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258" r:id="rId3"/>
    <p:sldId id="259" r:id="rId4"/>
    <p:sldId id="277" r:id="rId5"/>
    <p:sldId id="278" r:id="rId6"/>
    <p:sldId id="280" r:id="rId7"/>
    <p:sldId id="279" r:id="rId8"/>
    <p:sldId id="264" r:id="rId9"/>
    <p:sldId id="265" r:id="rId10"/>
    <p:sldId id="266" r:id="rId11"/>
    <p:sldId id="267" r:id="rId12"/>
    <p:sldId id="268" r:id="rId13"/>
    <p:sldId id="270" r:id="rId14"/>
    <p:sldId id="327" r:id="rId15"/>
    <p:sldId id="271" r:id="rId16"/>
    <p:sldId id="326" r:id="rId17"/>
    <p:sldId id="328" r:id="rId18"/>
    <p:sldId id="272" r:id="rId19"/>
    <p:sldId id="331" r:id="rId20"/>
    <p:sldId id="332" r:id="rId21"/>
    <p:sldId id="273" r:id="rId22"/>
    <p:sldId id="274" r:id="rId23"/>
    <p:sldId id="275" r:id="rId24"/>
    <p:sldId id="329" r:id="rId25"/>
    <p:sldId id="330" r:id="rId26"/>
    <p:sldId id="285" r:id="rId27"/>
    <p:sldId id="286" r:id="rId28"/>
    <p:sldId id="333" r:id="rId29"/>
    <p:sldId id="335" r:id="rId30"/>
    <p:sldId id="287" r:id="rId31"/>
    <p:sldId id="288" r:id="rId32"/>
    <p:sldId id="289" r:id="rId33"/>
    <p:sldId id="290" r:id="rId34"/>
    <p:sldId id="334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301" r:id="rId45"/>
    <p:sldId id="303" r:id="rId46"/>
    <p:sldId id="336" r:id="rId47"/>
    <p:sldId id="302" r:id="rId48"/>
    <p:sldId id="304" r:id="rId49"/>
    <p:sldId id="305" r:id="rId50"/>
    <p:sldId id="306" r:id="rId51"/>
    <p:sldId id="313" r:id="rId52"/>
    <p:sldId id="311" r:id="rId53"/>
    <p:sldId id="312" r:id="rId54"/>
    <p:sldId id="314" r:id="rId55"/>
    <p:sldId id="307" r:id="rId56"/>
    <p:sldId id="308" r:id="rId57"/>
    <p:sldId id="309" r:id="rId58"/>
    <p:sldId id="337" r:id="rId59"/>
    <p:sldId id="338" r:id="rId60"/>
    <p:sldId id="339" r:id="rId61"/>
    <p:sldId id="340" r:id="rId62"/>
    <p:sldId id="341" r:id="rId63"/>
    <p:sldId id="342" r:id="rId64"/>
    <p:sldId id="310" r:id="rId65"/>
    <p:sldId id="315" r:id="rId66"/>
    <p:sldId id="316" r:id="rId67"/>
    <p:sldId id="317" r:id="rId68"/>
    <p:sldId id="318" r:id="rId69"/>
    <p:sldId id="320" r:id="rId70"/>
    <p:sldId id="321" r:id="rId71"/>
    <p:sldId id="322" r:id="rId72"/>
    <p:sldId id="323" r:id="rId73"/>
    <p:sldId id="32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99"/>
    <a:srgbClr val="CC00CC"/>
    <a:srgbClr val="9900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D9682-A678-42ED-BF26-FF83E30BDEE2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06E7-584B-434B-9E47-B5AD67E03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9D4-F7F0-42E8-95A2-56465E9446E6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C5AC-C3CA-4FF5-8FBC-8EF03540109D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94A6-D5DD-4C34-9BBE-D319827AF37B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37CE-CC29-431A-B676-EEAE6FEB3B70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70FC-2970-428F-A8CF-D92665EF0EC5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856-3F6F-4709-8042-F37422017468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B444-2CC6-4292-A6F4-1A0F0955CE26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41A2-CF3B-4712-A786-AF52A06969B4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C7D-9D54-4D9A-A3FD-CFB11A539185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9B39-BDBE-45F9-99CA-5C8159694FC6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170D-9FEC-4CC9-A1AC-6AAFB80C6008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D15A-89D7-4654-B15A-39003F03EA03}" type="datetime1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FA80-03F8-4E6A-8E17-760D6EF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Therapy of Diabetes Mellitus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Yacoub</a:t>
            </a:r>
            <a:r>
              <a:rPr lang="en-US" b="1" dirty="0" smtClean="0"/>
              <a:t> </a:t>
            </a:r>
            <a:r>
              <a:rPr lang="en-US" b="1" dirty="0" err="1" smtClean="0"/>
              <a:t>Irshaid</a:t>
            </a:r>
            <a:r>
              <a:rPr lang="en-US" b="1" dirty="0" smtClean="0"/>
              <a:t> MD, PhD, ABCP</a:t>
            </a:r>
          </a:p>
          <a:p>
            <a:r>
              <a:rPr lang="en-US" b="1" dirty="0" smtClean="0"/>
              <a:t>Department of Pharmacology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Therapy of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829196"/>
          </a:xfrm>
        </p:spPr>
        <p:txBody>
          <a:bodyPr>
            <a:normAutofit/>
          </a:bodyPr>
          <a:lstStyle/>
          <a:p>
            <a:r>
              <a:rPr lang="en-US" b="1" dirty="0" smtClean="0"/>
              <a:t>Hyperglycemia </a:t>
            </a:r>
            <a:r>
              <a:rPr lang="en-US" b="1" dirty="0"/>
              <a:t>also contributes to </a:t>
            </a:r>
            <a:r>
              <a:rPr lang="en-US" b="1" dirty="0">
                <a:solidFill>
                  <a:srgbClr val="FF0000"/>
                </a:solidFill>
              </a:rPr>
              <a:t>poor wound healing </a:t>
            </a:r>
            <a:r>
              <a:rPr lang="en-US" b="1" dirty="0"/>
              <a:t>by compromising white blood cell function and altering capillary function. </a:t>
            </a:r>
            <a:endParaRPr lang="en-US" b="1" dirty="0" smtClean="0"/>
          </a:p>
          <a:p>
            <a:r>
              <a:rPr lang="en-US" b="1" dirty="0" smtClean="0"/>
              <a:t>DKA and </a:t>
            </a:r>
            <a:r>
              <a:rPr lang="en-US" b="1" dirty="0" err="1" smtClean="0"/>
              <a:t>hyperosmolar</a:t>
            </a:r>
            <a:r>
              <a:rPr lang="en-US" b="1" dirty="0" smtClean="0"/>
              <a:t> </a:t>
            </a:r>
            <a:r>
              <a:rPr lang="en-US" b="1" dirty="0"/>
              <a:t>hyperglycemic state (HHS) are severe manifestations of poor diabetes control, </a:t>
            </a:r>
            <a:r>
              <a:rPr lang="en-US" b="1" dirty="0" smtClean="0"/>
              <a:t>always </a:t>
            </a:r>
            <a:r>
              <a:rPr lang="en-US" b="1" dirty="0"/>
              <a:t>requiring hospitalization. 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Therapy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Screening.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Monitoring:</a:t>
            </a:r>
          </a:p>
          <a:p>
            <a:pPr marL="514350" indent="-514350"/>
            <a:r>
              <a:rPr lang="en-US" b="1" dirty="0"/>
              <a:t>blood </a:t>
            </a:r>
            <a:r>
              <a:rPr lang="en-US" b="1" dirty="0" smtClean="0"/>
              <a:t>glucose, HbA</a:t>
            </a:r>
            <a:r>
              <a:rPr lang="en-US" b="1" baseline="-25000" dirty="0" smtClean="0"/>
              <a:t>1c</a:t>
            </a:r>
            <a:r>
              <a:rPr lang="en-US" b="1" dirty="0" smtClean="0"/>
              <a:t>, </a:t>
            </a:r>
            <a:r>
              <a:rPr lang="en-US" b="1" dirty="0"/>
              <a:t>fasting lipid </a:t>
            </a:r>
            <a:r>
              <a:rPr lang="en-US" b="1" dirty="0" smtClean="0"/>
              <a:t>profile, </a:t>
            </a:r>
            <a:r>
              <a:rPr lang="en-US" b="1" dirty="0"/>
              <a:t>urinary albumin </a:t>
            </a:r>
            <a:r>
              <a:rPr lang="en-US" b="1" dirty="0" smtClean="0"/>
              <a:t>(urine </a:t>
            </a:r>
            <a:r>
              <a:rPr lang="en-US" b="1" dirty="0"/>
              <a:t>albumin-to-</a:t>
            </a:r>
            <a:r>
              <a:rPr lang="en-US" b="1" dirty="0" err="1"/>
              <a:t>creatinine</a:t>
            </a:r>
            <a:r>
              <a:rPr lang="en-US" b="1" dirty="0"/>
              <a:t> ratio [UACR]) and </a:t>
            </a:r>
            <a:r>
              <a:rPr lang="en-US" b="1" dirty="0" smtClean="0"/>
              <a:t>estimated </a:t>
            </a:r>
            <a:r>
              <a:rPr lang="en-US" b="1" dirty="0" err="1" smtClean="0"/>
              <a:t>glomerular</a:t>
            </a:r>
            <a:r>
              <a:rPr lang="en-US" b="1" dirty="0" smtClean="0"/>
              <a:t> </a:t>
            </a:r>
            <a:r>
              <a:rPr lang="en-US" b="1" dirty="0"/>
              <a:t>filtration rate (</a:t>
            </a:r>
            <a:r>
              <a:rPr lang="en-US" b="1" dirty="0" err="1"/>
              <a:t>eGFR</a:t>
            </a:r>
            <a:r>
              <a:rPr lang="en-US" b="1" dirty="0" smtClean="0"/>
              <a:t>), </a:t>
            </a:r>
            <a:r>
              <a:rPr lang="en-US" b="1" dirty="0"/>
              <a:t>diabetic peripheral </a:t>
            </a:r>
            <a:r>
              <a:rPr lang="en-US" b="1" dirty="0" smtClean="0"/>
              <a:t>neuropathy, and </a:t>
            </a:r>
            <a:r>
              <a:rPr lang="en-US" b="1" dirty="0"/>
              <a:t>dilated eye </a:t>
            </a:r>
            <a:r>
              <a:rPr lang="en-US" b="1" dirty="0" smtClean="0"/>
              <a:t>examination.</a:t>
            </a:r>
            <a:endParaRPr lang="en-US" b="1" dirty="0"/>
          </a:p>
          <a:p>
            <a:pPr marL="514350" indent="-514350">
              <a:buNone/>
            </a:pPr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Therapy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err="1" smtClean="0"/>
              <a:t>Glycemic</a:t>
            </a:r>
            <a:r>
              <a:rPr lang="en-US" b="1" dirty="0" smtClean="0"/>
              <a:t> goals:</a:t>
            </a:r>
          </a:p>
          <a:p>
            <a:pPr marL="514350" indent="-514350"/>
            <a:r>
              <a:rPr lang="en-US" b="1" dirty="0" smtClean="0"/>
              <a:t>HbA</a:t>
            </a:r>
            <a:r>
              <a:rPr lang="en-US" b="1" baseline="-25000" dirty="0" smtClean="0"/>
              <a:t>1c </a:t>
            </a:r>
            <a:r>
              <a:rPr lang="en-US" b="1" dirty="0" smtClean="0"/>
              <a:t>goal </a:t>
            </a:r>
            <a:r>
              <a:rPr lang="en-US" b="1" dirty="0"/>
              <a:t>for </a:t>
            </a:r>
            <a:r>
              <a:rPr lang="en-US" b="1" dirty="0" err="1"/>
              <a:t>nonpregnant</a:t>
            </a:r>
            <a:r>
              <a:rPr lang="en-US" b="1" dirty="0"/>
              <a:t> adults </a:t>
            </a:r>
            <a:r>
              <a:rPr lang="en-US" b="1" dirty="0" smtClean="0"/>
              <a:t>of &lt;7%, or of &lt;6.5% without significant hypoglycemia.</a:t>
            </a:r>
          </a:p>
          <a:p>
            <a:pPr marL="514350" indent="-514350"/>
            <a:r>
              <a:rPr lang="en-US" b="1" dirty="0" smtClean="0"/>
              <a:t>Hospital</a:t>
            </a:r>
            <a:r>
              <a:rPr lang="en-US" b="1" dirty="0"/>
              <a:t>: Critically </a:t>
            </a:r>
            <a:r>
              <a:rPr lang="en-US" b="1" dirty="0" smtClean="0"/>
              <a:t>ill glucose: </a:t>
            </a:r>
            <a:r>
              <a:rPr lang="en-US" b="1" dirty="0"/>
              <a:t>140-180 </a:t>
            </a:r>
            <a:r>
              <a:rPr lang="en-US" b="1" dirty="0" smtClean="0"/>
              <a:t>mg/</a:t>
            </a:r>
            <a:r>
              <a:rPr lang="en-US" b="1" dirty="0" err="1" smtClean="0"/>
              <a:t>dL</a:t>
            </a:r>
            <a:r>
              <a:rPr lang="en-US" b="1" dirty="0" smtClean="0"/>
              <a:t>, or </a:t>
            </a:r>
            <a:r>
              <a:rPr lang="en-US" b="1" dirty="0"/>
              <a:t>more stringent guidelines down to 110-140 mg/</a:t>
            </a:r>
            <a:r>
              <a:rPr lang="en-US" b="1" dirty="0" err="1"/>
              <a:t>dL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if </a:t>
            </a:r>
            <a:r>
              <a:rPr lang="en-US" b="1" dirty="0">
                <a:solidFill>
                  <a:srgbClr val="FF0000"/>
                </a:solidFill>
              </a:rPr>
              <a:t>without </a:t>
            </a:r>
            <a:r>
              <a:rPr lang="en-US" b="1" dirty="0" smtClean="0">
                <a:solidFill>
                  <a:srgbClr val="FF0000"/>
                </a:solidFill>
              </a:rPr>
              <a:t>hypoglycemia</a:t>
            </a:r>
            <a:r>
              <a:rPr lang="en-US" b="1" dirty="0" smtClean="0"/>
              <a:t>).</a:t>
            </a:r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Therapy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257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5. 	Medical nutrition therapy:</a:t>
            </a:r>
          </a:p>
          <a:p>
            <a:pPr marL="514350" indent="-514350"/>
            <a:r>
              <a:rPr lang="en-US" b="1" dirty="0" smtClean="0"/>
              <a:t>Weight </a:t>
            </a:r>
            <a:r>
              <a:rPr lang="en-US" b="1" dirty="0"/>
              <a:t>loss is recommended for all </a:t>
            </a:r>
            <a:r>
              <a:rPr lang="en-US" b="1" dirty="0" smtClean="0"/>
              <a:t>insulin-resistant /</a:t>
            </a:r>
            <a:r>
              <a:rPr lang="en-US" b="1" dirty="0"/>
              <a:t>overweight or obese individuals. Either low-carbohydrate, </a:t>
            </a:r>
            <a:r>
              <a:rPr lang="en-US" b="1" dirty="0" smtClean="0"/>
              <a:t>low-fat calorie </a:t>
            </a:r>
            <a:r>
              <a:rPr lang="en-US" b="1" dirty="0"/>
              <a:t>restricted diets, or Mediterranean </a:t>
            </a:r>
            <a:r>
              <a:rPr lang="en-US" b="1" dirty="0" smtClean="0"/>
              <a:t>diets. (healthier eating behaviors leading to sustained weight loss over time is more important than a specific diet).</a:t>
            </a:r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Therapy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/>
              <a:t>In </a:t>
            </a:r>
            <a:r>
              <a:rPr lang="en-US" b="1" dirty="0"/>
              <a:t>individuals with type 2 diabetes, ingested protein appears to increase insulin response without increasing plasma </a:t>
            </a:r>
            <a:r>
              <a:rPr lang="en-US" b="1" dirty="0" smtClean="0"/>
              <a:t>glucose concentrations</a:t>
            </a:r>
            <a:r>
              <a:rPr lang="en-US" b="1" dirty="0"/>
              <a:t>. </a:t>
            </a:r>
            <a:r>
              <a:rPr lang="en-US" b="1" dirty="0">
                <a:solidFill>
                  <a:srgbClr val="CC00CC"/>
                </a:solidFill>
              </a:rPr>
              <a:t>Therefore, carbohydrate sources high in protein should not be used to treat or prevent hypoglycemia</a:t>
            </a:r>
            <a:r>
              <a:rPr lang="en-US" b="1" dirty="0" smtClean="0">
                <a:solidFill>
                  <a:srgbClr val="CC00CC"/>
                </a:solidFill>
              </a:rPr>
              <a:t>.</a:t>
            </a:r>
          </a:p>
          <a:p>
            <a:pPr marL="514350" indent="-514350"/>
            <a:r>
              <a:rPr lang="en-US" b="1" dirty="0" smtClean="0"/>
              <a:t>Saturated fat should be &lt;7% of total calories.</a:t>
            </a:r>
          </a:p>
          <a:p>
            <a:pPr marL="514350" indent="-514350"/>
            <a:endParaRPr lang="en-US" b="1" dirty="0">
              <a:solidFill>
                <a:srgbClr val="CC00CC"/>
              </a:solidFill>
            </a:endParaRPr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Therapy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/>
              <a:t>A </a:t>
            </a:r>
            <a:r>
              <a:rPr lang="en-US" b="1" dirty="0"/>
              <a:t>Mediterranean-style eating pattern, rich in monounsaturated fatty </a:t>
            </a:r>
            <a:r>
              <a:rPr lang="en-US" b="1" dirty="0" smtClean="0"/>
              <a:t>acids (olive oil), </a:t>
            </a:r>
            <a:r>
              <a:rPr lang="en-US" b="1" dirty="0"/>
              <a:t>may benefit </a:t>
            </a:r>
            <a:r>
              <a:rPr lang="en-US" b="1" dirty="0" err="1"/>
              <a:t>glycemic</a:t>
            </a:r>
            <a:r>
              <a:rPr lang="en-US" b="1" dirty="0"/>
              <a:t> control and CVD risk </a:t>
            </a:r>
            <a:r>
              <a:rPr lang="en-US" b="1" dirty="0" smtClean="0"/>
              <a:t>factors and </a:t>
            </a:r>
            <a:r>
              <a:rPr lang="en-US" b="1" dirty="0"/>
              <a:t>can therefore be recommended as an </a:t>
            </a:r>
            <a:r>
              <a:rPr lang="en-US" b="1" dirty="0" smtClean="0"/>
              <a:t>effective </a:t>
            </a:r>
            <a:r>
              <a:rPr lang="en-US" b="1" dirty="0"/>
              <a:t>alternative to a lower-fat, higher-carbohydrate eating </a:t>
            </a:r>
            <a:r>
              <a:rPr lang="en-US" b="1" dirty="0" smtClean="0"/>
              <a:t>pattern.</a:t>
            </a:r>
          </a:p>
          <a:p>
            <a:pPr marL="514350" indent="-514350"/>
            <a:r>
              <a:rPr lang="en-US" b="1" dirty="0" smtClean="0"/>
              <a:t>Consider financial and cultural food issues.</a:t>
            </a:r>
          </a:p>
          <a:p>
            <a:pPr marL="514350" indent="-514350"/>
            <a:r>
              <a:rPr lang="en-US" b="1" dirty="0" smtClean="0"/>
              <a:t>Discourage bedtime and between-meal snacks, set realistic goals. 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</a:t>
            </a:r>
            <a:r>
              <a:rPr lang="en-US" b="1" dirty="0"/>
              <a:t>Therapy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972072"/>
          </a:xfrm>
        </p:spPr>
        <p:txBody>
          <a:bodyPr>
            <a:normAutofit/>
          </a:bodyPr>
          <a:lstStyle/>
          <a:p>
            <a:r>
              <a:rPr lang="en-US" b="1" dirty="0" smtClean="0"/>
              <a:t>A diet lower in fat is recommended for patients with CVD and avoiding a high protein diet in patients with nephropathy may be appropriate.</a:t>
            </a:r>
          </a:p>
          <a:p>
            <a:r>
              <a:rPr lang="en-US" b="1" dirty="0" smtClean="0"/>
              <a:t>Supplements with all of the essential vitamins and minerals if needed.</a:t>
            </a:r>
          </a:p>
          <a:p>
            <a:endParaRPr lang="en-US" b="1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</a:t>
            </a:r>
            <a:r>
              <a:rPr lang="en-US" b="1" dirty="0"/>
              <a:t>Therapy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50070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6. 	Physical Activity:</a:t>
            </a:r>
          </a:p>
          <a:p>
            <a:pPr marL="514350" indent="-514350"/>
            <a:r>
              <a:rPr lang="en-US" b="1" dirty="0" smtClean="0"/>
              <a:t>Aerobic exercise improves insulin sensitivity, modestly improves </a:t>
            </a:r>
            <a:r>
              <a:rPr lang="en-US" b="1" dirty="0" err="1" smtClean="0"/>
              <a:t>glycemic</a:t>
            </a:r>
            <a:r>
              <a:rPr lang="en-US" b="1" dirty="0" smtClean="0"/>
              <a:t> control, reduces cardiovascular risk, contributes to weight loss or maintenance, and improves well-being.</a:t>
            </a:r>
          </a:p>
          <a:p>
            <a:pPr marL="514350" indent="-514350"/>
            <a:r>
              <a:rPr lang="en-US" b="1" dirty="0" smtClean="0"/>
              <a:t>Physical activity goals include at least 150 min/wk of moderate (50%-70% maximal heart rate) intensity exercise spread over at least 3 days a week with no more than 2 days between activities.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Therapy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/>
              <a:t>Resistance/Strength training is recommended at least 2 times a week </a:t>
            </a:r>
            <a:r>
              <a:rPr lang="en-US" b="1" dirty="0" smtClean="0">
                <a:solidFill>
                  <a:srgbClr val="9900FF"/>
                </a:solidFill>
              </a:rPr>
              <a:t>in patients without proliferative diabetic retinopathy.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</a:t>
            </a:r>
            <a:r>
              <a:rPr lang="en-US" b="1" dirty="0"/>
              <a:t>Therapy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07209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7. 	Patient Education:</a:t>
            </a:r>
          </a:p>
          <a:p>
            <a:pPr marL="514350" indent="-514350"/>
            <a:r>
              <a:rPr lang="en-US" b="1" dirty="0" smtClean="0"/>
              <a:t>It is not appropriate to give patients with DM brief instructions and a few pamphlets.</a:t>
            </a:r>
          </a:p>
          <a:p>
            <a:pPr marL="514350" indent="-514350"/>
            <a:r>
              <a:rPr lang="en-US" b="1" dirty="0" smtClean="0"/>
              <a:t>Diabetes education, at initial diagnosis and at ongoing intervals over a lifetime, is critical.</a:t>
            </a:r>
          </a:p>
          <a:p>
            <a:pPr marL="514350" indent="-514350"/>
            <a:r>
              <a:rPr lang="en-US" b="1" dirty="0" smtClean="0"/>
              <a:t>The behaviors include healthy eating, being active, monitoring, taking medication, problem solving, reducing risk, and healthy coping.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dirty="0" smtClean="0"/>
          </a:p>
          <a:p>
            <a:pPr marL="514350" indent="-514350">
              <a:buAutoNum type="alphaUcPeriod" startAt="3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Therapy of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829196"/>
          </a:xfrm>
        </p:spPr>
        <p:txBody>
          <a:bodyPr>
            <a:normAutofit/>
          </a:bodyPr>
          <a:lstStyle/>
          <a:p>
            <a:r>
              <a:rPr lang="en-US" b="1" dirty="0"/>
              <a:t>Diabetes mellitus (DM) is a heterogeneous group of metabolic disorders characterized by hyperglycemia.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is associated with abnormalities </a:t>
            </a:r>
            <a:r>
              <a:rPr lang="en-US" b="1" dirty="0" smtClean="0"/>
              <a:t>in carbohydrate</a:t>
            </a:r>
            <a:r>
              <a:rPr lang="en-US" b="1" dirty="0"/>
              <a:t>, fat, and protein </a:t>
            </a:r>
            <a:r>
              <a:rPr lang="en-US" b="1" dirty="0" smtClean="0"/>
              <a:t>metabolism.</a:t>
            </a:r>
          </a:p>
          <a:p>
            <a:r>
              <a:rPr lang="en-US" b="1" dirty="0" smtClean="0"/>
              <a:t>It </a:t>
            </a:r>
            <a:r>
              <a:rPr lang="en-US" b="1" dirty="0"/>
              <a:t>may result in chronic complications including </a:t>
            </a:r>
            <a:r>
              <a:rPr lang="en-US" b="1" dirty="0" err="1"/>
              <a:t>microvascular</a:t>
            </a:r>
            <a:r>
              <a:rPr lang="en-US" b="1" dirty="0"/>
              <a:t>, </a:t>
            </a:r>
            <a:r>
              <a:rPr lang="en-US" b="1" dirty="0" err="1"/>
              <a:t>macrovascular</a:t>
            </a:r>
            <a:r>
              <a:rPr lang="en-US" b="1" dirty="0"/>
              <a:t>, and neuropathic disorders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err="1" smtClean="0"/>
              <a:t>Nonpharmacologic</a:t>
            </a:r>
            <a:r>
              <a:rPr lang="en-US" b="1" dirty="0" smtClean="0"/>
              <a:t> </a:t>
            </a:r>
            <a:r>
              <a:rPr lang="en-US" b="1" dirty="0"/>
              <a:t>Therapy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07209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patient must be involved in the decision-making process with knowledge of the disease and associated complications.</a:t>
            </a:r>
          </a:p>
          <a:p>
            <a:r>
              <a:rPr lang="en-US" b="1" dirty="0" smtClean="0"/>
              <a:t>Emphasize that complications can be prevented or minimized with good </a:t>
            </a:r>
            <a:r>
              <a:rPr lang="en-US" b="1" dirty="0" err="1" smtClean="0"/>
              <a:t>glycemic</a:t>
            </a:r>
            <a:r>
              <a:rPr lang="en-US" b="1" dirty="0" smtClean="0"/>
              <a:t> control and managing risk factors for CVD. </a:t>
            </a:r>
          </a:p>
          <a:p>
            <a:r>
              <a:rPr lang="en-US" b="1" dirty="0" smtClean="0"/>
              <a:t>Motivational interviewing techniques to encourage patients to identify barriers that hinder achieving health goals, and then work to solve them.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dirty="0" smtClean="0"/>
          </a:p>
          <a:p>
            <a:pPr marL="514350" indent="-514350">
              <a:buAutoNum type="alphaUcPeriod" startAt="3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Other Recommendations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78645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/>
              <a:t>A. 	Blood pressure:</a:t>
            </a:r>
          </a:p>
          <a:p>
            <a:pPr marL="514350" indent="-514350"/>
            <a:r>
              <a:rPr lang="en-US" b="1" dirty="0" smtClean="0"/>
              <a:t>Systolic/diastolic blood pressure should be treated to &lt;140/&lt;90 mm Hg.</a:t>
            </a:r>
          </a:p>
          <a:p>
            <a:pPr marL="514350" indent="-514350"/>
            <a:r>
              <a:rPr lang="en-US" b="1" dirty="0" smtClean="0"/>
              <a:t>Lower </a:t>
            </a:r>
            <a:r>
              <a:rPr lang="en-US" b="1" dirty="0"/>
              <a:t>goals systolic blood pressure &lt;130 mm Hg and/or diastolic blood pressure &lt;80 mm Hg may be appropriate for </a:t>
            </a:r>
            <a:r>
              <a:rPr lang="en-US" b="1" dirty="0" smtClean="0"/>
              <a:t>younger patients.</a:t>
            </a:r>
          </a:p>
          <a:p>
            <a:pPr marL="514350" indent="-514350"/>
            <a:r>
              <a:rPr lang="en-US" b="1" dirty="0" smtClean="0"/>
              <a:t>Lifestyle </a:t>
            </a:r>
            <a:r>
              <a:rPr lang="en-US" b="1" dirty="0"/>
              <a:t>intervention </a:t>
            </a:r>
            <a:r>
              <a:rPr lang="en-US" b="1" dirty="0" smtClean="0"/>
              <a:t>such as </a:t>
            </a:r>
            <a:r>
              <a:rPr lang="en-US" b="1" dirty="0"/>
              <a:t>weight loss, </a:t>
            </a:r>
            <a:r>
              <a:rPr lang="en-US" b="1" dirty="0" smtClean="0"/>
              <a:t>and diet </a:t>
            </a:r>
            <a:r>
              <a:rPr lang="en-US" b="1" dirty="0"/>
              <a:t>including reducing sodium and increasing </a:t>
            </a:r>
            <a:r>
              <a:rPr lang="en-US" b="1" dirty="0" smtClean="0"/>
              <a:t>potassium.</a:t>
            </a:r>
          </a:p>
          <a:p>
            <a:pPr marL="514350" indent="-514350"/>
            <a:r>
              <a:rPr lang="en-US" b="1" dirty="0" smtClean="0"/>
              <a:t>Initial </a:t>
            </a:r>
            <a:r>
              <a:rPr lang="en-US" b="1" dirty="0"/>
              <a:t>drug therapy should be with an </a:t>
            </a:r>
            <a:r>
              <a:rPr lang="en-US" b="1" dirty="0" err="1"/>
              <a:t>ACEi</a:t>
            </a:r>
            <a:r>
              <a:rPr lang="en-US" b="1" dirty="0"/>
              <a:t> or ARB; if intolerant to one, the other should be tried.</a:t>
            </a:r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Other Recommendations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B. 	</a:t>
            </a:r>
            <a:r>
              <a:rPr lang="en-US" b="1" dirty="0" err="1" smtClean="0"/>
              <a:t>Dyslipidemia</a:t>
            </a:r>
            <a:r>
              <a:rPr lang="en-US" b="1" dirty="0" smtClean="0"/>
              <a:t>:</a:t>
            </a:r>
          </a:p>
          <a:p>
            <a:pPr marL="514350" indent="-514350"/>
            <a:r>
              <a:rPr lang="en-US" b="1" dirty="0" smtClean="0"/>
              <a:t>Lifestyle </a:t>
            </a:r>
            <a:r>
              <a:rPr lang="en-US" b="1" dirty="0"/>
              <a:t>modification focusing on the reduction of saturated fat, </a:t>
            </a:r>
            <a:r>
              <a:rPr lang="en-US" b="1" dirty="0" smtClean="0"/>
              <a:t>and </a:t>
            </a:r>
            <a:r>
              <a:rPr lang="en-US" b="1" dirty="0"/>
              <a:t>cholesterol intake; increase omega-3 acids</a:t>
            </a:r>
            <a:r>
              <a:rPr lang="en-US" b="1" dirty="0" smtClean="0"/>
              <a:t>, viscous </a:t>
            </a:r>
            <a:r>
              <a:rPr lang="en-US" b="1" dirty="0"/>
              <a:t>fiber, and plant </a:t>
            </a:r>
            <a:r>
              <a:rPr lang="en-US" b="1" dirty="0" smtClean="0"/>
              <a:t>sterols</a:t>
            </a:r>
            <a:r>
              <a:rPr lang="en-US" b="1" dirty="0"/>
              <a:t>; weight </a:t>
            </a:r>
            <a:r>
              <a:rPr lang="en-US" b="1" dirty="0" smtClean="0"/>
              <a:t>loss, </a:t>
            </a:r>
            <a:r>
              <a:rPr lang="en-US" b="1" dirty="0"/>
              <a:t>and increase physical activity should be </a:t>
            </a:r>
            <a:r>
              <a:rPr lang="en-US" b="1" dirty="0" smtClean="0"/>
              <a:t>recommended.</a:t>
            </a:r>
          </a:p>
          <a:p>
            <a:pPr marL="514350" indent="-514350"/>
            <a:r>
              <a:rPr lang="en-US" b="1" dirty="0" smtClean="0"/>
              <a:t>Consider the use of </a:t>
            </a:r>
            <a:r>
              <a:rPr lang="en-US" b="1" dirty="0" err="1" smtClean="0"/>
              <a:t>statins</a:t>
            </a:r>
            <a:r>
              <a:rPr lang="en-US" b="1" dirty="0" smtClean="0"/>
              <a:t> according to risks.</a:t>
            </a:r>
            <a:endParaRPr lang="en-US" b="1" dirty="0"/>
          </a:p>
          <a:p>
            <a:pPr marL="514350" indent="-514350">
              <a:buAutoNum type="alphaUcPeriod" startAt="5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92869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Other Recommendations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5721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b="1" dirty="0" smtClean="0"/>
              <a:t>C. 	</a:t>
            </a:r>
            <a:r>
              <a:rPr lang="en-US" sz="3500" b="1" dirty="0" err="1" smtClean="0"/>
              <a:t>Antiplatelet</a:t>
            </a:r>
            <a:r>
              <a:rPr lang="en-US" sz="3500" b="1" dirty="0" smtClean="0"/>
              <a:t> Therapy:</a:t>
            </a:r>
          </a:p>
          <a:p>
            <a:pPr marL="514350" indent="-514350"/>
            <a:r>
              <a:rPr lang="en-US" sz="3500" b="1" dirty="0"/>
              <a:t>Use aspirin (75-162 mg daily) for secondary </a:t>
            </a:r>
            <a:r>
              <a:rPr lang="en-US" sz="3500" b="1" dirty="0" err="1"/>
              <a:t>cardioprotection</a:t>
            </a:r>
            <a:r>
              <a:rPr lang="en-US" sz="3500" b="1" dirty="0" smtClean="0"/>
              <a:t>.</a:t>
            </a:r>
          </a:p>
          <a:p>
            <a:pPr marL="514350" indent="-514350">
              <a:buNone/>
            </a:pPr>
            <a:r>
              <a:rPr lang="en-US" sz="3500" b="1" dirty="0" smtClean="0"/>
              <a:t>D. 	Hospitalized Patients:</a:t>
            </a:r>
          </a:p>
          <a:p>
            <a:pPr marL="514350" indent="-514350"/>
            <a:r>
              <a:rPr lang="en-US" sz="3500" b="1" dirty="0" smtClean="0"/>
              <a:t>Critically </a:t>
            </a:r>
            <a:r>
              <a:rPr lang="en-US" sz="3500" b="1" dirty="0"/>
              <a:t>ill: By IV insulin </a:t>
            </a:r>
            <a:r>
              <a:rPr lang="en-US" sz="3500" b="1" dirty="0" smtClean="0"/>
              <a:t>protocol; </a:t>
            </a:r>
            <a:r>
              <a:rPr lang="en-US" sz="3500" b="1" dirty="0" err="1"/>
              <a:t>Noncritically</a:t>
            </a:r>
            <a:r>
              <a:rPr lang="en-US" sz="3500" b="1" dirty="0"/>
              <a:t> ill: scheduled subcutaneous insulin with basal, nutritional, and </a:t>
            </a:r>
            <a:r>
              <a:rPr lang="en-US" sz="3500" b="1" dirty="0" smtClean="0"/>
              <a:t>correction coverage.</a:t>
            </a:r>
          </a:p>
          <a:p>
            <a:pPr marL="514350" indent="-514350">
              <a:buNone/>
            </a:pPr>
            <a:r>
              <a:rPr lang="en-US" sz="3500" b="1" dirty="0" smtClean="0"/>
              <a:t>E. 	Psychosocial:</a:t>
            </a:r>
          </a:p>
          <a:p>
            <a:pPr marL="514350" indent="-514350"/>
            <a:r>
              <a:rPr lang="en-US" sz="3500" b="1" dirty="0" smtClean="0"/>
              <a:t>Assess the </a:t>
            </a:r>
            <a:r>
              <a:rPr lang="en-US" sz="3500" b="1" dirty="0"/>
              <a:t>patient’s psychological and social situation as an ongoing part of the medical management </a:t>
            </a:r>
            <a:r>
              <a:rPr lang="en-US" sz="3500" b="1" dirty="0" smtClean="0"/>
              <a:t>of diabetes</a:t>
            </a:r>
            <a:r>
              <a:rPr lang="en-US" sz="3500" b="1" dirty="0"/>
              <a:t>.</a:t>
            </a:r>
          </a:p>
          <a:p>
            <a:pPr marL="514350" indent="-514350">
              <a:buAutoNum type="alphaUcPeriod" startAt="8"/>
            </a:pPr>
            <a:endParaRPr lang="en-US" dirty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274786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sz="4000" b="1" dirty="0" smtClean="0"/>
              <a:t>Prevention of Diabetes Mellitus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Efforts to prevent type 1 were all unsuccessful.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Prevention of type </a:t>
            </a:r>
            <a:r>
              <a:rPr lang="en-US" b="1" dirty="0"/>
              <a:t>2 </a:t>
            </a:r>
            <a:r>
              <a:rPr lang="en-US" b="1" dirty="0" smtClean="0"/>
              <a:t>diabetes: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“4 lifestyle pillars” for the prevention of type 2 diabetes are to decrease weight, increase aerobic exercise, increase fiber, and decrease fat intake.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b="1" dirty="0" smtClean="0"/>
              <a:t>Prevention of Diabetes Mellitus</a:t>
            </a:r>
            <a:br>
              <a:rPr lang="en-US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35785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2. 	Drugs: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err="1" smtClean="0"/>
              <a:t>Metformin</a:t>
            </a:r>
            <a:r>
              <a:rPr lang="en-US" b="1" dirty="0" smtClean="0"/>
              <a:t> therapy reduces the risk of developing type 2 DM, especially in obese, &lt;60-year-old patients, and women with prior GDM.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err="1" smtClean="0"/>
              <a:t>Rosiglitazone</a:t>
            </a:r>
            <a:r>
              <a:rPr lang="en-US" b="1" dirty="0" smtClean="0"/>
              <a:t> reduces the incidence of type 2 diabetes.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err="1" smtClean="0"/>
              <a:t>Acarbose</a:t>
            </a:r>
            <a:r>
              <a:rPr lang="en-US" b="1" dirty="0" smtClean="0"/>
              <a:t> and </a:t>
            </a:r>
            <a:r>
              <a:rPr lang="en-US" b="1" dirty="0" err="1" smtClean="0"/>
              <a:t>liraglutide</a:t>
            </a:r>
            <a:r>
              <a:rPr lang="en-US" b="1" dirty="0" smtClean="0"/>
              <a:t> decrease progression to type 2 DM.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714380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/>
              <a:t>All patients with type 1 DM require insulin.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219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5929330"/>
            <a:ext cx="859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Relationship between insulin and glucose over the course of a day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07209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Attemp</a:t>
            </a:r>
            <a:r>
              <a:rPr lang="en-US" b="1" dirty="0" smtClean="0"/>
              <a:t> to mimic normal secretion of insulin. </a:t>
            </a:r>
          </a:p>
          <a:p>
            <a:r>
              <a:rPr lang="en-US" b="1" dirty="0" smtClean="0"/>
              <a:t>One or two injections daily of any one insulin formulation will in no way mimic normal physiology, and </a:t>
            </a:r>
            <a:r>
              <a:rPr lang="en-US" b="1" dirty="0" smtClean="0">
                <a:solidFill>
                  <a:srgbClr val="FF0000"/>
                </a:solidFill>
              </a:rPr>
              <a:t>therefore is unacceptable.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The timing of insulin onset, peak, and duration of effect must match meal patterns and exercise schedules to achieve adequate blood glucose control throughout the day. 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alibri" pitchFamily="34" charset="0"/>
              </a:rPr>
              <a:t>Insulin</a:t>
            </a:r>
          </a:p>
        </p:txBody>
      </p:sp>
      <p:pic>
        <p:nvPicPr>
          <p:cNvPr id="58372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95400"/>
            <a:ext cx="8839200" cy="49498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Therapy of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829196"/>
          </a:xfrm>
        </p:spPr>
        <p:txBody>
          <a:bodyPr>
            <a:normAutofit/>
          </a:bodyPr>
          <a:lstStyle/>
          <a:p>
            <a:r>
              <a:rPr lang="en-US" b="1" dirty="0" smtClean="0"/>
              <a:t>DM is the leading cause of blindness and end-stage renal disease.</a:t>
            </a:r>
          </a:p>
          <a:p>
            <a:r>
              <a:rPr lang="en-US" b="1" dirty="0" smtClean="0"/>
              <a:t>It may result in lower extremity amputations, and cardiovascular events.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10001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Intensive Insulin Regimen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</p:spPr>
        <p:txBody>
          <a:bodyPr>
            <a:normAutofit lnSpcReduction="10000"/>
          </a:bodyPr>
          <a:lstStyle/>
          <a:p>
            <a:pPr marL="514350" indent="-514350"/>
            <a:endParaRPr lang="en-US" b="1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sz="22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600" dirty="0" smtClean="0"/>
              <a:t>	A, </a:t>
            </a:r>
            <a:r>
              <a:rPr lang="en-US" sz="1600" dirty="0" err="1" smtClean="0"/>
              <a:t>aspart</a:t>
            </a:r>
            <a:r>
              <a:rPr lang="en-US" sz="1600" dirty="0" smtClean="0"/>
              <a:t>; CS-II, continuous subcutaneous insulin infusion; D, </a:t>
            </a:r>
            <a:r>
              <a:rPr lang="en-US" sz="1600" dirty="0" err="1" smtClean="0"/>
              <a:t>detemir</a:t>
            </a:r>
            <a:r>
              <a:rPr lang="en-US" sz="1600" dirty="0" smtClean="0"/>
              <a:t> or </a:t>
            </a:r>
            <a:r>
              <a:rPr lang="en-US" sz="1600" dirty="0" err="1" smtClean="0"/>
              <a:t>degludec</a:t>
            </a:r>
            <a:r>
              <a:rPr lang="en-US" sz="1600" dirty="0" smtClean="0"/>
              <a:t>; G, </a:t>
            </a:r>
            <a:r>
              <a:rPr lang="en-US" sz="1600" dirty="0" err="1" smtClean="0"/>
              <a:t>glargine</a:t>
            </a:r>
            <a:r>
              <a:rPr lang="en-US" sz="1600" dirty="0" smtClean="0"/>
              <a:t>; GLU, </a:t>
            </a:r>
            <a:r>
              <a:rPr lang="en-US" sz="1600" dirty="0" err="1" smtClean="0"/>
              <a:t>glulisine</a:t>
            </a:r>
            <a:r>
              <a:rPr lang="en-US" sz="1600" dirty="0" smtClean="0"/>
              <a:t>; L, </a:t>
            </a:r>
            <a:r>
              <a:rPr lang="en-US" sz="1600" dirty="0" err="1" smtClean="0"/>
              <a:t>lispro</a:t>
            </a:r>
            <a:r>
              <a:rPr lang="en-US" sz="1600" dirty="0" smtClean="0"/>
              <a:t>; N, NPH; P, </a:t>
            </a:r>
            <a:r>
              <a:rPr lang="en-US" sz="1600" dirty="0" err="1" smtClean="0"/>
              <a:t>pramlintide</a:t>
            </a:r>
            <a:r>
              <a:rPr lang="en-US" sz="1600" dirty="0" smtClean="0"/>
              <a:t>; R, regular.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1142984"/>
          <a:ext cx="7715304" cy="487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56"/>
                <a:gridCol w="1595939"/>
                <a:gridCol w="1676972"/>
                <a:gridCol w="1524520"/>
                <a:gridCol w="1007417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am 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am 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pm 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Bed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doses (R or rapid acting) + 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r>
                        <a:rPr lang="en-US" sz="1400" dirty="0" smtClean="0"/>
                        <a:t> +</a:t>
                      </a:r>
                      <a:r>
                        <a:rPr lang="en-US" sz="1400" baseline="0" dirty="0" smtClean="0"/>
                        <a:t> 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r>
                        <a:rPr lang="en-US" sz="1400" dirty="0" smtClean="0"/>
                        <a:t> +</a:t>
                      </a:r>
                      <a:r>
                        <a:rPr lang="en-US" sz="1400" baseline="0" dirty="0" smtClean="0"/>
                        <a:t> 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 doses (R or rapid acting) +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r>
                        <a:rPr lang="en-US" sz="1400" dirty="0" smtClean="0"/>
                        <a:t> +</a:t>
                      </a:r>
                      <a:r>
                        <a:rPr lang="en-US" sz="1400" baseline="0" dirty="0" smtClean="0"/>
                        <a:t> N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r>
                        <a:rPr lang="en-US" sz="1400" dirty="0" smtClean="0"/>
                        <a:t> +</a:t>
                      </a:r>
                      <a:r>
                        <a:rPr lang="en-US" sz="1400" baseline="0" dirty="0" smtClean="0"/>
                        <a:t> 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 doses (R or rapid acting) + 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 doses (R or rapid acting) + 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r>
                        <a:rPr lang="en-US" sz="1400" dirty="0" smtClean="0"/>
                        <a:t> +</a:t>
                      </a:r>
                      <a:r>
                        <a:rPr lang="en-US" sz="1400" baseline="0" dirty="0" smtClean="0"/>
                        <a:t> N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doses (R or rapid acting) + long acting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R, L, A, Glu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R, L, A, Glu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R, L, A, </a:t>
                      </a:r>
                      <a:r>
                        <a:rPr lang="en-US" sz="1400" dirty="0" err="1" smtClean="0"/>
                        <a:t>Glu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 or 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CS-II pump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Adjusted basal +</a:t>
                      </a:r>
                    </a:p>
                    <a:p>
                      <a:r>
                        <a:rPr lang="en-US" sz="1400" dirty="0" smtClean="0"/>
                        <a:t>Bolus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Adjusted basal +</a:t>
                      </a:r>
                    </a:p>
                    <a:p>
                      <a:r>
                        <a:rPr lang="en-US" sz="1400" dirty="0" smtClean="0"/>
                        <a:t>Bolus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Adjusted basal +</a:t>
                      </a:r>
                    </a:p>
                    <a:p>
                      <a:r>
                        <a:rPr lang="en-US" sz="1400" dirty="0" smtClean="0"/>
                        <a:t>Bolus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</a:t>
                      </a:r>
                      <a:r>
                        <a:rPr lang="en-US" sz="1400" dirty="0" err="1" smtClean="0"/>
                        <a:t>prandial</a:t>
                      </a:r>
                      <a:r>
                        <a:rPr lang="en-US" sz="1400" dirty="0" smtClean="0"/>
                        <a:t> doses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 added to previous regimens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 added to previous regimens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 added to previous regimens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715016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The simplest regimens that can approximate physiologic insulin release use “split-mixed” injections consisting of a morning dose of an intermediate acting insulin such as NPH and a “bolus” rapid-acting insulin or regular insulin prior to the morning and evening meals. </a:t>
            </a:r>
          </a:p>
          <a:p>
            <a:r>
              <a:rPr lang="en-US" sz="3500" b="1" dirty="0" smtClean="0"/>
              <a:t>The morning intermediate-acting insulin dose provides basal insulin during the day and provides “</a:t>
            </a:r>
            <a:r>
              <a:rPr lang="en-US" sz="3500" b="1" dirty="0" err="1" smtClean="0"/>
              <a:t>prandial</a:t>
            </a:r>
            <a:r>
              <a:rPr lang="en-US" sz="3500" b="1" dirty="0" smtClean="0"/>
              <a:t>” coverage for the midday meal. </a:t>
            </a:r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57214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b="1" dirty="0" smtClean="0"/>
              <a:t>The evening intermediate-acting insulin dose provides basal insulin throughout the evening and overnight.</a:t>
            </a:r>
          </a:p>
          <a:p>
            <a:pPr marL="514350" indent="-514350"/>
            <a:r>
              <a:rPr lang="en-US" b="1" dirty="0" smtClean="0">
                <a:solidFill>
                  <a:srgbClr val="9900FF"/>
                </a:solidFill>
              </a:rPr>
              <a:t>That is acceptable when patients have fixed timing of meals and carbohydrate intake.</a:t>
            </a:r>
          </a:p>
          <a:p>
            <a:pPr marL="514350" indent="-514350"/>
            <a:r>
              <a:rPr lang="en-US" b="1" dirty="0" smtClean="0"/>
              <a:t>However, That regimen may not achieve good </a:t>
            </a:r>
            <a:r>
              <a:rPr lang="en-US" b="1" dirty="0" err="1" smtClean="0"/>
              <a:t>glycemic</a:t>
            </a:r>
            <a:r>
              <a:rPr lang="en-US" b="1" dirty="0" smtClean="0"/>
              <a:t> control overnight without causing nocturnal hypoglycemia.</a:t>
            </a:r>
          </a:p>
          <a:p>
            <a:pPr marL="514350" indent="-514350"/>
            <a:r>
              <a:rPr lang="en-US" b="1" dirty="0" smtClean="0"/>
              <a:t>Moving the evening NPH dose to bedtime may improve </a:t>
            </a:r>
            <a:r>
              <a:rPr lang="en-US" b="1" dirty="0" err="1" smtClean="0"/>
              <a:t>glycemic</a:t>
            </a:r>
            <a:r>
              <a:rPr lang="en-US" b="1" dirty="0" smtClean="0"/>
              <a:t> control and reduce the risk of nocturnal hypoglycemia.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286412"/>
          </a:xfrm>
        </p:spPr>
        <p:txBody>
          <a:bodyPr>
            <a:normAutofit/>
          </a:bodyPr>
          <a:lstStyle/>
          <a:p>
            <a:r>
              <a:rPr lang="en-US" b="1" dirty="0" smtClean="0"/>
              <a:t>“Basal-bolus” regimens using multiple daily injections (MDI) may mimic normal insulin physiology, with a combination of intermediate- or long-acting insulin to provide the basal component, and a rapid-acting insulin to provide </a:t>
            </a:r>
            <a:r>
              <a:rPr lang="en-US" b="1" dirty="0" err="1" smtClean="0"/>
              <a:t>prandial</a:t>
            </a:r>
            <a:r>
              <a:rPr lang="en-US" b="1" dirty="0" smtClean="0"/>
              <a:t> coverage. </a:t>
            </a:r>
          </a:p>
          <a:p>
            <a:r>
              <a:rPr lang="en-US" b="1" dirty="0" smtClean="0"/>
              <a:t>Long-acting </a:t>
            </a:r>
            <a:r>
              <a:rPr lang="en-US" b="1" dirty="0" err="1" smtClean="0"/>
              <a:t>insulins</a:t>
            </a:r>
            <a:r>
              <a:rPr lang="en-US" b="1" dirty="0" smtClean="0"/>
              <a:t> include insulin </a:t>
            </a:r>
            <a:r>
              <a:rPr lang="en-US" b="1" dirty="0" err="1" smtClean="0"/>
              <a:t>detemir</a:t>
            </a:r>
            <a:r>
              <a:rPr lang="en-US" b="1" dirty="0" smtClean="0"/>
              <a:t>, </a:t>
            </a:r>
            <a:r>
              <a:rPr lang="en-US" b="1" dirty="0" err="1" smtClean="0"/>
              <a:t>glargine</a:t>
            </a:r>
            <a:r>
              <a:rPr lang="en-US" b="1" dirty="0" smtClean="0"/>
              <a:t>, or </a:t>
            </a:r>
            <a:r>
              <a:rPr lang="en-US" b="1" dirty="0" err="1" smtClean="0"/>
              <a:t>degludec</a:t>
            </a:r>
            <a:r>
              <a:rPr lang="en-US" b="1" dirty="0" smtClean="0"/>
              <a:t>. </a:t>
            </a:r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286412"/>
          </a:xfrm>
        </p:spPr>
        <p:txBody>
          <a:bodyPr>
            <a:normAutofit/>
          </a:bodyPr>
          <a:lstStyle/>
          <a:p>
            <a:r>
              <a:rPr lang="en-US" b="1" dirty="0" smtClean="0"/>
              <a:t>Bolus or </a:t>
            </a:r>
            <a:r>
              <a:rPr lang="en-US" b="1" dirty="0" err="1" smtClean="0"/>
              <a:t>prandial</a:t>
            </a:r>
            <a:r>
              <a:rPr lang="en-US" b="1" dirty="0" smtClean="0"/>
              <a:t> insulin can be provided by either regular insulin or rapid-acting insulin analogs: </a:t>
            </a:r>
            <a:r>
              <a:rPr lang="en-US" b="1" dirty="0" err="1" smtClean="0"/>
              <a:t>lispro</a:t>
            </a:r>
            <a:r>
              <a:rPr lang="en-US" b="1" dirty="0" smtClean="0"/>
              <a:t>, </a:t>
            </a:r>
            <a:r>
              <a:rPr lang="en-US" b="1" dirty="0" err="1" smtClean="0"/>
              <a:t>aspart</a:t>
            </a:r>
            <a:r>
              <a:rPr lang="en-US" b="1" dirty="0" smtClean="0"/>
              <a:t>, or </a:t>
            </a:r>
            <a:r>
              <a:rPr lang="en-US" b="1" dirty="0" err="1" smtClean="0"/>
              <a:t>glulisine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The rapid onset and short duration of action of the rapid-acting insulin analogs more closely replicate normal physiology than does regular insulin.</a:t>
            </a:r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rmAutofit/>
          </a:bodyPr>
          <a:lstStyle/>
          <a:p>
            <a:r>
              <a:rPr lang="en-US" b="1" dirty="0" smtClean="0"/>
              <a:t>Approximately 50% of total daily insulin replacement should be in the form of basal insulin and the other 50% in the form of bolus insulin, divided between meals.</a:t>
            </a:r>
          </a:p>
          <a:p>
            <a:r>
              <a:rPr lang="en-US" b="1" dirty="0" smtClean="0"/>
              <a:t>In new patients, the initial total daily dose is usually between 0.5 and 0.6 units/kg/day.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rmAutofit/>
          </a:bodyPr>
          <a:lstStyle/>
          <a:p>
            <a:r>
              <a:rPr lang="en-US" b="1" dirty="0" smtClean="0"/>
              <a:t>Continuous subcutaneous insulin infusion (CS-II) or insulin pumps using a rapid-acting insulin analog is the most sophisticated and precise method for insulin delivery. In highly motivated patients, it achieves excellent </a:t>
            </a:r>
            <a:r>
              <a:rPr lang="en-US" b="1" dirty="0" err="1" smtClean="0"/>
              <a:t>glycemic</a:t>
            </a:r>
            <a:r>
              <a:rPr lang="en-US" b="1" dirty="0" smtClean="0"/>
              <a:t> control more than MDI.</a:t>
            </a:r>
          </a:p>
          <a:p>
            <a:r>
              <a:rPr lang="en-US" b="1" dirty="0" smtClean="0"/>
              <a:t>Insulin pump therapy may also be paired to continuous glucose monitoring (CGM), which allows calculation of a correct insulin dose, as well as alert the patient to hypoglycemia and hyperglycemia.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143536"/>
          </a:xfrm>
        </p:spPr>
        <p:txBody>
          <a:bodyPr>
            <a:normAutofit/>
          </a:bodyPr>
          <a:lstStyle/>
          <a:p>
            <a:r>
              <a:rPr lang="en-US" b="1" dirty="0" smtClean="0"/>
              <a:t>Insulin pumps require greater attention to detail and more frequent self-monitored blood glucose (SMBG) than does a basal-bolus MDI regimen.</a:t>
            </a:r>
          </a:p>
          <a:p>
            <a:r>
              <a:rPr lang="en-US" b="1" dirty="0" smtClean="0"/>
              <a:t>Patients need extensive training on how to use and maintain their pump.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CC99"/>
                </a:solidFill>
              </a:rPr>
              <a:t>All patients treated with insulin should be instructed how to recognize and treat hypoglycemia.</a:t>
            </a:r>
          </a:p>
          <a:p>
            <a:r>
              <a:rPr lang="en-US" b="1" dirty="0" smtClean="0"/>
              <a:t>At each visit, patients with type 1 DM should be evaluated for hypoglycemia including the frequency and severity of hypoglycemic episodes.</a:t>
            </a:r>
          </a:p>
          <a:p>
            <a:r>
              <a:rPr lang="en-US" b="1" dirty="0" smtClean="0"/>
              <a:t>Hypoglycemic unawareness may result from autonomic neuropathy or from frequent episodes of hypoglycemia. </a:t>
            </a:r>
          </a:p>
          <a:p>
            <a:r>
              <a:rPr lang="en-US" b="1" dirty="0" smtClean="0">
                <a:solidFill>
                  <a:srgbClr val="9900FF"/>
                </a:solidFill>
              </a:rPr>
              <a:t>The loss of warning signs of hypoglycemia is a relative contraindication to continued intensive therapy.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357850"/>
          </a:xfrm>
        </p:spPr>
        <p:txBody>
          <a:bodyPr>
            <a:normAutofit/>
          </a:bodyPr>
          <a:lstStyle/>
          <a:p>
            <a:r>
              <a:rPr lang="en-US" b="1" dirty="0" smtClean="0"/>
              <a:t>Patients who have erratic postprandial </a:t>
            </a:r>
            <a:r>
              <a:rPr lang="en-US" b="1" dirty="0" err="1" smtClean="0"/>
              <a:t>glycemic</a:t>
            </a:r>
            <a:r>
              <a:rPr lang="en-US" b="1" dirty="0" smtClean="0"/>
              <a:t> control despite proper insulin dose may benefit from addition of the </a:t>
            </a:r>
            <a:r>
              <a:rPr lang="en-US" b="1" dirty="0" err="1" smtClean="0">
                <a:solidFill>
                  <a:srgbClr val="CC00CC"/>
                </a:solidFill>
              </a:rPr>
              <a:t>amylino</a:t>
            </a:r>
            <a:r>
              <a:rPr lang="en-US" b="1" dirty="0" smtClean="0">
                <a:solidFill>
                  <a:srgbClr val="CC00CC"/>
                </a:solidFill>
              </a:rPr>
              <a:t>-mimetic </a:t>
            </a:r>
            <a:r>
              <a:rPr lang="en-US" b="1" dirty="0" err="1" smtClean="0"/>
              <a:t>pramlintide</a:t>
            </a:r>
            <a:r>
              <a:rPr lang="en-US" b="1" dirty="0" smtClean="0"/>
              <a:t>.</a:t>
            </a:r>
          </a:p>
          <a:p>
            <a:r>
              <a:rPr lang="en-US" altLang="en-US" b="1" dirty="0" err="1" smtClean="0">
                <a:latin typeface="Calibri" pitchFamily="34" charset="0"/>
              </a:rPr>
              <a:t>Amylin</a:t>
            </a:r>
            <a:r>
              <a:rPr lang="en-US" altLang="en-US" b="1" dirty="0" smtClean="0">
                <a:latin typeface="Calibri" pitchFamily="34" charset="0"/>
              </a:rPr>
              <a:t> suppresses endogenous production of glucose in the liver.</a:t>
            </a:r>
          </a:p>
          <a:p>
            <a:r>
              <a:rPr lang="en-US" b="1" dirty="0" err="1" smtClean="0"/>
              <a:t>Pramlintide</a:t>
            </a:r>
            <a:r>
              <a:rPr lang="en-US" b="1" dirty="0" smtClean="0"/>
              <a:t> taken prior to each meal can improve postprandial blood glucose control. </a:t>
            </a:r>
          </a:p>
          <a:p>
            <a:r>
              <a:rPr lang="en-US" b="1" dirty="0" smtClean="0"/>
              <a:t>It is not a substitute for bolus insulin. 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Pramlintide</a:t>
            </a:r>
            <a:r>
              <a:rPr lang="en-US" b="1" dirty="0" smtClean="0"/>
              <a:t> can NOT be mixed with insulin requiring the patient to take an additional injection at each meal.</a:t>
            </a:r>
          </a:p>
          <a:p>
            <a:r>
              <a:rPr lang="en-US" b="1" dirty="0" smtClean="0"/>
              <a:t>When </a:t>
            </a:r>
            <a:r>
              <a:rPr lang="en-US" b="1" dirty="0" err="1" smtClean="0"/>
              <a:t>pramlintide</a:t>
            </a:r>
            <a:r>
              <a:rPr lang="en-US" b="1" dirty="0" smtClean="0"/>
              <a:t> is initiated, the dose of </a:t>
            </a:r>
            <a:r>
              <a:rPr lang="en-US" b="1" dirty="0" err="1" smtClean="0"/>
              <a:t>prandial</a:t>
            </a:r>
            <a:r>
              <a:rPr lang="en-US" b="1" dirty="0" smtClean="0"/>
              <a:t> insulin should be reduced by 30% to 50%, to prevent hypoglycemia. 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7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Pharmacologic Therapy (Type 1 DM)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Pramlintide</a:t>
            </a:r>
            <a:r>
              <a:rPr lang="en-US" b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0000CC"/>
                </a:solidFill>
                <a:latin typeface="Calibri" pitchFamily="34" charset="0"/>
              </a:rPr>
              <a:t>Slow gastric emptying – </a:t>
            </a:r>
            <a:r>
              <a:rPr lang="en-US" altLang="en-US" b="1" dirty="0" err="1" smtClean="0">
                <a:solidFill>
                  <a:srgbClr val="0000CC"/>
                </a:solidFill>
                <a:latin typeface="Calibri" pitchFamily="34" charset="0"/>
              </a:rPr>
              <a:t>vagally</a:t>
            </a:r>
            <a:r>
              <a:rPr lang="en-US" altLang="en-US" b="1" dirty="0" smtClean="0">
                <a:solidFill>
                  <a:srgbClr val="0000CC"/>
                </a:solidFill>
                <a:latin typeface="Calibri" pitchFamily="34" charset="0"/>
              </a:rPr>
              <a:t> mediated.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9900CC"/>
                </a:solidFill>
                <a:latin typeface="Calibri" pitchFamily="34" charset="0"/>
              </a:rPr>
              <a:t>Reduce glucagon secretion.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009900"/>
                </a:solidFill>
                <a:latin typeface="Calibri" pitchFamily="34" charset="0"/>
              </a:rPr>
              <a:t>Promote satiety or reduce appetite - centrally.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 smtClean="0">
                <a:solidFill>
                  <a:srgbClr val="D60093"/>
                </a:solidFill>
                <a:latin typeface="Calibri" pitchFamily="34" charset="0"/>
              </a:rPr>
              <a:t>Produces moderate weight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Main adverse effects include Hypoglycemia and GIT disturbances: nausea, vomiting, anorexia.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357850"/>
          </a:xfrm>
        </p:spPr>
        <p:txBody>
          <a:bodyPr>
            <a:normAutofit/>
          </a:bodyPr>
          <a:lstStyle/>
          <a:p>
            <a:r>
              <a:rPr lang="en-US" b="1" dirty="0" smtClean="0"/>
              <a:t>Symptomatic patients may initially require treatment with insulin or combination therapy. </a:t>
            </a:r>
          </a:p>
          <a:p>
            <a:r>
              <a:rPr lang="en-US" b="1" dirty="0" smtClean="0"/>
              <a:t>All patients are treated with therapeutic lifestyle modification. </a:t>
            </a:r>
          </a:p>
          <a:p>
            <a:r>
              <a:rPr lang="en-US" b="1" dirty="0" smtClean="0"/>
              <a:t>Patients with HbA</a:t>
            </a:r>
            <a:r>
              <a:rPr lang="en-US" b="1" baseline="-25000" dirty="0" smtClean="0"/>
              <a:t>1c </a:t>
            </a:r>
            <a:r>
              <a:rPr lang="en-US" b="1" dirty="0" smtClean="0"/>
              <a:t> of 7.5% or less are usually treated with </a:t>
            </a:r>
            <a:r>
              <a:rPr lang="en-US" b="1" dirty="0" err="1" smtClean="0"/>
              <a:t>metformin</a:t>
            </a:r>
            <a:r>
              <a:rPr lang="en-US" b="1" dirty="0" smtClean="0"/>
              <a:t> (which is unlikely to cause hypoglycemia). </a:t>
            </a:r>
          </a:p>
          <a:p>
            <a:r>
              <a:rPr lang="en-US" b="1" dirty="0" smtClean="0"/>
              <a:t>Those with HbA</a:t>
            </a:r>
            <a:r>
              <a:rPr lang="en-US" b="1" baseline="-25000" dirty="0" smtClean="0"/>
              <a:t>1c</a:t>
            </a:r>
            <a:r>
              <a:rPr lang="en-US" b="1" dirty="0" smtClean="0"/>
              <a:t> more than 7.5% but less than 8.5% could be initially treated with a single agent, or combination therapy. </a:t>
            </a:r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286412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Patients with higher initial HbA</a:t>
            </a:r>
            <a:r>
              <a:rPr lang="en-US" sz="3500" b="1" baseline="-25000" dirty="0" smtClean="0"/>
              <a:t>1c</a:t>
            </a:r>
            <a:r>
              <a:rPr lang="en-US" sz="3500" b="1" dirty="0" smtClean="0"/>
              <a:t> will require two agents or insulin. </a:t>
            </a:r>
          </a:p>
          <a:p>
            <a:r>
              <a:rPr lang="en-US" sz="3500" b="1" dirty="0" smtClean="0"/>
              <a:t>All therapeutic decisions should consider the needs and preferences of the patient, if medically possible.</a:t>
            </a:r>
          </a:p>
          <a:p>
            <a:r>
              <a:rPr lang="en-US" sz="3500" b="1" dirty="0" smtClean="0"/>
              <a:t>Obese patients without contraindications are often started on </a:t>
            </a:r>
            <a:r>
              <a:rPr lang="en-US" sz="3500" b="1" dirty="0" err="1" smtClean="0"/>
              <a:t>metformin</a:t>
            </a:r>
            <a:r>
              <a:rPr lang="en-US" sz="3500" b="1" dirty="0" smtClean="0"/>
              <a:t> which is titrated to 2,000 mg/day. </a:t>
            </a:r>
          </a:p>
          <a:p>
            <a:r>
              <a:rPr lang="en-US" sz="3500" b="1" dirty="0" smtClean="0"/>
              <a:t>Non-obese patients are more likely to be </a:t>
            </a:r>
            <a:r>
              <a:rPr lang="en-US" sz="3500" b="1" dirty="0" err="1" smtClean="0"/>
              <a:t>insulinopenic</a:t>
            </a:r>
            <a:r>
              <a:rPr lang="en-US" sz="3500" b="1" dirty="0" smtClean="0"/>
              <a:t>, necessitating medications that may increase insulin secretion.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An insulin </a:t>
            </a:r>
            <a:r>
              <a:rPr lang="en-US" sz="3500" b="1" dirty="0" err="1" smtClean="0"/>
              <a:t>secretagogue</a:t>
            </a:r>
            <a:r>
              <a:rPr lang="en-US" sz="3500" b="1" dirty="0" smtClean="0"/>
              <a:t>, such as a sulfonylurea, is often added second. </a:t>
            </a:r>
          </a:p>
          <a:p>
            <a:r>
              <a:rPr lang="en-US" sz="3500" b="1" dirty="0" err="1" smtClean="0"/>
              <a:t>Sulfonylureas</a:t>
            </a:r>
            <a:r>
              <a:rPr lang="en-US" sz="3500" b="1" dirty="0" smtClean="0"/>
              <a:t> have several potential drawbacks including </a:t>
            </a:r>
            <a:r>
              <a:rPr lang="en-US" sz="3500" b="1" dirty="0" smtClean="0">
                <a:solidFill>
                  <a:srgbClr val="FF0000"/>
                </a:solidFill>
              </a:rPr>
              <a:t>weight gain and hypoglycemia</a:t>
            </a:r>
            <a:r>
              <a:rPr lang="en-US" sz="3500" b="1" dirty="0" smtClean="0"/>
              <a:t>; they do not produce a durable </a:t>
            </a:r>
            <a:r>
              <a:rPr lang="en-US" sz="3500" b="1" dirty="0" err="1" smtClean="0"/>
              <a:t>glycemic</a:t>
            </a:r>
            <a:r>
              <a:rPr lang="en-US" sz="3500" b="1" dirty="0" smtClean="0"/>
              <a:t> response.</a:t>
            </a:r>
          </a:p>
          <a:p>
            <a:r>
              <a:rPr lang="en-US" sz="3500" b="1" dirty="0" smtClean="0"/>
              <a:t>Better choices include DPP-4 inhibitors and GLP-1 receptor agonist but they have therapeutic and safety limitations. </a:t>
            </a:r>
          </a:p>
          <a:p>
            <a:r>
              <a:rPr lang="en-US" sz="3500" b="1" dirty="0" smtClean="0"/>
              <a:t>TZDs produce a more durable </a:t>
            </a:r>
            <a:r>
              <a:rPr lang="en-US" sz="3500" b="1" dirty="0" err="1" smtClean="0"/>
              <a:t>glycemic</a:t>
            </a:r>
            <a:r>
              <a:rPr lang="en-US" sz="3500" b="1" dirty="0" smtClean="0"/>
              <a:t> response and are unlikely to cause hypoglycemia, but </a:t>
            </a:r>
            <a:r>
              <a:rPr lang="en-US" sz="3500" b="1" dirty="0" smtClean="0">
                <a:solidFill>
                  <a:srgbClr val="FF0000"/>
                </a:solidFill>
              </a:rPr>
              <a:t>weight gain, fluid retention and the risk of new onset heart failure have limited their use.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5786" y="183124"/>
          <a:ext cx="7929617" cy="6940296"/>
        </p:xfrm>
        <a:graphic>
          <a:graphicData uri="http://schemas.openxmlformats.org/drawingml/2006/table">
            <a:tbl>
              <a:tblPr/>
              <a:tblGrid>
                <a:gridCol w="1375326"/>
                <a:gridCol w="1216841"/>
                <a:gridCol w="1399503"/>
                <a:gridCol w="1313544"/>
                <a:gridCol w="1224900"/>
                <a:gridCol w="1399503"/>
              </a:tblGrid>
              <a:tr h="3986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Drug &amp; class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Dose ( mg)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Duration of action (hours)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Drug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Dose ( mg)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Duration of action (hours)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Sulfonylureas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Glimepiride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1-8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Glipizide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2.5-40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12-24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Glyburide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1.25-20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12-24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Glipizide extended release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5-20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Micronized glyburide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1-12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Non-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sulfonyureas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secretagogues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Rapaglinide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0.5-4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2-3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Nateglinide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60-120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2-4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Biguanides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6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Metformin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500-2500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6-12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Metformin extended release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1500-2000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Thiazolidinediones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Arial"/>
                        </a:rPr>
                        <a:t>Rosiglitazone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4-8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Poorly correlated with half-life. Max effect ~ 4 weeks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Poiglitazone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Arial"/>
                        </a:rPr>
                        <a:t>15-45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Poorly correlated with half-life. Max effect ~ 4 weeks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α-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glucosidae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 inhibitors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Acarbose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25-50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Affects absorption of carbohydrates in a single meal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Calibri"/>
                          <a:cs typeface="Arial"/>
                        </a:rPr>
                        <a:t>Miglitol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25-100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Affects absorption of carbohydrates in a single meal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GLP-1 receptor agonists /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Incretin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mimetics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Exenatide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5-10 mcg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Liraglutide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0.6-1.8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DPP-4 inhibitors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Sitagliptin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Saxagliptin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2.5-5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Linagliptin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Amylin</a:t>
                      </a: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mimetics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0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Pramlintide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15-60 (type 1 DM)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60 or 120 (type 2 DM)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1200" b="1" baseline="-25000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 20 min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24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Bile acid </a:t>
                      </a:r>
                      <a:r>
                        <a:rPr lang="en-US" sz="1200" b="1" dirty="0" err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Arial"/>
                        </a:rPr>
                        <a:t>sequestrants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Colesevelam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Calibri"/>
                          <a:cs typeface="Arial"/>
                        </a:rPr>
                        <a:t>3750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9900FF"/>
                          </a:solidFill>
                          <a:latin typeface="Times New Roman"/>
                          <a:ea typeface="Calibri"/>
                          <a:cs typeface="Arial"/>
                        </a:rPr>
                        <a:t>N/A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0819" marR="30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Treatment selection should be based on multiple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factors: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If the patient has had diabetes for several years, due to progressive failure of β-cell function, he is more likely to require insulin therapy.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If the patient has multiple co-morbidities (CVD, dementia, depression, osteoporosis, heart failure, recurrent genitourinary (GU) infections, some medications may be poor choices based on their potential adverse effects.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7216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n-US" b="1" dirty="0" smtClean="0"/>
              <a:t>If the patient’s postprandial blood glucose readings are the primary reason for poor control, pick a medication that addresses postprandial blood glucose excursions.</a:t>
            </a:r>
          </a:p>
          <a:p>
            <a:pPr marL="514350" indent="-514350">
              <a:buAutoNum type="arabicPeriod" startAt="3"/>
            </a:pPr>
            <a:r>
              <a:rPr lang="en-US" b="1" dirty="0" smtClean="0"/>
              <a:t>If the patient’s fasting blood glucose readings are consistently elevated, a medication that addresses fasting blood glucose would be a better choice. </a:t>
            </a:r>
          </a:p>
          <a:p>
            <a:pPr marL="514350" indent="-514350">
              <a:buAutoNum type="arabicPeriod" startAt="3"/>
            </a:pPr>
            <a:r>
              <a:rPr lang="fr-FR" b="1" dirty="0" smtClean="0"/>
              <a:t>Adverse </a:t>
            </a:r>
            <a:r>
              <a:rPr lang="fr-FR" b="1" dirty="0" err="1" smtClean="0"/>
              <a:t>effect</a:t>
            </a:r>
            <a:r>
              <a:rPr lang="fr-FR" b="1" dirty="0" smtClean="0"/>
              <a:t> profile, </a:t>
            </a:r>
            <a:r>
              <a:rPr lang="fr-FR" b="1" dirty="0" err="1" smtClean="0"/>
              <a:t>contraindications</a:t>
            </a:r>
            <a:r>
              <a:rPr lang="fr-FR" b="1" dirty="0" smtClean="0"/>
              <a:t>, </a:t>
            </a:r>
            <a:r>
              <a:rPr lang="en-US" b="1" dirty="0" smtClean="0"/>
              <a:t>hypoglycemia potential, and tolerability by the patient, should be considered when selecting therapy.</a:t>
            </a:r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721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6"/>
            </a:pPr>
            <a:r>
              <a:rPr lang="en-US" b="1" dirty="0" smtClean="0"/>
              <a:t>Motivation, resources, and potential difficulties with adherence should also influence treatment selection.</a:t>
            </a:r>
          </a:p>
          <a:p>
            <a:pPr marL="514350" indent="-514350">
              <a:buAutoNum type="arabicPeriod" startAt="6"/>
            </a:pPr>
            <a:r>
              <a:rPr lang="en-US" b="1" dirty="0" smtClean="0"/>
              <a:t>If the patient is an older adult, the risk of hypoglycemia and other adverse effects increases and life expectancy diminishes. These factors should influence medication choices and HbA1c goals.</a:t>
            </a:r>
          </a:p>
          <a:p>
            <a:pPr marL="514350" indent="-514350">
              <a:buFont typeface="Arial" pitchFamily="34" charset="0"/>
              <a:buAutoNum type="arabicPeriod" startAt="6"/>
            </a:pPr>
            <a:r>
              <a:rPr lang="en-US" b="1" dirty="0" smtClean="0"/>
              <a:t>Non-</a:t>
            </a:r>
            <a:r>
              <a:rPr lang="en-US" b="1" dirty="0" err="1" smtClean="0"/>
              <a:t>glycemic</a:t>
            </a:r>
            <a:r>
              <a:rPr lang="en-US" b="1" dirty="0" smtClean="0"/>
              <a:t> effects (CVD reduction with medications, lipid effects, blood pressure effects, weight, and durability of HbA</a:t>
            </a:r>
            <a:r>
              <a:rPr lang="en-US" b="1" baseline="-25000" dirty="0" smtClean="0"/>
              <a:t>1c </a:t>
            </a:r>
            <a:r>
              <a:rPr lang="en-US" b="1" dirty="0" smtClean="0"/>
              <a:t>reduction) may all influence the decision.</a:t>
            </a:r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Drug-induced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100" b="1" dirty="0" err="1" smtClean="0"/>
              <a:t>Pyriminil</a:t>
            </a:r>
            <a:r>
              <a:rPr lang="en-US" sz="5100" b="1" dirty="0" smtClean="0"/>
              <a:t> (</a:t>
            </a:r>
            <a:r>
              <a:rPr lang="en-US" sz="5100" b="1" dirty="0" err="1" smtClean="0"/>
              <a:t>vacor</a:t>
            </a:r>
            <a:r>
              <a:rPr lang="en-US" sz="5100" b="1" dirty="0" smtClean="0"/>
              <a:t>) (</a:t>
            </a:r>
            <a:r>
              <a:rPr lang="en-US" sz="5100" b="1" dirty="0" err="1" smtClean="0"/>
              <a:t>rodenticide</a:t>
            </a:r>
            <a:r>
              <a:rPr lang="en-US" sz="5100" b="1" dirty="0" smtClean="0"/>
              <a:t>) – loss of pancreatic β-cells.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100" b="1" dirty="0" err="1" smtClean="0"/>
              <a:t>Pentamidine</a:t>
            </a:r>
            <a:r>
              <a:rPr lang="en-US" sz="5100" b="1" dirty="0" smtClean="0"/>
              <a:t> – </a:t>
            </a:r>
            <a:r>
              <a:rPr lang="en-US" sz="5100" b="1" dirty="0" err="1" smtClean="0"/>
              <a:t>cytotoxic</a:t>
            </a:r>
            <a:r>
              <a:rPr lang="en-US" sz="5100" b="1" dirty="0" smtClean="0"/>
              <a:t> effect on pancreatic β-cells (type 1).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100" b="1" dirty="0" smtClean="0"/>
              <a:t>Nicotinic acid – impairment of insulin action.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100" b="1" dirty="0" err="1" smtClean="0"/>
              <a:t>Glucocorticoids</a:t>
            </a:r>
            <a:r>
              <a:rPr lang="en-US" sz="5100" b="1" dirty="0" smtClean="0"/>
              <a:t> – Metabolic effects and insulin antagonism.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100" b="1" dirty="0" smtClean="0"/>
              <a:t>Thyroid hormones – increase hepatic glucose production.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100" b="1" dirty="0" smtClean="0"/>
              <a:t>Growth hormone - </a:t>
            </a:r>
            <a:r>
              <a:rPr lang="en-US" altLang="en-US" sz="5100" b="1" dirty="0" smtClean="0">
                <a:latin typeface="Calibri" pitchFamily="34" charset="0"/>
              </a:rPr>
              <a:t>reduces insulin sensitivity resulting in mild </a:t>
            </a:r>
            <a:r>
              <a:rPr lang="en-US" altLang="en-US" sz="5100" b="1" dirty="0" err="1" smtClean="0">
                <a:latin typeface="Calibri" pitchFamily="34" charset="0"/>
              </a:rPr>
              <a:t>hyperinsulinemia</a:t>
            </a:r>
            <a:r>
              <a:rPr lang="en-US" altLang="en-US" sz="5100" b="1" dirty="0" smtClean="0">
                <a:latin typeface="Calibri" pitchFamily="34" charset="0"/>
              </a:rPr>
              <a:t>, </a:t>
            </a:r>
            <a:r>
              <a:rPr lang="en-US" sz="5100" b="1" dirty="0" smtClean="0">
                <a:latin typeface="Calibri" pitchFamily="34" charset="0"/>
              </a:rPr>
              <a:t>and increased blood glucose levels</a:t>
            </a:r>
            <a:endParaRPr lang="en-US" sz="51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100" b="1" dirty="0" err="1" smtClean="0"/>
              <a:t>Diazoxide</a:t>
            </a:r>
            <a:r>
              <a:rPr lang="en-US" sz="5100" b="1" dirty="0" smtClean="0"/>
              <a:t>: inhibition of insulin secretion.</a:t>
            </a:r>
          </a:p>
          <a:p>
            <a:endParaRPr lang="en-US" sz="4100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72164"/>
          </a:xfrm>
        </p:spPr>
        <p:txBody>
          <a:bodyPr>
            <a:normAutofit/>
          </a:bodyPr>
          <a:lstStyle/>
          <a:p>
            <a:r>
              <a:rPr lang="en-US" b="1" dirty="0" smtClean="0"/>
              <a:t>It is unlikely that any one drug class will </a:t>
            </a:r>
            <a:r>
              <a:rPr lang="en-US" b="1" dirty="0" smtClean="0">
                <a:solidFill>
                  <a:srgbClr val="FF00FF"/>
                </a:solidFill>
              </a:rPr>
              <a:t>arrest β-cell failure</a:t>
            </a:r>
            <a:r>
              <a:rPr lang="en-US" b="1" dirty="0" smtClean="0"/>
              <a:t>, necessitating combination therapy.</a:t>
            </a:r>
          </a:p>
          <a:p>
            <a:r>
              <a:rPr lang="en-US" b="1" dirty="0" smtClean="0"/>
              <a:t>The combination of a TZD and GLP-1 receptor agonist is a good one: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/>
              <a:t>TZDs reduce apoptosis of β-cells 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/>
              <a:t>GLP-1 receptor agonists augment pancreatic function. </a:t>
            </a:r>
          </a:p>
          <a:p>
            <a:r>
              <a:rPr lang="en-US" b="1" dirty="0" err="1" smtClean="0"/>
              <a:t>Metformin</a:t>
            </a:r>
            <a:r>
              <a:rPr lang="en-US" b="1" dirty="0" smtClean="0"/>
              <a:t>, </a:t>
            </a:r>
            <a:r>
              <a:rPr lang="en-US" b="1" dirty="0" err="1" smtClean="0"/>
              <a:t>pioglitazone</a:t>
            </a:r>
            <a:r>
              <a:rPr lang="en-US" b="1" dirty="0" smtClean="0"/>
              <a:t>, and </a:t>
            </a:r>
            <a:r>
              <a:rPr lang="en-US" b="1" dirty="0" err="1" smtClean="0"/>
              <a:t>exenatide</a:t>
            </a:r>
            <a:r>
              <a:rPr lang="en-US" b="1" dirty="0" smtClean="0"/>
              <a:t> are promising.</a:t>
            </a:r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Glucagon-like peptide-1 (GLP-1) from the GIT</a:t>
            </a:r>
            <a:endParaRPr lang="ar-SA" altLang="en-US" b="1" dirty="0" smtClean="0">
              <a:latin typeface="Calibr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It enhances insulin release in response to an ingested meal.</a:t>
            </a:r>
          </a:p>
          <a:p>
            <a:pPr marL="514350" indent="-514350" eaLnBrk="1" hangingPunct="1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It suppresses glucagon secretion.</a:t>
            </a:r>
          </a:p>
          <a:p>
            <a:pPr marL="514350" indent="-514350" eaLnBrk="1" hangingPunct="1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It delays gastric emptying.</a:t>
            </a:r>
          </a:p>
          <a:p>
            <a:pPr marL="514350" indent="-514350" eaLnBrk="1" hangingPunct="1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It decreases appetite.</a:t>
            </a:r>
          </a:p>
          <a:p>
            <a:pPr marL="514350" indent="-514350" eaLnBrk="1" hangingPunct="1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It is degraded by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dipeptidyl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peptidase-4 (DPP-4).</a:t>
            </a:r>
          </a:p>
          <a:p>
            <a:pPr eaLnBrk="1" hangingPunct="1">
              <a:defRPr/>
            </a:pPr>
            <a:endParaRPr lang="ar-S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7216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Calibri" pitchFamily="34" charset="0"/>
              </a:rPr>
              <a:t>Exenatide</a:t>
            </a:r>
            <a:r>
              <a:rPr lang="en-US" altLang="en-US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514350" indent="-514350"/>
            <a:r>
              <a:rPr lang="en-US" altLang="en-US" b="1" dirty="0" smtClean="0">
                <a:latin typeface="Calibri" pitchFamily="34" charset="0"/>
              </a:rPr>
              <a:t>It is a long-acting analogue of GLP-1, </a:t>
            </a:r>
            <a:r>
              <a:rPr lang="en-US" altLang="en-US" b="1" dirty="0" smtClean="0">
                <a:solidFill>
                  <a:srgbClr val="009900"/>
                </a:solidFill>
                <a:latin typeface="Calibri" pitchFamily="34" charset="0"/>
              </a:rPr>
              <a:t>Acts as agonist at GLP-1 receptors.</a:t>
            </a:r>
          </a:p>
          <a:p>
            <a:pPr marL="514350" indent="-514350"/>
            <a:r>
              <a:rPr lang="en-US" altLang="en-US" b="1" dirty="0" smtClean="0">
                <a:latin typeface="Calibri" pitchFamily="34" charset="0"/>
              </a:rPr>
              <a:t>Used as </a:t>
            </a:r>
            <a:r>
              <a:rPr lang="en-US" altLang="en-US" b="1" dirty="0" smtClean="0">
                <a:solidFill>
                  <a:srgbClr val="FF33CC"/>
                </a:solidFill>
                <a:latin typeface="Calibri" pitchFamily="34" charset="0"/>
              </a:rPr>
              <a:t>adjunctive therapy in persons with type 2 diabetes</a:t>
            </a:r>
            <a:r>
              <a:rPr lang="en-US" altLang="en-US" b="1" dirty="0" smtClean="0">
                <a:latin typeface="Calibri" pitchFamily="34" charset="0"/>
              </a:rPr>
              <a:t> treated with </a:t>
            </a:r>
            <a:r>
              <a:rPr lang="en-US" altLang="en-US" b="1" dirty="0" err="1" smtClean="0">
                <a:latin typeface="Calibri" pitchFamily="34" charset="0"/>
              </a:rPr>
              <a:t>metformin</a:t>
            </a:r>
            <a:r>
              <a:rPr lang="en-US" altLang="en-US" b="1" dirty="0" smtClean="0">
                <a:latin typeface="Calibri" pitchFamily="34" charset="0"/>
              </a:rPr>
              <a:t> or </a:t>
            </a:r>
            <a:r>
              <a:rPr lang="en-US" altLang="en-US" b="1" dirty="0" err="1" smtClean="0">
                <a:latin typeface="Calibri" pitchFamily="34" charset="0"/>
              </a:rPr>
              <a:t>metformin</a:t>
            </a:r>
            <a:r>
              <a:rPr lang="en-US" altLang="en-US" b="1" dirty="0" smtClean="0">
                <a:latin typeface="Calibri" pitchFamily="34" charset="0"/>
              </a:rPr>
              <a:t> plus </a:t>
            </a:r>
            <a:r>
              <a:rPr lang="en-US" altLang="en-US" b="1" dirty="0" err="1" smtClean="0">
                <a:latin typeface="Calibri" pitchFamily="34" charset="0"/>
              </a:rPr>
              <a:t>sulfonylureas</a:t>
            </a:r>
            <a:r>
              <a:rPr lang="en-US" altLang="en-US" b="1" dirty="0" smtClean="0">
                <a:latin typeface="Calibri" pitchFamily="34" charset="0"/>
              </a:rPr>
              <a:t> who still have suboptimal </a:t>
            </a:r>
            <a:r>
              <a:rPr lang="en-US" altLang="en-US" b="1" dirty="0" err="1" smtClean="0">
                <a:latin typeface="Calibri" pitchFamily="34" charset="0"/>
              </a:rPr>
              <a:t>glycemic</a:t>
            </a:r>
            <a:r>
              <a:rPr lang="en-US" altLang="en-US" b="1" dirty="0" smtClean="0">
                <a:latin typeface="Calibri" pitchFamily="34" charset="0"/>
              </a:rPr>
              <a:t> control.</a:t>
            </a:r>
            <a:endParaRPr lang="ar-SA" altLang="en-US" b="1" dirty="0" smtClean="0">
              <a:latin typeface="Calibri" pitchFamily="34" charset="0"/>
            </a:endParaRPr>
          </a:p>
          <a:p>
            <a:pPr marL="514350" indent="-514350">
              <a:defRPr/>
            </a:pPr>
            <a:r>
              <a:rPr lang="en-US" b="1" dirty="0" smtClean="0">
                <a:solidFill>
                  <a:srgbClr val="9900CC"/>
                </a:solidFill>
                <a:latin typeface="Calibri" pitchFamily="34" charset="0"/>
                <a:cs typeface="Calibri" pitchFamily="34" charset="0"/>
              </a:rPr>
              <a:t>Delays gastric emptying.</a:t>
            </a:r>
          </a:p>
          <a:p>
            <a:pPr marL="514350" indent="-514350">
              <a:defRPr/>
            </a:pPr>
            <a:r>
              <a:rPr lang="en-US" b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Suppresses postprandial glucagon release.</a:t>
            </a:r>
          </a:p>
          <a:p>
            <a:pPr marL="514350" indent="-514350">
              <a:defRPr/>
            </a:pPr>
            <a:endParaRPr lang="en-US" b="1" dirty="0" smtClean="0">
              <a:solidFill>
                <a:srgbClr val="9900CC"/>
              </a:solidFill>
              <a:latin typeface="Calibri" pitchFamily="34" charset="0"/>
              <a:cs typeface="Calibri" pitchFamily="34" charset="0"/>
            </a:endParaRPr>
          </a:p>
          <a:p>
            <a:endParaRPr lang="en-US" b="1" dirty="0" smtClean="0"/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72164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en-US" b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It increases insulin secretion in a glucose-dependent manner. </a:t>
            </a:r>
            <a:r>
              <a:rPr lang="en-US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The increased insulin secretion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is speculated to be </a:t>
            </a:r>
            <a:r>
              <a:rPr lang="en-US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due in part to </a:t>
            </a:r>
            <a:r>
              <a:rPr lang="en-US" b="1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an increase in beta-cell mass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from </a:t>
            </a:r>
            <a:r>
              <a:rPr lang="en-US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decreased beta-cell apoptosis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increased beta-cell formation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or </a:t>
            </a:r>
            <a:r>
              <a:rPr lang="en-US" b="1" dirty="0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both. (Noticed in culture)</a:t>
            </a:r>
          </a:p>
          <a:p>
            <a:pPr marL="514350" indent="-514350">
              <a:defRPr/>
            </a:pPr>
            <a:r>
              <a:rPr lang="en-US" altLang="en-US" b="1" dirty="0" smtClean="0">
                <a:solidFill>
                  <a:srgbClr val="9900CC"/>
                </a:solidFill>
                <a:latin typeface="Calibri" pitchFamily="34" charset="0"/>
              </a:rPr>
              <a:t>Suppresses appetite.</a:t>
            </a:r>
          </a:p>
          <a:p>
            <a:pPr marL="514350" indent="-514350">
              <a:defRPr/>
            </a:pPr>
            <a:r>
              <a:rPr lang="en-US" altLang="en-US" b="1" dirty="0" smtClean="0">
                <a:solidFill>
                  <a:srgbClr val="009900"/>
                </a:solidFill>
                <a:latin typeface="Calibri" pitchFamily="34" charset="0"/>
              </a:rPr>
              <a:t>Associated with weight loss.</a:t>
            </a:r>
          </a:p>
          <a:p>
            <a:pPr marL="514350" indent="-514350">
              <a:defRPr/>
            </a:pPr>
            <a:endParaRPr lang="en-US" b="1" dirty="0" smtClean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defRPr/>
            </a:pPr>
            <a:endParaRPr lang="en-US" b="1" dirty="0" smtClean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  <a:p>
            <a:endParaRPr lang="en-US" b="1" dirty="0" smtClean="0"/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Calibri" pitchFamily="34" charset="0"/>
              </a:rPr>
              <a:t>Exenatide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514350" indent="-51435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Adverse effects: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Nausea, vomiting, diarrhea: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major adverse effect is nausea (45%), which is dose dependent and declines with time.</a:t>
            </a:r>
            <a:endParaRPr lang="en-US" b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Acute pancreatitis.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Renal impairment and acute renal injury.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Not associated with hypoglycemia unless used in combination.</a:t>
            </a:r>
          </a:p>
          <a:p>
            <a:pPr eaLnBrk="1" hangingPunct="1">
              <a:defRPr/>
            </a:pPr>
            <a:endParaRPr lang="ar-S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7216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With time some patients with type 2 DM become relatively </a:t>
            </a:r>
            <a:r>
              <a:rPr lang="en-US" b="1" dirty="0" err="1" smtClean="0"/>
              <a:t>insulinopenic</a:t>
            </a:r>
            <a:r>
              <a:rPr lang="en-US" b="1" dirty="0" smtClean="0"/>
              <a:t> necessitating </a:t>
            </a:r>
            <a:r>
              <a:rPr lang="en-US" b="1" dirty="0" smtClean="0">
                <a:solidFill>
                  <a:srgbClr val="9900FF"/>
                </a:solidFill>
              </a:rPr>
              <a:t>insulin therapy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In these patients </a:t>
            </a:r>
            <a:r>
              <a:rPr lang="en-US" b="1" dirty="0" smtClean="0">
                <a:solidFill>
                  <a:srgbClr val="00CC99"/>
                </a:solidFill>
              </a:rPr>
              <a:t>use insulin injections at bedtime (intermediate- or long-acting basal insulin) while continuing to use oral agents or GLP-1 receptor agonists for control during the day. </a:t>
            </a:r>
          </a:p>
          <a:p>
            <a:r>
              <a:rPr lang="en-US" b="1" dirty="0" smtClean="0"/>
              <a:t>This strategy is associated with less weight gain, equal efficacy, and lower risk of hypoglycemia when compared to starting </a:t>
            </a:r>
            <a:r>
              <a:rPr lang="en-US" b="1" dirty="0" err="1" smtClean="0"/>
              <a:t>prandial</a:t>
            </a:r>
            <a:r>
              <a:rPr lang="en-US" b="1" dirty="0" smtClean="0"/>
              <a:t> insulin or split-mix twice daily insulin regimens.</a:t>
            </a:r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>
                <a:solidFill>
                  <a:srgbClr val="0000CC"/>
                </a:solidFill>
              </a:rPr>
              <a:t>Pharmacologic Therapy (Type 2 DM)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72164"/>
          </a:xfrm>
        </p:spPr>
        <p:txBody>
          <a:bodyPr>
            <a:normAutofit/>
          </a:bodyPr>
          <a:lstStyle/>
          <a:p>
            <a:r>
              <a:rPr lang="en-US" b="1" dirty="0" smtClean="0"/>
              <a:t>Any modification of this strategy should depend on fasting and </a:t>
            </a:r>
            <a:r>
              <a:rPr lang="en-US" b="1" dirty="0" err="1" smtClean="0"/>
              <a:t>posprandial</a:t>
            </a:r>
            <a:r>
              <a:rPr lang="en-US" b="1" dirty="0" smtClean="0"/>
              <a:t> glucose monitoring, HbA</a:t>
            </a:r>
            <a:r>
              <a:rPr lang="en-US" b="1" baseline="-25000" dirty="0" smtClean="0"/>
              <a:t>1c </a:t>
            </a:r>
            <a:r>
              <a:rPr lang="en-US" b="1" dirty="0" smtClean="0"/>
              <a:t>monitoring, and time of development of hypoglycemia.</a:t>
            </a:r>
          </a:p>
          <a:p>
            <a:pPr marL="514350" indent="-514350">
              <a:buAutoNum type="arabicPeriod" startAt="6"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7" y="571480"/>
            <a:ext cx="901160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60" y="714356"/>
            <a:ext cx="89436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Drug-induced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Arial" pitchFamily="34" charset="0"/>
              <a:buAutoNum type="arabicPeriod" startAt="8"/>
            </a:pPr>
            <a:r>
              <a:rPr lang="en-US" b="1" dirty="0" smtClean="0"/>
              <a:t>β-adrenergic agonists – </a:t>
            </a:r>
            <a:r>
              <a:rPr lang="en-US" b="1" dirty="0" err="1" smtClean="0"/>
              <a:t>glycogenolysis</a:t>
            </a:r>
            <a:r>
              <a:rPr lang="en-US" b="1" dirty="0" smtClean="0"/>
              <a:t>, and </a:t>
            </a:r>
            <a:r>
              <a:rPr lang="en-US" b="1" dirty="0" err="1" smtClean="0"/>
              <a:t>gluconeogenesis</a:t>
            </a:r>
            <a:r>
              <a:rPr lang="en-US" b="1" dirty="0" smtClean="0"/>
              <a:t>.</a:t>
            </a:r>
          </a:p>
          <a:p>
            <a:pPr marL="742950" indent="-742950">
              <a:buAutoNum type="arabicPeriod" startAt="8"/>
            </a:pPr>
            <a:r>
              <a:rPr lang="en-US" b="1" dirty="0" err="1" smtClean="0"/>
              <a:t>Thiazide</a:t>
            </a:r>
            <a:r>
              <a:rPr lang="en-US" b="1" dirty="0" smtClean="0"/>
              <a:t> – </a:t>
            </a:r>
            <a:r>
              <a:rPr lang="en-US" b="1" dirty="0" err="1" smtClean="0"/>
              <a:t>hypokalemia</a:t>
            </a:r>
            <a:r>
              <a:rPr lang="en-US" b="1" dirty="0" smtClean="0"/>
              <a:t>-induced inhibition of insulin release.</a:t>
            </a:r>
          </a:p>
          <a:p>
            <a:pPr marL="742950" indent="-742950">
              <a:buAutoNum type="arabicPeriod" startAt="8"/>
            </a:pPr>
            <a:r>
              <a:rPr lang="en-US" b="1" dirty="0" smtClean="0"/>
              <a:t> </a:t>
            </a:r>
            <a:r>
              <a:rPr lang="en-US" b="1" dirty="0" err="1" smtClean="0"/>
              <a:t>Phenytoin</a:t>
            </a:r>
            <a:r>
              <a:rPr lang="en-US" b="1" dirty="0" smtClean="0"/>
              <a:t> – induces insulin insensitivity.</a:t>
            </a:r>
          </a:p>
          <a:p>
            <a:pPr marL="742950" indent="-742950">
              <a:buFont typeface="Arial" pitchFamily="34" charset="0"/>
              <a:buAutoNum type="arabicPeriod" startAt="8"/>
            </a:pPr>
            <a:r>
              <a:rPr lang="en-US" b="1" dirty="0" smtClean="0"/>
              <a:t> </a:t>
            </a:r>
            <a:r>
              <a:rPr lang="en-US" b="1" dirty="0" err="1" smtClean="0"/>
              <a:t>Interferone</a:t>
            </a:r>
            <a:r>
              <a:rPr lang="en-US" b="1" dirty="0" smtClean="0"/>
              <a:t> – β-cell destruction (type 1)</a:t>
            </a:r>
          </a:p>
          <a:p>
            <a:pPr marL="742950" indent="-742950">
              <a:buAutoNum type="arabicPeriod" startAt="8"/>
            </a:pPr>
            <a:r>
              <a:rPr lang="en-US" b="1" dirty="0" smtClean="0"/>
              <a:t> Chronic alcohol - insulin resistance and pancreatic β-cell dysfunction.</a:t>
            </a:r>
          </a:p>
          <a:p>
            <a:pPr marL="742950" indent="-742950">
              <a:buAutoNum type="arabicPeriod" startAt="8"/>
            </a:pPr>
            <a:r>
              <a:rPr lang="en-US" b="1" dirty="0" err="1" smtClean="0"/>
              <a:t>Cyclosporin</a:t>
            </a:r>
            <a:r>
              <a:rPr lang="en-US" b="1" dirty="0" smtClean="0"/>
              <a:t> – suppresses insulin production and release.</a:t>
            </a:r>
          </a:p>
          <a:p>
            <a:pPr marL="514350" indent="-514350">
              <a:buNone/>
            </a:pPr>
            <a:endParaRPr lang="en-US" sz="4100" b="1" dirty="0" smtClean="0"/>
          </a:p>
          <a:p>
            <a:endParaRPr lang="en-US" sz="4100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0852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53" y="428604"/>
            <a:ext cx="904344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8785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12" y="642918"/>
            <a:ext cx="88059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Effect of Some </a:t>
            </a:r>
            <a:r>
              <a:rPr lang="en-US" sz="3600" b="1" dirty="0" err="1" smtClean="0"/>
              <a:t>Antidiabetics</a:t>
            </a:r>
            <a:r>
              <a:rPr lang="en-US" sz="3600" b="1" dirty="0" smtClean="0"/>
              <a:t> on Body Weight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48838"/>
            <a:ext cx="7715304" cy="54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b="1" dirty="0" smtClean="0"/>
              <a:t>Special Populations (</a:t>
            </a:r>
            <a:r>
              <a:rPr lang="en-US" sz="4000" b="1" dirty="0" smtClean="0">
                <a:solidFill>
                  <a:srgbClr val="C00000"/>
                </a:solidFill>
              </a:rPr>
              <a:t>Children and Adolescents with Type 2 DM</a:t>
            </a:r>
            <a:r>
              <a:rPr lang="en-US" sz="4000" b="1" dirty="0" smtClean="0"/>
              <a:t>)</a:t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214974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b="1" dirty="0" smtClean="0"/>
              <a:t>Type 2 DM is increasing in adolescence probably caused by obesity and physical inactivity.</a:t>
            </a:r>
          </a:p>
          <a:p>
            <a:pPr marL="514350" indent="-514350"/>
            <a:r>
              <a:rPr lang="en-US" b="1" dirty="0" smtClean="0"/>
              <a:t>Need extraordinary efforts on lifestyle modification measures.</a:t>
            </a:r>
          </a:p>
          <a:p>
            <a:pPr marL="514350" indent="-514350"/>
            <a:r>
              <a:rPr lang="en-US" b="1" dirty="0" smtClean="0"/>
              <a:t>If failed, use </a:t>
            </a:r>
            <a:r>
              <a:rPr lang="en-US" b="1" dirty="0" err="1" smtClean="0"/>
              <a:t>metformin</a:t>
            </a:r>
            <a:r>
              <a:rPr lang="en-US" b="1" dirty="0" smtClean="0"/>
              <a:t>, </a:t>
            </a:r>
            <a:r>
              <a:rPr lang="en-US" b="1" dirty="0" err="1" smtClean="0"/>
              <a:t>sulfonylureas</a:t>
            </a:r>
            <a:r>
              <a:rPr lang="en-US" b="1" dirty="0" smtClean="0"/>
              <a:t> (or TZDs) or any combination of these may improve </a:t>
            </a:r>
            <a:r>
              <a:rPr lang="en-US" b="1" dirty="0" err="1" smtClean="0"/>
              <a:t>glycemic</a:t>
            </a:r>
            <a:r>
              <a:rPr lang="en-US" b="1" dirty="0" smtClean="0"/>
              <a:t> control.</a:t>
            </a:r>
          </a:p>
          <a:p>
            <a:pPr marL="514350" indent="-514350"/>
            <a:r>
              <a:rPr lang="en-US" b="1" dirty="0" smtClean="0"/>
              <a:t>Insulin therapy is the standard of care when </a:t>
            </a:r>
            <a:r>
              <a:rPr lang="en-US" b="1" dirty="0" err="1" smtClean="0"/>
              <a:t>glycemic</a:t>
            </a:r>
            <a:r>
              <a:rPr lang="en-US" b="1" dirty="0" smtClean="0"/>
              <a:t> goals cannot be achieved or maintained with </a:t>
            </a:r>
            <a:r>
              <a:rPr lang="en-US" b="1" dirty="0" err="1" smtClean="0"/>
              <a:t>metformin</a:t>
            </a:r>
            <a:r>
              <a:rPr lang="en-US" b="1" dirty="0" smtClean="0"/>
              <a:t> and sulfonylurea.</a:t>
            </a:r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b="1" dirty="0" smtClean="0"/>
              <a:t>Special Populations (</a:t>
            </a:r>
            <a:r>
              <a:rPr lang="en-US" sz="4000" b="1" dirty="0" smtClean="0">
                <a:solidFill>
                  <a:srgbClr val="C00000"/>
                </a:solidFill>
              </a:rPr>
              <a:t>Elderly patients with Type 2 DM</a:t>
            </a:r>
            <a:r>
              <a:rPr lang="en-US" sz="4000" b="1" dirty="0" smtClean="0"/>
              <a:t>)</a:t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Consideration of the risks of hypoglycemia, the extent of co-morbidities, self-care, nutritional status, social support, falls risk, mental status, and life expectancy should all influence </a:t>
            </a:r>
            <a:r>
              <a:rPr lang="en-US" b="1" dirty="0" err="1" smtClean="0"/>
              <a:t>glycemic</a:t>
            </a:r>
            <a:r>
              <a:rPr lang="en-US" b="1" dirty="0" smtClean="0"/>
              <a:t> goals and treatment selection.</a:t>
            </a:r>
          </a:p>
          <a:p>
            <a:r>
              <a:rPr lang="en-US" b="1" dirty="0" smtClean="0"/>
              <a:t>Avoidance of both hypo- and hyperglycemia is extremely important.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Elderly patients may have an altered presentation of hypoglycemia because of loss of autonomic nerve function with age. </a:t>
            </a:r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b="1" dirty="0" smtClean="0"/>
              <a:t>Special Populations (</a:t>
            </a:r>
            <a:r>
              <a:rPr lang="en-US" sz="4000" b="1" dirty="0" smtClean="0">
                <a:solidFill>
                  <a:srgbClr val="C00000"/>
                </a:solidFill>
              </a:rPr>
              <a:t>Elderly patients with Type 2 DM</a:t>
            </a:r>
            <a:r>
              <a:rPr lang="en-US" sz="4000" b="1" dirty="0" smtClean="0"/>
              <a:t>)</a:t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DPP-4 inhibitors, shorter-acting insulin </a:t>
            </a:r>
            <a:r>
              <a:rPr lang="en-US" b="1" dirty="0" err="1" smtClean="0"/>
              <a:t>secretagogues</a:t>
            </a:r>
            <a:r>
              <a:rPr lang="en-US" b="1" dirty="0" smtClean="0"/>
              <a:t>, low-dose </a:t>
            </a:r>
            <a:r>
              <a:rPr lang="en-US" b="1" dirty="0" err="1" smtClean="0"/>
              <a:t>sulfonylureas</a:t>
            </a:r>
            <a:r>
              <a:rPr lang="en-US" b="1" dirty="0" smtClean="0"/>
              <a:t>, or α-</a:t>
            </a:r>
            <a:r>
              <a:rPr lang="en-US" b="1" dirty="0" err="1" smtClean="0"/>
              <a:t>glucosidase</a:t>
            </a:r>
            <a:r>
              <a:rPr lang="en-US" b="1" dirty="0" smtClean="0"/>
              <a:t> inhibitors may be used. </a:t>
            </a:r>
          </a:p>
          <a:p>
            <a:r>
              <a:rPr lang="en-US" b="1" dirty="0" smtClean="0"/>
              <a:t>DPP-4 inhibitors or α-</a:t>
            </a:r>
            <a:r>
              <a:rPr lang="en-US" b="1" dirty="0" err="1" smtClean="0"/>
              <a:t>glucosidase</a:t>
            </a:r>
            <a:r>
              <a:rPr lang="en-US" b="1" dirty="0" smtClean="0"/>
              <a:t> have low risk of hypoglycemia. </a:t>
            </a:r>
          </a:p>
          <a:p>
            <a:r>
              <a:rPr lang="en-US" b="1" dirty="0" err="1" smtClean="0"/>
              <a:t>Metformin</a:t>
            </a:r>
            <a:r>
              <a:rPr lang="en-US" b="1" dirty="0" smtClean="0"/>
              <a:t> may be used at low doses if </a:t>
            </a:r>
            <a:r>
              <a:rPr lang="en-US" b="1" dirty="0" err="1" smtClean="0"/>
              <a:t>Cl</a:t>
            </a:r>
            <a:r>
              <a:rPr lang="en-US" b="1" baseline="-25000" dirty="0" err="1" smtClean="0"/>
              <a:t>cr</a:t>
            </a:r>
            <a:r>
              <a:rPr lang="en-US" b="1" dirty="0" smtClean="0"/>
              <a:t> is &gt; 30 </a:t>
            </a:r>
            <a:r>
              <a:rPr lang="en-US" b="1" dirty="0" err="1" smtClean="0"/>
              <a:t>mL</a:t>
            </a:r>
            <a:r>
              <a:rPr lang="en-US" b="1" dirty="0" smtClean="0"/>
              <a:t>/min/1.73 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Simple insulin regimens with daily basal insulin may be appropriate. </a:t>
            </a:r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Dipeptidyl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peptidase-4</a:t>
            </a:r>
            <a:r>
              <a:rPr lang="en-US" alt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(DPP-4) inhibitors (</a:t>
            </a:r>
            <a:r>
              <a:rPr lang="en-US" altLang="en-US" b="1" dirty="0" err="1" smtClean="0">
                <a:solidFill>
                  <a:srgbClr val="FF0000"/>
                </a:solidFill>
                <a:latin typeface="Calibri" pitchFamily="34" charset="0"/>
              </a:rPr>
              <a:t>Sitagliptin</a:t>
            </a:r>
            <a:r>
              <a:rPr lang="en-US" alt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ar-SA" altLang="en-US" b="1" dirty="0" smtClean="0">
              <a:latin typeface="Calibri" pitchFamily="34" charset="0"/>
            </a:endParaRPr>
          </a:p>
        </p:txBody>
      </p:sp>
      <p:sp>
        <p:nvSpPr>
          <p:cNvPr id="119811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Inhibit DPP-4, the enzyme that degrades </a:t>
            </a:r>
            <a:r>
              <a:rPr lang="en-US" altLang="en-US" b="1" dirty="0" err="1" smtClean="0">
                <a:latin typeface="Calibri" pitchFamily="34" charset="0"/>
              </a:rPr>
              <a:t>incretin</a:t>
            </a:r>
            <a:r>
              <a:rPr lang="en-US" altLang="en-US" b="1" dirty="0" smtClean="0">
                <a:latin typeface="Calibri" pitchFamily="34" charset="0"/>
              </a:rPr>
              <a:t> hormones.</a:t>
            </a:r>
          </a:p>
          <a:p>
            <a:pPr eaLnBrk="1" hangingPunct="1"/>
            <a:r>
              <a:rPr lang="en-US" altLang="en-US" b="1" dirty="0" smtClean="0">
                <a:solidFill>
                  <a:srgbClr val="009900"/>
                </a:solidFill>
                <a:latin typeface="Calibri" pitchFamily="34" charset="0"/>
              </a:rPr>
              <a:t>Prolong the half-life of endogenous GLP-1.</a:t>
            </a:r>
          </a:p>
          <a:p>
            <a:pPr eaLnBrk="1" hangingPunct="1"/>
            <a:r>
              <a:rPr lang="en-US" altLang="en-US" b="1" dirty="0" smtClean="0">
                <a:solidFill>
                  <a:srgbClr val="009900"/>
                </a:solidFill>
                <a:latin typeface="Calibri" pitchFamily="34" charset="0"/>
              </a:rPr>
              <a:t>Decrease postprandial glucose levels.</a:t>
            </a:r>
          </a:p>
          <a:p>
            <a:pPr eaLnBrk="1" hangingPunct="1"/>
            <a:r>
              <a:rPr lang="en-US" altLang="en-US" b="1" dirty="0" smtClean="0">
                <a:solidFill>
                  <a:srgbClr val="9900CC"/>
                </a:solidFill>
                <a:latin typeface="Calibri" pitchFamily="34" charset="0"/>
              </a:rPr>
              <a:t>Decrease glucagon concentration.</a:t>
            </a:r>
          </a:p>
          <a:p>
            <a:r>
              <a:rPr lang="en-US" altLang="en-US" b="1" dirty="0" smtClean="0">
                <a:solidFill>
                  <a:srgbClr val="0000CC"/>
                </a:solidFill>
                <a:latin typeface="Calibri" pitchFamily="34" charset="0"/>
              </a:rPr>
              <a:t>Increase </a:t>
            </a:r>
            <a:r>
              <a:rPr lang="en-US" altLang="en-US" b="1" dirty="0" smtClean="0">
                <a:latin typeface="Calibri" pitchFamily="34" charset="0"/>
              </a:rPr>
              <a:t>circulating </a:t>
            </a:r>
            <a:r>
              <a:rPr lang="en-US" altLang="en-US" b="1" dirty="0" smtClean="0">
                <a:solidFill>
                  <a:srgbClr val="0000CC"/>
                </a:solidFill>
                <a:latin typeface="Calibri" pitchFamily="34" charset="0"/>
              </a:rPr>
              <a:t>GLP-1</a:t>
            </a:r>
            <a:r>
              <a:rPr lang="en-US" altLang="en-US" b="1" dirty="0" smtClean="0">
                <a:latin typeface="Calibri" pitchFamily="34" charset="0"/>
              </a:rPr>
              <a:t> and glucose-dependent </a:t>
            </a:r>
            <a:r>
              <a:rPr lang="en-US" altLang="en-US" b="1" dirty="0" err="1" smtClean="0">
                <a:latin typeface="Calibri" pitchFamily="34" charset="0"/>
              </a:rPr>
              <a:t>insulinotropic</a:t>
            </a:r>
            <a:r>
              <a:rPr lang="en-US" altLang="en-US" b="1" dirty="0" smtClean="0">
                <a:latin typeface="Calibri" pitchFamily="34" charset="0"/>
              </a:rPr>
              <a:t> polypeptide </a:t>
            </a:r>
            <a:r>
              <a:rPr lang="en-US" altLang="en-US" b="1" dirty="0" smtClean="0">
                <a:solidFill>
                  <a:srgbClr val="0000CC"/>
                </a:solidFill>
                <a:latin typeface="Calibri" pitchFamily="34" charset="0"/>
              </a:rPr>
              <a:t>(GIP) </a:t>
            </a:r>
            <a:r>
              <a:rPr lang="en-US" altLang="en-US" b="1" dirty="0" smtClean="0">
                <a:latin typeface="Calibri" pitchFamily="34" charset="0"/>
              </a:rPr>
              <a:t>and thus, </a:t>
            </a:r>
            <a:r>
              <a:rPr lang="en-US" altLang="en-US" b="1" dirty="0" smtClean="0">
                <a:solidFill>
                  <a:srgbClr val="0000CC"/>
                </a:solidFill>
                <a:latin typeface="Calibri" pitchFamily="34" charset="0"/>
              </a:rPr>
              <a:t>insulin concentrations </a:t>
            </a:r>
            <a:r>
              <a:rPr lang="en-US" altLang="en-US" b="1" dirty="0" smtClean="0">
                <a:latin typeface="Calibri" pitchFamily="34" charset="0"/>
              </a:rPr>
              <a:t>in </a:t>
            </a:r>
            <a:r>
              <a:rPr lang="en-US" altLang="en-US" b="1" dirty="0" smtClean="0">
                <a:solidFill>
                  <a:srgbClr val="009900"/>
                </a:solidFill>
                <a:latin typeface="Calibri" pitchFamily="34" charset="0"/>
              </a:rPr>
              <a:t>a glucose-dependent manner.</a:t>
            </a:r>
          </a:p>
          <a:p>
            <a:pPr eaLnBrk="1" hangingPunct="1"/>
            <a:endParaRPr lang="en-US" altLang="en-US" b="1" dirty="0" smtClean="0">
              <a:solidFill>
                <a:srgbClr val="9900CC"/>
              </a:solidFill>
              <a:latin typeface="Calibri" pitchFamily="34" charset="0"/>
            </a:endParaRPr>
          </a:p>
          <a:p>
            <a:pPr eaLnBrk="1" hangingPunct="1"/>
            <a:endParaRPr lang="en-US" altLang="en-US" b="1" dirty="0" smtClean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>
                <a:solidFill>
                  <a:srgbClr val="FF0000"/>
                </a:solidFill>
                <a:latin typeface="Calibri" pitchFamily="34" charset="0"/>
              </a:rPr>
              <a:t>Sitagliptin</a:t>
            </a:r>
            <a:endParaRPr lang="en-US" altLang="en-US" dirty="0" smtClean="0"/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757758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Most commonly used in combination with a TZD or </a:t>
            </a:r>
            <a:r>
              <a:rPr lang="en-US" altLang="en-US" b="1" dirty="0" err="1" smtClean="0">
                <a:latin typeface="Calibri" pitchFamily="34" charset="0"/>
              </a:rPr>
              <a:t>metformin</a:t>
            </a:r>
            <a:r>
              <a:rPr lang="en-US" altLang="en-US" b="1" dirty="0" smtClean="0">
                <a:latin typeface="Calibri" pitchFamily="34" charset="0"/>
              </a:rPr>
              <a:t>, or </a:t>
            </a:r>
            <a:r>
              <a:rPr lang="en-US" altLang="en-US" b="1" dirty="0" err="1" smtClean="0">
                <a:latin typeface="Calibri" pitchFamily="34" charset="0"/>
              </a:rPr>
              <a:t>sulfonylureas</a:t>
            </a:r>
            <a:r>
              <a:rPr lang="en-US" altLang="en-US" b="1" dirty="0" smtClean="0">
                <a:latin typeface="Calibri" pitchFamily="34" charset="0"/>
              </a:rPr>
              <a:t>.</a:t>
            </a:r>
          </a:p>
          <a:p>
            <a:r>
              <a:rPr lang="en-US" altLang="en-US" b="1" dirty="0" smtClean="0">
                <a:latin typeface="Calibri" pitchFamily="34" charset="0"/>
              </a:rPr>
              <a:t>May be used as </a:t>
            </a:r>
            <a:r>
              <a:rPr lang="en-US" altLang="en-US" b="1" dirty="0" err="1" smtClean="0">
                <a:latin typeface="Calibri" pitchFamily="34" charset="0"/>
              </a:rPr>
              <a:t>monotherapy</a:t>
            </a:r>
            <a:r>
              <a:rPr lang="en-US" altLang="en-US" b="1" dirty="0" smtClean="0">
                <a:latin typeface="Calibri" pitchFamily="34" charset="0"/>
              </a:rPr>
              <a:t>.</a:t>
            </a:r>
          </a:p>
          <a:p>
            <a:r>
              <a:rPr lang="en-US" altLang="en-US" b="1" dirty="0" smtClean="0">
                <a:latin typeface="Calibri" pitchFamily="34" charset="0"/>
              </a:rPr>
              <a:t>Used for type 2 DM </a:t>
            </a:r>
            <a:r>
              <a:rPr lang="en-US" altLang="en-US" b="1" u="sng" dirty="0" smtClean="0">
                <a:latin typeface="Calibri" pitchFamily="34" charset="0"/>
              </a:rPr>
              <a:t>orally</a:t>
            </a:r>
            <a:r>
              <a:rPr lang="en-US" altLang="en-US" b="1" dirty="0" smtClean="0">
                <a:latin typeface="Calibri" pitchFamily="34" charset="0"/>
              </a:rPr>
              <a:t>, </a:t>
            </a:r>
            <a:r>
              <a:rPr lang="en-US" altLang="en-US" b="1" dirty="0" smtClean="0">
                <a:solidFill>
                  <a:srgbClr val="00B0F0"/>
                </a:solidFill>
                <a:latin typeface="Calibri" pitchFamily="34" charset="0"/>
              </a:rPr>
              <a:t>peaks within 1–4 hours</a:t>
            </a:r>
            <a:r>
              <a:rPr lang="en-US" altLang="en-US" b="1" dirty="0" smtClean="0">
                <a:latin typeface="Calibri" pitchFamily="34" charset="0"/>
              </a:rPr>
              <a:t>, and has a </a:t>
            </a:r>
            <a:r>
              <a:rPr lang="en-US" altLang="en-US" b="1" dirty="0" smtClean="0">
                <a:solidFill>
                  <a:srgbClr val="0000CC"/>
                </a:solidFill>
                <a:latin typeface="Calibri" pitchFamily="34" charset="0"/>
              </a:rPr>
              <a:t>half-life of approximately 12 hours.</a:t>
            </a:r>
          </a:p>
          <a:p>
            <a:r>
              <a:rPr lang="en-US" altLang="en-US" b="1" dirty="0" smtClean="0">
                <a:latin typeface="Calibri" pitchFamily="34" charset="0"/>
              </a:rPr>
              <a:t>Dosage should be reduced in patients with impaired renal function</a:t>
            </a:r>
          </a:p>
          <a:p>
            <a:r>
              <a:rPr lang="en-US" altLang="en-US" b="1" dirty="0" smtClean="0">
                <a:solidFill>
                  <a:srgbClr val="9900CC"/>
                </a:solidFill>
                <a:latin typeface="Calibri" pitchFamily="34" charset="0"/>
              </a:rPr>
              <a:t>Weight neutral.</a:t>
            </a:r>
            <a:endParaRPr lang="ar-SA" altLang="en-US" b="1" dirty="0" smtClean="0">
              <a:latin typeface="Calibri" pitchFamily="34" charset="0"/>
            </a:endParaRPr>
          </a:p>
          <a:p>
            <a:endParaRPr lang="en-US" altLang="en-US" b="1" dirty="0" smtClean="0">
              <a:solidFill>
                <a:srgbClr val="009900"/>
              </a:solidFill>
              <a:latin typeface="Calibri" pitchFamily="34" charset="0"/>
            </a:endParaRPr>
          </a:p>
          <a:p>
            <a:endParaRPr lang="en-US" altLang="en-US" b="1" dirty="0" smtClean="0">
              <a:solidFill>
                <a:srgbClr val="009900"/>
              </a:solidFill>
              <a:latin typeface="Calibri" pitchFamily="34" charset="0"/>
            </a:endParaRPr>
          </a:p>
          <a:p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>
                <a:solidFill>
                  <a:srgbClr val="FF0000"/>
                </a:solidFill>
                <a:latin typeface="Calibri" pitchFamily="34" charset="0"/>
              </a:rPr>
              <a:t>Sitagliptin</a:t>
            </a:r>
            <a:endParaRPr lang="ar-SA" altLang="en-US" b="1" dirty="0" smtClean="0">
              <a:latin typeface="Calibri" pitchFamily="34" charset="0"/>
            </a:endParaRPr>
          </a:p>
        </p:txBody>
      </p:sp>
      <p:sp>
        <p:nvSpPr>
          <p:cNvPr id="134147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Adverse effects: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Nasopharyngitis</a:t>
            </a:r>
            <a:r>
              <a:rPr lang="en-US" alt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upper respiratory infections, headaches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Hypoglycemia</a:t>
            </a:r>
            <a:r>
              <a:rPr lang="en-US" altLang="en-US" b="1" dirty="0" smtClean="0">
                <a:latin typeface="Calibri" pitchFamily="34" charset="0"/>
                <a:cs typeface="Calibri" pitchFamily="34" charset="0"/>
              </a:rPr>
              <a:t> when the drug is combined with insulin </a:t>
            </a:r>
            <a:r>
              <a:rPr lang="en-US" altLang="en-US" b="1" dirty="0" err="1" smtClean="0">
                <a:latin typeface="Calibri" pitchFamily="34" charset="0"/>
                <a:cs typeface="Calibri" pitchFamily="34" charset="0"/>
              </a:rPr>
              <a:t>secretagogues</a:t>
            </a:r>
            <a:r>
              <a:rPr lang="en-US" altLang="en-US" b="1" dirty="0" smtClean="0">
                <a:latin typeface="Calibri" pitchFamily="34" charset="0"/>
                <a:cs typeface="Calibri" pitchFamily="34" charset="0"/>
              </a:rPr>
              <a:t> or insulin. </a:t>
            </a:r>
            <a:r>
              <a:rPr lang="en-US" altLang="en-US" b="1" dirty="0" smtClean="0">
                <a:solidFill>
                  <a:srgbClr val="00CC99"/>
                </a:solidFill>
                <a:latin typeface="Calibri" pitchFamily="34" charset="0"/>
                <a:cs typeface="Calibri" pitchFamily="34" charset="0"/>
              </a:rPr>
              <a:t>Not associated with hypoglycemia when used alone.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b="1" dirty="0" smtClean="0">
                <a:latin typeface="Calibri" pitchFamily="34" charset="0"/>
                <a:cs typeface="Calibri" pitchFamily="34" charset="0"/>
              </a:rPr>
              <a:t>Acute pancreatitis which may be fatal.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b="1" dirty="0" smtClean="0">
                <a:latin typeface="Calibri" pitchFamily="34" charset="0"/>
                <a:cs typeface="Calibri" pitchFamily="34" charset="0"/>
              </a:rPr>
              <a:t>Allergic reactions.</a:t>
            </a:r>
          </a:p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eaLnBrk="1" hangingPunct="1">
              <a:defRPr/>
            </a:pPr>
            <a:endParaRPr lang="ar-SA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Drug-induced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829196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14"/>
            </a:pPr>
            <a:r>
              <a:rPr lang="en-US" b="1" dirty="0" smtClean="0"/>
              <a:t> HIV protease inhibitors -</a:t>
            </a:r>
            <a:r>
              <a:rPr lang="en-US" dirty="0" smtClean="0"/>
              <a:t> </a:t>
            </a:r>
            <a:r>
              <a:rPr lang="en-US" b="1" dirty="0" smtClean="0"/>
              <a:t>peripheral insulin resistance with insulin deficiency relative to </a:t>
            </a:r>
            <a:r>
              <a:rPr lang="en-US" b="1" dirty="0" err="1" smtClean="0"/>
              <a:t>hyperglucagonemia</a:t>
            </a:r>
            <a:r>
              <a:rPr lang="en-US" b="1" dirty="0" smtClean="0"/>
              <a:t>.</a:t>
            </a:r>
          </a:p>
          <a:p>
            <a:pPr marL="514350" indent="-514350">
              <a:buAutoNum type="arabicPeriod" startAt="14"/>
            </a:pPr>
            <a:r>
              <a:rPr lang="en-US" b="1" dirty="0" smtClean="0"/>
              <a:t> Atypical antipsychotics (</a:t>
            </a:r>
            <a:r>
              <a:rPr lang="en-US" b="1" dirty="0" err="1" smtClean="0"/>
              <a:t>clozapine</a:t>
            </a:r>
            <a:r>
              <a:rPr lang="en-US" b="1" dirty="0" smtClean="0"/>
              <a:t> and </a:t>
            </a:r>
            <a:r>
              <a:rPr lang="en-US" b="1" dirty="0" err="1" smtClean="0"/>
              <a:t>olanzapine</a:t>
            </a:r>
            <a:r>
              <a:rPr lang="en-US" b="1" dirty="0" smtClean="0"/>
              <a:t>) – weight gain and insulin resistance.</a:t>
            </a:r>
          </a:p>
          <a:p>
            <a:pPr marL="514350" indent="-514350">
              <a:buAutoNum type="arabicPeriod" startAt="14"/>
            </a:pPr>
            <a:r>
              <a:rPr lang="en-US" b="1" dirty="0" smtClean="0"/>
              <a:t>  </a:t>
            </a:r>
            <a:r>
              <a:rPr lang="en-US" b="1" dirty="0" err="1" smtClean="0"/>
              <a:t>Megestrol</a:t>
            </a:r>
            <a:r>
              <a:rPr lang="en-US" b="1" dirty="0" smtClean="0"/>
              <a:t> acetate – insulin resistance.</a:t>
            </a:r>
          </a:p>
          <a:p>
            <a:pPr marL="514350" indent="-514350">
              <a:buAutoNum type="arabicPeriod" startAt="14"/>
            </a:pPr>
            <a:r>
              <a:rPr lang="en-US" b="1" dirty="0" smtClean="0"/>
              <a:t> Others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b="1" dirty="0" smtClean="0"/>
              <a:t>Diabetic </a:t>
            </a:r>
            <a:r>
              <a:rPr lang="en-US" sz="4000" b="1" dirty="0" err="1" smtClean="0"/>
              <a:t>Ketoacidosis</a:t>
            </a:r>
            <a:r>
              <a:rPr lang="en-US" sz="4000" b="1" dirty="0" smtClean="0"/>
              <a:t> and </a:t>
            </a:r>
            <a:r>
              <a:rPr lang="en-US" sz="4000" b="1" dirty="0" err="1" smtClean="0"/>
              <a:t>Hyperosmolar</a:t>
            </a:r>
            <a:r>
              <a:rPr lang="en-US" sz="4000" b="1" dirty="0" smtClean="0"/>
              <a:t> Hyperglycemic State</a:t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These are true emergencies.</a:t>
            </a:r>
          </a:p>
          <a:p>
            <a:r>
              <a:rPr lang="en-US" b="1" dirty="0" smtClean="0"/>
              <a:t>Insulin given by continuous IV infusion to restore the patient’s metabolic status are the cornerstones of therapy. </a:t>
            </a:r>
          </a:p>
          <a:p>
            <a:r>
              <a:rPr lang="en-US" b="1" dirty="0" smtClean="0"/>
              <a:t>Pay attention to volume deficits, electrolyte disturbances, and acidosis.</a:t>
            </a:r>
          </a:p>
          <a:p>
            <a:r>
              <a:rPr lang="en-US" b="1" dirty="0" smtClean="0"/>
              <a:t>Treat the precipitating problem.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4000" b="1" dirty="0" smtClean="0"/>
              <a:t>Hospitalization for </a:t>
            </a:r>
            <a:r>
              <a:rPr lang="en-US" sz="4000" b="1" dirty="0" err="1" smtClean="0"/>
              <a:t>Intercurrent</a:t>
            </a:r>
            <a:r>
              <a:rPr lang="en-US" sz="4000" b="1" dirty="0" smtClean="0"/>
              <a:t> Medical Illness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Patients on oral agents may need transient therapy with insulin to achieve adequate </a:t>
            </a:r>
            <a:r>
              <a:rPr lang="en-US" b="1" dirty="0" err="1" smtClean="0"/>
              <a:t>glycemic</a:t>
            </a:r>
            <a:r>
              <a:rPr lang="en-US" b="1" dirty="0" smtClean="0"/>
              <a:t> control during a hospitalization.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It is important to stop </a:t>
            </a:r>
            <a:r>
              <a:rPr lang="en-US" b="1" dirty="0" err="1" smtClean="0">
                <a:solidFill>
                  <a:srgbClr val="FF0000"/>
                </a:solidFill>
              </a:rPr>
              <a:t>metformin</a:t>
            </a:r>
            <a:r>
              <a:rPr lang="en-US" b="1" dirty="0" smtClean="0">
                <a:solidFill>
                  <a:srgbClr val="FF0000"/>
                </a:solidFill>
              </a:rPr>
              <a:t> in all patients who arrive in acute care settings</a:t>
            </a:r>
            <a:r>
              <a:rPr lang="en-US" b="1" dirty="0" smtClean="0"/>
              <a:t> as contraindications to </a:t>
            </a:r>
            <a:r>
              <a:rPr lang="en-US" b="1" dirty="0" err="1" smtClean="0"/>
              <a:t>metformin</a:t>
            </a:r>
            <a:r>
              <a:rPr lang="en-US" b="1" dirty="0" smtClean="0"/>
              <a:t> are prevalent in hospitalized patients (renal dysfunction, hypoxia..).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dirty="0" smtClean="0"/>
              <a:t> </a:t>
            </a:r>
            <a:r>
              <a:rPr lang="en-US" b="1" dirty="0" err="1" smtClean="0"/>
              <a:t>Perioperative</a:t>
            </a:r>
            <a:r>
              <a:rPr lang="en-US" b="1" dirty="0" smtClean="0"/>
              <a:t> Management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Patients who require surgery may experience worsening of </a:t>
            </a:r>
            <a:r>
              <a:rPr lang="en-US" b="1" dirty="0" err="1" smtClean="0"/>
              <a:t>glycemia</a:t>
            </a:r>
            <a:r>
              <a:rPr lang="en-US" b="1" dirty="0" smtClean="0"/>
              <a:t> similar to those admitted to hospital for a medical illness. </a:t>
            </a:r>
          </a:p>
          <a:p>
            <a:r>
              <a:rPr lang="en-US" b="1" dirty="0" smtClean="0"/>
              <a:t>Acute stress increases counter-regulatory hormones.</a:t>
            </a:r>
          </a:p>
          <a:p>
            <a:r>
              <a:rPr lang="en-US" b="1" dirty="0" smtClean="0"/>
              <a:t>Therapy should be individualized based on the type of DM, nature of the surgical procedure, previous therapy, and metabolic control prior to the procedure.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dirty="0" smtClean="0"/>
              <a:t> </a:t>
            </a:r>
            <a:r>
              <a:rPr lang="en-US" b="1" dirty="0" err="1" smtClean="0"/>
              <a:t>Perioperative</a:t>
            </a:r>
            <a:r>
              <a:rPr lang="en-US" b="1" dirty="0" smtClean="0"/>
              <a:t> Management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Patients on oral agents may need to be transiently switched to insulin to control blood glucose, preferably as continuous insulin infusions.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Metformin</a:t>
            </a:r>
            <a:r>
              <a:rPr lang="en-US" b="1" dirty="0" smtClean="0">
                <a:solidFill>
                  <a:srgbClr val="FF0000"/>
                </a:solidFill>
              </a:rPr>
              <a:t> should be discontinued temporarily after any major surgery until it is clear that the patient is </a:t>
            </a:r>
            <a:r>
              <a:rPr lang="en-US" b="1" dirty="0" err="1" smtClean="0">
                <a:solidFill>
                  <a:srgbClr val="FF0000"/>
                </a:solidFill>
              </a:rPr>
              <a:t>hemodynamically</a:t>
            </a:r>
            <a:r>
              <a:rPr lang="en-US" b="1" dirty="0" smtClean="0">
                <a:solidFill>
                  <a:srgbClr val="FF0000"/>
                </a:solidFill>
              </a:rPr>
              <a:t> stable and normal renal function is documented.</a:t>
            </a:r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AutoNum type="arabicPeriod" startAt="3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endParaRPr lang="en-US" dirty="0"/>
          </a:p>
          <a:p>
            <a:pPr marL="514350" indent="-514350">
              <a:buAutoNum type="alphaUcPeriod" startAt="7"/>
            </a:pPr>
            <a:endParaRPr lang="en-US" dirty="0"/>
          </a:p>
          <a:p>
            <a:pPr marL="514350" indent="-514350"/>
            <a:endParaRPr lang="en-US" dirty="0"/>
          </a:p>
          <a:p>
            <a:pPr marL="514350" indent="-514350">
              <a:buAutoNum type="alphaUcPeriod" startAt="6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>
              <a:buAutoNum type="alphaUcPeriod" startAt="2"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dirty="0"/>
          </a:p>
          <a:p>
            <a:pPr marL="514350" indent="-51435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Therapy of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Desired Outcome:</a:t>
            </a:r>
            <a:endParaRPr lang="en-US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B0F0"/>
                </a:solidFill>
              </a:rPr>
              <a:t>The primary goals of DM management </a:t>
            </a:r>
            <a:r>
              <a:rPr lang="en-US" b="1" dirty="0" smtClean="0">
                <a:solidFill>
                  <a:srgbClr val="00B0F0"/>
                </a:solidFill>
              </a:rPr>
              <a:t>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 reduce </a:t>
            </a:r>
            <a:r>
              <a:rPr lang="en-US" b="1" dirty="0"/>
              <a:t>the risk for </a:t>
            </a:r>
            <a:r>
              <a:rPr lang="en-US" b="1" dirty="0" err="1"/>
              <a:t>microvascular</a:t>
            </a:r>
            <a:r>
              <a:rPr lang="en-US" b="1" dirty="0"/>
              <a:t> and </a:t>
            </a:r>
            <a:r>
              <a:rPr lang="en-US" b="1" dirty="0" err="1"/>
              <a:t>macrovascular</a:t>
            </a:r>
            <a:r>
              <a:rPr lang="en-US" b="1" dirty="0"/>
              <a:t> disease </a:t>
            </a:r>
            <a:r>
              <a:rPr lang="en-US" b="1" dirty="0" smtClean="0"/>
              <a:t>complications.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 ameliorate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 reduce mortality.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 improve </a:t>
            </a:r>
            <a:r>
              <a:rPr lang="en-US" b="1" dirty="0"/>
              <a:t>quality of </a:t>
            </a:r>
            <a:r>
              <a:rPr lang="en-US" b="1" dirty="0" smtClean="0"/>
              <a:t>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To minimize weight gain and hypoglycemia.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Therapy of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Early </a:t>
            </a:r>
            <a:r>
              <a:rPr lang="en-US" sz="3500" b="1" dirty="0"/>
              <a:t>diagnosis and treatment to near-normal </a:t>
            </a:r>
            <a:r>
              <a:rPr lang="en-US" sz="3500" b="1" dirty="0" err="1"/>
              <a:t>glycemia</a:t>
            </a:r>
            <a:r>
              <a:rPr lang="en-US" sz="3500" b="1" dirty="0"/>
              <a:t> </a:t>
            </a:r>
            <a:r>
              <a:rPr lang="en-US" sz="3500" b="1" dirty="0">
                <a:solidFill>
                  <a:srgbClr val="9900FF"/>
                </a:solidFill>
              </a:rPr>
              <a:t>reduces the risk </a:t>
            </a:r>
            <a:r>
              <a:rPr lang="en-US" sz="3500" b="1" dirty="0" smtClean="0">
                <a:solidFill>
                  <a:srgbClr val="9900FF"/>
                </a:solidFill>
              </a:rPr>
              <a:t>of developing </a:t>
            </a:r>
            <a:r>
              <a:rPr lang="en-US" sz="3500" b="1" dirty="0" err="1" smtClean="0">
                <a:solidFill>
                  <a:srgbClr val="9900FF"/>
                </a:solidFill>
              </a:rPr>
              <a:t>microvascular</a:t>
            </a:r>
            <a:r>
              <a:rPr lang="en-US" sz="3500" b="1" dirty="0" smtClean="0">
                <a:solidFill>
                  <a:srgbClr val="9900FF"/>
                </a:solidFill>
              </a:rPr>
              <a:t> (</a:t>
            </a:r>
            <a:r>
              <a:rPr lang="en-US" sz="3500" b="1" dirty="0" smtClean="0">
                <a:solidFill>
                  <a:srgbClr val="CC00CC"/>
                </a:solidFill>
              </a:rPr>
              <a:t>retinopathy, nephropathy, and neuropathy</a:t>
            </a:r>
            <a:r>
              <a:rPr lang="en-US" sz="3500" dirty="0" smtClean="0"/>
              <a:t> </a:t>
            </a:r>
            <a:r>
              <a:rPr lang="en-US" sz="3500" b="1" dirty="0" smtClean="0">
                <a:solidFill>
                  <a:srgbClr val="9900FF"/>
                </a:solidFill>
              </a:rPr>
              <a:t>) </a:t>
            </a:r>
            <a:r>
              <a:rPr lang="en-US" sz="3500" b="1" dirty="0">
                <a:solidFill>
                  <a:srgbClr val="9900FF"/>
                </a:solidFill>
              </a:rPr>
              <a:t>disease </a:t>
            </a:r>
            <a:r>
              <a:rPr lang="en-US" sz="3500" b="1" dirty="0" smtClean="0">
                <a:solidFill>
                  <a:srgbClr val="9900FF"/>
                </a:solidFill>
              </a:rPr>
              <a:t>complications.</a:t>
            </a:r>
          </a:p>
          <a:p>
            <a:r>
              <a:rPr lang="en-US" sz="3500" b="1" dirty="0" smtClean="0"/>
              <a:t>Aggressive management </a:t>
            </a:r>
            <a:r>
              <a:rPr lang="en-US" sz="3500" b="1" dirty="0"/>
              <a:t>of cardiovascular risk factors including smoking cessation, treatment </a:t>
            </a:r>
            <a:r>
              <a:rPr lang="en-US" sz="3500" b="1" dirty="0" smtClean="0"/>
              <a:t>of </a:t>
            </a:r>
            <a:r>
              <a:rPr lang="en-US" sz="3500" b="1" dirty="0" err="1" smtClean="0"/>
              <a:t>dyslipidemia</a:t>
            </a:r>
            <a:r>
              <a:rPr lang="en-US" sz="3500" b="1" dirty="0"/>
              <a:t>, intensive blood pressure control, and </a:t>
            </a:r>
            <a:r>
              <a:rPr lang="en-US" sz="3500" b="1" dirty="0" err="1"/>
              <a:t>antiplatelet</a:t>
            </a:r>
            <a:r>
              <a:rPr lang="en-US" sz="3500" b="1" dirty="0"/>
              <a:t> therapy are needed </a:t>
            </a:r>
            <a:r>
              <a:rPr lang="en-US" sz="3500" b="1" dirty="0">
                <a:solidFill>
                  <a:srgbClr val="0000CC"/>
                </a:solidFill>
              </a:rPr>
              <a:t>to reduce the </a:t>
            </a:r>
            <a:r>
              <a:rPr lang="en-US" sz="3500" b="1" dirty="0" smtClean="0">
                <a:solidFill>
                  <a:srgbClr val="0000CC"/>
                </a:solidFill>
              </a:rPr>
              <a:t>risk of </a:t>
            </a:r>
            <a:r>
              <a:rPr lang="en-US" sz="3500" b="1" dirty="0">
                <a:solidFill>
                  <a:srgbClr val="0000CC"/>
                </a:solidFill>
              </a:rPr>
              <a:t>developing </a:t>
            </a:r>
            <a:r>
              <a:rPr lang="en-US" sz="3500" b="1" dirty="0" err="1">
                <a:solidFill>
                  <a:srgbClr val="0000CC"/>
                </a:solidFill>
              </a:rPr>
              <a:t>macrovascular</a:t>
            </a:r>
            <a:r>
              <a:rPr lang="en-US" sz="3500" b="1" dirty="0">
                <a:solidFill>
                  <a:srgbClr val="0000CC"/>
                </a:solidFill>
              </a:rPr>
              <a:t> </a:t>
            </a:r>
            <a:r>
              <a:rPr lang="en-US" sz="3500" b="1" dirty="0" smtClean="0">
                <a:solidFill>
                  <a:srgbClr val="0000CC"/>
                </a:solidFill>
              </a:rPr>
              <a:t>disease (</a:t>
            </a:r>
            <a:r>
              <a:rPr lang="en-US" sz="3500" b="1" dirty="0" smtClean="0">
                <a:solidFill>
                  <a:srgbClr val="00B0F0"/>
                </a:solidFill>
              </a:rPr>
              <a:t>ischemic heart disease, peripheral vascular disease, and </a:t>
            </a:r>
            <a:r>
              <a:rPr lang="en-US" sz="3500" b="1" dirty="0" err="1" smtClean="0">
                <a:solidFill>
                  <a:srgbClr val="00B0F0"/>
                </a:solidFill>
              </a:rPr>
              <a:t>cerebrovascular</a:t>
            </a:r>
            <a:r>
              <a:rPr lang="en-US" sz="3500" b="1" dirty="0" smtClean="0">
                <a:solidFill>
                  <a:srgbClr val="00B0F0"/>
                </a:solidFill>
              </a:rPr>
              <a:t> disease</a:t>
            </a:r>
            <a:r>
              <a:rPr lang="en-US" sz="3500" b="1" dirty="0" smtClean="0">
                <a:solidFill>
                  <a:srgbClr val="0000CC"/>
                </a:solidFill>
              </a:rPr>
              <a:t>).</a:t>
            </a:r>
            <a:endParaRPr lang="en-US" sz="3500" b="1" dirty="0">
              <a:solidFill>
                <a:srgbClr val="0000CC"/>
              </a:solidFill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FA80-03F8-4E6A-8E17-760D6EF1F8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3156</Words>
  <Application>Microsoft Office PowerPoint</Application>
  <PresentationFormat>On-screen Show (4:3)</PresentationFormat>
  <Paragraphs>2064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Therapy of Diabetes Mellitus</vt:lpstr>
      <vt:lpstr>Therapy of Diabetes Mellitus</vt:lpstr>
      <vt:lpstr>Therapy of Diabetes Mellitus</vt:lpstr>
      <vt:lpstr>Slide 4</vt:lpstr>
      <vt:lpstr>Drug-induced Diabetes Mellitus</vt:lpstr>
      <vt:lpstr>Drug-induced Diabetes Mellitus</vt:lpstr>
      <vt:lpstr>Drug-induced Diabetes Mellitus</vt:lpstr>
      <vt:lpstr>Therapy of Diabetes Mellitus</vt:lpstr>
      <vt:lpstr>Therapy of Diabetes Mellitus</vt:lpstr>
      <vt:lpstr>Therapy of Diabetes Mellitus</vt:lpstr>
      <vt:lpstr>  Nonpharmacologic Therapy  </vt:lpstr>
      <vt:lpstr> Nonpharmacologic Therapy </vt:lpstr>
      <vt:lpstr>  Nonpharmacologic Therapy  </vt:lpstr>
      <vt:lpstr>  Nonpharmacologic Therapy  </vt:lpstr>
      <vt:lpstr>  Nonpharmacologic Therapy  </vt:lpstr>
      <vt:lpstr>  Nonpharmacologic Therapy  </vt:lpstr>
      <vt:lpstr>  Nonpharmacologic Therapy  </vt:lpstr>
      <vt:lpstr> Nonpharmacologic Therapy </vt:lpstr>
      <vt:lpstr>  Nonpharmacologic Therapy  </vt:lpstr>
      <vt:lpstr>  Nonpharmacologic Therapy  </vt:lpstr>
      <vt:lpstr>  Other Recommendations  </vt:lpstr>
      <vt:lpstr>  Other Recommendations  </vt:lpstr>
      <vt:lpstr>  Other Recommendations  </vt:lpstr>
      <vt:lpstr> Prevention of Diabetes Mellitus</vt:lpstr>
      <vt:lpstr>        Prevention of Diabetes Mellitus      </vt:lpstr>
      <vt:lpstr>    Pharmacologic Therapy (Type 1 DM)   </vt:lpstr>
      <vt:lpstr>    Pharmacologic Therapy (Type 1 DM)   </vt:lpstr>
      <vt:lpstr>Insulin</vt:lpstr>
      <vt:lpstr>Slide 29</vt:lpstr>
      <vt:lpstr>    Intensive Insulin Regimen   </vt:lpstr>
      <vt:lpstr>    Pharmacologic Therapy (Type 1 DM)   </vt:lpstr>
      <vt:lpstr>    Pharmacologic Therapy (Type 1 DM)   </vt:lpstr>
      <vt:lpstr>    Pharmacologic Therapy (Type 1 DM)   </vt:lpstr>
      <vt:lpstr>    Pharmacologic Therapy (Type 1 DM)   </vt:lpstr>
      <vt:lpstr>    Pharmacologic Therapy (Type 1 DM)   </vt:lpstr>
      <vt:lpstr>    Pharmacologic Therapy (Type 1 DM)   </vt:lpstr>
      <vt:lpstr>    Pharmacologic Therapy (Type 1 DM)   </vt:lpstr>
      <vt:lpstr>    Pharmacologic Therapy (Type 1 DM)   </vt:lpstr>
      <vt:lpstr>    Pharmacologic Therapy (Type 1 DM)   </vt:lpstr>
      <vt:lpstr>    Pharmacologic Therapy (Type 1 DM)   </vt:lpstr>
      <vt:lpstr>    Pharmacologic Therapy (Type 1 DM)   </vt:lpstr>
      <vt:lpstr>    Pharmacologic Therapy (Type 2 DM)   </vt:lpstr>
      <vt:lpstr>    Pharmacologic Therapy (Type 2 DM)   </vt:lpstr>
      <vt:lpstr>    Pharmacologic Therapy (Type 2 DM)   </vt:lpstr>
      <vt:lpstr>Slide 45</vt:lpstr>
      <vt:lpstr>Slide 46</vt:lpstr>
      <vt:lpstr>    Pharmacologic Therapy (Type 2 DM)   </vt:lpstr>
      <vt:lpstr>    Pharmacologic Therapy (Type 2 DM)   </vt:lpstr>
      <vt:lpstr>    Pharmacologic Therapy (Type 2 DM)   </vt:lpstr>
      <vt:lpstr>    Pharmacologic Therapy (Type 2 DM)   </vt:lpstr>
      <vt:lpstr>Glucagon-like peptide-1 (GLP-1) from the GIT</vt:lpstr>
      <vt:lpstr>    Pharmacologic Therapy (Type 2 DM)   </vt:lpstr>
      <vt:lpstr>    Pharmacologic Therapy (Type 2 DM)   </vt:lpstr>
      <vt:lpstr>Exenatide</vt:lpstr>
      <vt:lpstr>    Pharmacologic Therapy (Type 2 DM)   </vt:lpstr>
      <vt:lpstr>    Pharmacologic Therapy (Type 2 DM)   </vt:lpstr>
      <vt:lpstr>Slide 57</vt:lpstr>
      <vt:lpstr>Slide 58</vt:lpstr>
      <vt:lpstr>Slide 59</vt:lpstr>
      <vt:lpstr>Slide 60</vt:lpstr>
      <vt:lpstr>Slide 61</vt:lpstr>
      <vt:lpstr>Slide 62</vt:lpstr>
      <vt:lpstr>Effect of Some Antidiabetics on Body Weight</vt:lpstr>
      <vt:lpstr>    Special Populations (Children and Adolescents with Type 2 DM)   </vt:lpstr>
      <vt:lpstr>    Special Populations (Elderly patients with Type 2 DM)   </vt:lpstr>
      <vt:lpstr>    Special Populations (Elderly patients with Type 2 DM)   </vt:lpstr>
      <vt:lpstr>Dipeptidyl peptidase-4 (DPP-4) inhibitors (Sitagliptin)</vt:lpstr>
      <vt:lpstr>Sitagliptin</vt:lpstr>
      <vt:lpstr>Sitagliptin</vt:lpstr>
      <vt:lpstr>    Diabetic Ketoacidosis and Hyperosmolar Hyperglycemic State   </vt:lpstr>
      <vt:lpstr>      Hospitalization for Intercurrent Medical Illness    </vt:lpstr>
      <vt:lpstr>       Perioperative Management     </vt:lpstr>
      <vt:lpstr>       Perioperative Management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Therapy of Diabetes Mellitus</dc:title>
  <dc:creator>admin</dc:creator>
  <cp:lastModifiedBy>admin</cp:lastModifiedBy>
  <cp:revision>92</cp:revision>
  <dcterms:created xsi:type="dcterms:W3CDTF">2017-10-16T07:08:02Z</dcterms:created>
  <dcterms:modified xsi:type="dcterms:W3CDTF">2017-10-26T09:47:44Z</dcterms:modified>
</cp:coreProperties>
</file>