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2"/>
  </p:notesMasterIdLst>
  <p:sldIdLst>
    <p:sldId id="256" r:id="rId2"/>
    <p:sldId id="460" r:id="rId3"/>
    <p:sldId id="465" r:id="rId4"/>
    <p:sldId id="472" r:id="rId5"/>
    <p:sldId id="471" r:id="rId6"/>
    <p:sldId id="473" r:id="rId7"/>
    <p:sldId id="528" r:id="rId8"/>
    <p:sldId id="474" r:id="rId9"/>
    <p:sldId id="529" r:id="rId10"/>
    <p:sldId id="475" r:id="rId11"/>
    <p:sldId id="476" r:id="rId12"/>
    <p:sldId id="553" r:id="rId13"/>
    <p:sldId id="477" r:id="rId14"/>
    <p:sldId id="478" r:id="rId15"/>
    <p:sldId id="554" r:id="rId16"/>
    <p:sldId id="479" r:id="rId17"/>
    <p:sldId id="555" r:id="rId18"/>
    <p:sldId id="480" r:id="rId19"/>
    <p:sldId id="530" r:id="rId20"/>
    <p:sldId id="481" r:id="rId21"/>
    <p:sldId id="482" r:id="rId22"/>
    <p:sldId id="556" r:id="rId23"/>
    <p:sldId id="491" r:id="rId24"/>
    <p:sldId id="557" r:id="rId25"/>
    <p:sldId id="531" r:id="rId26"/>
    <p:sldId id="493" r:id="rId27"/>
    <p:sldId id="532" r:id="rId28"/>
    <p:sldId id="494" r:id="rId29"/>
    <p:sldId id="495" r:id="rId30"/>
    <p:sldId id="549" r:id="rId31"/>
    <p:sldId id="496" r:id="rId32"/>
    <p:sldId id="533" r:id="rId33"/>
    <p:sldId id="498" r:id="rId34"/>
    <p:sldId id="534" r:id="rId35"/>
    <p:sldId id="499" r:id="rId36"/>
    <p:sldId id="505" r:id="rId37"/>
    <p:sldId id="525" r:id="rId38"/>
    <p:sldId id="500" r:id="rId39"/>
    <p:sldId id="535" r:id="rId40"/>
    <p:sldId id="507" r:id="rId41"/>
    <p:sldId id="501" r:id="rId42"/>
    <p:sldId id="502" r:id="rId43"/>
    <p:sldId id="510" r:id="rId44"/>
    <p:sldId id="526" r:id="rId45"/>
    <p:sldId id="527" r:id="rId46"/>
    <p:sldId id="503" r:id="rId47"/>
    <p:sldId id="550" r:id="rId48"/>
    <p:sldId id="506" r:id="rId49"/>
    <p:sldId id="536" r:id="rId50"/>
    <p:sldId id="508" r:id="rId51"/>
    <p:sldId id="509" r:id="rId52"/>
    <p:sldId id="511" r:id="rId53"/>
    <p:sldId id="537" r:id="rId54"/>
    <p:sldId id="512" r:id="rId55"/>
    <p:sldId id="538" r:id="rId56"/>
    <p:sldId id="504" r:id="rId57"/>
    <p:sldId id="539" r:id="rId58"/>
    <p:sldId id="540" r:id="rId59"/>
    <p:sldId id="514" r:id="rId60"/>
    <p:sldId id="515" r:id="rId61"/>
    <p:sldId id="541" r:id="rId62"/>
    <p:sldId id="516" r:id="rId63"/>
    <p:sldId id="542" r:id="rId64"/>
    <p:sldId id="517" r:id="rId65"/>
    <p:sldId id="543" r:id="rId66"/>
    <p:sldId id="518" r:id="rId67"/>
    <p:sldId id="544" r:id="rId68"/>
    <p:sldId id="519" r:id="rId69"/>
    <p:sldId id="551" r:id="rId70"/>
    <p:sldId id="545" r:id="rId71"/>
    <p:sldId id="520" r:id="rId72"/>
    <p:sldId id="552" r:id="rId73"/>
    <p:sldId id="521" r:id="rId74"/>
    <p:sldId id="522" r:id="rId75"/>
    <p:sldId id="546" r:id="rId76"/>
    <p:sldId id="523" r:id="rId77"/>
    <p:sldId id="547" r:id="rId78"/>
    <p:sldId id="524" r:id="rId79"/>
    <p:sldId id="548" r:id="rId80"/>
    <p:sldId id="418" r:id="rId81"/>
  </p:sldIdLst>
  <p:sldSz cx="9144000" cy="6858000" type="screen4x3"/>
  <p:notesSz cx="6858000" cy="9144000"/>
  <p:defaultTextStyle>
    <a:defPPr>
      <a:defRPr lang="ar-JO"/>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66FF66"/>
    <a:srgbClr val="3333FF"/>
    <a:srgbClr val="0E3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41" autoAdjust="0"/>
    <p:restoredTop sz="86323" autoAdjust="0"/>
  </p:normalViewPr>
  <p:slideViewPr>
    <p:cSldViewPr>
      <p:cViewPr>
        <p:scale>
          <a:sx n="80" d="100"/>
          <a:sy n="80" d="100"/>
        </p:scale>
        <p:origin x="-558" y="420"/>
      </p:cViewPr>
      <p:guideLst>
        <p:guide orient="horz" pos="2160"/>
        <p:guide pos="2880"/>
      </p:guideLst>
    </p:cSldViewPr>
  </p:slideViewPr>
  <p:outlineViewPr>
    <p:cViewPr>
      <p:scale>
        <a:sx n="33" d="100"/>
        <a:sy n="33" d="100"/>
      </p:scale>
      <p:origin x="36" y="49956"/>
    </p:cViewPr>
  </p:outlineViewPr>
  <p:notesTextViewPr>
    <p:cViewPr>
      <p:scale>
        <a:sx n="100" d="100"/>
        <a:sy n="100" d="100"/>
      </p:scale>
      <p:origin x="0" y="0"/>
    </p:cViewPr>
  </p:notesTextViewPr>
  <p:sorterViewPr>
    <p:cViewPr>
      <p:scale>
        <a:sx n="66" d="100"/>
        <a:sy n="66" d="100"/>
      </p:scale>
      <p:origin x="-96"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EB17EA-2BE5-4F3A-89EF-DC0D28DE903E}" type="datetimeFigureOut">
              <a:rPr lang="ar-JO" smtClean="0"/>
              <a:t>04/08/1438</a:t>
            </a:fld>
            <a:endParaRPr lang="ar-JO"/>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C9935CA-DAF1-48F3-B9C1-8C147E3AA379}" type="slidenum">
              <a:rPr lang="ar-JO" smtClean="0"/>
              <a:t>‹#›</a:t>
            </a:fld>
            <a:endParaRPr lang="ar-JO"/>
          </a:p>
        </p:txBody>
      </p:sp>
    </p:spTree>
    <p:extLst>
      <p:ext uri="{BB962C8B-B14F-4D97-AF65-F5344CB8AC3E}">
        <p14:creationId xmlns:p14="http://schemas.microsoft.com/office/powerpoint/2010/main" val="16345706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10"/>
          </p:nvPr>
        </p:nvSpPr>
        <p:spPr/>
        <p:txBody>
          <a:bodyPr/>
          <a:lstStyle/>
          <a:p>
            <a:fld id="{5C9935CA-DAF1-48F3-B9C1-8C147E3AA379}" type="slidenum">
              <a:rPr lang="ar-JO" smtClean="0"/>
              <a:t>36</a:t>
            </a:fld>
            <a:endParaRPr lang="ar-JO"/>
          </a:p>
        </p:txBody>
      </p:sp>
    </p:spTree>
    <p:extLst>
      <p:ext uri="{BB962C8B-B14F-4D97-AF65-F5344CB8AC3E}">
        <p14:creationId xmlns:p14="http://schemas.microsoft.com/office/powerpoint/2010/main" val="154487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10"/>
          </p:nvPr>
        </p:nvSpPr>
        <p:spPr/>
        <p:txBody>
          <a:bodyPr/>
          <a:lstStyle/>
          <a:p>
            <a:fld id="{5C9935CA-DAF1-48F3-B9C1-8C147E3AA379}" type="slidenum">
              <a:rPr lang="ar-JO" smtClean="0"/>
              <a:t>44</a:t>
            </a:fld>
            <a:endParaRPr lang="ar-JO"/>
          </a:p>
        </p:txBody>
      </p:sp>
    </p:spTree>
    <p:extLst>
      <p:ext uri="{BB962C8B-B14F-4D97-AF65-F5344CB8AC3E}">
        <p14:creationId xmlns:p14="http://schemas.microsoft.com/office/powerpoint/2010/main" val="4170725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5" name="Picture 4" descr="juh_grn.jpg"/>
          <p:cNvPicPr>
            <a:picLocks noChangeAspect="1"/>
          </p:cNvPicPr>
          <p:nvPr userDrawn="1"/>
        </p:nvPicPr>
        <p:blipFill>
          <a:blip r:embed="rId2">
            <a:duotone>
              <a:schemeClr val="bg2">
                <a:shade val="45000"/>
                <a:satMod val="135000"/>
              </a:schemeClr>
              <a:prstClr val="white"/>
            </a:duotone>
            <a:lum bright="10000"/>
          </a:blip>
          <a:srcRect l="3905" t="14583" r="3945" b="16666"/>
          <a:stretch>
            <a:fillRect/>
          </a:stretch>
        </p:blipFill>
        <p:spPr>
          <a:xfrm>
            <a:off x="357158" y="1000108"/>
            <a:ext cx="8429684" cy="4714908"/>
          </a:xfrm>
          <a:prstGeom prst="round2DiagRect">
            <a:avLst>
              <a:gd name="adj1" fmla="val 16667"/>
              <a:gd name="adj2" fmla="val 0"/>
            </a:avLst>
          </a:prstGeom>
          <a:ln w="57150" cap="sq">
            <a:solidFill>
              <a:schemeClr val="tx2">
                <a:lumMod val="50000"/>
              </a:schemeClr>
            </a:solidFill>
            <a:miter lim="800000"/>
          </a:ln>
          <a:effectLst>
            <a:innerShdw blurRad="317500">
              <a:prstClr val="black"/>
            </a:innerShdw>
          </a:effectLst>
        </p:spPr>
      </p:pic>
      <p:sp>
        <p:nvSpPr>
          <p:cNvPr id="2" name="Title 1"/>
          <p:cNvSpPr>
            <a:spLocks noGrp="1"/>
          </p:cNvSpPr>
          <p:nvPr>
            <p:ph type="ctrTitle"/>
          </p:nvPr>
        </p:nvSpPr>
        <p:spPr>
          <a:xfrm>
            <a:off x="685800" y="1673223"/>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defRPr b="1" cap="none" spc="0">
                <a:ln w="11430"/>
                <a:solidFill>
                  <a:srgbClr val="C00000"/>
                </a:solidFill>
                <a:effectLst>
                  <a:outerShdw blurRad="50800" dist="39000" dir="5460000" algn="tl">
                    <a:srgbClr val="000000">
                      <a:alpha val="38000"/>
                    </a:srgbClr>
                  </a:outerShdw>
                </a:effectLst>
              </a:defRPr>
            </a:lvl1pPr>
          </a:lstStyle>
          <a:p>
            <a:r>
              <a:rPr lang="en-US" dirty="0" smtClean="0"/>
              <a:t>Click to edit Master title style</a:t>
            </a:r>
            <a:endParaRPr lang="ar-JO" dirty="0"/>
          </a:p>
        </p:txBody>
      </p:sp>
      <p:sp>
        <p:nvSpPr>
          <p:cNvPr id="3" name="Subtitle 2"/>
          <p:cNvSpPr>
            <a:spLocks noGrp="1"/>
          </p:cNvSpPr>
          <p:nvPr>
            <p:ph type="subTitle" idx="1"/>
          </p:nvPr>
        </p:nvSpPr>
        <p:spPr>
          <a:xfrm>
            <a:off x="1371600" y="37147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ar-JO" dirty="0"/>
          </a:p>
        </p:txBody>
      </p:sp>
      <p:sp>
        <p:nvSpPr>
          <p:cNvPr id="6"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876FE9C-E959-47B5-897C-1D9389BEF42B}" type="datetimeFigureOut">
              <a:rPr lang="ar-JO"/>
              <a:pPr>
                <a:defRPr/>
              </a:pPr>
              <a:t>04/08/1438</a:t>
            </a:fld>
            <a:endParaRPr lang="ar-JO"/>
          </a:p>
        </p:txBody>
      </p:sp>
      <p:sp>
        <p:nvSpPr>
          <p:cNvPr id="5" name="Footer Placeholder 4"/>
          <p:cNvSpPr>
            <a:spLocks noGrp="1"/>
          </p:cNvSpPr>
          <p:nvPr>
            <p:ph type="ftr" sz="quarter" idx="11"/>
          </p:nvPr>
        </p:nvSpPr>
        <p:spPr/>
        <p:txBody>
          <a:bodyPr/>
          <a:lstStyle>
            <a:lvl1pPr>
              <a:defRPr/>
            </a:lvl1pPr>
          </a:lstStyle>
          <a:p>
            <a:pPr>
              <a:defRPr/>
            </a:pPr>
            <a:endParaRPr lang="ar-JO"/>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64773AB-E766-4A03-B32B-FF6B7F1B2BE5}" type="slidenum">
              <a:rPr lang="ar-JO"/>
              <a:pPr>
                <a:defRPr/>
              </a:pPr>
              <a:t>‹#›</a:t>
            </a:fld>
            <a:endParaRPr lang="ar-JO"/>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4BF57F-4CF8-45BF-8CE3-223AFA41A683}" type="datetimeFigureOut">
              <a:rPr lang="ar-JO"/>
              <a:pPr>
                <a:defRPr/>
              </a:pPr>
              <a:t>04/08/1438</a:t>
            </a:fld>
            <a:endParaRPr lang="ar-JO"/>
          </a:p>
        </p:txBody>
      </p:sp>
      <p:sp>
        <p:nvSpPr>
          <p:cNvPr id="5" name="Footer Placeholder 4"/>
          <p:cNvSpPr>
            <a:spLocks noGrp="1"/>
          </p:cNvSpPr>
          <p:nvPr>
            <p:ph type="ftr" sz="quarter" idx="11"/>
          </p:nvPr>
        </p:nvSpPr>
        <p:spPr/>
        <p:txBody>
          <a:bodyPr/>
          <a:lstStyle>
            <a:lvl1pPr>
              <a:defRPr/>
            </a:lvl1pPr>
          </a:lstStyle>
          <a:p>
            <a:pPr>
              <a:defRPr/>
            </a:pPr>
            <a:endParaRPr lang="ar-JO"/>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76D81FF-EF1F-4080-A110-7D4736453595}" type="slidenum">
              <a:rPr lang="ar-JO"/>
              <a:pPr>
                <a:defRPr/>
              </a:pPr>
              <a:t>‹#›</a:t>
            </a:fld>
            <a:endParaRPr lang="ar-JO"/>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ar-JO" dirty="0"/>
          </a:p>
        </p:txBody>
      </p:sp>
      <p:sp>
        <p:nvSpPr>
          <p:cNvPr id="3" name="Content Placeholder 2"/>
          <p:cNvSpPr>
            <a:spLocks noGrp="1"/>
          </p:cNvSpPr>
          <p:nvPr>
            <p:ph idx="1"/>
          </p:nvPr>
        </p:nvSpPr>
        <p:spPr/>
        <p:txBody>
          <a:bodyPr/>
          <a:lstStyle>
            <a:lvl1pPr>
              <a:buFontTx/>
              <a:buBlip>
                <a:blip r:embed="rId2"/>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JO" dirty="0"/>
          </a:p>
        </p:txBody>
      </p:sp>
      <p:sp>
        <p:nvSpPr>
          <p:cNvPr id="4"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5" name="Picture 4" descr="juh_grn.jpg"/>
          <p:cNvPicPr>
            <a:picLocks noChangeAspect="1"/>
          </p:cNvPicPr>
          <p:nvPr userDrawn="1"/>
        </p:nvPicPr>
        <p:blipFill>
          <a:blip r:embed="rId2">
            <a:duotone>
              <a:schemeClr val="bg2">
                <a:shade val="45000"/>
                <a:satMod val="135000"/>
              </a:schemeClr>
              <a:prstClr val="white"/>
            </a:duotone>
            <a:lum bright="10000"/>
          </a:blip>
          <a:srcRect l="7810" t="42708" r="7069" b="15624"/>
          <a:stretch>
            <a:fillRect/>
          </a:stretch>
        </p:blipFill>
        <p:spPr>
          <a:xfrm>
            <a:off x="714348" y="2928934"/>
            <a:ext cx="7786742" cy="2857520"/>
          </a:xfrm>
          <a:prstGeom prst="round2DiagRect">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a:xfrm>
            <a:off x="722313" y="4406900"/>
            <a:ext cx="7772400" cy="1362075"/>
          </a:xfrm>
        </p:spPr>
        <p:txBody>
          <a:bodyPr anchor="t"/>
          <a:lstStyle>
            <a:lvl1pPr algn="r">
              <a:defRPr sz="4000" b="1" cap="all">
                <a:solidFill>
                  <a:srgbClr val="C00000"/>
                </a:solidFill>
              </a:defRPr>
            </a:lvl1pPr>
          </a:lstStyle>
          <a:p>
            <a:r>
              <a:rPr lang="en-US" dirty="0" smtClean="0"/>
              <a:t>Click to edit Master title style</a:t>
            </a:r>
            <a:endParaRPr lang="ar-JO"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6" name="Picture 5" descr="juh_grn.jpg"/>
          <p:cNvPicPr>
            <a:picLocks noChangeAspect="1"/>
          </p:cNvPicPr>
          <p:nvPr userDrawn="1"/>
        </p:nvPicPr>
        <p:blipFill>
          <a:blip r:embed="rId2">
            <a:duotone>
              <a:schemeClr val="bg2">
                <a:shade val="45000"/>
                <a:satMod val="135000"/>
              </a:schemeClr>
              <a:prstClr val="white"/>
            </a:duotone>
            <a:lum bright="10000"/>
          </a:blip>
          <a:srcRect l="50761" t="23958" r="3945" b="10416"/>
          <a:stretch>
            <a:fillRect/>
          </a:stretch>
        </p:blipFill>
        <p:spPr>
          <a:xfrm>
            <a:off x="4643438" y="1643050"/>
            <a:ext cx="4143404" cy="4500594"/>
          </a:xfrm>
          <a:prstGeom prst="round2DiagRect">
            <a:avLst>
              <a:gd name="adj1" fmla="val 0"/>
              <a:gd name="adj2" fmla="val 10031"/>
            </a:avLst>
          </a:prstGeom>
          <a:ln w="57150" cap="sq">
            <a:solidFill>
              <a:schemeClr val="tx2">
                <a:lumMod val="50000"/>
              </a:schemeClr>
            </a:solidFill>
            <a:miter lim="800000"/>
          </a:ln>
          <a:effectLst>
            <a:innerShdw blurRad="190500">
              <a:prstClr val="black"/>
            </a:innerShdw>
          </a:effectLst>
        </p:spPr>
      </p:pic>
      <p:pic>
        <p:nvPicPr>
          <p:cNvPr id="7" name="Picture 6" descr="juh_grn.jpg"/>
          <p:cNvPicPr>
            <a:picLocks noChangeAspect="1"/>
          </p:cNvPicPr>
          <p:nvPr userDrawn="1"/>
        </p:nvPicPr>
        <p:blipFill>
          <a:blip r:embed="rId2">
            <a:duotone>
              <a:schemeClr val="bg2">
                <a:shade val="45000"/>
                <a:satMod val="135000"/>
              </a:schemeClr>
              <a:prstClr val="white"/>
            </a:duotone>
            <a:lum bright="10000"/>
          </a:blip>
          <a:srcRect l="3905" t="4166" r="3945" b="79167"/>
          <a:stretch>
            <a:fillRect/>
          </a:stretch>
        </p:blipFill>
        <p:spPr>
          <a:xfrm>
            <a:off x="357158" y="285728"/>
            <a:ext cx="8429684" cy="1143008"/>
          </a:xfrm>
          <a:prstGeom prst="round1Rect">
            <a:avLst>
              <a:gd name="adj" fmla="val 32251"/>
            </a:avLst>
          </a:prstGeom>
          <a:ln w="57150" cap="sq">
            <a:solidFill>
              <a:schemeClr val="tx2">
                <a:lumMod val="50000"/>
              </a:schemeClr>
            </a:solidFill>
            <a:miter lim="800000"/>
          </a:ln>
          <a:effectLst>
            <a:innerShdw blurRad="190500">
              <a:prstClr val="black"/>
            </a:innerShdw>
          </a:effectLst>
        </p:spPr>
      </p:pic>
      <p:pic>
        <p:nvPicPr>
          <p:cNvPr id="8" name="Picture 7" descr="juh_grn.jpg"/>
          <p:cNvPicPr>
            <a:picLocks noChangeAspect="1"/>
          </p:cNvPicPr>
          <p:nvPr userDrawn="1"/>
        </p:nvPicPr>
        <p:blipFill>
          <a:blip r:embed="rId2">
            <a:duotone>
              <a:schemeClr val="bg2">
                <a:shade val="45000"/>
                <a:satMod val="135000"/>
              </a:schemeClr>
              <a:prstClr val="white"/>
            </a:duotone>
            <a:lum bright="10000"/>
          </a:blip>
          <a:srcRect l="3905" t="23958" r="50801" b="10416"/>
          <a:stretch>
            <a:fillRect/>
          </a:stretch>
        </p:blipFill>
        <p:spPr>
          <a:xfrm>
            <a:off x="357158" y="1643050"/>
            <a:ext cx="4143404" cy="4500594"/>
          </a:xfrm>
          <a:prstGeom prst="round2DiagRect">
            <a:avLst>
              <a:gd name="adj1" fmla="val 0"/>
              <a:gd name="adj2" fmla="val 10318"/>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714488"/>
            <a:ext cx="4038600" cy="44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714488"/>
            <a:ext cx="4038600" cy="44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9" name="Footer Placeholder 5"/>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juh_grn.jpg"/>
          <p:cNvPicPr>
            <a:picLocks noChangeAspect="1"/>
          </p:cNvPicPr>
          <p:nvPr userDrawn="1"/>
        </p:nvPicPr>
        <p:blipFill>
          <a:blip r:embed="rId2"/>
          <a:srcRect/>
          <a:stretch>
            <a:fillRect/>
          </a:stretch>
        </p:blipFill>
        <p:spPr bwMode="auto">
          <a:xfrm>
            <a:off x="0" y="0"/>
            <a:ext cx="9147175" cy="6858000"/>
          </a:xfrm>
          <a:prstGeom prst="rect">
            <a:avLst/>
          </a:prstGeom>
          <a:noFill/>
          <a:ln w="9525">
            <a:noFill/>
            <a:miter lim="800000"/>
            <a:headEnd/>
            <a:tailEnd/>
          </a:ln>
        </p:spPr>
      </p:pic>
      <p:pic>
        <p:nvPicPr>
          <p:cNvPr id="8" name="Picture 7" descr="juh_grn.jpg"/>
          <p:cNvPicPr>
            <a:picLocks noChangeAspect="1"/>
          </p:cNvPicPr>
          <p:nvPr userDrawn="1"/>
        </p:nvPicPr>
        <p:blipFill>
          <a:blip r:embed="rId2">
            <a:duotone>
              <a:schemeClr val="accent3">
                <a:shade val="45000"/>
                <a:satMod val="135000"/>
              </a:schemeClr>
              <a:prstClr val="white"/>
            </a:duotone>
            <a:lum bright="46000" contrast="-59000"/>
          </a:blip>
          <a:srcRect l="50761" t="23958" r="3945" b="10416"/>
          <a:stretch>
            <a:fillRect/>
          </a:stretch>
        </p:blipFill>
        <p:spPr>
          <a:xfrm>
            <a:off x="4643438" y="1643050"/>
            <a:ext cx="4143404" cy="4500594"/>
          </a:xfrm>
          <a:prstGeom prst="round2DiagRect">
            <a:avLst/>
          </a:prstGeom>
          <a:ln w="57150" cap="sq">
            <a:gradFill flip="none" rotWithShape="1">
              <a:gsLst>
                <a:gs pos="0">
                  <a:srgbClr val="DDEBCF"/>
                </a:gs>
                <a:gs pos="50000">
                  <a:srgbClr val="9CB86E"/>
                </a:gs>
                <a:gs pos="100000">
                  <a:srgbClr val="156B13"/>
                </a:gs>
              </a:gsLst>
              <a:path path="rect">
                <a:fillToRect l="100000" t="100000"/>
              </a:path>
              <a:tileRect r="-100000" b="-100000"/>
            </a:gradFill>
            <a:miter lim="800000"/>
          </a:ln>
          <a:effectLst>
            <a:innerShdw blurRad="190500">
              <a:prstClr val="black"/>
            </a:innerShdw>
          </a:effectLst>
        </p:spPr>
      </p:pic>
      <p:pic>
        <p:nvPicPr>
          <p:cNvPr id="9" name="Picture 8" descr="juh_grn.jpg"/>
          <p:cNvPicPr>
            <a:picLocks noChangeAspect="1"/>
          </p:cNvPicPr>
          <p:nvPr userDrawn="1"/>
        </p:nvPicPr>
        <p:blipFill>
          <a:blip r:embed="rId2">
            <a:duotone>
              <a:schemeClr val="accent3">
                <a:shade val="45000"/>
                <a:satMod val="135000"/>
              </a:schemeClr>
              <a:prstClr val="white"/>
            </a:duotone>
            <a:lum bright="46000" contrast="-59000"/>
          </a:blip>
          <a:srcRect l="3905" t="4166" r="3945" b="79167"/>
          <a:stretch>
            <a:fillRect/>
          </a:stretch>
        </p:blipFill>
        <p:spPr>
          <a:xfrm>
            <a:off x="357158" y="285728"/>
            <a:ext cx="8429684" cy="1143008"/>
          </a:xfrm>
          <a:prstGeom prst="round1Rect">
            <a:avLst>
              <a:gd name="adj" fmla="val 32251"/>
            </a:avLst>
          </a:prstGeom>
          <a:ln w="57150" cap="sq">
            <a:gradFill flip="none" rotWithShape="1">
              <a:gsLst>
                <a:gs pos="0">
                  <a:srgbClr val="DDEBCF"/>
                </a:gs>
                <a:gs pos="50000">
                  <a:srgbClr val="9CB86E"/>
                </a:gs>
                <a:gs pos="100000">
                  <a:srgbClr val="156B13"/>
                </a:gs>
              </a:gsLst>
              <a:lin ang="2700000" scaled="1"/>
              <a:tileRect/>
            </a:gradFill>
            <a:miter lim="800000"/>
          </a:ln>
          <a:effectLst>
            <a:innerShdw blurRad="190500">
              <a:prstClr val="black"/>
            </a:innerShdw>
          </a:effectLst>
        </p:spPr>
      </p:pic>
      <p:pic>
        <p:nvPicPr>
          <p:cNvPr id="10" name="Picture 9" descr="juh_grn.jpg"/>
          <p:cNvPicPr>
            <a:picLocks noChangeAspect="1"/>
          </p:cNvPicPr>
          <p:nvPr userDrawn="1"/>
        </p:nvPicPr>
        <p:blipFill>
          <a:blip r:embed="rId2">
            <a:duotone>
              <a:schemeClr val="accent3">
                <a:shade val="45000"/>
                <a:satMod val="135000"/>
              </a:schemeClr>
              <a:prstClr val="white"/>
            </a:duotone>
            <a:lum bright="46000" contrast="-59000"/>
          </a:blip>
          <a:srcRect l="3905" t="23958" r="50801" b="10416"/>
          <a:stretch>
            <a:fillRect/>
          </a:stretch>
        </p:blipFill>
        <p:spPr>
          <a:xfrm>
            <a:off x="357158" y="1643050"/>
            <a:ext cx="4143404" cy="4500594"/>
          </a:xfrm>
          <a:prstGeom prst="round2DiagRect">
            <a:avLst/>
          </a:prstGeom>
          <a:ln w="57150" cap="sq">
            <a:gradFill flip="none" rotWithShape="1">
              <a:gsLst>
                <a:gs pos="0">
                  <a:srgbClr val="DDEBCF"/>
                </a:gs>
                <a:gs pos="50000">
                  <a:srgbClr val="9CB86E"/>
                </a:gs>
                <a:gs pos="100000">
                  <a:srgbClr val="156B13"/>
                </a:gs>
              </a:gsLst>
              <a:path path="rect">
                <a:fillToRect l="100000" t="100000"/>
              </a:path>
              <a:tileRect r="-100000" b="-100000"/>
            </a:gradFill>
            <a:miter lim="800000"/>
          </a:ln>
          <a:effectLst>
            <a:innerShdw blurRad="190500">
              <a:prstClr val="black"/>
            </a:innerShdw>
          </a:effectLst>
        </p:spPr>
      </p:pic>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11" name="Footer Placeholder 7"/>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6" name="Picture 5" descr="juh_grn.jpg"/>
          <p:cNvPicPr>
            <a:picLocks noChangeAspect="1"/>
          </p:cNvPicPr>
          <p:nvPr userDrawn="1"/>
        </p:nvPicPr>
        <p:blipFill>
          <a:blip r:embed="rId2">
            <a:duotone>
              <a:schemeClr val="bg2">
                <a:shade val="45000"/>
                <a:satMod val="135000"/>
              </a:schemeClr>
              <a:prstClr val="white"/>
            </a:duotone>
            <a:lum bright="10000"/>
          </a:blip>
          <a:srcRect l="3905" t="4166" r="63002" b="10416"/>
          <a:stretch>
            <a:fillRect/>
          </a:stretch>
        </p:blipFill>
        <p:spPr>
          <a:xfrm>
            <a:off x="357158" y="285728"/>
            <a:ext cx="3027310" cy="5857916"/>
          </a:xfrm>
          <a:prstGeom prst="round1Rect">
            <a:avLst>
              <a:gd name="adj" fmla="val 20483"/>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ar-JO"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5"/>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6" name="Picture 5" descr="juh_grn.jpg"/>
          <p:cNvPicPr>
            <a:picLocks noChangeAspect="1"/>
          </p:cNvPicPr>
          <p:nvPr userDrawn="1"/>
        </p:nvPicPr>
        <p:blipFill>
          <a:blip r:embed="rId2">
            <a:duotone>
              <a:schemeClr val="bg2">
                <a:shade val="45000"/>
                <a:satMod val="135000"/>
              </a:schemeClr>
              <a:prstClr val="white"/>
            </a:duotone>
            <a:lum bright="10000"/>
          </a:blip>
          <a:srcRect l="19524" t="70650" r="20345" b="10416"/>
          <a:stretch>
            <a:fillRect/>
          </a:stretch>
        </p:blipFill>
        <p:spPr>
          <a:xfrm>
            <a:off x="1785918" y="4845132"/>
            <a:ext cx="5500726" cy="1298512"/>
          </a:xfrm>
          <a:prstGeom prst="round2DiagRect">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ar-JO" dirty="0"/>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5"/>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juh_grn.jpg"/>
          <p:cNvPicPr>
            <a:picLocks noChangeAspect="1"/>
          </p:cNvPicPr>
          <p:nvPr/>
        </p:nvPicPr>
        <p:blipFill>
          <a:blip r:embed="rId13">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8" name="Picture 7" descr="juh_grn.jpg"/>
          <p:cNvPicPr>
            <a:picLocks noChangeAspect="1"/>
          </p:cNvPicPr>
          <p:nvPr/>
        </p:nvPicPr>
        <p:blipFill>
          <a:blip r:embed="rId13">
            <a:duotone>
              <a:schemeClr val="bg2">
                <a:shade val="45000"/>
                <a:satMod val="135000"/>
              </a:schemeClr>
              <a:prstClr val="white"/>
            </a:duotone>
            <a:lum bright="10000"/>
          </a:blip>
          <a:srcRect l="3905" t="4166" r="3945" b="79167"/>
          <a:stretch>
            <a:fillRect/>
          </a:stretch>
        </p:blipFill>
        <p:spPr>
          <a:xfrm>
            <a:off x="357158" y="285728"/>
            <a:ext cx="8429684" cy="1143008"/>
          </a:xfrm>
          <a:prstGeom prst="round1Rect">
            <a:avLst>
              <a:gd name="adj" fmla="val 32251"/>
            </a:avLst>
          </a:prstGeom>
          <a:ln w="57150" cap="sq">
            <a:solidFill>
              <a:schemeClr val="accent1">
                <a:lumMod val="50000"/>
              </a:schemeClr>
            </a:solidFill>
            <a:miter lim="800000"/>
          </a:ln>
          <a:effectLst>
            <a:innerShdw blurRad="190500">
              <a:prstClr val="black"/>
            </a:innerShdw>
          </a:effectLst>
        </p:spPr>
      </p:pic>
      <p:sp>
        <p:nvSpPr>
          <p:cNvPr id="2" name="Title Placeholder 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dirty="0" smtClean="0"/>
              <a:t>Click to edit Master title style</a:t>
            </a:r>
          </a:p>
        </p:txBody>
      </p:sp>
      <p:sp>
        <p:nvSpPr>
          <p:cNvPr id="1029" name="Text Placeholder 2"/>
          <p:cNvSpPr>
            <a:spLocks noGrp="1"/>
          </p:cNvSpPr>
          <p:nvPr>
            <p:ph type="body" idx="1"/>
          </p:nvPr>
        </p:nvSpPr>
        <p:spPr bwMode="auto">
          <a:xfrm>
            <a:off x="457200" y="1714500"/>
            <a:ext cx="8229600" cy="4411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28625" y="6356350"/>
            <a:ext cx="828675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JO"/>
          </a:p>
        </p:txBody>
      </p:sp>
      <p:pic>
        <p:nvPicPr>
          <p:cNvPr id="7" name="Picture 6" descr="juh_grn.jpg"/>
          <p:cNvPicPr>
            <a:picLocks noChangeAspect="1"/>
          </p:cNvPicPr>
          <p:nvPr/>
        </p:nvPicPr>
        <p:blipFill>
          <a:blip r:embed="rId13">
            <a:duotone>
              <a:schemeClr val="bg2">
                <a:shade val="45000"/>
                <a:satMod val="135000"/>
              </a:schemeClr>
              <a:prstClr val="white"/>
            </a:duotone>
            <a:lum bright="10000"/>
          </a:blip>
          <a:srcRect l="3905" t="23958" r="3945" b="5454"/>
          <a:stretch>
            <a:fillRect/>
          </a:stretch>
        </p:blipFill>
        <p:spPr>
          <a:xfrm>
            <a:off x="357158" y="1643050"/>
            <a:ext cx="8429684" cy="4840877"/>
          </a:xfrm>
          <a:prstGeom prst="round2DiagRect">
            <a:avLst>
              <a:gd name="adj1" fmla="val 0"/>
              <a:gd name="adj2" fmla="val 11346"/>
            </a:avLst>
          </a:prstGeom>
          <a:ln w="57150" cap="sq">
            <a:solidFill>
              <a:schemeClr val="tx2">
                <a:lumMod val="50000"/>
              </a:schemeClr>
            </a:solidFill>
            <a:miter lim="800000"/>
          </a:ln>
          <a:effectLst>
            <a:innerShdw blurRad="190500">
              <a:prstClr val="black"/>
            </a:innerShdw>
          </a:effectLst>
        </p:spPr>
      </p:pic>
    </p:spTree>
  </p:cSld>
  <p:clrMap bg1="lt1" tx1="dk1" bg2="lt2" tx2="dk2" accent1="accent1" accent2="accent2" accent3="accent3" accent4="accent4" accent5="accent5" accent6="accent6" hlink="hlink" folHlink="folHlink"/>
  <p:sldLayoutIdLst>
    <p:sldLayoutId id="2147483690" r:id="rId1"/>
    <p:sldLayoutId id="2147483687" r:id="rId2"/>
    <p:sldLayoutId id="2147483691" r:id="rId3"/>
    <p:sldLayoutId id="2147483692" r:id="rId4"/>
    <p:sldLayoutId id="2147483693" r:id="rId5"/>
    <p:sldLayoutId id="2147483688" r:id="rId6"/>
    <p:sldLayoutId id="2147483689" r:id="rId7"/>
    <p:sldLayoutId id="2147483694" r:id="rId8"/>
    <p:sldLayoutId id="2147483695" r:id="rId9"/>
    <p:sldLayoutId id="2147483696" r:id="rId10"/>
    <p:sldLayoutId id="2147483697"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b="1" kern="1200" cap="none" spc="0">
          <a:ln w="11430"/>
          <a:solidFill>
            <a:srgbClr val="C00000"/>
          </a:solidFill>
          <a:effectLst>
            <a:outerShdw blurRad="50800" dist="39000" dir="5460000" algn="tl">
              <a:srgbClr val="000000">
                <a:alpha val="38000"/>
              </a:srgbClr>
            </a:outerShdw>
          </a:effectLst>
          <a:latin typeface="+mj-lt"/>
          <a:ea typeface="+mj-ea"/>
          <a:cs typeface="+mj-cs"/>
        </a:defRPr>
      </a:lvl1pPr>
      <a:lvl2pPr algn="ctr" rtl="0" eaLnBrk="0" fontAlgn="base" hangingPunct="0">
        <a:spcBef>
          <a:spcPct val="0"/>
        </a:spcBef>
        <a:spcAft>
          <a:spcPct val="0"/>
        </a:spcAft>
        <a:defRPr sz="4400" b="1">
          <a:solidFill>
            <a:srgbClr val="C00000"/>
          </a:solidFill>
          <a:latin typeface="Calibri" pitchFamily="34" charset="0"/>
          <a:cs typeface="Times New Roman" pitchFamily="18" charset="0"/>
        </a:defRPr>
      </a:lvl2pPr>
      <a:lvl3pPr algn="ctr" rtl="0" eaLnBrk="0" fontAlgn="base" hangingPunct="0">
        <a:spcBef>
          <a:spcPct val="0"/>
        </a:spcBef>
        <a:spcAft>
          <a:spcPct val="0"/>
        </a:spcAft>
        <a:defRPr sz="4400" b="1">
          <a:solidFill>
            <a:srgbClr val="C00000"/>
          </a:solidFill>
          <a:latin typeface="Calibri" pitchFamily="34" charset="0"/>
          <a:cs typeface="Times New Roman" pitchFamily="18" charset="0"/>
        </a:defRPr>
      </a:lvl3pPr>
      <a:lvl4pPr algn="ctr" rtl="0" eaLnBrk="0" fontAlgn="base" hangingPunct="0">
        <a:spcBef>
          <a:spcPct val="0"/>
        </a:spcBef>
        <a:spcAft>
          <a:spcPct val="0"/>
        </a:spcAft>
        <a:defRPr sz="4400" b="1">
          <a:solidFill>
            <a:srgbClr val="C00000"/>
          </a:solidFill>
          <a:latin typeface="Calibri" pitchFamily="34" charset="0"/>
          <a:cs typeface="Times New Roman" pitchFamily="18" charset="0"/>
        </a:defRPr>
      </a:lvl4pPr>
      <a:lvl5pPr algn="ctr" rtl="0" eaLnBrk="0" fontAlgn="base" hangingPunct="0">
        <a:spcBef>
          <a:spcPct val="0"/>
        </a:spcBef>
        <a:spcAft>
          <a:spcPct val="0"/>
        </a:spcAft>
        <a:defRPr sz="4400" b="1">
          <a:solidFill>
            <a:srgbClr val="C00000"/>
          </a:solidFill>
          <a:latin typeface="Calibri" pitchFamily="34" charset="0"/>
          <a:cs typeface="Times New Roman" pitchFamily="18" charset="0"/>
        </a:defRPr>
      </a:lvl5pPr>
      <a:lvl6pPr marL="457200" algn="ctr" rtl="0" fontAlgn="base">
        <a:spcBef>
          <a:spcPct val="0"/>
        </a:spcBef>
        <a:spcAft>
          <a:spcPct val="0"/>
        </a:spcAft>
        <a:defRPr sz="4400" b="1">
          <a:solidFill>
            <a:srgbClr val="C00000"/>
          </a:solidFill>
          <a:latin typeface="Calibri" pitchFamily="34" charset="0"/>
          <a:cs typeface="Times New Roman" pitchFamily="18" charset="0"/>
        </a:defRPr>
      </a:lvl6pPr>
      <a:lvl7pPr marL="914400" algn="ctr" rtl="0" fontAlgn="base">
        <a:spcBef>
          <a:spcPct val="0"/>
        </a:spcBef>
        <a:spcAft>
          <a:spcPct val="0"/>
        </a:spcAft>
        <a:defRPr sz="4400" b="1">
          <a:solidFill>
            <a:srgbClr val="C00000"/>
          </a:solidFill>
          <a:latin typeface="Calibri" pitchFamily="34" charset="0"/>
          <a:cs typeface="Times New Roman" pitchFamily="18" charset="0"/>
        </a:defRPr>
      </a:lvl7pPr>
      <a:lvl8pPr marL="1371600" algn="ctr" rtl="0" fontAlgn="base">
        <a:spcBef>
          <a:spcPct val="0"/>
        </a:spcBef>
        <a:spcAft>
          <a:spcPct val="0"/>
        </a:spcAft>
        <a:defRPr sz="4400" b="1">
          <a:solidFill>
            <a:srgbClr val="C00000"/>
          </a:solidFill>
          <a:latin typeface="Calibri" pitchFamily="34" charset="0"/>
          <a:cs typeface="Times New Roman" pitchFamily="18" charset="0"/>
        </a:defRPr>
      </a:lvl8pPr>
      <a:lvl9pPr marL="1828800" algn="ctr" rtl="0" fontAlgn="base">
        <a:spcBef>
          <a:spcPct val="0"/>
        </a:spcBef>
        <a:spcAft>
          <a:spcPct val="0"/>
        </a:spcAft>
        <a:defRPr sz="4400" b="1">
          <a:solidFill>
            <a:srgbClr val="C00000"/>
          </a:solidFill>
          <a:latin typeface="Calibri" pitchFamily="34" charset="0"/>
          <a:cs typeface="Times New Roman" pitchFamily="18" charset="0"/>
        </a:defRPr>
      </a:lvl9pPr>
    </p:titleStyle>
    <p:bodyStyle>
      <a:lvl1pPr marL="342900" indent="-342900" algn="l" rtl="0" eaLnBrk="0" fontAlgn="base" hangingPunct="0">
        <a:spcBef>
          <a:spcPct val="20000"/>
        </a:spcBef>
        <a:spcAft>
          <a:spcPct val="0"/>
        </a:spcAft>
        <a:buBlip>
          <a:blip r:embed="rId14"/>
        </a:buBlip>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5"/>
          <p:cNvSpPr>
            <a:spLocks noGrp="1"/>
          </p:cNvSpPr>
          <p:nvPr>
            <p:ph type="ctrTitle"/>
          </p:nvPr>
        </p:nvSpPr>
        <p:spPr>
          <a:xfrm>
            <a:off x="685800" y="1685914"/>
            <a:ext cx="7772400" cy="1743086"/>
          </a:xfrm>
        </p:spPr>
        <p:txBody>
          <a:bodyPr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en-US" sz="6000" dirty="0" smtClean="0"/>
              <a:t>SHOCK </a:t>
            </a:r>
            <a:endParaRPr lang="ar-JO" sz="6000" dirty="0"/>
          </a:p>
        </p:txBody>
      </p:sp>
      <p:sp>
        <p:nvSpPr>
          <p:cNvPr id="26" name="Subtitle 6"/>
          <p:cNvSpPr>
            <a:spLocks noGrp="1"/>
          </p:cNvSpPr>
          <p:nvPr>
            <p:ph type="subTitle" idx="1"/>
          </p:nvPr>
        </p:nvSpPr>
        <p:spPr>
          <a:xfrm>
            <a:off x="1331913" y="3933825"/>
            <a:ext cx="6400800" cy="1566863"/>
          </a:xfrm>
        </p:spPr>
        <p:txBody>
          <a:bodyPr/>
          <a:lstStyle/>
          <a:p>
            <a:pPr eaLnBrk="1" hangingPunct="1">
              <a:lnSpc>
                <a:spcPct val="80000"/>
              </a:lnSpc>
            </a:pPr>
            <a:r>
              <a:rPr lang="en-US" sz="2400" b="1" i="1" dirty="0" err="1" smtClean="0">
                <a:solidFill>
                  <a:schemeClr val="tx1">
                    <a:lumMod val="65000"/>
                    <a:lumOff val="35000"/>
                  </a:schemeClr>
                </a:solidFill>
                <a:cs typeface="Arial" pitchFamily="34" charset="0"/>
              </a:rPr>
              <a:t>Marzouq</a:t>
            </a:r>
            <a:r>
              <a:rPr lang="en-US" sz="2400" b="1" i="1" baseline="0" dirty="0" smtClean="0">
                <a:solidFill>
                  <a:schemeClr val="tx1">
                    <a:lumMod val="65000"/>
                    <a:lumOff val="35000"/>
                  </a:schemeClr>
                </a:solidFill>
                <a:cs typeface="Arial" pitchFamily="34" charset="0"/>
              </a:rPr>
              <a:t> </a:t>
            </a:r>
            <a:r>
              <a:rPr lang="en-US" sz="2400" b="1" i="1" baseline="0" dirty="0" err="1" smtClean="0">
                <a:solidFill>
                  <a:schemeClr val="tx1">
                    <a:lumMod val="65000"/>
                    <a:lumOff val="35000"/>
                  </a:schemeClr>
                </a:solidFill>
                <a:cs typeface="Arial" pitchFamily="34" charset="0"/>
              </a:rPr>
              <a:t>Amarin</a:t>
            </a:r>
            <a:r>
              <a:rPr lang="en-US" sz="2400" b="1" i="1" baseline="0" dirty="0" smtClean="0">
                <a:solidFill>
                  <a:schemeClr val="tx1">
                    <a:lumMod val="65000"/>
                    <a:lumOff val="35000"/>
                  </a:schemeClr>
                </a:solidFill>
                <a:cs typeface="Arial" pitchFamily="34" charset="0"/>
              </a:rPr>
              <a:t>. MD</a:t>
            </a:r>
          </a:p>
          <a:p>
            <a:pPr eaLnBrk="1" hangingPunct="1">
              <a:lnSpc>
                <a:spcPct val="80000"/>
              </a:lnSpc>
            </a:pPr>
            <a:r>
              <a:rPr lang="en-US" sz="2400" b="1" i="1" baseline="0" dirty="0" smtClean="0">
                <a:solidFill>
                  <a:schemeClr val="tx1">
                    <a:lumMod val="65000"/>
                    <a:lumOff val="35000"/>
                  </a:schemeClr>
                </a:solidFill>
                <a:cs typeface="Arial" pitchFamily="34" charset="0"/>
              </a:rPr>
              <a:t>Plastic and Reconstructive Surgeon</a:t>
            </a:r>
          </a:p>
          <a:p>
            <a:pPr eaLnBrk="1" hangingPunct="1">
              <a:lnSpc>
                <a:spcPct val="80000"/>
              </a:lnSpc>
            </a:pPr>
            <a:r>
              <a:rPr lang="en-US" sz="2400" b="1" i="1" baseline="0" dirty="0" smtClean="0">
                <a:solidFill>
                  <a:schemeClr val="tx1">
                    <a:lumMod val="65000"/>
                    <a:lumOff val="35000"/>
                  </a:schemeClr>
                </a:solidFill>
                <a:cs typeface="Arial" pitchFamily="34" charset="0"/>
              </a:rPr>
              <a:t>University of Jordan</a:t>
            </a:r>
          </a:p>
          <a:p>
            <a:pPr eaLnBrk="1" hangingPunct="1">
              <a:lnSpc>
                <a:spcPct val="80000"/>
              </a:lnSpc>
            </a:pPr>
            <a:endParaRPr lang="ar-JO" sz="2000" dirty="0" smtClean="0">
              <a:solidFill>
                <a:schemeClr val="tx1">
                  <a:lumMod val="65000"/>
                  <a:lumOff val="35000"/>
                </a:schemeClr>
              </a:solidFill>
            </a:endParaRPr>
          </a:p>
        </p:txBody>
      </p:sp>
      <p:pic>
        <p:nvPicPr>
          <p:cNvPr id="4" name="Picture 3" descr="sh3r_rt.png"/>
          <p:cNvPicPr>
            <a:picLocks noChangeAspect="1"/>
          </p:cNvPicPr>
          <p:nvPr/>
        </p:nvPicPr>
        <p:blipFill>
          <a:blip r:embed="rId2">
            <a:duotone>
              <a:schemeClr val="accent1">
                <a:shade val="45000"/>
                <a:satMod val="135000"/>
              </a:schemeClr>
              <a:prstClr val="white"/>
            </a:duotone>
          </a:blip>
          <a:srcRect/>
          <a:stretch>
            <a:fillRect/>
          </a:stretch>
        </p:blipFill>
        <p:spPr bwMode="auto">
          <a:xfrm>
            <a:off x="4057650" y="0"/>
            <a:ext cx="5086350" cy="6858000"/>
          </a:xfrm>
          <a:prstGeom prst="rect">
            <a:avLst/>
          </a:prstGeom>
          <a:noFill/>
          <a:ln w="9525">
            <a:noFill/>
            <a:miter lim="800000"/>
            <a:headEnd/>
            <a:tailEnd/>
          </a:ln>
        </p:spPr>
      </p:pic>
      <p:pic>
        <p:nvPicPr>
          <p:cNvPr id="5" name="Picture 4" descr="sh3r_lt.png"/>
          <p:cNvPicPr>
            <a:picLocks noChangeAspect="1"/>
          </p:cNvPicPr>
          <p:nvPr/>
        </p:nvPicPr>
        <p:blipFill>
          <a:blip r:embed="rId3">
            <a:duotone>
              <a:schemeClr val="bg2">
                <a:shade val="45000"/>
                <a:satMod val="135000"/>
              </a:schemeClr>
              <a:prstClr val="white"/>
            </a:duotone>
          </a:blip>
          <a:srcRect/>
          <a:stretch>
            <a:fillRect/>
          </a:stretch>
        </p:blipFill>
        <p:spPr bwMode="auto">
          <a:xfrm>
            <a:off x="0" y="0"/>
            <a:ext cx="5097463"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accel="50000" fill="hold" nodeType="clickEffect">
                                  <p:stCondLst>
                                    <p:cond delay="0"/>
                                  </p:stCondLst>
                                  <p:childTnLst>
                                    <p:anim calcmode="lin" valueType="num">
                                      <p:cBhvr additive="base">
                                        <p:cTn id="6" dur="1000"/>
                                        <p:tgtEl>
                                          <p:spTgt spid="4"/>
                                        </p:tgtEl>
                                        <p:attrNameLst>
                                          <p:attrName>ppt_x</p:attrName>
                                        </p:attrNameLst>
                                      </p:cBhvr>
                                      <p:tavLst>
                                        <p:tav tm="0">
                                          <p:val>
                                            <p:strVal val="ppt_x"/>
                                          </p:val>
                                        </p:tav>
                                        <p:tav tm="100000">
                                          <p:val>
                                            <p:strVal val="1+ppt_w/2"/>
                                          </p:val>
                                        </p:tav>
                                      </p:tavLst>
                                    </p:anim>
                                    <p:anim calcmode="lin" valueType="num">
                                      <p:cBhvr additive="base">
                                        <p:cTn id="7" dur="1000"/>
                                        <p:tgtEl>
                                          <p:spTgt spid="4"/>
                                        </p:tgtEl>
                                        <p:attrNameLst>
                                          <p:attrName>ppt_y</p:attrName>
                                        </p:attrNameLst>
                                      </p:cBhvr>
                                      <p:tavLst>
                                        <p:tav tm="0">
                                          <p:val>
                                            <p:strVal val="ppt_y"/>
                                          </p:val>
                                        </p:tav>
                                        <p:tav tm="100000">
                                          <p:val>
                                            <p:strVal val="ppt_y"/>
                                          </p:val>
                                        </p:tav>
                                      </p:tavLst>
                                    </p:anim>
                                    <p:set>
                                      <p:cBhvr>
                                        <p:cTn id="8" dur="1" fill="hold">
                                          <p:stCondLst>
                                            <p:cond delay="999"/>
                                          </p:stCondLst>
                                        </p:cTn>
                                        <p:tgtEl>
                                          <p:spTgt spid="4"/>
                                        </p:tgtEl>
                                        <p:attrNameLst>
                                          <p:attrName>style.visibility</p:attrName>
                                        </p:attrNameLst>
                                      </p:cBhvr>
                                      <p:to>
                                        <p:strVal val="hidden"/>
                                      </p:to>
                                    </p:set>
                                  </p:childTnLst>
                                </p:cTn>
                              </p:par>
                              <p:par>
                                <p:cTn id="9" presetID="2" presetClass="exit" presetSubtype="8" accel="50000" fill="hold" nodeType="withEffect">
                                  <p:stCondLst>
                                    <p:cond delay="0"/>
                                  </p:stCondLst>
                                  <p:childTnLst>
                                    <p:anim calcmode="lin" valueType="num">
                                      <p:cBhvr additive="base">
                                        <p:cTn id="10" dur="1000"/>
                                        <p:tgtEl>
                                          <p:spTgt spid="5"/>
                                        </p:tgtEl>
                                        <p:attrNameLst>
                                          <p:attrName>ppt_x</p:attrName>
                                        </p:attrNameLst>
                                      </p:cBhvr>
                                      <p:tavLst>
                                        <p:tav tm="0">
                                          <p:val>
                                            <p:strVal val="ppt_x"/>
                                          </p:val>
                                        </p:tav>
                                        <p:tav tm="100000">
                                          <p:val>
                                            <p:strVal val="0-ppt_w/2"/>
                                          </p:val>
                                        </p:tav>
                                      </p:tavLst>
                                    </p:anim>
                                    <p:anim calcmode="lin" valueType="num">
                                      <p:cBhvr additive="base">
                                        <p:cTn id="11" dur="1000"/>
                                        <p:tgtEl>
                                          <p:spTgt spid="5"/>
                                        </p:tgtEl>
                                        <p:attrNameLst>
                                          <p:attrName>ppt_y</p:attrName>
                                        </p:attrNameLst>
                                      </p:cBhvr>
                                      <p:tavLst>
                                        <p:tav tm="0">
                                          <p:val>
                                            <p:strVal val="ppt_y"/>
                                          </p:val>
                                        </p:tav>
                                        <p:tav tm="100000">
                                          <p:val>
                                            <p:strVal val="ppt_y"/>
                                          </p:val>
                                        </p:tav>
                                      </p:tavLst>
                                    </p:anim>
                                    <p:set>
                                      <p:cBhvr>
                                        <p:cTn id="1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Chemoreceptors </a:t>
            </a:r>
            <a:r>
              <a:rPr lang="en-US" sz="2000" dirty="0"/>
              <a:t>in the aorta and carotid bodies are </a:t>
            </a:r>
            <a:r>
              <a:rPr lang="en-US" sz="2000" dirty="0" smtClean="0"/>
              <a:t>sensitive to </a:t>
            </a:r>
            <a:r>
              <a:rPr lang="en-US" sz="2000" dirty="0"/>
              <a:t>changes in O2 tension, H+ ion concentration, and </a:t>
            </a:r>
            <a:r>
              <a:rPr lang="en-US" sz="2000" dirty="0" smtClean="0"/>
              <a:t>carbon dioxide </a:t>
            </a:r>
            <a:r>
              <a:rPr lang="en-US" sz="2000" dirty="0"/>
              <a:t>(CO2) levels. Stimulation of the chemoreceptors </a:t>
            </a:r>
            <a:r>
              <a:rPr lang="en-US" sz="2000" dirty="0" smtClean="0"/>
              <a:t>results in </a:t>
            </a:r>
            <a:r>
              <a:rPr lang="en-US" sz="2000" dirty="0"/>
              <a:t>vasodilation of the coronary arteries, slowing of the </a:t>
            </a:r>
            <a:r>
              <a:rPr lang="en-US" sz="2000" dirty="0" smtClean="0"/>
              <a:t>heart rate</a:t>
            </a:r>
            <a:r>
              <a:rPr lang="en-US" sz="2000" dirty="0"/>
              <a:t>, and vasoconstriction of the splanchnic and skeletal circulation</a:t>
            </a:r>
            <a:r>
              <a:rPr lang="en-US" sz="2000" dirty="0" smtClean="0"/>
              <a:t>.</a:t>
            </a:r>
          </a:p>
          <a:p>
            <a:pPr marL="0" indent="0">
              <a:buNone/>
            </a:pPr>
            <a:endParaRPr lang="en-US" sz="2000" dirty="0"/>
          </a:p>
        </p:txBody>
      </p:sp>
    </p:spTree>
    <p:extLst>
      <p:ext uri="{BB962C8B-B14F-4D97-AF65-F5344CB8AC3E}">
        <p14:creationId xmlns:p14="http://schemas.microsoft.com/office/powerpoint/2010/main" val="424505331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Efferent </a:t>
            </a:r>
            <a:r>
              <a:rPr lang="en-US" dirty="0" smtClean="0"/>
              <a:t>Signals</a:t>
            </a:r>
            <a:endParaRPr lang="ar-JO" dirty="0"/>
          </a:p>
        </p:txBody>
      </p:sp>
      <p:sp>
        <p:nvSpPr>
          <p:cNvPr id="3" name="عنصر نائب للمحتوى 2"/>
          <p:cNvSpPr>
            <a:spLocks noGrp="1"/>
          </p:cNvSpPr>
          <p:nvPr>
            <p:ph idx="1"/>
          </p:nvPr>
        </p:nvSpPr>
        <p:spPr/>
        <p:txBody>
          <a:bodyPr/>
          <a:lstStyle/>
          <a:p>
            <a:r>
              <a:rPr lang="en-US" sz="1800" b="1" dirty="0" smtClean="0"/>
              <a:t>Cardiovascular </a:t>
            </a:r>
            <a:r>
              <a:rPr lang="en-US" sz="1800" b="1" dirty="0"/>
              <a:t>Response</a:t>
            </a:r>
            <a:r>
              <a:rPr lang="en-US" sz="1800" b="1" dirty="0" smtClean="0"/>
              <a:t>.</a:t>
            </a:r>
          </a:p>
          <a:p>
            <a:pPr lvl="1"/>
            <a:r>
              <a:rPr lang="en-US" sz="1600" b="1" dirty="0" smtClean="0"/>
              <a:t> </a:t>
            </a:r>
            <a:r>
              <a:rPr lang="en-US" sz="1600" dirty="0"/>
              <a:t>Changes in cardiovascular </a:t>
            </a:r>
            <a:r>
              <a:rPr lang="en-US" sz="1600" dirty="0" smtClean="0"/>
              <a:t>function are </a:t>
            </a:r>
            <a:r>
              <a:rPr lang="en-US" sz="1600" dirty="0"/>
              <a:t>a result of the neuroendocrine response and </a:t>
            </a:r>
            <a:r>
              <a:rPr lang="en-US" sz="1600" dirty="0" smtClean="0"/>
              <a:t>ANS response </a:t>
            </a:r>
            <a:r>
              <a:rPr lang="en-US" sz="1600" dirty="0"/>
              <a:t>to shock, and constitute a prominent feature of </a:t>
            </a:r>
            <a:r>
              <a:rPr lang="en-US" sz="1600" dirty="0" smtClean="0"/>
              <a:t>both the </a:t>
            </a:r>
            <a:r>
              <a:rPr lang="en-US" sz="1600" dirty="0"/>
              <a:t>body’s adaptive response mechanism and the clinical </a:t>
            </a:r>
            <a:r>
              <a:rPr lang="en-US" sz="1600" dirty="0" smtClean="0"/>
              <a:t>signs and </a:t>
            </a:r>
            <a:r>
              <a:rPr lang="en-US" sz="1600" dirty="0"/>
              <a:t>symptoms of the patient in shock. Hemorrhage results </a:t>
            </a:r>
            <a:r>
              <a:rPr lang="en-US" sz="1600" dirty="0" smtClean="0"/>
              <a:t>in diminished </a:t>
            </a:r>
            <a:r>
              <a:rPr lang="en-US" sz="1600" dirty="0"/>
              <a:t>venous return to the heart and decreased </a:t>
            </a:r>
            <a:r>
              <a:rPr lang="en-US" sz="1600" dirty="0" smtClean="0"/>
              <a:t>cardiac output</a:t>
            </a:r>
            <a:r>
              <a:rPr lang="en-US" sz="1600" dirty="0"/>
              <a:t>. This is compensated by increased cardiac heart rate </a:t>
            </a:r>
            <a:r>
              <a:rPr lang="en-US" sz="1600" dirty="0" smtClean="0"/>
              <a:t>and contractility</a:t>
            </a:r>
            <a:r>
              <a:rPr lang="en-US" sz="1600" dirty="0"/>
              <a:t>, as well as venous and arterial </a:t>
            </a:r>
            <a:r>
              <a:rPr lang="en-US" sz="1600" dirty="0" smtClean="0"/>
              <a:t>vasoconstriction. </a:t>
            </a:r>
          </a:p>
          <a:p>
            <a:pPr marL="0" indent="0">
              <a:buNone/>
            </a:pPr>
            <a:endParaRPr lang="en-US" sz="1800" dirty="0" smtClean="0"/>
          </a:p>
        </p:txBody>
      </p:sp>
    </p:spTree>
    <p:extLst>
      <p:ext uri="{BB962C8B-B14F-4D97-AF65-F5344CB8AC3E}">
        <p14:creationId xmlns:p14="http://schemas.microsoft.com/office/powerpoint/2010/main" val="381316625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800" dirty="0" smtClean="0"/>
          </a:p>
          <a:p>
            <a:endParaRPr lang="en-US" sz="1800" dirty="0"/>
          </a:p>
          <a:p>
            <a:r>
              <a:rPr lang="en-US" sz="1800" dirty="0"/>
              <a:t>Stimulation of sympathetic fibers innervating the heart leads to activation of β1-adrenergic receptors that increase heart rate and contractility in an attempt to increase cardiac output. </a:t>
            </a:r>
            <a:endParaRPr lang="en-US" sz="1800" dirty="0" smtClean="0"/>
          </a:p>
          <a:p>
            <a:endParaRPr lang="en-US" sz="1800" dirty="0" smtClean="0"/>
          </a:p>
          <a:p>
            <a:r>
              <a:rPr lang="en-US" sz="1800" dirty="0" smtClean="0"/>
              <a:t>Increased </a:t>
            </a:r>
            <a:r>
              <a:rPr lang="en-US" sz="1800" dirty="0"/>
              <a:t>myocardial O2 consumption occurs as a result of the increased </a:t>
            </a:r>
            <a:r>
              <a:rPr lang="en-US" sz="1800" dirty="0" smtClean="0"/>
              <a:t>workload</a:t>
            </a:r>
          </a:p>
          <a:p>
            <a:pPr marL="0" indent="0">
              <a:buNone/>
            </a:pPr>
            <a:endParaRPr lang="ar-JO" sz="1800" dirty="0"/>
          </a:p>
        </p:txBody>
      </p:sp>
    </p:spTree>
    <p:extLst>
      <p:ext uri="{BB962C8B-B14F-4D97-AF65-F5344CB8AC3E}">
        <p14:creationId xmlns:p14="http://schemas.microsoft.com/office/powerpoint/2010/main" val="3819993094"/>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563" y="1976438"/>
            <a:ext cx="7762875"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1737976"/>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Direct sympathetic stimulation of the peripheral circulation via the activation of α1-adrenergic receptors on arterioles induces vasoconstriction and causes a compensatory increase in systemic vascular resistance and blood pressure</a:t>
            </a:r>
          </a:p>
          <a:p>
            <a:pPr marL="0" indent="0">
              <a:buNone/>
            </a:pPr>
            <a:endParaRPr lang="en-US" sz="2000" dirty="0"/>
          </a:p>
          <a:p>
            <a:r>
              <a:rPr lang="en-US" sz="2000" dirty="0" smtClean="0"/>
              <a:t>Selective perfusion to tissues occurs due to regional variations in arteriolar resistance, with blood shunted away from less essential organ beds such as the intestine, kidney, and skin.</a:t>
            </a:r>
          </a:p>
          <a:p>
            <a:endParaRPr lang="en-US" sz="2000" dirty="0" smtClean="0"/>
          </a:p>
          <a:p>
            <a:endParaRPr lang="en-US" sz="2000" dirty="0"/>
          </a:p>
        </p:txBody>
      </p:sp>
    </p:spTree>
    <p:extLst>
      <p:ext uri="{BB962C8B-B14F-4D97-AF65-F5344CB8AC3E}">
        <p14:creationId xmlns:p14="http://schemas.microsoft.com/office/powerpoint/2010/main" val="3912347575"/>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800" dirty="0" smtClean="0"/>
          </a:p>
          <a:p>
            <a:endParaRPr lang="en-US" sz="1800" dirty="0"/>
          </a:p>
          <a:p>
            <a:r>
              <a:rPr lang="en-US" sz="1800" dirty="0" smtClean="0"/>
              <a:t>the </a:t>
            </a:r>
            <a:r>
              <a:rPr lang="en-US" sz="1800" dirty="0"/>
              <a:t>brain and heart have </a:t>
            </a:r>
            <a:r>
              <a:rPr lang="en-US" sz="1800" dirty="0" err="1"/>
              <a:t>autoregulatory</a:t>
            </a:r>
            <a:r>
              <a:rPr lang="en-US" sz="1800" dirty="0"/>
              <a:t> mechanisms that attempt to preserve their blood flow despite a global decrease in cardiac output. </a:t>
            </a:r>
            <a:endParaRPr lang="en-US" sz="1800" dirty="0" smtClean="0"/>
          </a:p>
          <a:p>
            <a:endParaRPr lang="en-US" sz="1800" dirty="0" smtClean="0"/>
          </a:p>
          <a:p>
            <a:r>
              <a:rPr lang="en-US" sz="1800" dirty="0" smtClean="0"/>
              <a:t>Direct </a:t>
            </a:r>
            <a:r>
              <a:rPr lang="en-US" sz="1800" dirty="0"/>
              <a:t>sympathetic stimulation also induces constriction of venous vessels, decreasing the capacitance of the circulatory system and accelerating blood return to the central circulation.</a:t>
            </a:r>
            <a:endParaRPr lang="ar-JO" sz="1800" dirty="0"/>
          </a:p>
          <a:p>
            <a:endParaRPr lang="ar-JO" sz="1800" dirty="0"/>
          </a:p>
        </p:txBody>
      </p:sp>
    </p:spTree>
    <p:extLst>
      <p:ext uri="{BB962C8B-B14F-4D97-AF65-F5344CB8AC3E}">
        <p14:creationId xmlns:p14="http://schemas.microsoft.com/office/powerpoint/2010/main" val="1186728377"/>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Increased </a:t>
            </a:r>
            <a:r>
              <a:rPr lang="en-US" sz="2000" dirty="0"/>
              <a:t>sympathetic output induces </a:t>
            </a:r>
            <a:r>
              <a:rPr lang="en-US" sz="2000" dirty="0" smtClean="0"/>
              <a:t>catecholamine release </a:t>
            </a:r>
            <a:r>
              <a:rPr lang="en-US" sz="2000" dirty="0"/>
              <a:t>from the adrenal medulla. </a:t>
            </a:r>
            <a:endParaRPr lang="en-US" sz="2000" dirty="0" smtClean="0"/>
          </a:p>
          <a:p>
            <a:r>
              <a:rPr lang="en-US" sz="2000" dirty="0" smtClean="0"/>
              <a:t>Catecholamine </a:t>
            </a:r>
            <a:r>
              <a:rPr lang="en-US" sz="2000" dirty="0"/>
              <a:t>levels </a:t>
            </a:r>
            <a:r>
              <a:rPr lang="en-US" sz="2000" dirty="0" smtClean="0"/>
              <a:t>peak within </a:t>
            </a:r>
            <a:r>
              <a:rPr lang="en-US" sz="2000" dirty="0"/>
              <a:t>24 to 48 hours of injury and then return to baseline. </a:t>
            </a:r>
            <a:r>
              <a:rPr lang="en-US" sz="2000" b="1" i="1" dirty="0" smtClean="0"/>
              <a:t>Persistent elevation </a:t>
            </a:r>
            <a:r>
              <a:rPr lang="en-US" sz="2000" b="1" i="1" dirty="0"/>
              <a:t>of catecholamine levels beyond this time </a:t>
            </a:r>
            <a:r>
              <a:rPr lang="en-US" sz="2000" b="1" i="1" dirty="0" smtClean="0"/>
              <a:t>suggests ongoing </a:t>
            </a:r>
            <a:r>
              <a:rPr lang="en-US" sz="2000" b="1" i="1" dirty="0"/>
              <a:t>noxious afferent stimuli</a:t>
            </a:r>
            <a:r>
              <a:rPr lang="en-US" sz="2000" dirty="0"/>
              <a:t>. </a:t>
            </a:r>
            <a:endParaRPr lang="en-US" sz="2000" dirty="0" smtClean="0"/>
          </a:p>
        </p:txBody>
      </p:sp>
    </p:spTree>
    <p:extLst>
      <p:ext uri="{BB962C8B-B14F-4D97-AF65-F5344CB8AC3E}">
        <p14:creationId xmlns:p14="http://schemas.microsoft.com/office/powerpoint/2010/main" val="3723862278"/>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800" dirty="0" smtClean="0"/>
          </a:p>
          <a:p>
            <a:endParaRPr lang="en-US" sz="1800" dirty="0"/>
          </a:p>
          <a:p>
            <a:r>
              <a:rPr lang="en-US" sz="2000" dirty="0"/>
              <a:t> Catecholamine effects on peripheral tissues include </a:t>
            </a:r>
          </a:p>
          <a:p>
            <a:pPr lvl="1"/>
            <a:r>
              <a:rPr lang="en-US" sz="1800" dirty="0"/>
              <a:t>stimulation of hepatic </a:t>
            </a:r>
            <a:r>
              <a:rPr lang="en-US" sz="1800" dirty="0" err="1"/>
              <a:t>glycogenolysis</a:t>
            </a:r>
            <a:r>
              <a:rPr lang="en-US" sz="1800" dirty="0"/>
              <a:t> and gluconeogenesis to increase circulating glucose availability to peripheral tissues, </a:t>
            </a:r>
          </a:p>
          <a:p>
            <a:pPr lvl="1"/>
            <a:r>
              <a:rPr lang="en-US" sz="1800" dirty="0"/>
              <a:t>an increase in skeletal muscle </a:t>
            </a:r>
            <a:r>
              <a:rPr lang="en-US" sz="1800" dirty="0" err="1"/>
              <a:t>glycogenolysis</a:t>
            </a:r>
            <a:r>
              <a:rPr lang="en-US" sz="1800" dirty="0"/>
              <a:t>, </a:t>
            </a:r>
          </a:p>
          <a:p>
            <a:pPr lvl="1"/>
            <a:r>
              <a:rPr lang="en-US" sz="1800" dirty="0"/>
              <a:t>suppression of insulin release, </a:t>
            </a:r>
          </a:p>
          <a:p>
            <a:pPr lvl="1"/>
            <a:r>
              <a:rPr lang="en-US" sz="1800" dirty="0"/>
              <a:t>increased glucagon release.</a:t>
            </a:r>
            <a:endParaRPr lang="ar-JO" sz="1800" dirty="0"/>
          </a:p>
          <a:p>
            <a:endParaRPr lang="ar-JO" sz="1800" dirty="0"/>
          </a:p>
        </p:txBody>
      </p:sp>
    </p:spTree>
    <p:extLst>
      <p:ext uri="{BB962C8B-B14F-4D97-AF65-F5344CB8AC3E}">
        <p14:creationId xmlns:p14="http://schemas.microsoft.com/office/powerpoint/2010/main" val="2137130603"/>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t>Hormonal Response. </a:t>
            </a:r>
            <a:endParaRPr lang="en-US" sz="2000" b="1" dirty="0" smtClean="0"/>
          </a:p>
          <a:p>
            <a:pPr lvl="1"/>
            <a:r>
              <a:rPr lang="en-US" sz="1800" dirty="0" smtClean="0"/>
              <a:t>The </a:t>
            </a:r>
            <a:r>
              <a:rPr lang="en-US" sz="1800" dirty="0"/>
              <a:t>stress response includes </a:t>
            </a:r>
            <a:r>
              <a:rPr lang="en-US" sz="1800" dirty="0" smtClean="0"/>
              <a:t>activation of </a:t>
            </a:r>
            <a:r>
              <a:rPr lang="en-US" sz="1800" dirty="0"/>
              <a:t>the </a:t>
            </a:r>
            <a:r>
              <a:rPr lang="en-US" sz="1800" dirty="0" smtClean="0"/>
              <a:t>ANS, </a:t>
            </a:r>
            <a:r>
              <a:rPr lang="en-US" sz="1800" dirty="0" smtClean="0"/>
              <a:t>as </a:t>
            </a:r>
            <a:r>
              <a:rPr lang="en-US" sz="1800" dirty="0"/>
              <a:t>well as activation of the </a:t>
            </a:r>
            <a:r>
              <a:rPr lang="en-US" sz="1800" b="1" i="1" dirty="0"/>
              <a:t>hypothalamic-pituitary-adrenal </a:t>
            </a:r>
            <a:r>
              <a:rPr lang="en-US" sz="1800" b="1" i="1" dirty="0" smtClean="0"/>
              <a:t>axis</a:t>
            </a:r>
            <a:r>
              <a:rPr lang="en-US" sz="1800" dirty="0" smtClean="0"/>
              <a:t>. </a:t>
            </a:r>
            <a:endParaRPr lang="en-US" sz="1800" dirty="0" smtClean="0"/>
          </a:p>
          <a:p>
            <a:pPr lvl="1"/>
            <a:r>
              <a:rPr lang="en-US" sz="1800" dirty="0" smtClean="0"/>
              <a:t>Shock </a:t>
            </a:r>
            <a:r>
              <a:rPr lang="en-US" sz="1800" dirty="0"/>
              <a:t>stimulates the hypothalamus to release </a:t>
            </a:r>
            <a:r>
              <a:rPr lang="en-US" sz="1800" dirty="0" err="1" smtClean="0"/>
              <a:t>corticotropinreleasing</a:t>
            </a:r>
            <a:r>
              <a:rPr lang="en-US" sz="1800" dirty="0"/>
              <a:t> </a:t>
            </a:r>
            <a:r>
              <a:rPr lang="en-US" sz="1800" dirty="0" smtClean="0"/>
              <a:t>hormone</a:t>
            </a:r>
            <a:r>
              <a:rPr lang="en-US" sz="1800" dirty="0"/>
              <a:t>, which results in the release of </a:t>
            </a:r>
            <a:r>
              <a:rPr lang="en-US" sz="1800" dirty="0" smtClean="0"/>
              <a:t>adrenocorticotropic hormone </a:t>
            </a:r>
            <a:r>
              <a:rPr lang="en-US" sz="1800" dirty="0"/>
              <a:t>(ACTH) by the pituitary. </a:t>
            </a:r>
            <a:endParaRPr lang="en-US" sz="1800" dirty="0" smtClean="0"/>
          </a:p>
        </p:txBody>
      </p:sp>
    </p:spTree>
    <p:extLst>
      <p:ext uri="{BB962C8B-B14F-4D97-AF65-F5344CB8AC3E}">
        <p14:creationId xmlns:p14="http://schemas.microsoft.com/office/powerpoint/2010/main" val="3750404606"/>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ACTH </a:t>
            </a:r>
            <a:r>
              <a:rPr lang="en-US" sz="2000" dirty="0"/>
              <a:t>subsequently stimulates the adrenal cortex to release cortisol. Cortisol acts synergistically with epinephrine and glucagon to induce a catabolic state. </a:t>
            </a:r>
            <a:endParaRPr lang="en-US" sz="2000" dirty="0" smtClean="0"/>
          </a:p>
          <a:p>
            <a:r>
              <a:rPr lang="en-US" sz="2000" dirty="0" smtClean="0"/>
              <a:t>Cortisol </a:t>
            </a:r>
            <a:r>
              <a:rPr lang="en-US" sz="2000" dirty="0"/>
              <a:t>stimulates gluconeogenesis and insulin resistance, resulting in hyperglycemia as well as muscle cell protein breakdown and lipolysis to provide substrates for hepatic gluconeogenesis. </a:t>
            </a:r>
            <a:endParaRPr lang="en-US" sz="2000" dirty="0" smtClean="0"/>
          </a:p>
          <a:p>
            <a:r>
              <a:rPr lang="en-US" sz="2000" dirty="0" smtClean="0"/>
              <a:t>Cortisol </a:t>
            </a:r>
            <a:r>
              <a:rPr lang="en-US" sz="2000" dirty="0"/>
              <a:t>causes retention of sodium and water by the nephrons of the kidney. </a:t>
            </a:r>
            <a:endParaRPr lang="ar-JO" sz="2000" dirty="0"/>
          </a:p>
        </p:txBody>
      </p:sp>
    </p:spTree>
    <p:extLst>
      <p:ext uri="{BB962C8B-B14F-4D97-AF65-F5344CB8AC3E}">
        <p14:creationId xmlns:p14="http://schemas.microsoft.com/office/powerpoint/2010/main" val="97029238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Shock</a:t>
            </a:r>
            <a:endParaRPr lang="ar-JO" dirty="0"/>
          </a:p>
        </p:txBody>
      </p:sp>
      <p:sp>
        <p:nvSpPr>
          <p:cNvPr id="3" name="عنصر نائب للمحتوى 2"/>
          <p:cNvSpPr>
            <a:spLocks noGrp="1"/>
          </p:cNvSpPr>
          <p:nvPr>
            <p:ph idx="1"/>
          </p:nvPr>
        </p:nvSpPr>
        <p:spPr/>
        <p:txBody>
          <a:bodyPr/>
          <a:lstStyle/>
          <a:p>
            <a:r>
              <a:rPr lang="en-US" sz="2000" dirty="0" smtClean="0"/>
              <a:t>A state </a:t>
            </a:r>
            <a:r>
              <a:rPr lang="en-US" sz="2000" dirty="0"/>
              <a:t>of cellular and tissue hypoxia due to reduced oxygen delivery and/or increased oxygen consumption or inadequate oxygen utilization. </a:t>
            </a:r>
            <a:endParaRPr lang="en-US" sz="2000" dirty="0" smtClean="0"/>
          </a:p>
          <a:p>
            <a:pPr lvl="1"/>
            <a:r>
              <a:rPr lang="en-US" sz="1800" dirty="0" smtClean="0"/>
              <a:t>This </a:t>
            </a:r>
            <a:r>
              <a:rPr lang="en-US" sz="1800" dirty="0"/>
              <a:t>most commonly occurs when there is circulatory failure manifested as </a:t>
            </a:r>
            <a:r>
              <a:rPr lang="en-US" sz="1800"/>
              <a:t>hypotension /</a:t>
            </a:r>
            <a:r>
              <a:rPr lang="en-US" sz="1800" smtClean="0"/>
              <a:t> </a:t>
            </a:r>
            <a:r>
              <a:rPr lang="en-US" sz="1800" dirty="0"/>
              <a:t>reduced </a:t>
            </a:r>
            <a:r>
              <a:rPr lang="en-US" sz="1800"/>
              <a:t>tissue </a:t>
            </a:r>
            <a:r>
              <a:rPr lang="en-US" sz="1800" smtClean="0"/>
              <a:t>perfusion</a:t>
            </a:r>
          </a:p>
          <a:p>
            <a:pPr lvl="1"/>
            <a:r>
              <a:rPr lang="en-US" sz="1800" smtClean="0"/>
              <a:t>. </a:t>
            </a:r>
            <a:endParaRPr lang="en-US" sz="1800" dirty="0" smtClean="0"/>
          </a:p>
          <a:p>
            <a:endParaRPr lang="en-US" sz="2000" dirty="0" smtClean="0"/>
          </a:p>
          <a:p>
            <a:r>
              <a:rPr lang="en-US" sz="2000" dirty="0"/>
              <a:t>The initial cellular injury that occurs is reversible; however, the injury will become irreversible if tissue perfusion is prolonged or severe enough such that, at the cellular level, compensation is no longer possible.</a:t>
            </a:r>
          </a:p>
          <a:p>
            <a:pPr marL="0" indent="0">
              <a:buNone/>
            </a:pPr>
            <a:endParaRPr lang="en-US" sz="2000" dirty="0"/>
          </a:p>
          <a:p>
            <a:r>
              <a:rPr lang="en-US" sz="2000" dirty="0" smtClean="0"/>
              <a:t>"</a:t>
            </a:r>
            <a:r>
              <a:rPr lang="en-US" sz="2000" dirty="0"/>
              <a:t>Undifferentiated shock" refers to the situation where shock is recognized but the cause is unclear.</a:t>
            </a:r>
            <a:endParaRPr lang="ar-JO" sz="2000" dirty="0"/>
          </a:p>
        </p:txBody>
      </p:sp>
    </p:spTree>
    <p:extLst>
      <p:ext uri="{BB962C8B-B14F-4D97-AF65-F5344CB8AC3E}">
        <p14:creationId xmlns:p14="http://schemas.microsoft.com/office/powerpoint/2010/main" val="361168639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The renin-angiotensin system is activated in </a:t>
            </a:r>
            <a:r>
              <a:rPr lang="en-US" sz="2000" dirty="0" smtClean="0"/>
              <a:t>shock.</a:t>
            </a:r>
          </a:p>
          <a:p>
            <a:pPr lvl="1"/>
            <a:r>
              <a:rPr lang="en-US" sz="1800" dirty="0" smtClean="0"/>
              <a:t> Decreased </a:t>
            </a:r>
            <a:r>
              <a:rPr lang="en-US" sz="1800" dirty="0"/>
              <a:t>renal artery perfusion, β-adrenergic </a:t>
            </a:r>
            <a:r>
              <a:rPr lang="en-US" sz="1800" dirty="0" smtClean="0"/>
              <a:t>stimulation, and </a:t>
            </a:r>
            <a:r>
              <a:rPr lang="en-US" sz="1800" dirty="0"/>
              <a:t>increased renal tubular sodium concentration cause </a:t>
            </a:r>
            <a:r>
              <a:rPr lang="en-US" sz="1800" dirty="0" smtClean="0"/>
              <a:t>the release </a:t>
            </a:r>
            <a:r>
              <a:rPr lang="en-US" sz="1800" dirty="0"/>
              <a:t>of renin from the juxtaglomerular cells. </a:t>
            </a:r>
            <a:endParaRPr lang="en-US" sz="1800" dirty="0" smtClean="0"/>
          </a:p>
          <a:p>
            <a:pPr lvl="1"/>
            <a:r>
              <a:rPr lang="en-US" sz="1800" dirty="0" smtClean="0"/>
              <a:t>Renin </a:t>
            </a:r>
            <a:r>
              <a:rPr lang="en-US" sz="1800" dirty="0" smtClean="0"/>
              <a:t>catalyzes the </a:t>
            </a:r>
            <a:r>
              <a:rPr lang="en-US" sz="1800" dirty="0"/>
              <a:t>conversion of angiotensinogen (produced by </a:t>
            </a:r>
            <a:r>
              <a:rPr lang="en-US" sz="1800" dirty="0" smtClean="0"/>
              <a:t>the liver</a:t>
            </a:r>
            <a:r>
              <a:rPr lang="en-US" sz="1800" dirty="0"/>
              <a:t>) to angiotensin I, which is then converted to </a:t>
            </a:r>
            <a:r>
              <a:rPr lang="en-US" sz="1800" dirty="0" smtClean="0"/>
              <a:t>angiotensin II </a:t>
            </a:r>
            <a:r>
              <a:rPr lang="en-US" sz="1800" dirty="0"/>
              <a:t>by angiotensin-converting enzyme (ACE) produced in </a:t>
            </a:r>
            <a:r>
              <a:rPr lang="en-US" sz="1800" dirty="0" smtClean="0"/>
              <a:t>the lung</a:t>
            </a:r>
            <a:r>
              <a:rPr lang="en-US" sz="1800" dirty="0"/>
              <a:t>. </a:t>
            </a:r>
            <a:endParaRPr lang="en-US" sz="1800" dirty="0" smtClean="0"/>
          </a:p>
          <a:p>
            <a:pPr lvl="1"/>
            <a:endParaRPr lang="en-US" sz="1800" dirty="0"/>
          </a:p>
          <a:p>
            <a:pPr lvl="1"/>
            <a:r>
              <a:rPr lang="en-US" sz="1800" dirty="0"/>
              <a:t>A</a:t>
            </a:r>
            <a:r>
              <a:rPr lang="en-US" sz="1800" dirty="0" smtClean="0"/>
              <a:t>ngiotensin </a:t>
            </a:r>
            <a:r>
              <a:rPr lang="en-US" sz="1800" dirty="0"/>
              <a:t>II is a potent vasoconstrictor of both </a:t>
            </a:r>
            <a:r>
              <a:rPr lang="en-US" sz="1800" dirty="0" smtClean="0"/>
              <a:t>splanchnic and </a:t>
            </a:r>
            <a:r>
              <a:rPr lang="en-US" sz="1800" dirty="0"/>
              <a:t>peripheral vascular beds, and also stimulates the </a:t>
            </a:r>
            <a:r>
              <a:rPr lang="en-US" sz="1800" dirty="0" smtClean="0"/>
              <a:t>secretion of </a:t>
            </a:r>
            <a:r>
              <a:rPr lang="en-US" sz="1800" dirty="0"/>
              <a:t>aldosterone, ACTH, and antidiuretic hormone (ADH). </a:t>
            </a:r>
            <a:endParaRPr lang="ar-JO" sz="1800" dirty="0"/>
          </a:p>
        </p:txBody>
      </p:sp>
    </p:spTree>
    <p:extLst>
      <p:ext uri="{BB962C8B-B14F-4D97-AF65-F5344CB8AC3E}">
        <p14:creationId xmlns:p14="http://schemas.microsoft.com/office/powerpoint/2010/main" val="1631508841"/>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800" dirty="0" smtClean="0"/>
          </a:p>
          <a:p>
            <a:endParaRPr lang="en-US" sz="1800" dirty="0"/>
          </a:p>
          <a:p>
            <a:r>
              <a:rPr lang="en-US" sz="1800" dirty="0" smtClean="0"/>
              <a:t>The </a:t>
            </a:r>
            <a:r>
              <a:rPr lang="en-US" sz="1800" dirty="0"/>
              <a:t>pituitary also releases vasopressin or ADH </a:t>
            </a:r>
            <a:r>
              <a:rPr lang="en-US" sz="1800" dirty="0" smtClean="0"/>
              <a:t>in response </a:t>
            </a:r>
            <a:r>
              <a:rPr lang="en-US" sz="1800" dirty="0"/>
              <a:t>to </a:t>
            </a:r>
            <a:r>
              <a:rPr lang="en-US" sz="1800" dirty="0" err="1"/>
              <a:t>hypovolemia</a:t>
            </a:r>
            <a:r>
              <a:rPr lang="en-US" sz="1800" dirty="0"/>
              <a:t>, changes in circulating blood </a:t>
            </a:r>
            <a:r>
              <a:rPr lang="en-US" sz="1800" dirty="0" smtClean="0"/>
              <a:t>volume sensed </a:t>
            </a:r>
            <a:r>
              <a:rPr lang="en-US" sz="1800" dirty="0"/>
              <a:t>by baroreceptors and left atrial stretch receptors, </a:t>
            </a:r>
            <a:r>
              <a:rPr lang="en-US" sz="1800" dirty="0" smtClean="0"/>
              <a:t>and increased </a:t>
            </a:r>
            <a:r>
              <a:rPr lang="en-US" sz="1800" dirty="0"/>
              <a:t>plasma osmolality detected by hypothalamic </a:t>
            </a:r>
            <a:r>
              <a:rPr lang="en-US" sz="1800" dirty="0" err="1" smtClean="0"/>
              <a:t>osmoreceptors</a:t>
            </a:r>
            <a:r>
              <a:rPr lang="en-US" sz="1800" dirty="0" smtClean="0"/>
              <a:t>. </a:t>
            </a:r>
          </a:p>
          <a:p>
            <a:endParaRPr lang="en-US" sz="1800" dirty="0"/>
          </a:p>
        </p:txBody>
      </p:sp>
    </p:spTree>
    <p:extLst>
      <p:ext uri="{BB962C8B-B14F-4D97-AF65-F5344CB8AC3E}">
        <p14:creationId xmlns:p14="http://schemas.microsoft.com/office/powerpoint/2010/main" val="428983561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800" dirty="0" smtClean="0"/>
          </a:p>
          <a:p>
            <a:endParaRPr lang="en-US" sz="1800" dirty="0"/>
          </a:p>
          <a:p>
            <a:r>
              <a:rPr lang="en-US" sz="1800" dirty="0"/>
              <a:t>Epinephrine, angiotensin II, pain, and hyperglycemia increase production of ADH. ADH levels remain elevated for about 1 week after the initial insult, depending on the severity and persistence of the hemodynamic abnormalities. </a:t>
            </a:r>
            <a:endParaRPr lang="en-US" sz="1800" dirty="0" smtClean="0"/>
          </a:p>
          <a:p>
            <a:r>
              <a:rPr lang="en-US" sz="1800" dirty="0" smtClean="0"/>
              <a:t>ADH </a:t>
            </a:r>
            <a:r>
              <a:rPr lang="en-US" sz="1800" dirty="0"/>
              <a:t>acts on the distal tubule and collecting duct of the nephron to increase water permeability, decrease water and sodium losses, and preserve intravascular volume. Also known as </a:t>
            </a:r>
            <a:r>
              <a:rPr lang="en-US" sz="1800" b="1" i="1" dirty="0"/>
              <a:t>arginine vasopressin</a:t>
            </a:r>
            <a:r>
              <a:rPr lang="en-US" sz="1800" i="1" dirty="0"/>
              <a:t>, </a:t>
            </a:r>
            <a:r>
              <a:rPr lang="en-US" sz="1800" dirty="0"/>
              <a:t>ADH acts as a potent mesenteric vasoconstrictor, shunting circulating blood away from the splanchnic organs during </a:t>
            </a:r>
            <a:r>
              <a:rPr lang="en-US" sz="1800" dirty="0" err="1"/>
              <a:t>hypovolemia</a:t>
            </a:r>
            <a:r>
              <a:rPr lang="en-US" sz="1800" dirty="0"/>
              <a:t>. </a:t>
            </a:r>
          </a:p>
          <a:p>
            <a:endParaRPr lang="en-US" sz="1800" dirty="0" smtClean="0"/>
          </a:p>
          <a:p>
            <a:pPr lvl="1"/>
            <a:r>
              <a:rPr lang="en-US" sz="1600" dirty="0" smtClean="0"/>
              <a:t>This </a:t>
            </a:r>
            <a:r>
              <a:rPr lang="en-US" sz="1600" dirty="0"/>
              <a:t>may contribute to intestinal ischemia and predispose to intestinal mucosal barrier dysfunction in shock states. </a:t>
            </a:r>
            <a:endParaRPr lang="ar-JO" sz="1600" dirty="0"/>
          </a:p>
          <a:p>
            <a:endParaRPr lang="ar-JO" sz="1800" dirty="0"/>
          </a:p>
        </p:txBody>
      </p:sp>
    </p:spTree>
    <p:extLst>
      <p:ext uri="{BB962C8B-B14F-4D97-AF65-F5344CB8AC3E}">
        <p14:creationId xmlns:p14="http://schemas.microsoft.com/office/powerpoint/2010/main" val="343198326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METABOLIC </a:t>
            </a:r>
            <a:r>
              <a:rPr lang="en-US" dirty="0" smtClean="0"/>
              <a:t>EFFECTS</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Cellular </a:t>
            </a:r>
            <a:r>
              <a:rPr lang="en-US" sz="2000" dirty="0"/>
              <a:t>metabolism is based primarily on the hydrolysis </a:t>
            </a:r>
            <a:r>
              <a:rPr lang="en-US" sz="2000" dirty="0" smtClean="0"/>
              <a:t>of adenosine </a:t>
            </a:r>
            <a:r>
              <a:rPr lang="en-US" sz="2000" dirty="0"/>
              <a:t>triphosphate (ATP). The splitting of the </a:t>
            </a:r>
            <a:r>
              <a:rPr lang="en-US" sz="2000" dirty="0" err="1" smtClean="0"/>
              <a:t>phosphoanhydride</a:t>
            </a:r>
            <a:r>
              <a:rPr lang="en-US" sz="2000" dirty="0"/>
              <a:t> </a:t>
            </a:r>
            <a:r>
              <a:rPr lang="en-US" sz="2000" dirty="0" smtClean="0"/>
              <a:t>bond </a:t>
            </a:r>
            <a:r>
              <a:rPr lang="en-US" sz="2000" dirty="0"/>
              <a:t>of the terminal </a:t>
            </a:r>
            <a:r>
              <a:rPr lang="en-US" sz="2000" dirty="0" smtClean="0"/>
              <a:t> </a:t>
            </a:r>
            <a:r>
              <a:rPr lang="en-US" sz="2000" dirty="0"/>
              <a:t>γ-phosphate from ATP is </a:t>
            </a:r>
            <a:r>
              <a:rPr lang="en-US" sz="2000" dirty="0" smtClean="0"/>
              <a:t>the source </a:t>
            </a:r>
            <a:r>
              <a:rPr lang="en-US" sz="2000" dirty="0"/>
              <a:t>of energy for most processes within the cell under </a:t>
            </a:r>
            <a:r>
              <a:rPr lang="en-US" sz="2000" dirty="0" smtClean="0"/>
              <a:t>normal conditions</a:t>
            </a:r>
            <a:r>
              <a:rPr lang="en-US" sz="2000" dirty="0"/>
              <a:t>. </a:t>
            </a:r>
            <a:endParaRPr lang="en-US" sz="2000" dirty="0" smtClean="0"/>
          </a:p>
        </p:txBody>
      </p:sp>
    </p:spTree>
    <p:extLst>
      <p:ext uri="{BB962C8B-B14F-4D97-AF65-F5344CB8AC3E}">
        <p14:creationId xmlns:p14="http://schemas.microsoft.com/office/powerpoint/2010/main" val="3900652481"/>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800" dirty="0" smtClean="0"/>
          </a:p>
          <a:p>
            <a:endParaRPr lang="en-US" sz="1800" dirty="0"/>
          </a:p>
          <a:p>
            <a:endParaRPr lang="en-US" sz="1800" dirty="0" smtClean="0"/>
          </a:p>
          <a:p>
            <a:r>
              <a:rPr lang="en-US" sz="1800" dirty="0"/>
              <a:t>The majority of ATP is generated in our bodies through aerobic metabolism in the process of oxidative phosphorylation in the mitochondria. This process is dependent on the availability of O2 as a final electron acceptor in the electron transport chain. As O2 tension within a cell decreases, there is a decrease in oxidative phosphorylation, and the generation of ATP slows. When O2 delivery is so severely impaired such that oxidative phosphorylation cannot be sustained, the state is termed </a:t>
            </a:r>
            <a:r>
              <a:rPr lang="en-US" sz="1800" b="1" i="1" dirty="0" err="1"/>
              <a:t>dysoxia</a:t>
            </a:r>
            <a:r>
              <a:rPr lang="en-US" sz="1800" dirty="0"/>
              <a:t>. </a:t>
            </a:r>
          </a:p>
          <a:p>
            <a:endParaRPr lang="ar-JO" sz="1800" dirty="0"/>
          </a:p>
        </p:txBody>
      </p:sp>
    </p:spTree>
    <p:extLst>
      <p:ext uri="{BB962C8B-B14F-4D97-AF65-F5344CB8AC3E}">
        <p14:creationId xmlns:p14="http://schemas.microsoft.com/office/powerpoint/2010/main" val="1336974341"/>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When </a:t>
            </a:r>
            <a:r>
              <a:rPr lang="en-US" sz="2000" dirty="0"/>
              <a:t>oxidative phosphorylation is insufficient, the cells shift to anaerobic metabolism and glycolysis to generate ATP. </a:t>
            </a:r>
            <a:endParaRPr lang="en-US" sz="2000" dirty="0" smtClean="0"/>
          </a:p>
          <a:p>
            <a:endParaRPr lang="en-US" sz="2000" dirty="0"/>
          </a:p>
          <a:p>
            <a:pPr lvl="1"/>
            <a:r>
              <a:rPr lang="en-US" sz="1800" dirty="0" smtClean="0"/>
              <a:t>This </a:t>
            </a:r>
            <a:r>
              <a:rPr lang="en-US" sz="1800" dirty="0"/>
              <a:t>occurs via the breakdown of cellular glycogen stores to pyruvate. Although glycolysis is a rapid process, it is not efficient, allowing for the production of only 2 </a:t>
            </a:r>
            <a:r>
              <a:rPr lang="en-US" sz="1800" dirty="0" err="1"/>
              <a:t>mol</a:t>
            </a:r>
            <a:r>
              <a:rPr lang="en-US" sz="1800" dirty="0"/>
              <a:t> of ATP from 1 </a:t>
            </a:r>
            <a:r>
              <a:rPr lang="en-US" sz="1800" dirty="0" err="1"/>
              <a:t>mol</a:t>
            </a:r>
            <a:r>
              <a:rPr lang="en-US" sz="1800" dirty="0"/>
              <a:t> of glucose. This is compared to complete oxidation of 1 </a:t>
            </a:r>
            <a:r>
              <a:rPr lang="en-US" sz="1800" dirty="0" err="1"/>
              <a:t>mol</a:t>
            </a:r>
            <a:r>
              <a:rPr lang="en-US" sz="1800" dirty="0"/>
              <a:t> of glucose that produces 38 </a:t>
            </a:r>
            <a:r>
              <a:rPr lang="en-US" sz="1800" dirty="0" err="1"/>
              <a:t>mol</a:t>
            </a:r>
            <a:r>
              <a:rPr lang="en-US" sz="1800" dirty="0"/>
              <a:t> of ATP. </a:t>
            </a:r>
            <a:endParaRPr lang="en-US" sz="1800" dirty="0" smtClean="0"/>
          </a:p>
          <a:p>
            <a:endParaRPr lang="en-US" sz="2000" dirty="0"/>
          </a:p>
          <a:p>
            <a:pPr lvl="1"/>
            <a:r>
              <a:rPr lang="en-US" sz="1800" dirty="0" smtClean="0"/>
              <a:t>Additionally</a:t>
            </a:r>
            <a:r>
              <a:rPr lang="en-US" sz="1800" dirty="0"/>
              <a:t>, under hypoxic conditions in anaerobic metabolism, pyruvate is converted into lactate, leading to an intracellular metabolic acidosis.</a:t>
            </a:r>
            <a:endParaRPr lang="ar-JO" sz="1800" dirty="0"/>
          </a:p>
          <a:p>
            <a:endParaRPr lang="ar-JO" sz="2000" dirty="0"/>
          </a:p>
        </p:txBody>
      </p:sp>
    </p:spTree>
    <p:extLst>
      <p:ext uri="{BB962C8B-B14F-4D97-AF65-F5344CB8AC3E}">
        <p14:creationId xmlns:p14="http://schemas.microsoft.com/office/powerpoint/2010/main" val="637471931"/>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There are numerous consequences secondary to these </a:t>
            </a:r>
            <a:r>
              <a:rPr lang="en-US" sz="2000" dirty="0" smtClean="0"/>
              <a:t>metabolic changes</a:t>
            </a:r>
          </a:p>
          <a:p>
            <a:pPr lvl="1"/>
            <a:r>
              <a:rPr lang="en-US" sz="1800" dirty="0" smtClean="0"/>
              <a:t> The </a:t>
            </a:r>
            <a:r>
              <a:rPr lang="en-US" sz="1800" dirty="0"/>
              <a:t>depletion of ATP potentially influences </a:t>
            </a:r>
            <a:r>
              <a:rPr lang="en-US" sz="1800" dirty="0" smtClean="0"/>
              <a:t>all ATP-dependent </a:t>
            </a:r>
            <a:r>
              <a:rPr lang="en-US" sz="1800" dirty="0"/>
              <a:t>cellular </a:t>
            </a:r>
            <a:r>
              <a:rPr lang="en-US" sz="1800" dirty="0" smtClean="0"/>
              <a:t>processes. </a:t>
            </a:r>
            <a:endParaRPr lang="en-US" sz="1800" dirty="0" smtClean="0"/>
          </a:p>
          <a:p>
            <a:pPr lvl="1"/>
            <a:r>
              <a:rPr lang="en-US" sz="1800" dirty="0" smtClean="0"/>
              <a:t>Decreased intracellular </a:t>
            </a:r>
            <a:r>
              <a:rPr lang="en-US" sz="1800" dirty="0"/>
              <a:t>pH also influences vital cellular functions </a:t>
            </a:r>
            <a:endParaRPr lang="en-US" sz="1800" dirty="0" smtClean="0"/>
          </a:p>
          <a:p>
            <a:pPr lvl="1"/>
            <a:endParaRPr lang="en-US" sz="1800" dirty="0"/>
          </a:p>
          <a:p>
            <a:pPr lvl="1"/>
            <a:r>
              <a:rPr lang="en-US" sz="2000" dirty="0" smtClean="0"/>
              <a:t>changes </a:t>
            </a:r>
            <a:r>
              <a:rPr lang="en-US" sz="2000" dirty="0"/>
              <a:t>in gene expression within the cell. </a:t>
            </a:r>
            <a:endParaRPr lang="en-US" sz="2000" dirty="0" smtClean="0"/>
          </a:p>
          <a:p>
            <a:pPr lvl="1"/>
            <a:endParaRPr lang="en-US" sz="2000" dirty="0"/>
          </a:p>
          <a:p>
            <a:pPr lvl="1"/>
            <a:r>
              <a:rPr lang="en-US" sz="2000" dirty="0" smtClean="0"/>
              <a:t>acidosis </a:t>
            </a:r>
            <a:r>
              <a:rPr lang="en-US" sz="2000" dirty="0" smtClean="0"/>
              <a:t>leads </a:t>
            </a:r>
            <a:r>
              <a:rPr lang="en-US" sz="2000" dirty="0"/>
              <a:t>to changes in calcium metabolism and calcium </a:t>
            </a:r>
            <a:r>
              <a:rPr lang="en-US" sz="2000" dirty="0" smtClean="0"/>
              <a:t>signaling. </a:t>
            </a:r>
            <a:endParaRPr lang="en-US" sz="2000" dirty="0" smtClean="0"/>
          </a:p>
          <a:p>
            <a:pPr lvl="1"/>
            <a:endParaRPr lang="en-US" sz="2000" dirty="0" smtClean="0"/>
          </a:p>
          <a:p>
            <a:pPr lvl="1"/>
            <a:r>
              <a:rPr lang="en-US" sz="2000" dirty="0" smtClean="0"/>
              <a:t>irreversible </a:t>
            </a:r>
            <a:r>
              <a:rPr lang="en-US" sz="2000" dirty="0" smtClean="0"/>
              <a:t>cell injury </a:t>
            </a:r>
            <a:r>
              <a:rPr lang="en-US" sz="2000" dirty="0"/>
              <a:t>and death</a:t>
            </a:r>
            <a:r>
              <a:rPr lang="en-US" sz="2000" dirty="0" smtClean="0"/>
              <a:t>.</a:t>
            </a:r>
            <a:endParaRPr lang="en-US" sz="2000" dirty="0"/>
          </a:p>
        </p:txBody>
      </p:sp>
    </p:spTree>
    <p:extLst>
      <p:ext uri="{BB962C8B-B14F-4D97-AF65-F5344CB8AC3E}">
        <p14:creationId xmlns:p14="http://schemas.microsoft.com/office/powerpoint/2010/main" val="104985082"/>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Epinephrine and norepinephrine have a profound impact on cellular metabolism. Hepatic </a:t>
            </a:r>
            <a:r>
              <a:rPr lang="en-US" sz="2000" dirty="0" err="1"/>
              <a:t>glycogenolysis</a:t>
            </a:r>
            <a:r>
              <a:rPr lang="en-US" sz="2000" dirty="0"/>
              <a:t>, gluconeogenesis, </a:t>
            </a:r>
            <a:r>
              <a:rPr lang="en-US" sz="2000" dirty="0" err="1"/>
              <a:t>ketogenesis</a:t>
            </a:r>
            <a:r>
              <a:rPr lang="en-US" sz="2000" dirty="0"/>
              <a:t>, skeletal muscle protein breakdown, and adipose tissue lipolysis are increased by </a:t>
            </a:r>
            <a:r>
              <a:rPr lang="en-US" sz="2000" dirty="0" err="1"/>
              <a:t>catecholamines</a:t>
            </a:r>
            <a:r>
              <a:rPr lang="en-US" sz="2000" dirty="0"/>
              <a:t>. </a:t>
            </a:r>
            <a:endParaRPr lang="en-US" sz="2000" dirty="0" smtClean="0"/>
          </a:p>
          <a:p>
            <a:endParaRPr lang="en-US" sz="2000" dirty="0"/>
          </a:p>
          <a:p>
            <a:r>
              <a:rPr lang="en-US" sz="2000" dirty="0" smtClean="0"/>
              <a:t>Cortisol</a:t>
            </a:r>
            <a:r>
              <a:rPr lang="en-US" sz="2000" dirty="0"/>
              <a:t>, glucagon, and ADH also contribute to the catabolism during shock. Epinephrine induces further release of glucagon, while inhibiting the pancreatic β-cell release of insulin. </a:t>
            </a:r>
            <a:endParaRPr lang="en-US" sz="2000" dirty="0" smtClean="0"/>
          </a:p>
          <a:p>
            <a:pPr lvl="1"/>
            <a:r>
              <a:rPr lang="en-US" sz="1800" dirty="0" smtClean="0"/>
              <a:t>The </a:t>
            </a:r>
            <a:r>
              <a:rPr lang="en-US" sz="1800" dirty="0"/>
              <a:t>result is a catabolic state with glucose mobilization, hyperglycemia, protein breakdown, negative nitrogen balance, lipolysis, and insulin resistance during shock and injury. </a:t>
            </a:r>
            <a:endParaRPr lang="en-US" sz="1800" dirty="0" smtClean="0"/>
          </a:p>
          <a:p>
            <a:r>
              <a:rPr lang="en-US" sz="2000" dirty="0" smtClean="0"/>
              <a:t>The </a:t>
            </a:r>
            <a:r>
              <a:rPr lang="en-US" sz="2000" dirty="0"/>
              <a:t>relative underuse of glucose by peripheral tissues preserves it for the glucose-dependent organs such as the heart and brain.</a:t>
            </a:r>
            <a:endParaRPr lang="ar-JO" sz="2000" dirty="0"/>
          </a:p>
          <a:p>
            <a:endParaRPr lang="ar-JO" sz="2000" dirty="0"/>
          </a:p>
        </p:txBody>
      </p:sp>
    </p:spTree>
    <p:extLst>
      <p:ext uri="{BB962C8B-B14F-4D97-AF65-F5344CB8AC3E}">
        <p14:creationId xmlns:p14="http://schemas.microsoft.com/office/powerpoint/2010/main" val="1043814282"/>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Cellular </a:t>
            </a:r>
            <a:r>
              <a:rPr lang="en-US" dirty="0" err="1" smtClean="0"/>
              <a:t>Hypoperfusion</a:t>
            </a:r>
            <a:endParaRPr lang="ar-JO" dirty="0"/>
          </a:p>
        </p:txBody>
      </p:sp>
      <p:sp>
        <p:nvSpPr>
          <p:cNvPr id="3" name="عنصر نائب للمحتوى 2"/>
          <p:cNvSpPr>
            <a:spLocks noGrp="1"/>
          </p:cNvSpPr>
          <p:nvPr>
            <p:ph idx="1"/>
          </p:nvPr>
        </p:nvSpPr>
        <p:spPr/>
        <p:txBody>
          <a:bodyPr/>
          <a:lstStyle/>
          <a:p>
            <a:r>
              <a:rPr lang="en-US" sz="2000" dirty="0" smtClean="0"/>
              <a:t>The </a:t>
            </a:r>
            <a:r>
              <a:rPr lang="en-US" sz="2000" b="1" i="1" dirty="0" smtClean="0"/>
              <a:t>O2 </a:t>
            </a:r>
            <a:r>
              <a:rPr lang="en-US" sz="2000" b="1" i="1" dirty="0"/>
              <a:t>debt </a:t>
            </a:r>
            <a:r>
              <a:rPr lang="en-US" sz="2000" dirty="0"/>
              <a:t>is the </a:t>
            </a:r>
            <a:r>
              <a:rPr lang="en-US" sz="2000" dirty="0" smtClean="0"/>
              <a:t>deficit </a:t>
            </a:r>
            <a:r>
              <a:rPr lang="en-US" sz="2000" dirty="0"/>
              <a:t>in tissue oxygenation over time that </a:t>
            </a:r>
            <a:r>
              <a:rPr lang="en-US" sz="2000" dirty="0" smtClean="0"/>
              <a:t>occurs during </a:t>
            </a:r>
            <a:r>
              <a:rPr lang="en-US" sz="2000" dirty="0"/>
              <a:t>shock. When O2 delivery is limited, O2 consumption </a:t>
            </a:r>
            <a:r>
              <a:rPr lang="en-US" sz="2000" dirty="0" smtClean="0"/>
              <a:t>can be </a:t>
            </a:r>
            <a:r>
              <a:rPr lang="en-US" sz="2000" dirty="0"/>
              <a:t>inadequate to match the metabolic needs of cellular </a:t>
            </a:r>
            <a:r>
              <a:rPr lang="en-US" sz="2000" dirty="0" smtClean="0"/>
              <a:t>respiration, creating </a:t>
            </a:r>
            <a:r>
              <a:rPr lang="en-US" sz="2000" dirty="0"/>
              <a:t>a deficit in O2 requirements at the cellular level.</a:t>
            </a:r>
          </a:p>
          <a:p>
            <a:endParaRPr lang="en-US" sz="2000" dirty="0" smtClean="0"/>
          </a:p>
          <a:p>
            <a:endParaRPr lang="en-US" sz="2000" dirty="0"/>
          </a:p>
          <a:p>
            <a:r>
              <a:rPr lang="en-US" sz="2000" dirty="0" smtClean="0"/>
              <a:t>The </a:t>
            </a:r>
            <a:r>
              <a:rPr lang="en-US" sz="2000" dirty="0"/>
              <a:t>measurement of O2 deficit uses calculation of the </a:t>
            </a:r>
            <a:r>
              <a:rPr lang="en-US" sz="2000" dirty="0" smtClean="0"/>
              <a:t>difference between </a:t>
            </a:r>
            <a:r>
              <a:rPr lang="en-US" sz="2000" dirty="0"/>
              <a:t>the estimated O2 demand and the actual value </a:t>
            </a:r>
            <a:r>
              <a:rPr lang="en-US" sz="2000" dirty="0" smtClean="0"/>
              <a:t>obtained for </a:t>
            </a:r>
            <a:r>
              <a:rPr lang="en-US" sz="2000" dirty="0"/>
              <a:t>O2 consumption. Under normal circumstances, cells </a:t>
            </a:r>
            <a:r>
              <a:rPr lang="en-US" sz="2000" dirty="0" smtClean="0"/>
              <a:t>can “repay</a:t>
            </a:r>
            <a:r>
              <a:rPr lang="en-US" sz="2000" dirty="0"/>
              <a:t>” the O2 debt during reperfusion. The magnitude </a:t>
            </a:r>
            <a:r>
              <a:rPr lang="en-US" sz="2000" dirty="0" smtClean="0"/>
              <a:t>of the </a:t>
            </a:r>
            <a:r>
              <a:rPr lang="en-US" sz="2000" dirty="0"/>
              <a:t>O2 debt correlates with the severity and duration of </a:t>
            </a:r>
            <a:r>
              <a:rPr lang="en-US" sz="2000" dirty="0" err="1"/>
              <a:t>hypoperfusion</a:t>
            </a:r>
            <a:r>
              <a:rPr lang="en-US" sz="2000" dirty="0" smtClean="0"/>
              <a:t>.</a:t>
            </a:r>
            <a:endParaRPr lang="en-US" sz="2000" dirty="0"/>
          </a:p>
        </p:txBody>
      </p:sp>
    </p:spTree>
    <p:extLst>
      <p:ext uri="{BB962C8B-B14F-4D97-AF65-F5344CB8AC3E}">
        <p14:creationId xmlns:p14="http://schemas.microsoft.com/office/powerpoint/2010/main" val="3059903058"/>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Cellular </a:t>
            </a:r>
            <a:r>
              <a:rPr lang="en-US" dirty="0"/>
              <a:t>gene expression</a:t>
            </a:r>
            <a:endParaRPr lang="ar-JO" dirty="0"/>
          </a:p>
        </p:txBody>
      </p:sp>
      <p:sp>
        <p:nvSpPr>
          <p:cNvPr id="3" name="عنصر نائب للمحتوى 2"/>
          <p:cNvSpPr>
            <a:spLocks noGrp="1"/>
          </p:cNvSpPr>
          <p:nvPr>
            <p:ph idx="1"/>
          </p:nvPr>
        </p:nvSpPr>
        <p:spPr/>
        <p:txBody>
          <a:bodyPr/>
          <a:lstStyle/>
          <a:p>
            <a:r>
              <a:rPr lang="en-US" sz="1800" dirty="0" smtClean="0"/>
              <a:t>The </a:t>
            </a:r>
            <a:r>
              <a:rPr lang="en-US" sz="1800" dirty="0"/>
              <a:t>DNA binding activity of a number of nuclear </a:t>
            </a:r>
            <a:r>
              <a:rPr lang="en-US" sz="1800" dirty="0" smtClean="0"/>
              <a:t>transcription factors </a:t>
            </a:r>
            <a:r>
              <a:rPr lang="en-US" sz="1800" dirty="0"/>
              <a:t>is altered by hypoxia and the production of </a:t>
            </a:r>
            <a:r>
              <a:rPr lang="en-US" sz="1800" dirty="0" smtClean="0"/>
              <a:t>O2 radicals </a:t>
            </a:r>
            <a:r>
              <a:rPr lang="en-US" sz="1800" dirty="0"/>
              <a:t>or nitrogen radicals that are produced at the </a:t>
            </a:r>
            <a:r>
              <a:rPr lang="en-US" sz="1800" dirty="0" smtClean="0"/>
              <a:t>cellular level </a:t>
            </a:r>
            <a:r>
              <a:rPr lang="en-US" sz="1800" dirty="0"/>
              <a:t>by shock. </a:t>
            </a:r>
            <a:endParaRPr lang="en-US" sz="1800" dirty="0" smtClean="0"/>
          </a:p>
          <a:p>
            <a:pPr marL="0" indent="0">
              <a:buNone/>
            </a:pPr>
            <a:endParaRPr lang="en-US" sz="1800" dirty="0" smtClean="0"/>
          </a:p>
          <a:p>
            <a:r>
              <a:rPr lang="en-US" sz="1800" dirty="0" smtClean="0"/>
              <a:t>Expression </a:t>
            </a:r>
            <a:r>
              <a:rPr lang="en-US" sz="1800" dirty="0"/>
              <a:t>of other gene products such as </a:t>
            </a:r>
            <a:r>
              <a:rPr lang="en-US" sz="1800" dirty="0" smtClean="0"/>
              <a:t>heat shock </a:t>
            </a:r>
            <a:r>
              <a:rPr lang="en-US" sz="1800" dirty="0"/>
              <a:t>proteins, vascular endothelial growth factor, </a:t>
            </a:r>
            <a:r>
              <a:rPr lang="en-US" sz="1800" dirty="0" smtClean="0"/>
              <a:t>inducible nitric </a:t>
            </a:r>
            <a:r>
              <a:rPr lang="en-US" sz="1800" dirty="0"/>
              <a:t>oxide synthase (</a:t>
            </a:r>
            <a:r>
              <a:rPr lang="en-US" sz="1800" dirty="0" err="1"/>
              <a:t>iNOS</a:t>
            </a:r>
            <a:r>
              <a:rPr lang="en-US" sz="1800" dirty="0"/>
              <a:t>), </a:t>
            </a:r>
            <a:r>
              <a:rPr lang="en-US" sz="1800" dirty="0" err="1"/>
              <a:t>heme</a:t>
            </a:r>
            <a:r>
              <a:rPr lang="en-US" sz="1800" dirty="0"/>
              <a:t> oxygenase-1, and </a:t>
            </a:r>
            <a:r>
              <a:rPr lang="en-US" sz="1800" dirty="0" smtClean="0"/>
              <a:t>cytokines also </a:t>
            </a:r>
            <a:r>
              <a:rPr lang="en-US" sz="1800" dirty="0"/>
              <a:t>are clearly increased by </a:t>
            </a:r>
            <a:r>
              <a:rPr lang="en-US" sz="1800" dirty="0" smtClean="0"/>
              <a:t>shock</a:t>
            </a:r>
            <a:r>
              <a:rPr lang="en-US" sz="1800" dirty="0" smtClean="0"/>
              <a:t>. </a:t>
            </a:r>
          </a:p>
          <a:p>
            <a:pPr lvl="1"/>
            <a:r>
              <a:rPr lang="en-US" sz="1600" dirty="0" smtClean="0"/>
              <a:t>subsequently </a:t>
            </a:r>
            <a:r>
              <a:rPr lang="en-US" sz="1600" dirty="0"/>
              <a:t>alter gene expression in specific target cells </a:t>
            </a:r>
            <a:r>
              <a:rPr lang="en-US" sz="1600" dirty="0" smtClean="0"/>
              <a:t>and tissues</a:t>
            </a:r>
            <a:r>
              <a:rPr lang="en-US" sz="1600" dirty="0"/>
              <a:t>. </a:t>
            </a:r>
            <a:endParaRPr lang="en-US" sz="1600" dirty="0" smtClean="0"/>
          </a:p>
          <a:p>
            <a:endParaRPr lang="en-US" sz="1800" dirty="0"/>
          </a:p>
          <a:p>
            <a:r>
              <a:rPr lang="en-US" sz="1800" dirty="0" smtClean="0"/>
              <a:t>The </a:t>
            </a:r>
            <a:r>
              <a:rPr lang="en-US" sz="1800" dirty="0"/>
              <a:t>involvement of multiple pathways emphasizes </a:t>
            </a:r>
            <a:r>
              <a:rPr lang="en-US" sz="1800" dirty="0" smtClean="0"/>
              <a:t>the complex</a:t>
            </a:r>
            <a:r>
              <a:rPr lang="en-US" sz="1800" dirty="0"/>
              <a:t>, integrated, and overlapping nature of the response </a:t>
            </a:r>
            <a:r>
              <a:rPr lang="en-US" sz="1800" dirty="0" smtClean="0"/>
              <a:t>to shock</a:t>
            </a:r>
            <a:endParaRPr lang="ar-JO" sz="1800" dirty="0"/>
          </a:p>
        </p:txBody>
      </p:sp>
    </p:spTree>
    <p:extLst>
      <p:ext uri="{BB962C8B-B14F-4D97-AF65-F5344CB8AC3E}">
        <p14:creationId xmlns:p14="http://schemas.microsoft.com/office/powerpoint/2010/main" val="414296174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400" dirty="0" smtClean="0"/>
          </a:p>
          <a:p>
            <a:endParaRPr lang="en-US" sz="1400" dirty="0"/>
          </a:p>
          <a:p>
            <a:pPr marL="0" indent="0">
              <a:buNone/>
            </a:pPr>
            <a:endParaRPr lang="en-US" sz="2000" dirty="0"/>
          </a:p>
          <a:p>
            <a:r>
              <a:rPr lang="en-US" sz="2000" dirty="0" smtClean="0"/>
              <a:t>The specific responses </a:t>
            </a:r>
            <a:r>
              <a:rPr lang="en-US" sz="2000" dirty="0"/>
              <a:t>will differ based on the etiology of shock, as </a:t>
            </a:r>
            <a:r>
              <a:rPr lang="en-US" sz="2000" dirty="0" smtClean="0"/>
              <a:t>certain physiologic </a:t>
            </a:r>
            <a:r>
              <a:rPr lang="en-US" sz="2000" dirty="0"/>
              <a:t>responses may be limited by the inciting pathology</a:t>
            </a:r>
            <a:endParaRPr lang="ar-JO" sz="2000" dirty="0"/>
          </a:p>
        </p:txBody>
      </p:sp>
    </p:spTree>
    <p:extLst>
      <p:ext uri="{BB962C8B-B14F-4D97-AF65-F5344CB8AC3E}">
        <p14:creationId xmlns:p14="http://schemas.microsoft.com/office/powerpoint/2010/main" val="3122178474"/>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5"/>
          <p:cNvSpPr>
            <a:spLocks noGrp="1"/>
          </p:cNvSpPr>
          <p:nvPr>
            <p:ph type="ctrTitle"/>
          </p:nvPr>
        </p:nvSpPr>
        <p:spPr>
          <a:xfrm>
            <a:off x="685800" y="1685914"/>
            <a:ext cx="7772400" cy="1743086"/>
          </a:xfrm>
        </p:spPr>
        <p:txBody>
          <a:bodyPr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en-US" sz="6000" dirty="0" smtClean="0"/>
              <a:t>Hypovolemic</a:t>
            </a:r>
            <a:r>
              <a:rPr lang="en-US" sz="6000" baseline="0" dirty="0" smtClean="0"/>
              <a:t> Shock</a:t>
            </a:r>
            <a:r>
              <a:rPr lang="en-US" sz="6000" dirty="0" smtClean="0"/>
              <a:t> </a:t>
            </a:r>
            <a:endParaRPr lang="ar-JO" sz="6000" dirty="0"/>
          </a:p>
        </p:txBody>
      </p:sp>
      <p:sp>
        <p:nvSpPr>
          <p:cNvPr id="26" name="Subtitle 6"/>
          <p:cNvSpPr>
            <a:spLocks noGrp="1"/>
          </p:cNvSpPr>
          <p:nvPr>
            <p:ph type="subTitle" idx="1"/>
          </p:nvPr>
        </p:nvSpPr>
        <p:spPr>
          <a:xfrm>
            <a:off x="1331913" y="3933825"/>
            <a:ext cx="6400800" cy="1566863"/>
          </a:xfrm>
        </p:spPr>
        <p:txBody>
          <a:bodyPr/>
          <a:lstStyle/>
          <a:p>
            <a:pPr eaLnBrk="1" hangingPunct="1">
              <a:lnSpc>
                <a:spcPct val="80000"/>
              </a:lnSpc>
            </a:pPr>
            <a:r>
              <a:rPr lang="en-US" sz="2400" b="1" i="1" dirty="0" err="1" smtClean="0">
                <a:solidFill>
                  <a:schemeClr val="tx1">
                    <a:lumMod val="65000"/>
                    <a:lumOff val="35000"/>
                  </a:schemeClr>
                </a:solidFill>
                <a:cs typeface="Arial" pitchFamily="34" charset="0"/>
              </a:rPr>
              <a:t>Marzouq</a:t>
            </a:r>
            <a:r>
              <a:rPr lang="en-US" sz="2400" b="1" i="1" baseline="0" dirty="0" smtClean="0">
                <a:solidFill>
                  <a:schemeClr val="tx1">
                    <a:lumMod val="65000"/>
                    <a:lumOff val="35000"/>
                  </a:schemeClr>
                </a:solidFill>
                <a:cs typeface="Arial" pitchFamily="34" charset="0"/>
              </a:rPr>
              <a:t> </a:t>
            </a:r>
            <a:r>
              <a:rPr lang="en-US" sz="2400" b="1" i="1" baseline="0" dirty="0" err="1" smtClean="0">
                <a:solidFill>
                  <a:schemeClr val="tx1">
                    <a:lumMod val="65000"/>
                    <a:lumOff val="35000"/>
                  </a:schemeClr>
                </a:solidFill>
                <a:cs typeface="Arial" pitchFamily="34" charset="0"/>
              </a:rPr>
              <a:t>Amarin</a:t>
            </a:r>
            <a:r>
              <a:rPr lang="en-US" sz="2400" b="1" i="1" baseline="0" dirty="0" smtClean="0">
                <a:solidFill>
                  <a:schemeClr val="tx1">
                    <a:lumMod val="65000"/>
                    <a:lumOff val="35000"/>
                  </a:schemeClr>
                </a:solidFill>
                <a:cs typeface="Arial" pitchFamily="34" charset="0"/>
              </a:rPr>
              <a:t>. MD</a:t>
            </a:r>
          </a:p>
          <a:p>
            <a:pPr eaLnBrk="1" hangingPunct="1">
              <a:lnSpc>
                <a:spcPct val="80000"/>
              </a:lnSpc>
            </a:pPr>
            <a:r>
              <a:rPr lang="en-US" sz="2400" b="1" i="1" baseline="0" dirty="0" smtClean="0">
                <a:solidFill>
                  <a:schemeClr val="tx1">
                    <a:lumMod val="65000"/>
                    <a:lumOff val="35000"/>
                  </a:schemeClr>
                </a:solidFill>
                <a:cs typeface="Arial" pitchFamily="34" charset="0"/>
              </a:rPr>
              <a:t>Plastic and Reconstructive Surgeon</a:t>
            </a:r>
          </a:p>
          <a:p>
            <a:pPr eaLnBrk="1" hangingPunct="1">
              <a:lnSpc>
                <a:spcPct val="80000"/>
              </a:lnSpc>
            </a:pPr>
            <a:r>
              <a:rPr lang="en-US" sz="2400" b="1" i="1" baseline="0" dirty="0" smtClean="0">
                <a:solidFill>
                  <a:schemeClr val="tx1">
                    <a:lumMod val="65000"/>
                    <a:lumOff val="35000"/>
                  </a:schemeClr>
                </a:solidFill>
                <a:cs typeface="Arial" pitchFamily="34" charset="0"/>
              </a:rPr>
              <a:t>University of Jordan</a:t>
            </a:r>
          </a:p>
          <a:p>
            <a:pPr eaLnBrk="1" hangingPunct="1">
              <a:lnSpc>
                <a:spcPct val="80000"/>
              </a:lnSpc>
            </a:pPr>
            <a:endParaRPr lang="ar-JO" sz="2000" dirty="0" smtClean="0">
              <a:solidFill>
                <a:schemeClr val="tx1">
                  <a:lumMod val="65000"/>
                  <a:lumOff val="35000"/>
                </a:schemeClr>
              </a:solidFill>
            </a:endParaRPr>
          </a:p>
        </p:txBody>
      </p:sp>
      <p:pic>
        <p:nvPicPr>
          <p:cNvPr id="4" name="Picture 3" descr="sh3r_rt.png"/>
          <p:cNvPicPr>
            <a:picLocks noChangeAspect="1"/>
          </p:cNvPicPr>
          <p:nvPr/>
        </p:nvPicPr>
        <p:blipFill>
          <a:blip r:embed="rId2">
            <a:duotone>
              <a:schemeClr val="accent1">
                <a:shade val="45000"/>
                <a:satMod val="135000"/>
              </a:schemeClr>
              <a:prstClr val="white"/>
            </a:duotone>
          </a:blip>
          <a:srcRect/>
          <a:stretch>
            <a:fillRect/>
          </a:stretch>
        </p:blipFill>
        <p:spPr bwMode="auto">
          <a:xfrm>
            <a:off x="4057650" y="0"/>
            <a:ext cx="5086350" cy="6858000"/>
          </a:xfrm>
          <a:prstGeom prst="rect">
            <a:avLst/>
          </a:prstGeom>
          <a:noFill/>
          <a:ln w="9525">
            <a:noFill/>
            <a:miter lim="800000"/>
            <a:headEnd/>
            <a:tailEnd/>
          </a:ln>
        </p:spPr>
      </p:pic>
      <p:pic>
        <p:nvPicPr>
          <p:cNvPr id="5" name="Picture 4" descr="sh3r_lt.png"/>
          <p:cNvPicPr>
            <a:picLocks noChangeAspect="1"/>
          </p:cNvPicPr>
          <p:nvPr/>
        </p:nvPicPr>
        <p:blipFill>
          <a:blip r:embed="rId3">
            <a:duotone>
              <a:schemeClr val="bg2">
                <a:shade val="45000"/>
                <a:satMod val="135000"/>
              </a:schemeClr>
              <a:prstClr val="white"/>
            </a:duotone>
          </a:blip>
          <a:srcRect/>
          <a:stretch>
            <a:fillRect/>
          </a:stretch>
        </p:blipFill>
        <p:spPr bwMode="auto">
          <a:xfrm>
            <a:off x="0" y="0"/>
            <a:ext cx="5097463" cy="6858000"/>
          </a:xfrm>
          <a:prstGeom prst="rect">
            <a:avLst/>
          </a:prstGeom>
          <a:noFill/>
          <a:ln w="9525">
            <a:noFill/>
            <a:miter lim="800000"/>
            <a:headEnd/>
            <a:tailEnd/>
          </a:ln>
        </p:spPr>
      </p:pic>
    </p:spTree>
    <p:extLst>
      <p:ext uri="{BB962C8B-B14F-4D97-AF65-F5344CB8AC3E}">
        <p14:creationId xmlns:p14="http://schemas.microsoft.com/office/powerpoint/2010/main" val="279053503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accel="50000" fill="hold" nodeType="clickEffect">
                                  <p:stCondLst>
                                    <p:cond delay="0"/>
                                  </p:stCondLst>
                                  <p:childTnLst>
                                    <p:anim calcmode="lin" valueType="num">
                                      <p:cBhvr additive="base">
                                        <p:cTn id="6" dur="1000"/>
                                        <p:tgtEl>
                                          <p:spTgt spid="4"/>
                                        </p:tgtEl>
                                        <p:attrNameLst>
                                          <p:attrName>ppt_x</p:attrName>
                                        </p:attrNameLst>
                                      </p:cBhvr>
                                      <p:tavLst>
                                        <p:tav tm="0">
                                          <p:val>
                                            <p:strVal val="ppt_x"/>
                                          </p:val>
                                        </p:tav>
                                        <p:tav tm="100000">
                                          <p:val>
                                            <p:strVal val="1+ppt_w/2"/>
                                          </p:val>
                                        </p:tav>
                                      </p:tavLst>
                                    </p:anim>
                                    <p:anim calcmode="lin" valueType="num">
                                      <p:cBhvr additive="base">
                                        <p:cTn id="7" dur="1000"/>
                                        <p:tgtEl>
                                          <p:spTgt spid="4"/>
                                        </p:tgtEl>
                                        <p:attrNameLst>
                                          <p:attrName>ppt_y</p:attrName>
                                        </p:attrNameLst>
                                      </p:cBhvr>
                                      <p:tavLst>
                                        <p:tav tm="0">
                                          <p:val>
                                            <p:strVal val="ppt_y"/>
                                          </p:val>
                                        </p:tav>
                                        <p:tav tm="100000">
                                          <p:val>
                                            <p:strVal val="ppt_y"/>
                                          </p:val>
                                        </p:tav>
                                      </p:tavLst>
                                    </p:anim>
                                    <p:set>
                                      <p:cBhvr>
                                        <p:cTn id="8" dur="1" fill="hold">
                                          <p:stCondLst>
                                            <p:cond delay="999"/>
                                          </p:stCondLst>
                                        </p:cTn>
                                        <p:tgtEl>
                                          <p:spTgt spid="4"/>
                                        </p:tgtEl>
                                        <p:attrNameLst>
                                          <p:attrName>style.visibility</p:attrName>
                                        </p:attrNameLst>
                                      </p:cBhvr>
                                      <p:to>
                                        <p:strVal val="hidden"/>
                                      </p:to>
                                    </p:set>
                                  </p:childTnLst>
                                </p:cTn>
                              </p:par>
                              <p:par>
                                <p:cTn id="9" presetID="2" presetClass="exit" presetSubtype="8" accel="50000" fill="hold" nodeType="withEffect">
                                  <p:stCondLst>
                                    <p:cond delay="0"/>
                                  </p:stCondLst>
                                  <p:childTnLst>
                                    <p:anim calcmode="lin" valueType="num">
                                      <p:cBhvr additive="base">
                                        <p:cTn id="10" dur="1000"/>
                                        <p:tgtEl>
                                          <p:spTgt spid="5"/>
                                        </p:tgtEl>
                                        <p:attrNameLst>
                                          <p:attrName>ppt_x</p:attrName>
                                        </p:attrNameLst>
                                      </p:cBhvr>
                                      <p:tavLst>
                                        <p:tav tm="0">
                                          <p:val>
                                            <p:strVal val="ppt_x"/>
                                          </p:val>
                                        </p:tav>
                                        <p:tav tm="100000">
                                          <p:val>
                                            <p:strVal val="0-ppt_w/2"/>
                                          </p:val>
                                        </p:tav>
                                      </p:tavLst>
                                    </p:anim>
                                    <p:anim calcmode="lin" valueType="num">
                                      <p:cBhvr additive="base">
                                        <p:cTn id="11" dur="1000"/>
                                        <p:tgtEl>
                                          <p:spTgt spid="5"/>
                                        </p:tgtEl>
                                        <p:attrNameLst>
                                          <p:attrName>ppt_y</p:attrName>
                                        </p:attrNameLst>
                                      </p:cBhvr>
                                      <p:tavLst>
                                        <p:tav tm="0">
                                          <p:val>
                                            <p:strVal val="ppt_y"/>
                                          </p:val>
                                        </p:tav>
                                        <p:tav tm="100000">
                                          <p:val>
                                            <p:strVal val="ppt_y"/>
                                          </p:val>
                                        </p:tav>
                                      </p:tavLst>
                                    </p:anim>
                                    <p:set>
                                      <p:cBhvr>
                                        <p:cTn id="1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Hypovolemic/Hemorrhagic</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The </a:t>
            </a:r>
            <a:r>
              <a:rPr lang="en-US" sz="2000" dirty="0"/>
              <a:t>most common cause of shock in the surgical or </a:t>
            </a:r>
            <a:r>
              <a:rPr lang="en-US" sz="2000" dirty="0" smtClean="0"/>
              <a:t>trauma patient </a:t>
            </a:r>
            <a:r>
              <a:rPr lang="en-US" sz="2000" dirty="0"/>
              <a:t>is loss of circulating volume from hemorrhage</a:t>
            </a:r>
            <a:r>
              <a:rPr lang="en-US" sz="2000" dirty="0" smtClean="0"/>
              <a:t>.</a:t>
            </a:r>
          </a:p>
          <a:p>
            <a:endParaRPr lang="en-US" sz="2000" dirty="0"/>
          </a:p>
          <a:p>
            <a:pPr marL="0" indent="0">
              <a:buNone/>
            </a:pPr>
            <a:endParaRPr lang="en-US" sz="2000" dirty="0" smtClean="0"/>
          </a:p>
        </p:txBody>
      </p:sp>
    </p:spTree>
    <p:extLst>
      <p:ext uri="{BB962C8B-B14F-4D97-AF65-F5344CB8AC3E}">
        <p14:creationId xmlns:p14="http://schemas.microsoft.com/office/powerpoint/2010/main" val="1955442555"/>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err="1" smtClean="0"/>
              <a:t>Hypovolemia</a:t>
            </a:r>
            <a:r>
              <a:rPr lang="en-US" sz="2000" dirty="0" smtClean="0"/>
              <a:t> induces </a:t>
            </a:r>
            <a:r>
              <a:rPr lang="en-US" sz="2000" dirty="0"/>
              <a:t>sympathetic </a:t>
            </a:r>
            <a:r>
              <a:rPr lang="en-US" sz="2000" dirty="0" smtClean="0"/>
              <a:t>stimulation, </a:t>
            </a:r>
            <a:r>
              <a:rPr lang="en-US" sz="2000" dirty="0"/>
              <a:t>leading to epinephrine and norepinephrine release, activation of the renin-angiotensin cascade, and increased vasopressin release. </a:t>
            </a:r>
          </a:p>
          <a:p>
            <a:endParaRPr lang="en-US" sz="2000" dirty="0"/>
          </a:p>
          <a:p>
            <a:r>
              <a:rPr lang="en-US" sz="2000" dirty="0"/>
              <a:t>Peripheral vasoconstriction is prominent, while lack of sympathetic effects on cerebral and coronary vessels and local </a:t>
            </a:r>
            <a:r>
              <a:rPr lang="en-US" sz="2000" dirty="0" err="1"/>
              <a:t>autoregulation</a:t>
            </a:r>
            <a:r>
              <a:rPr lang="en-US" sz="2000" dirty="0"/>
              <a:t> promote maintenance of cardiac and CNS blood flow.</a:t>
            </a:r>
            <a:endParaRPr lang="ar-JO" sz="2000" dirty="0"/>
          </a:p>
          <a:p>
            <a:endParaRPr lang="ar-JO" sz="2000" dirty="0"/>
          </a:p>
        </p:txBody>
      </p:sp>
    </p:spTree>
    <p:extLst>
      <p:ext uri="{BB962C8B-B14F-4D97-AF65-F5344CB8AC3E}">
        <p14:creationId xmlns:p14="http://schemas.microsoft.com/office/powerpoint/2010/main" val="1549442879"/>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Diagnosis</a:t>
            </a:r>
            <a:endParaRPr lang="ar-JO" dirty="0"/>
          </a:p>
        </p:txBody>
      </p:sp>
      <p:sp>
        <p:nvSpPr>
          <p:cNvPr id="3" name="عنصر نائب للمحتوى 2"/>
          <p:cNvSpPr>
            <a:spLocks noGrp="1"/>
          </p:cNvSpPr>
          <p:nvPr>
            <p:ph idx="1"/>
          </p:nvPr>
        </p:nvSpPr>
        <p:spPr/>
        <p:txBody>
          <a:bodyPr/>
          <a:lstStyle/>
          <a:p>
            <a:pPr marL="0" indent="0">
              <a:buNone/>
            </a:pPr>
            <a:endParaRPr lang="en-US" sz="1400" b="1" dirty="0" smtClean="0"/>
          </a:p>
          <a:p>
            <a:endParaRPr lang="en-US" sz="2000" dirty="0" smtClean="0"/>
          </a:p>
          <a:p>
            <a:r>
              <a:rPr lang="en-US" sz="2000" dirty="0" smtClean="0"/>
              <a:t>Treatment </a:t>
            </a:r>
            <a:r>
              <a:rPr lang="en-US" sz="2000" dirty="0"/>
              <a:t>of shock is initially empiric. A </a:t>
            </a:r>
            <a:r>
              <a:rPr lang="en-US" sz="2000" dirty="0" smtClean="0"/>
              <a:t>secure airway </a:t>
            </a:r>
            <a:r>
              <a:rPr lang="en-US" sz="2000" dirty="0"/>
              <a:t>must be confirmed or established and volume </a:t>
            </a:r>
            <a:r>
              <a:rPr lang="en-US" sz="2000" dirty="0" smtClean="0"/>
              <a:t>infusion initiated </a:t>
            </a:r>
            <a:r>
              <a:rPr lang="en-US" sz="2000" b="1" i="1" dirty="0"/>
              <a:t>while the search for the cause of the hypotension is pursued.</a:t>
            </a:r>
          </a:p>
          <a:p>
            <a:endParaRPr lang="en-US" sz="2000" dirty="0" smtClean="0"/>
          </a:p>
          <a:p>
            <a:r>
              <a:rPr lang="en-US" sz="2000" dirty="0" smtClean="0"/>
              <a:t>Shock </a:t>
            </a:r>
            <a:r>
              <a:rPr lang="en-US" sz="2000" dirty="0"/>
              <a:t>in a trauma patient or postoperative patient </a:t>
            </a:r>
            <a:r>
              <a:rPr lang="en-US" sz="2000" dirty="0" smtClean="0"/>
              <a:t>should be </a:t>
            </a:r>
            <a:r>
              <a:rPr lang="en-US" sz="2000" dirty="0"/>
              <a:t>presumed to be due to hemorrhage until proven </a:t>
            </a:r>
            <a:r>
              <a:rPr lang="en-US" sz="2000" dirty="0" smtClean="0"/>
              <a:t>otherwise. </a:t>
            </a:r>
          </a:p>
          <a:p>
            <a:pPr marL="0" indent="0">
              <a:buNone/>
            </a:pPr>
            <a:endParaRPr lang="ar-JO" sz="2000" dirty="0"/>
          </a:p>
        </p:txBody>
      </p:sp>
    </p:spTree>
    <p:extLst>
      <p:ext uri="{BB962C8B-B14F-4D97-AF65-F5344CB8AC3E}">
        <p14:creationId xmlns:p14="http://schemas.microsoft.com/office/powerpoint/2010/main" val="631664950"/>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The clinical signs of shock may be evidenced by agitation, cool clammy extremities, tachycardia, weak or absent peripheral pulses, and hypotension. </a:t>
            </a:r>
            <a:endParaRPr lang="en-US" sz="2000" dirty="0" smtClean="0"/>
          </a:p>
          <a:p>
            <a:r>
              <a:rPr lang="en-US" sz="2000" dirty="0" smtClean="0"/>
              <a:t>Such </a:t>
            </a:r>
            <a:r>
              <a:rPr lang="en-US" sz="2000" dirty="0"/>
              <a:t>apparent clinical shock results from at least 25% to 30% loss of the blood volume. However, substantial volumes of blood may be lost before the classic clinical manifestations of shock are evident. </a:t>
            </a:r>
            <a:endParaRPr lang="en-US" sz="2000" dirty="0" smtClean="0"/>
          </a:p>
          <a:p>
            <a:endParaRPr lang="en-US" sz="2000" dirty="0"/>
          </a:p>
          <a:p>
            <a:r>
              <a:rPr lang="en-US" sz="2000" dirty="0" smtClean="0"/>
              <a:t>when </a:t>
            </a:r>
            <a:r>
              <a:rPr lang="en-US" sz="2000" dirty="0"/>
              <a:t>a patient is significantly </a:t>
            </a:r>
            <a:r>
              <a:rPr lang="en-US" sz="2000" dirty="0" err="1"/>
              <a:t>tachycardic</a:t>
            </a:r>
            <a:r>
              <a:rPr lang="en-US" sz="2000" dirty="0"/>
              <a:t> or hypotensive, this represents both significant blood loss and physiologic </a:t>
            </a:r>
            <a:r>
              <a:rPr lang="en-US" sz="2000" dirty="0" err="1"/>
              <a:t>decompensation</a:t>
            </a:r>
            <a:r>
              <a:rPr lang="en-US" sz="2000" dirty="0"/>
              <a:t>. </a:t>
            </a:r>
            <a:endParaRPr lang="ar-JO" sz="2000" dirty="0"/>
          </a:p>
        </p:txBody>
      </p:sp>
    </p:spTree>
    <p:extLst>
      <p:ext uri="{BB962C8B-B14F-4D97-AF65-F5344CB8AC3E}">
        <p14:creationId xmlns:p14="http://schemas.microsoft.com/office/powerpoint/2010/main" val="151369043"/>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1400" dirty="0" smtClean="0"/>
          </a:p>
          <a:p>
            <a:r>
              <a:rPr lang="en-US" sz="2000" dirty="0"/>
              <a:t>The clinical and physiologic response to hemorrhage has been classified according to the magnitude of volume loss</a:t>
            </a:r>
            <a:r>
              <a:rPr lang="en-US" sz="2000" dirty="0" smtClean="0"/>
              <a:t>.</a:t>
            </a:r>
          </a:p>
          <a:p>
            <a:endParaRPr lang="en-US" sz="1400" dirty="0"/>
          </a:p>
          <a:p>
            <a:r>
              <a:rPr lang="en-US" sz="2000" dirty="0" smtClean="0"/>
              <a:t>Loss </a:t>
            </a:r>
            <a:r>
              <a:rPr lang="en-US" sz="2000" dirty="0"/>
              <a:t>of up </a:t>
            </a:r>
            <a:r>
              <a:rPr lang="en-US" sz="2000" dirty="0" smtClean="0"/>
              <a:t>to 15</a:t>
            </a:r>
            <a:r>
              <a:rPr lang="en-US" sz="2000" dirty="0"/>
              <a:t>% of the circulating volume (700–750 mL for a 70-kg </a:t>
            </a:r>
            <a:r>
              <a:rPr lang="en-US" sz="2000" dirty="0" smtClean="0"/>
              <a:t>patient) may </a:t>
            </a:r>
            <a:r>
              <a:rPr lang="en-US" sz="2000" dirty="0"/>
              <a:t>produce little in terms of obvious symptoms, while </a:t>
            </a:r>
            <a:r>
              <a:rPr lang="en-US" sz="2000" dirty="0" smtClean="0"/>
              <a:t>loss of </a:t>
            </a:r>
            <a:r>
              <a:rPr lang="en-US" sz="2000" dirty="0"/>
              <a:t>up to 30% of the circulating volume (1.5 L) may result </a:t>
            </a:r>
            <a:r>
              <a:rPr lang="en-US" sz="2000" dirty="0" smtClean="0"/>
              <a:t>in mild </a:t>
            </a:r>
            <a:r>
              <a:rPr lang="en-US" sz="2000" dirty="0"/>
              <a:t>tachycardia, tachypnea, and anxiety. </a:t>
            </a:r>
            <a:endParaRPr lang="en-US" sz="2000" dirty="0" smtClean="0"/>
          </a:p>
          <a:p>
            <a:r>
              <a:rPr lang="en-US" sz="2000" dirty="0" smtClean="0"/>
              <a:t>Hypotension</a:t>
            </a:r>
            <a:r>
              <a:rPr lang="en-US" sz="2000" dirty="0"/>
              <a:t>, </a:t>
            </a:r>
            <a:r>
              <a:rPr lang="en-US" sz="2000" dirty="0" smtClean="0"/>
              <a:t>marked tachycardia </a:t>
            </a:r>
            <a:r>
              <a:rPr lang="en-US" sz="2000" i="1" dirty="0"/>
              <a:t>(</a:t>
            </a:r>
            <a:r>
              <a:rPr lang="en-US" sz="2000" dirty="0"/>
              <a:t>i.e., pulse greater than 110–120 beats per </a:t>
            </a:r>
            <a:r>
              <a:rPr lang="en-US" sz="2000" dirty="0" smtClean="0"/>
              <a:t>minute</a:t>
            </a:r>
            <a:r>
              <a:rPr lang="en-US" sz="2000" i="1" dirty="0" smtClean="0"/>
              <a:t>[</a:t>
            </a:r>
            <a:r>
              <a:rPr lang="en-US" sz="2000" dirty="0" err="1" smtClean="0"/>
              <a:t>bpm</a:t>
            </a:r>
            <a:r>
              <a:rPr lang="en-US" sz="2000" dirty="0"/>
              <a:t>]</a:t>
            </a:r>
            <a:r>
              <a:rPr lang="en-US" sz="2000" i="1" dirty="0"/>
              <a:t>)</a:t>
            </a:r>
            <a:r>
              <a:rPr lang="en-US" sz="2000" dirty="0"/>
              <a:t>, and confusion may not be evident until more than </a:t>
            </a:r>
            <a:r>
              <a:rPr lang="en-US" sz="2000" dirty="0" smtClean="0"/>
              <a:t>30% of </a:t>
            </a:r>
            <a:r>
              <a:rPr lang="en-US" sz="2000" dirty="0"/>
              <a:t>the blood volume has been lost; loss of 40% of circulating </a:t>
            </a:r>
            <a:r>
              <a:rPr lang="en-US" sz="2000" dirty="0" smtClean="0"/>
              <a:t>volume (2 </a:t>
            </a:r>
            <a:r>
              <a:rPr lang="en-US" sz="2000" dirty="0"/>
              <a:t>L) is immediately life threatening and generally </a:t>
            </a:r>
            <a:r>
              <a:rPr lang="en-US" sz="2000" dirty="0" smtClean="0"/>
              <a:t>requires operative </a:t>
            </a:r>
            <a:r>
              <a:rPr lang="en-US" sz="2000" dirty="0"/>
              <a:t>control of </a:t>
            </a:r>
            <a:r>
              <a:rPr lang="en-US" sz="2000" dirty="0" smtClean="0"/>
              <a:t>bleeding.</a:t>
            </a:r>
          </a:p>
          <a:p>
            <a:endParaRPr lang="en-US" sz="1400" dirty="0"/>
          </a:p>
        </p:txBody>
      </p:sp>
    </p:spTree>
    <p:extLst>
      <p:ext uri="{BB962C8B-B14F-4D97-AF65-F5344CB8AC3E}">
        <p14:creationId xmlns:p14="http://schemas.microsoft.com/office/powerpoint/2010/main" val="39189627"/>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172" y="1916832"/>
            <a:ext cx="852230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6878710"/>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1400" dirty="0" smtClean="0"/>
          </a:p>
          <a:p>
            <a:endParaRPr lang="en-US" sz="1400" dirty="0"/>
          </a:p>
          <a:p>
            <a:endParaRPr lang="en-US" sz="1400" dirty="0" smtClean="0"/>
          </a:p>
          <a:p>
            <a:r>
              <a:rPr lang="en-US" sz="2000" dirty="0" smtClean="0"/>
              <a:t>Young </a:t>
            </a:r>
            <a:r>
              <a:rPr lang="en-US" sz="2000" dirty="0"/>
              <a:t>healthy patients with vigorous compensatory mechanisms may tolerate larger volumes of blood loss while manifesting fewer clinical signs despite the presence of significant peripheral </a:t>
            </a:r>
            <a:r>
              <a:rPr lang="en-US" sz="2000" dirty="0" err="1"/>
              <a:t>hypoperfusion</a:t>
            </a:r>
            <a:r>
              <a:rPr lang="en-US" sz="2000" dirty="0"/>
              <a:t>. These patients may maintain a near-normal blood pressure until a precipitous cardiovascular collapse occurs.</a:t>
            </a:r>
            <a:endParaRPr lang="ar-JO" sz="2000" dirty="0"/>
          </a:p>
          <a:p>
            <a:pPr marL="0" indent="0">
              <a:buNone/>
            </a:pPr>
            <a:endParaRPr lang="ar-JO" sz="2000" dirty="0"/>
          </a:p>
        </p:txBody>
      </p:sp>
    </p:spTree>
    <p:extLst>
      <p:ext uri="{BB962C8B-B14F-4D97-AF65-F5344CB8AC3E}">
        <p14:creationId xmlns:p14="http://schemas.microsoft.com/office/powerpoint/2010/main" val="3293702686"/>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1400" dirty="0" smtClean="0"/>
          </a:p>
          <a:p>
            <a:endParaRPr lang="en-US" sz="1400" dirty="0"/>
          </a:p>
          <a:p>
            <a:r>
              <a:rPr lang="en-US" sz="2000" dirty="0" smtClean="0"/>
              <a:t> Elderly patients </a:t>
            </a:r>
            <a:r>
              <a:rPr lang="en-US" sz="2000" dirty="0"/>
              <a:t>may be taking medications that either promote </a:t>
            </a:r>
            <a:r>
              <a:rPr lang="en-US" sz="2000" dirty="0" smtClean="0"/>
              <a:t>bleeding (e.g</a:t>
            </a:r>
            <a:r>
              <a:rPr lang="en-US" sz="2000" dirty="0"/>
              <a:t>., warfarin or aspirin) or mask the compensatory </a:t>
            </a:r>
            <a:r>
              <a:rPr lang="en-US" sz="2000" dirty="0" smtClean="0"/>
              <a:t>responses </a:t>
            </a:r>
            <a:r>
              <a:rPr lang="en-US" sz="2000" dirty="0"/>
              <a:t>to bleeding (e.g., β</a:t>
            </a:r>
            <a:r>
              <a:rPr lang="en-US" sz="2000" i="1" dirty="0"/>
              <a:t>-</a:t>
            </a:r>
            <a:r>
              <a:rPr lang="en-US" sz="2000" dirty="0"/>
              <a:t>blockers). In addition, atherosclerotic </a:t>
            </a:r>
            <a:r>
              <a:rPr lang="en-US" sz="2000" dirty="0" smtClean="0"/>
              <a:t>vascular disease</a:t>
            </a:r>
            <a:r>
              <a:rPr lang="en-US" sz="2000" dirty="0"/>
              <a:t>, diminishing cardiac compliance with age, </a:t>
            </a:r>
            <a:r>
              <a:rPr lang="en-US" sz="2000" dirty="0" smtClean="0"/>
              <a:t>inability to </a:t>
            </a:r>
            <a:r>
              <a:rPr lang="en-US" sz="2000" dirty="0"/>
              <a:t>elevate heart rate or cardiac contractility in response to </a:t>
            </a:r>
            <a:r>
              <a:rPr lang="en-US" sz="2000" dirty="0" smtClean="0"/>
              <a:t>hemorrhage, and </a:t>
            </a:r>
            <a:r>
              <a:rPr lang="en-US" sz="2000" dirty="0"/>
              <a:t>overall decline in physiologic </a:t>
            </a:r>
            <a:r>
              <a:rPr lang="en-US" sz="2000" dirty="0" smtClean="0"/>
              <a:t>reserve, </a:t>
            </a:r>
          </a:p>
          <a:p>
            <a:pPr lvl="1"/>
            <a:r>
              <a:rPr lang="en-US" sz="1800" b="1" i="1" dirty="0"/>
              <a:t>D</a:t>
            </a:r>
            <a:r>
              <a:rPr lang="en-US" sz="1800" b="1" i="1" dirty="0" smtClean="0"/>
              <a:t>ecrease the elderly </a:t>
            </a:r>
            <a:r>
              <a:rPr lang="en-US" sz="1800" b="1" i="1" dirty="0"/>
              <a:t>patient’s ability to tolerate hemorrhage. </a:t>
            </a:r>
            <a:endParaRPr lang="en-US" sz="1800" b="1" i="1" dirty="0" smtClean="0"/>
          </a:p>
          <a:p>
            <a:endParaRPr lang="en-US" sz="1400" dirty="0"/>
          </a:p>
          <a:p>
            <a:endParaRPr lang="en-US" sz="1400" dirty="0" smtClean="0"/>
          </a:p>
        </p:txBody>
      </p:sp>
    </p:spTree>
    <p:extLst>
      <p:ext uri="{BB962C8B-B14F-4D97-AF65-F5344CB8AC3E}">
        <p14:creationId xmlns:p14="http://schemas.microsoft.com/office/powerpoint/2010/main" val="3442266795"/>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Recent </a:t>
            </a:r>
            <a:r>
              <a:rPr lang="en-US" sz="2000" dirty="0"/>
              <a:t>data in trauma patients suggest that a systolic blood pressure (SBP) of less than </a:t>
            </a:r>
            <a:r>
              <a:rPr lang="en-US" sz="2000" b="1" dirty="0"/>
              <a:t>110 mmHg </a:t>
            </a:r>
            <a:r>
              <a:rPr lang="en-US" sz="2000" dirty="0"/>
              <a:t>is a clinically relevant definition of hypotension and </a:t>
            </a:r>
            <a:r>
              <a:rPr lang="en-US" sz="2000" dirty="0" err="1"/>
              <a:t>hypoperfusion</a:t>
            </a:r>
            <a:r>
              <a:rPr lang="en-US" sz="2000" dirty="0"/>
              <a:t> based on an increasing rate of mortality below this pressure</a:t>
            </a:r>
            <a:endParaRPr lang="ar-JO" sz="2000" dirty="0"/>
          </a:p>
          <a:p>
            <a:pPr marL="0" indent="0">
              <a:buNone/>
            </a:pPr>
            <a:endParaRPr lang="ar-JO" sz="2000" dirty="0"/>
          </a:p>
        </p:txBody>
      </p:sp>
    </p:spTree>
    <p:extLst>
      <p:ext uri="{BB962C8B-B14F-4D97-AF65-F5344CB8AC3E}">
        <p14:creationId xmlns:p14="http://schemas.microsoft.com/office/powerpoint/2010/main" val="424536442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88840"/>
            <a:ext cx="6982544" cy="3824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9792624"/>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106" y="2428874"/>
            <a:ext cx="8308350" cy="2846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520521"/>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1400" dirty="0" smtClean="0"/>
          </a:p>
          <a:p>
            <a:endParaRPr lang="en-US" sz="1400" dirty="0"/>
          </a:p>
          <a:p>
            <a:r>
              <a:rPr lang="en-US" sz="2000" dirty="0" smtClean="0"/>
              <a:t>In </a:t>
            </a:r>
            <a:r>
              <a:rPr lang="en-US" sz="2000" dirty="0"/>
              <a:t>addressing the sensitivity of vital signs </a:t>
            </a:r>
            <a:r>
              <a:rPr lang="en-US" sz="2000" dirty="0" smtClean="0"/>
              <a:t>, A </a:t>
            </a:r>
            <a:r>
              <a:rPr lang="en-US" sz="2000" dirty="0"/>
              <a:t>more recent study corroborated that </a:t>
            </a:r>
            <a:r>
              <a:rPr lang="en-US" sz="2000" dirty="0" smtClean="0"/>
              <a:t>tachycardia was </a:t>
            </a:r>
            <a:r>
              <a:rPr lang="en-US" sz="2000" dirty="0"/>
              <a:t>not a reliable sign of hemorrhage following </a:t>
            </a:r>
            <a:r>
              <a:rPr lang="en-US" sz="2000" dirty="0" smtClean="0"/>
              <a:t>trauma and </a:t>
            </a:r>
            <a:r>
              <a:rPr lang="en-US" sz="2000" dirty="0"/>
              <a:t>was present in only </a:t>
            </a:r>
            <a:r>
              <a:rPr lang="en-US" sz="2000" b="1" dirty="0"/>
              <a:t>65%</a:t>
            </a:r>
            <a:r>
              <a:rPr lang="en-US" sz="2000" dirty="0"/>
              <a:t> of hypotensive </a:t>
            </a:r>
            <a:r>
              <a:rPr lang="en-US" sz="2000" dirty="0" smtClean="0"/>
              <a:t>patients.</a:t>
            </a:r>
            <a:endParaRPr lang="ar-JO" sz="2000" dirty="0"/>
          </a:p>
        </p:txBody>
      </p:sp>
    </p:spTree>
    <p:extLst>
      <p:ext uri="{BB962C8B-B14F-4D97-AF65-F5344CB8AC3E}">
        <p14:creationId xmlns:p14="http://schemas.microsoft.com/office/powerpoint/2010/main" val="2311948219"/>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2000" dirty="0" smtClean="0"/>
          </a:p>
          <a:p>
            <a:r>
              <a:rPr lang="en-US" sz="2000" dirty="0" smtClean="0"/>
              <a:t>Serum </a:t>
            </a:r>
            <a:r>
              <a:rPr lang="en-US" sz="2000" dirty="0"/>
              <a:t>lactate and base deficit are measurements that </a:t>
            </a:r>
            <a:r>
              <a:rPr lang="en-US" sz="2000" dirty="0" smtClean="0"/>
              <a:t>are helpful </a:t>
            </a:r>
            <a:r>
              <a:rPr lang="en-US" sz="2000" dirty="0"/>
              <a:t>to both estimate and monitor the extent of bleeding </a:t>
            </a:r>
            <a:r>
              <a:rPr lang="en-US" sz="2000" dirty="0" smtClean="0"/>
              <a:t>and shock</a:t>
            </a:r>
            <a:r>
              <a:rPr lang="en-US" sz="2000" dirty="0"/>
              <a:t>. The amount of lactate that is produced by anaerobic </a:t>
            </a:r>
            <a:r>
              <a:rPr lang="en-US" sz="2000" dirty="0" smtClean="0"/>
              <a:t>respiration is </a:t>
            </a:r>
            <a:r>
              <a:rPr lang="en-US" sz="2000" dirty="0"/>
              <a:t>an indirect marker of tissue </a:t>
            </a:r>
            <a:r>
              <a:rPr lang="en-US" sz="2000" dirty="0" err="1"/>
              <a:t>hypoperfusion</a:t>
            </a:r>
            <a:r>
              <a:rPr lang="en-US" sz="2000" dirty="0"/>
              <a:t>, </a:t>
            </a:r>
            <a:r>
              <a:rPr lang="en-US" sz="2000" dirty="0" smtClean="0"/>
              <a:t>cellular O2 </a:t>
            </a:r>
            <a:r>
              <a:rPr lang="en-US" sz="2000" dirty="0"/>
              <a:t>debt, and the severity of hemorrhagic shock</a:t>
            </a:r>
            <a:r>
              <a:rPr lang="en-US" sz="2000" dirty="0" smtClean="0"/>
              <a:t>.</a:t>
            </a:r>
          </a:p>
          <a:p>
            <a:endParaRPr lang="en-US" sz="2000" dirty="0" smtClean="0"/>
          </a:p>
          <a:p>
            <a:r>
              <a:rPr lang="en-US" sz="2000" dirty="0" smtClean="0"/>
              <a:t>Several studies have </a:t>
            </a:r>
            <a:r>
              <a:rPr lang="en-US" sz="2000" dirty="0"/>
              <a:t>demonstrated that the initial serum lactate and </a:t>
            </a:r>
            <a:r>
              <a:rPr lang="en-US" sz="2000" dirty="0" smtClean="0"/>
              <a:t>serial lactate </a:t>
            </a:r>
            <a:r>
              <a:rPr lang="en-US" sz="2000" dirty="0"/>
              <a:t>levels are reliable predictors of morbidity and </a:t>
            </a:r>
            <a:r>
              <a:rPr lang="en-US" sz="2000" dirty="0" smtClean="0"/>
              <a:t>mortality with </a:t>
            </a:r>
            <a:r>
              <a:rPr lang="en-US" sz="2000" dirty="0"/>
              <a:t>hemorrhage following trauma </a:t>
            </a:r>
            <a:r>
              <a:rPr lang="en-US" sz="2000" dirty="0" smtClean="0"/>
              <a:t>. </a:t>
            </a:r>
            <a:endParaRPr lang="ar-JO" sz="2000" dirty="0"/>
          </a:p>
        </p:txBody>
      </p:sp>
    </p:spTree>
    <p:extLst>
      <p:ext uri="{BB962C8B-B14F-4D97-AF65-F5344CB8AC3E}">
        <p14:creationId xmlns:p14="http://schemas.microsoft.com/office/powerpoint/2010/main" val="536820932"/>
      </p:ext>
    </p:extLst>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667302"/>
            <a:ext cx="5065538" cy="571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240960"/>
      </p:ext>
    </p:extLst>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400" dirty="0" smtClean="0"/>
          </a:p>
          <a:p>
            <a:endParaRPr lang="en-US" sz="1400" dirty="0"/>
          </a:p>
          <a:p>
            <a:r>
              <a:rPr lang="en-US" sz="2000" dirty="0" smtClean="0"/>
              <a:t>Similarly</a:t>
            </a:r>
            <a:r>
              <a:rPr lang="en-US" sz="2000" dirty="0"/>
              <a:t>, base deficit values derived from arterial blood gas analysis provide clinicians with an indirect estimation of tissue acidosis from </a:t>
            </a:r>
            <a:r>
              <a:rPr lang="en-US" sz="2000" dirty="0" err="1"/>
              <a:t>hypoperfusion</a:t>
            </a:r>
            <a:r>
              <a:rPr lang="en-US" sz="2000" dirty="0"/>
              <a:t>. </a:t>
            </a:r>
            <a:endParaRPr lang="en-US" sz="2000" dirty="0" smtClean="0"/>
          </a:p>
          <a:p>
            <a:r>
              <a:rPr lang="en-US" sz="2000" dirty="0" smtClean="0"/>
              <a:t>Davis </a:t>
            </a:r>
            <a:r>
              <a:rPr lang="en-US" sz="2000" dirty="0"/>
              <a:t>and colleagues stratified the extent of base deficit into </a:t>
            </a:r>
            <a:endParaRPr lang="en-US" sz="2000" dirty="0" smtClean="0"/>
          </a:p>
          <a:p>
            <a:pPr lvl="1"/>
            <a:r>
              <a:rPr lang="en-US" sz="1800" dirty="0"/>
              <a:t>M</a:t>
            </a:r>
            <a:r>
              <a:rPr lang="en-US" sz="1800" dirty="0" smtClean="0"/>
              <a:t>ild </a:t>
            </a:r>
            <a:r>
              <a:rPr lang="en-US" sz="1800" dirty="0"/>
              <a:t>(–3 to –5 </a:t>
            </a:r>
            <a:r>
              <a:rPr lang="en-US" sz="1800" dirty="0" err="1"/>
              <a:t>mmol</a:t>
            </a:r>
            <a:r>
              <a:rPr lang="en-US" sz="1800" dirty="0"/>
              <a:t>/L), </a:t>
            </a:r>
            <a:endParaRPr lang="en-US" sz="1800" dirty="0" smtClean="0"/>
          </a:p>
          <a:p>
            <a:pPr lvl="1"/>
            <a:r>
              <a:rPr lang="en-US" sz="1800" dirty="0"/>
              <a:t>M</a:t>
            </a:r>
            <a:r>
              <a:rPr lang="en-US" sz="1800" dirty="0" smtClean="0"/>
              <a:t>oderate </a:t>
            </a:r>
            <a:r>
              <a:rPr lang="en-US" sz="1800" dirty="0"/>
              <a:t>(–6 to –9 </a:t>
            </a:r>
            <a:r>
              <a:rPr lang="en-US" sz="1800" dirty="0" err="1"/>
              <a:t>mmol</a:t>
            </a:r>
            <a:r>
              <a:rPr lang="en-US" sz="1800" dirty="0"/>
              <a:t>/L), </a:t>
            </a:r>
            <a:endParaRPr lang="en-US" sz="1800" dirty="0" smtClean="0"/>
          </a:p>
          <a:p>
            <a:pPr lvl="1"/>
            <a:r>
              <a:rPr lang="en-US" sz="1800" dirty="0"/>
              <a:t>S</a:t>
            </a:r>
            <a:r>
              <a:rPr lang="en-US" sz="1800" dirty="0" smtClean="0"/>
              <a:t>evere </a:t>
            </a:r>
            <a:r>
              <a:rPr lang="en-US" sz="1800" dirty="0"/>
              <a:t>(less than –10 </a:t>
            </a:r>
            <a:r>
              <a:rPr lang="en-US" sz="1800" dirty="0" err="1"/>
              <a:t>mmol</a:t>
            </a:r>
            <a:r>
              <a:rPr lang="en-US" sz="1800" dirty="0"/>
              <a:t>/L</a:t>
            </a:r>
            <a:r>
              <a:rPr lang="en-US" sz="1800" dirty="0" smtClean="0"/>
              <a:t>),</a:t>
            </a:r>
          </a:p>
          <a:p>
            <a:r>
              <a:rPr lang="en-US" sz="2000" dirty="0" smtClean="0"/>
              <a:t>from </a:t>
            </a:r>
            <a:r>
              <a:rPr lang="en-US" sz="2000" dirty="0"/>
              <a:t>this established a correlation between base deficit upon admission and transfusion requirements, the development of multiple organ failure, and </a:t>
            </a:r>
            <a:r>
              <a:rPr lang="en-US" sz="2000" dirty="0" smtClean="0"/>
              <a:t>death.</a:t>
            </a:r>
            <a:endParaRPr lang="ar-JO" sz="2000" dirty="0"/>
          </a:p>
          <a:p>
            <a:endParaRPr lang="ar-JO" sz="1400" dirty="0"/>
          </a:p>
        </p:txBody>
      </p:sp>
    </p:spTree>
    <p:extLst>
      <p:ext uri="{BB962C8B-B14F-4D97-AF65-F5344CB8AC3E}">
        <p14:creationId xmlns:p14="http://schemas.microsoft.com/office/powerpoint/2010/main" val="1913836585"/>
      </p:ext>
    </p:extLst>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5950"/>
            <a:ext cx="8496944" cy="4207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226174"/>
      </p:ext>
    </p:extLst>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Both </a:t>
            </a:r>
            <a:r>
              <a:rPr lang="en-US" sz="2000" dirty="0"/>
              <a:t>base deficit and lactate correlate </a:t>
            </a:r>
            <a:r>
              <a:rPr lang="en-US" sz="2000" dirty="0" smtClean="0"/>
              <a:t>with the </a:t>
            </a:r>
            <a:r>
              <a:rPr lang="en-US" sz="2000" dirty="0"/>
              <a:t>extent of shock and patient outcome, but interestingly do </a:t>
            </a:r>
            <a:r>
              <a:rPr lang="en-US" sz="2000" dirty="0" smtClean="0"/>
              <a:t>not firmly </a:t>
            </a:r>
            <a:r>
              <a:rPr lang="en-US" sz="2000" dirty="0"/>
              <a:t>correlate with each </a:t>
            </a:r>
            <a:r>
              <a:rPr lang="en-US" sz="2000" dirty="0" smtClean="0"/>
              <a:t>other. </a:t>
            </a:r>
            <a:r>
              <a:rPr lang="en-US" sz="2000" dirty="0"/>
              <a:t>Evaluation of both </a:t>
            </a:r>
            <a:r>
              <a:rPr lang="en-US" sz="2000" dirty="0" smtClean="0"/>
              <a:t>values may </a:t>
            </a:r>
            <a:r>
              <a:rPr lang="en-US" sz="2000" dirty="0"/>
              <a:t>be useful in trauma patients with hemorrhage.</a:t>
            </a:r>
          </a:p>
          <a:p>
            <a:endParaRPr lang="en-US" sz="2000" dirty="0" smtClean="0"/>
          </a:p>
        </p:txBody>
      </p:sp>
    </p:spTree>
    <p:extLst>
      <p:ext uri="{BB962C8B-B14F-4D97-AF65-F5344CB8AC3E}">
        <p14:creationId xmlns:p14="http://schemas.microsoft.com/office/powerpoint/2010/main" val="1446286443"/>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2000" dirty="0" smtClean="0"/>
          </a:p>
          <a:p>
            <a:r>
              <a:rPr lang="en-US" sz="2000" dirty="0" smtClean="0"/>
              <a:t>Although </a:t>
            </a:r>
            <a:r>
              <a:rPr lang="en-US" sz="2000" dirty="0"/>
              <a:t>hematocrit changes may not rapidly reflect the total volume of blood loss, admission hematocrit has been shown to be associated with 24-hour fluid and transfusion requirements and more strongly associated with packed red blood cell transfusion than tachycardia, hypotension, or acidosis. </a:t>
            </a:r>
          </a:p>
          <a:p>
            <a:pPr lvl="1"/>
            <a:r>
              <a:rPr lang="en-US" sz="1800" dirty="0"/>
              <a:t>It must be noted that lack of a depression in the initial hematocrit does not rule out substantial blood loss or ongoing bleeding.</a:t>
            </a:r>
            <a:endParaRPr lang="ar-JO" sz="1800" dirty="0"/>
          </a:p>
          <a:p>
            <a:pPr marL="0" indent="0">
              <a:buNone/>
            </a:pPr>
            <a:endParaRPr lang="ar-JO" sz="2000" dirty="0"/>
          </a:p>
        </p:txBody>
      </p:sp>
    </p:spTree>
    <p:extLst>
      <p:ext uri="{BB962C8B-B14F-4D97-AF65-F5344CB8AC3E}">
        <p14:creationId xmlns:p14="http://schemas.microsoft.com/office/powerpoint/2010/main" val="1499385656"/>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400" dirty="0" smtClean="0"/>
          </a:p>
          <a:p>
            <a:endParaRPr lang="en-US" sz="2000" dirty="0"/>
          </a:p>
          <a:p>
            <a:r>
              <a:rPr lang="en-US" sz="2400" dirty="0" smtClean="0"/>
              <a:t>In </a:t>
            </a:r>
            <a:r>
              <a:rPr lang="en-US" sz="2400" dirty="0"/>
              <a:t>management of trauma patients, understanding the </a:t>
            </a:r>
            <a:r>
              <a:rPr lang="en-US" sz="2400" dirty="0" smtClean="0"/>
              <a:t>patterns of </a:t>
            </a:r>
            <a:r>
              <a:rPr lang="en-US" sz="2400" dirty="0"/>
              <a:t>injury of the patient in shock will help direct the </a:t>
            </a:r>
            <a:r>
              <a:rPr lang="en-US" sz="2400" dirty="0" smtClean="0"/>
              <a:t>evaluation and </a:t>
            </a:r>
            <a:r>
              <a:rPr lang="en-US" sz="2400" dirty="0"/>
              <a:t>management. </a:t>
            </a:r>
            <a:endParaRPr lang="en-US" sz="2400" dirty="0" smtClean="0"/>
          </a:p>
          <a:p>
            <a:endParaRPr lang="en-US" sz="2400" dirty="0"/>
          </a:p>
          <a:p>
            <a:r>
              <a:rPr lang="en-US" sz="2400" dirty="0" smtClean="0"/>
              <a:t>Identifying </a:t>
            </a:r>
            <a:r>
              <a:rPr lang="en-US" sz="2400" dirty="0"/>
              <a:t>the sources of blood loss </a:t>
            </a:r>
            <a:r>
              <a:rPr lang="en-US" sz="2400" dirty="0" smtClean="0"/>
              <a:t>in patients </a:t>
            </a:r>
            <a:r>
              <a:rPr lang="en-US" sz="2400" dirty="0"/>
              <a:t>with penetrating wounds is relatively simple </a:t>
            </a:r>
            <a:r>
              <a:rPr lang="en-US" sz="2400" dirty="0" smtClean="0"/>
              <a:t>because potential </a:t>
            </a:r>
            <a:r>
              <a:rPr lang="en-US" sz="2400" dirty="0"/>
              <a:t>bleeding sources will be located along the known </a:t>
            </a:r>
            <a:r>
              <a:rPr lang="en-US" sz="2400" dirty="0" smtClean="0"/>
              <a:t>or suspected </a:t>
            </a:r>
            <a:r>
              <a:rPr lang="en-US" sz="2400" dirty="0"/>
              <a:t>path of the wounding object. </a:t>
            </a:r>
            <a:endParaRPr lang="en-US" sz="2400" dirty="0" smtClean="0"/>
          </a:p>
          <a:p>
            <a:endParaRPr lang="en-US" sz="1600" dirty="0"/>
          </a:p>
        </p:txBody>
      </p:sp>
    </p:spTree>
    <p:extLst>
      <p:ext uri="{BB962C8B-B14F-4D97-AF65-F5344CB8AC3E}">
        <p14:creationId xmlns:p14="http://schemas.microsoft.com/office/powerpoint/2010/main" val="1160622846"/>
      </p:ext>
    </p:extLst>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Patients with penetrating injuries who are in shock usually require operative intervention. </a:t>
            </a:r>
            <a:endParaRPr lang="en-US" sz="2000" dirty="0" smtClean="0"/>
          </a:p>
          <a:p>
            <a:r>
              <a:rPr lang="en-US" sz="2000" dirty="0" smtClean="0"/>
              <a:t>Patients </a:t>
            </a:r>
            <a:r>
              <a:rPr lang="en-US" sz="2000" dirty="0"/>
              <a:t>who suffer multisystem injuries from blunt trauma have multiple sources of potential hemorrhage. </a:t>
            </a:r>
            <a:endParaRPr lang="en-US" sz="2000" dirty="0" smtClean="0"/>
          </a:p>
          <a:p>
            <a:endParaRPr lang="en-US" sz="2000" dirty="0"/>
          </a:p>
          <a:p>
            <a:r>
              <a:rPr lang="en-US" sz="2000" dirty="0" smtClean="0"/>
              <a:t>Blood </a:t>
            </a:r>
            <a:r>
              <a:rPr lang="en-US" sz="2000" dirty="0"/>
              <a:t>loss sufficient to cause shock is generally of a large volume, and there are a limited number of sites that can harbor sufficient extravascular blood volume to induce hypotension (e.g., external, </a:t>
            </a:r>
            <a:r>
              <a:rPr lang="en-US" sz="2000" dirty="0" err="1"/>
              <a:t>intrathoracic</a:t>
            </a:r>
            <a:r>
              <a:rPr lang="en-US" sz="2000" dirty="0"/>
              <a:t>, intra-abdominal, retroperitoneal, and long bone fractures).</a:t>
            </a:r>
          </a:p>
          <a:p>
            <a:endParaRPr lang="en-US" sz="2000" dirty="0"/>
          </a:p>
          <a:p>
            <a:r>
              <a:rPr lang="en-US" sz="2000" dirty="0"/>
              <a:t>In the </a:t>
            </a:r>
            <a:r>
              <a:rPr lang="en-US" sz="2000" dirty="0" err="1"/>
              <a:t>nontrauma</a:t>
            </a:r>
            <a:r>
              <a:rPr lang="en-US" sz="2000" dirty="0"/>
              <a:t> patient, the GI tract must always be considered as a site for blood loss. </a:t>
            </a:r>
            <a:endParaRPr lang="ar-JO" sz="2000" dirty="0"/>
          </a:p>
          <a:p>
            <a:pPr marL="0" indent="0">
              <a:buNone/>
            </a:pPr>
            <a:endParaRPr lang="ar-JO" sz="2000" dirty="0"/>
          </a:p>
        </p:txBody>
      </p:sp>
    </p:spTree>
    <p:extLst>
      <p:ext uri="{BB962C8B-B14F-4D97-AF65-F5344CB8AC3E}">
        <p14:creationId xmlns:p14="http://schemas.microsoft.com/office/powerpoint/2010/main" val="322226586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100" dirty="0"/>
              <a:t>Neuroendocrine and Organ-Specific </a:t>
            </a:r>
            <a:r>
              <a:rPr lang="en-US" sz="3100" dirty="0" smtClean="0"/>
              <a:t>Responses</a:t>
            </a:r>
            <a:endParaRPr lang="ar-JO" dirty="0"/>
          </a:p>
        </p:txBody>
      </p:sp>
      <p:sp>
        <p:nvSpPr>
          <p:cNvPr id="3" name="عنصر نائب للمحتوى 2"/>
          <p:cNvSpPr>
            <a:spLocks noGrp="1"/>
          </p:cNvSpPr>
          <p:nvPr>
            <p:ph idx="1"/>
          </p:nvPr>
        </p:nvSpPr>
        <p:spPr/>
        <p:txBody>
          <a:bodyPr/>
          <a:lstStyle/>
          <a:p>
            <a:r>
              <a:rPr lang="en-US" sz="2000" dirty="0" smtClean="0"/>
              <a:t>The </a:t>
            </a:r>
            <a:r>
              <a:rPr lang="en-US" sz="2000" dirty="0"/>
              <a:t>goal of the neuroendocrine response to </a:t>
            </a:r>
            <a:r>
              <a:rPr lang="en-US" sz="2000" dirty="0" smtClean="0"/>
              <a:t>shock </a:t>
            </a:r>
            <a:r>
              <a:rPr lang="en-US" sz="2000" dirty="0"/>
              <a:t>is </a:t>
            </a:r>
            <a:r>
              <a:rPr lang="en-US" sz="2000" dirty="0" smtClean="0"/>
              <a:t>to maintain </a:t>
            </a:r>
            <a:r>
              <a:rPr lang="en-US" sz="2000" dirty="0"/>
              <a:t>perfusion to the heart and the brain, even at the </a:t>
            </a:r>
            <a:r>
              <a:rPr lang="en-US" sz="2000" dirty="0" smtClean="0"/>
              <a:t>expense of </a:t>
            </a:r>
            <a:r>
              <a:rPr lang="en-US" sz="2000" dirty="0"/>
              <a:t>other organ systems. Peripheral vasoconstriction occurs, </a:t>
            </a:r>
            <a:r>
              <a:rPr lang="en-US" sz="2000" dirty="0" smtClean="0"/>
              <a:t>and fluid </a:t>
            </a:r>
            <a:r>
              <a:rPr lang="en-US" sz="2000" dirty="0"/>
              <a:t>excretion is inhibited. </a:t>
            </a:r>
            <a:endParaRPr lang="en-US" sz="2000" dirty="0" smtClean="0"/>
          </a:p>
          <a:p>
            <a:endParaRPr lang="en-US" sz="2000" dirty="0" smtClean="0"/>
          </a:p>
          <a:p>
            <a:endParaRPr lang="en-US" sz="2000" dirty="0"/>
          </a:p>
          <a:p>
            <a:r>
              <a:rPr lang="en-US" sz="2000" dirty="0" smtClean="0"/>
              <a:t>The </a:t>
            </a:r>
            <a:r>
              <a:rPr lang="en-US" sz="2000" dirty="0"/>
              <a:t>mechanisms include </a:t>
            </a:r>
            <a:r>
              <a:rPr lang="en-US" sz="2000" dirty="0" smtClean="0"/>
              <a:t>autonomic control </a:t>
            </a:r>
            <a:r>
              <a:rPr lang="en-US" sz="2000" dirty="0"/>
              <a:t>of peripheral vascular tone and cardiac </a:t>
            </a:r>
            <a:r>
              <a:rPr lang="en-US" sz="2000" dirty="0" smtClean="0"/>
              <a:t>contractility, hormonal </a:t>
            </a:r>
            <a:r>
              <a:rPr lang="en-US" sz="2000" dirty="0"/>
              <a:t>response to stress and volume depletion, and </a:t>
            </a:r>
            <a:r>
              <a:rPr lang="en-US" sz="2000" dirty="0" smtClean="0"/>
              <a:t>local microcirculatory </a:t>
            </a:r>
            <a:r>
              <a:rPr lang="en-US" sz="2000" dirty="0"/>
              <a:t>mechanisms that are organ specific and </a:t>
            </a:r>
            <a:r>
              <a:rPr lang="en-US" sz="2000" dirty="0" smtClean="0"/>
              <a:t>regulate regional </a:t>
            </a:r>
            <a:r>
              <a:rPr lang="en-US" sz="2000" dirty="0"/>
              <a:t>blood flow. </a:t>
            </a:r>
            <a:endParaRPr lang="en-US" sz="2000" dirty="0" smtClean="0"/>
          </a:p>
          <a:p>
            <a:pPr marL="0" indent="0">
              <a:buNone/>
            </a:pPr>
            <a:endParaRPr lang="en-US" sz="2000" dirty="0"/>
          </a:p>
        </p:txBody>
      </p:sp>
    </p:spTree>
    <p:extLst>
      <p:ext uri="{BB962C8B-B14F-4D97-AF65-F5344CB8AC3E}">
        <p14:creationId xmlns:p14="http://schemas.microsoft.com/office/powerpoint/2010/main" val="1055747964"/>
      </p:ext>
    </p:extLst>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600" dirty="0" smtClean="0"/>
          </a:p>
          <a:p>
            <a:r>
              <a:rPr lang="en-US" sz="2000" dirty="0" smtClean="0"/>
              <a:t>Substantial </a:t>
            </a:r>
            <a:r>
              <a:rPr lang="en-US" sz="2000" dirty="0"/>
              <a:t>blood loss externally may </a:t>
            </a:r>
            <a:r>
              <a:rPr lang="en-US" sz="2000" dirty="0" smtClean="0"/>
              <a:t>be suspected </a:t>
            </a:r>
            <a:r>
              <a:rPr lang="en-US" sz="2000" dirty="0"/>
              <a:t>from </a:t>
            </a:r>
            <a:r>
              <a:rPr lang="en-US" sz="2000" dirty="0" err="1"/>
              <a:t>prehospital</a:t>
            </a:r>
            <a:r>
              <a:rPr lang="en-US" sz="2000" dirty="0"/>
              <a:t> medical reports documenting a </a:t>
            </a:r>
            <a:r>
              <a:rPr lang="en-US" sz="2000" dirty="0" smtClean="0"/>
              <a:t>substantial blood </a:t>
            </a:r>
            <a:r>
              <a:rPr lang="en-US" sz="2000" dirty="0"/>
              <a:t>loss at the scene of an accident, history of </a:t>
            </a:r>
            <a:r>
              <a:rPr lang="en-US" sz="2000" dirty="0" smtClean="0"/>
              <a:t>massive blood </a:t>
            </a:r>
            <a:r>
              <a:rPr lang="en-US" sz="2000" dirty="0"/>
              <a:t>loss from wounds, visible brisk bleeding, or presence </a:t>
            </a:r>
            <a:r>
              <a:rPr lang="en-US" sz="2000" dirty="0" smtClean="0"/>
              <a:t>of a </a:t>
            </a:r>
            <a:r>
              <a:rPr lang="en-US" sz="2000" dirty="0"/>
              <a:t>large hematoma adjacent to an open wound. </a:t>
            </a:r>
            <a:endParaRPr lang="en-US" sz="2000" dirty="0" smtClean="0"/>
          </a:p>
          <a:p>
            <a:endParaRPr lang="en-US" sz="2000" dirty="0"/>
          </a:p>
          <a:p>
            <a:r>
              <a:rPr lang="en-US" sz="2000" dirty="0" smtClean="0"/>
              <a:t>Injuries </a:t>
            </a:r>
            <a:r>
              <a:rPr lang="en-US" sz="2000" dirty="0"/>
              <a:t>to </a:t>
            </a:r>
            <a:r>
              <a:rPr lang="en-US" sz="2000" dirty="0" smtClean="0"/>
              <a:t>major arteries </a:t>
            </a:r>
            <a:r>
              <a:rPr lang="en-US" sz="2000" dirty="0"/>
              <a:t>or veins with associated open wounds may </a:t>
            </a:r>
            <a:r>
              <a:rPr lang="en-US" sz="2000" dirty="0" smtClean="0"/>
              <a:t>cause massive </a:t>
            </a:r>
            <a:r>
              <a:rPr lang="en-US" sz="2000" dirty="0"/>
              <a:t>blood loss rapidly. Direct pressure must be applied </a:t>
            </a:r>
            <a:r>
              <a:rPr lang="en-US" sz="2000" dirty="0" smtClean="0"/>
              <a:t>and </a:t>
            </a:r>
            <a:r>
              <a:rPr lang="en-US" sz="2000" dirty="0"/>
              <a:t>sustained to minimize ongoing blood loss. Persistent </a:t>
            </a:r>
            <a:r>
              <a:rPr lang="en-US" sz="2000" dirty="0" smtClean="0"/>
              <a:t>bleeding from </a:t>
            </a:r>
            <a:r>
              <a:rPr lang="en-US" sz="2000" dirty="0"/>
              <a:t>uncontrolled smaller vessels can, over time, </a:t>
            </a:r>
            <a:r>
              <a:rPr lang="en-US" sz="2000" dirty="0" smtClean="0"/>
              <a:t>precipitate shock </a:t>
            </a:r>
            <a:r>
              <a:rPr lang="en-US" sz="2000" dirty="0"/>
              <a:t>if inadequately treated.</a:t>
            </a:r>
            <a:endParaRPr lang="ar-JO" sz="2000" dirty="0"/>
          </a:p>
        </p:txBody>
      </p:sp>
    </p:spTree>
    <p:extLst>
      <p:ext uri="{BB962C8B-B14F-4D97-AF65-F5344CB8AC3E}">
        <p14:creationId xmlns:p14="http://schemas.microsoft.com/office/powerpoint/2010/main" val="216325030"/>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When major blood loss is not immediately visible in </a:t>
            </a:r>
            <a:r>
              <a:rPr lang="en-US" sz="2000" dirty="0" smtClean="0"/>
              <a:t>the setting </a:t>
            </a:r>
            <a:r>
              <a:rPr lang="en-US" sz="2000" dirty="0"/>
              <a:t>of trauma, internal (</a:t>
            </a:r>
            <a:r>
              <a:rPr lang="en-US" sz="2000" dirty="0" err="1"/>
              <a:t>intracavitary</a:t>
            </a:r>
            <a:r>
              <a:rPr lang="en-US" sz="2000" dirty="0"/>
              <a:t>) blood loss should </a:t>
            </a:r>
            <a:r>
              <a:rPr lang="en-US" sz="2000" dirty="0" smtClean="0"/>
              <a:t>be suspected</a:t>
            </a:r>
            <a:r>
              <a:rPr lang="en-US" sz="2000" dirty="0"/>
              <a:t>. </a:t>
            </a:r>
            <a:endParaRPr lang="en-US" sz="2000" dirty="0" smtClean="0"/>
          </a:p>
          <a:p>
            <a:pPr lvl="1"/>
            <a:r>
              <a:rPr lang="en-US" sz="1800" dirty="0" smtClean="0"/>
              <a:t>Each </a:t>
            </a:r>
            <a:r>
              <a:rPr lang="en-US" sz="1800" dirty="0"/>
              <a:t>pleural cavity can hold 2 to 3 L of blood </a:t>
            </a:r>
            <a:r>
              <a:rPr lang="en-US" sz="1800" dirty="0" smtClean="0"/>
              <a:t>and can </a:t>
            </a:r>
            <a:r>
              <a:rPr lang="en-US" sz="1800" dirty="0"/>
              <a:t>therefore be a site of significant blood loss. Diagnostic </a:t>
            </a:r>
            <a:r>
              <a:rPr lang="en-US" sz="1800" dirty="0" smtClean="0"/>
              <a:t>and therapeutic </a:t>
            </a:r>
            <a:r>
              <a:rPr lang="en-US" sz="1800" dirty="0"/>
              <a:t>tube </a:t>
            </a:r>
            <a:r>
              <a:rPr lang="en-US" sz="1800" dirty="0" err="1"/>
              <a:t>thoracostomy</a:t>
            </a:r>
            <a:r>
              <a:rPr lang="en-US" sz="1800" dirty="0"/>
              <a:t> may be indicated in </a:t>
            </a:r>
            <a:r>
              <a:rPr lang="en-US" sz="1800" dirty="0" smtClean="0"/>
              <a:t>unstable patients </a:t>
            </a:r>
            <a:r>
              <a:rPr lang="en-US" sz="1800" dirty="0"/>
              <a:t>based on clinical findings and clinical suspicion. </a:t>
            </a:r>
            <a:endParaRPr lang="en-US" sz="2000" dirty="0" smtClean="0"/>
          </a:p>
          <a:p>
            <a:pPr lvl="1"/>
            <a:r>
              <a:rPr lang="en-US" sz="1800" dirty="0" smtClean="0"/>
              <a:t>In</a:t>
            </a:r>
            <a:r>
              <a:rPr lang="en-US" sz="1800" dirty="0"/>
              <a:t> </a:t>
            </a:r>
            <a:r>
              <a:rPr lang="en-US" sz="1800" dirty="0" smtClean="0"/>
              <a:t>a </a:t>
            </a:r>
            <a:r>
              <a:rPr lang="en-US" sz="1800" dirty="0"/>
              <a:t>more stable patient, a chest radiograph may be obtained </a:t>
            </a:r>
            <a:r>
              <a:rPr lang="en-US" sz="1800" dirty="0" smtClean="0"/>
              <a:t>to look </a:t>
            </a:r>
            <a:r>
              <a:rPr lang="en-US" sz="1800" dirty="0"/>
              <a:t>for evidence of </a:t>
            </a:r>
            <a:r>
              <a:rPr lang="en-US" sz="1800" dirty="0" err="1"/>
              <a:t>hemothorax</a:t>
            </a:r>
            <a:r>
              <a:rPr lang="en-US" sz="1800" dirty="0"/>
              <a:t>. </a:t>
            </a:r>
            <a:endParaRPr lang="en-US" sz="1800" dirty="0" smtClean="0"/>
          </a:p>
          <a:p>
            <a:pPr marL="457200" lvl="1" indent="0">
              <a:buNone/>
            </a:pPr>
            <a:endParaRPr lang="en-US" sz="1800" dirty="0" smtClean="0"/>
          </a:p>
          <a:p>
            <a:pPr lvl="1"/>
            <a:r>
              <a:rPr lang="en-US" sz="1800" dirty="0" smtClean="0"/>
              <a:t>Major </a:t>
            </a:r>
            <a:r>
              <a:rPr lang="en-US" sz="1800" dirty="0"/>
              <a:t>retroperitoneal </a:t>
            </a:r>
            <a:r>
              <a:rPr lang="en-US" sz="1800" dirty="0" smtClean="0"/>
              <a:t>hemorrhage typically </a:t>
            </a:r>
            <a:r>
              <a:rPr lang="en-US" sz="1800" dirty="0"/>
              <a:t>occurs in association with pelvic </a:t>
            </a:r>
            <a:r>
              <a:rPr lang="en-US" sz="1800" dirty="0" smtClean="0"/>
              <a:t>fractures, which </a:t>
            </a:r>
            <a:r>
              <a:rPr lang="en-US" sz="1800" dirty="0"/>
              <a:t>is confirmed by pelvic radiography in the </a:t>
            </a:r>
            <a:r>
              <a:rPr lang="en-US" sz="1800" dirty="0" smtClean="0"/>
              <a:t>resuscitation bay</a:t>
            </a:r>
            <a:r>
              <a:rPr lang="en-US" sz="1800" dirty="0"/>
              <a:t>. </a:t>
            </a:r>
            <a:endParaRPr lang="en-US" sz="1800" dirty="0" smtClean="0"/>
          </a:p>
          <a:p>
            <a:pPr lvl="1"/>
            <a:r>
              <a:rPr lang="en-US" sz="1800" dirty="0" err="1" smtClean="0"/>
              <a:t>Intraperitoneal</a:t>
            </a:r>
            <a:r>
              <a:rPr lang="en-US" sz="1800" dirty="0" smtClean="0"/>
              <a:t> </a:t>
            </a:r>
            <a:r>
              <a:rPr lang="en-US" sz="1800" dirty="0"/>
              <a:t>hemorrhage is probably the most </a:t>
            </a:r>
            <a:r>
              <a:rPr lang="en-US" sz="1800" dirty="0" smtClean="0"/>
              <a:t>common source </a:t>
            </a:r>
            <a:r>
              <a:rPr lang="en-US" sz="1800" dirty="0"/>
              <a:t>of blood loss inducing shock.</a:t>
            </a:r>
            <a:endParaRPr lang="ar-JO" sz="1800" dirty="0"/>
          </a:p>
        </p:txBody>
      </p:sp>
    </p:spTree>
    <p:extLst>
      <p:ext uri="{BB962C8B-B14F-4D97-AF65-F5344CB8AC3E}">
        <p14:creationId xmlns:p14="http://schemas.microsoft.com/office/powerpoint/2010/main" val="3432633996"/>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t>
            </a:r>
            <a:endParaRPr lang="ar-JO" dirty="0"/>
          </a:p>
        </p:txBody>
      </p:sp>
      <p:sp>
        <p:nvSpPr>
          <p:cNvPr id="3" name="عنصر نائب للمحتوى 2"/>
          <p:cNvSpPr>
            <a:spLocks noGrp="1"/>
          </p:cNvSpPr>
          <p:nvPr>
            <p:ph idx="1"/>
          </p:nvPr>
        </p:nvSpPr>
        <p:spPr/>
        <p:txBody>
          <a:bodyPr/>
          <a:lstStyle/>
          <a:p>
            <a:endParaRPr lang="en-US" sz="2000" dirty="0" smtClean="0"/>
          </a:p>
          <a:p>
            <a:r>
              <a:rPr lang="en-US" sz="2000" dirty="0"/>
              <a:t>`</a:t>
            </a:r>
            <a:r>
              <a:rPr lang="en-US" sz="2000" dirty="0" smtClean="0"/>
              <a:t>The </a:t>
            </a:r>
            <a:r>
              <a:rPr lang="en-US" sz="2000" dirty="0"/>
              <a:t>physical </a:t>
            </a:r>
            <a:r>
              <a:rPr lang="en-US" sz="2000" dirty="0" smtClean="0"/>
              <a:t>exam for </a:t>
            </a:r>
            <a:r>
              <a:rPr lang="en-US" sz="2000" dirty="0"/>
              <a:t>detection of substantial blood loss or injury is </a:t>
            </a:r>
            <a:r>
              <a:rPr lang="en-US" sz="2000" dirty="0" smtClean="0"/>
              <a:t>insensitive and </a:t>
            </a:r>
            <a:r>
              <a:rPr lang="en-US" sz="2000" dirty="0"/>
              <a:t>unreliable; large volumes of </a:t>
            </a:r>
            <a:r>
              <a:rPr lang="en-US" sz="2000" dirty="0" err="1"/>
              <a:t>intraperitoneal</a:t>
            </a:r>
            <a:r>
              <a:rPr lang="en-US" sz="2000" dirty="0"/>
              <a:t> blood may </a:t>
            </a:r>
            <a:r>
              <a:rPr lang="en-US" sz="2000" dirty="0" smtClean="0"/>
              <a:t>be present </a:t>
            </a:r>
            <a:r>
              <a:rPr lang="en-US" sz="2000" dirty="0"/>
              <a:t>before physical examination findings are apparent. </a:t>
            </a:r>
            <a:endParaRPr lang="en-US" sz="2000" dirty="0" smtClean="0"/>
          </a:p>
          <a:p>
            <a:pPr lvl="1"/>
            <a:r>
              <a:rPr lang="en-US" sz="1800" dirty="0" smtClean="0"/>
              <a:t>Findings with </a:t>
            </a:r>
            <a:r>
              <a:rPr lang="en-US" sz="1800" dirty="0"/>
              <a:t>intra-abdominal hemorrhage include abdominal </a:t>
            </a:r>
            <a:r>
              <a:rPr lang="en-US" sz="1800" dirty="0" smtClean="0"/>
              <a:t>distension, abdominal </a:t>
            </a:r>
            <a:r>
              <a:rPr lang="en-US" sz="1800" dirty="0"/>
              <a:t>tenderness, or visible abdominal wounds</a:t>
            </a:r>
            <a:r>
              <a:rPr lang="en-US" sz="1800" dirty="0" smtClean="0"/>
              <a:t>.</a:t>
            </a:r>
          </a:p>
          <a:p>
            <a:pPr marL="0" indent="0">
              <a:buNone/>
            </a:pPr>
            <a:endParaRPr lang="en-US" sz="2000" dirty="0"/>
          </a:p>
          <a:p>
            <a:r>
              <a:rPr lang="en-US" sz="2000" dirty="0"/>
              <a:t>Hemodynamic abnormalities generally stimulate a search </a:t>
            </a:r>
            <a:r>
              <a:rPr lang="en-US" sz="2000" dirty="0" smtClean="0"/>
              <a:t>for blood </a:t>
            </a:r>
            <a:r>
              <a:rPr lang="en-US" sz="2000" dirty="0"/>
              <a:t>loss before the appearance of obvious abdominal findings</a:t>
            </a:r>
            <a:r>
              <a:rPr lang="en-US" sz="2000" dirty="0" smtClean="0"/>
              <a:t>.</a:t>
            </a:r>
            <a:endParaRPr lang="en-US" sz="2000" dirty="0"/>
          </a:p>
        </p:txBody>
      </p:sp>
    </p:spTree>
    <p:extLst>
      <p:ext uri="{BB962C8B-B14F-4D97-AF65-F5344CB8AC3E}">
        <p14:creationId xmlns:p14="http://schemas.microsoft.com/office/powerpoint/2010/main" val="2761116517"/>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r>
              <a:rPr lang="en-US" sz="2000" dirty="0"/>
              <a:t>Adjunctive tests are essential in the diagnosis of </a:t>
            </a:r>
            <a:r>
              <a:rPr lang="en-US" sz="2000" dirty="0" err="1"/>
              <a:t>intraperitoneal</a:t>
            </a:r>
            <a:r>
              <a:rPr lang="en-US" sz="2000" dirty="0"/>
              <a:t> bleeding; </a:t>
            </a:r>
            <a:r>
              <a:rPr lang="en-US" sz="2000" dirty="0" err="1"/>
              <a:t>intraperitoneal</a:t>
            </a:r>
            <a:r>
              <a:rPr lang="en-US" sz="2000" dirty="0"/>
              <a:t> blood may be rapidly identified by </a:t>
            </a:r>
            <a:endParaRPr lang="en-US" sz="2000" dirty="0" smtClean="0"/>
          </a:p>
          <a:p>
            <a:pPr lvl="1"/>
            <a:r>
              <a:rPr lang="en-US" sz="1800" dirty="0" smtClean="0"/>
              <a:t>diagnostic </a:t>
            </a:r>
            <a:r>
              <a:rPr lang="en-US" sz="1800" dirty="0"/>
              <a:t>ultrasound </a:t>
            </a:r>
            <a:r>
              <a:rPr lang="en-US" sz="1800" dirty="0" smtClean="0"/>
              <a:t> </a:t>
            </a:r>
          </a:p>
          <a:p>
            <a:pPr lvl="1"/>
            <a:r>
              <a:rPr lang="en-US" sz="1800" dirty="0" smtClean="0"/>
              <a:t>diagnostic </a:t>
            </a:r>
            <a:r>
              <a:rPr lang="en-US" sz="1800" dirty="0"/>
              <a:t>peritoneal lavage. </a:t>
            </a:r>
          </a:p>
          <a:p>
            <a:r>
              <a:rPr lang="en-US" sz="2000" dirty="0" smtClean="0"/>
              <a:t>Furthermore</a:t>
            </a:r>
            <a:r>
              <a:rPr lang="en-US" sz="2000" dirty="0"/>
              <a:t>, patients who have sustained high-energy blunt trauma who are </a:t>
            </a:r>
            <a:r>
              <a:rPr lang="en-US" sz="2000" dirty="0" err="1"/>
              <a:t>hemodynamically</a:t>
            </a:r>
            <a:r>
              <a:rPr lang="en-US" sz="2000" dirty="0"/>
              <a:t> stable or who have normalized their vital signs in response to initial volume resuscitation should undergo computed tomography scans to assess for head, chest, and/or abdominal bleeding.</a:t>
            </a:r>
            <a:endParaRPr lang="ar-JO" sz="2000" dirty="0"/>
          </a:p>
          <a:p>
            <a:pPr marL="0" indent="0">
              <a:buNone/>
            </a:pPr>
            <a:endParaRPr lang="ar-JO" sz="2000" dirty="0"/>
          </a:p>
        </p:txBody>
      </p:sp>
    </p:spTree>
    <p:extLst>
      <p:ext uri="{BB962C8B-B14F-4D97-AF65-F5344CB8AC3E}">
        <p14:creationId xmlns:p14="http://schemas.microsoft.com/office/powerpoint/2010/main" val="4138861762"/>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Treatment</a:t>
            </a:r>
            <a:endParaRPr lang="ar-JO" dirty="0"/>
          </a:p>
        </p:txBody>
      </p:sp>
      <p:sp>
        <p:nvSpPr>
          <p:cNvPr id="3" name="عنصر نائب للمحتوى 2"/>
          <p:cNvSpPr>
            <a:spLocks noGrp="1"/>
          </p:cNvSpPr>
          <p:nvPr>
            <p:ph idx="1"/>
          </p:nvPr>
        </p:nvSpPr>
        <p:spPr/>
        <p:txBody>
          <a:bodyPr/>
          <a:lstStyle/>
          <a:p>
            <a:r>
              <a:rPr lang="en-US" sz="2000" dirty="0" smtClean="0"/>
              <a:t>Control </a:t>
            </a:r>
            <a:r>
              <a:rPr lang="en-US" sz="2000" dirty="0"/>
              <a:t>of ongoing hemorrhage is an </a:t>
            </a:r>
            <a:r>
              <a:rPr lang="en-US" sz="2000" dirty="0" smtClean="0"/>
              <a:t>essential component </a:t>
            </a:r>
            <a:r>
              <a:rPr lang="en-US" sz="2000" dirty="0"/>
              <a:t>of the resuscitation of the patient in shock</a:t>
            </a:r>
            <a:r>
              <a:rPr lang="en-US" sz="2000" dirty="0" smtClean="0"/>
              <a:t>. </a:t>
            </a:r>
          </a:p>
          <a:p>
            <a:r>
              <a:rPr lang="en-US" sz="2000" dirty="0" smtClean="0"/>
              <a:t>treatment </a:t>
            </a:r>
            <a:r>
              <a:rPr lang="en-US" sz="2000" dirty="0"/>
              <a:t>of </a:t>
            </a:r>
            <a:r>
              <a:rPr lang="en-US" sz="2000" dirty="0" smtClean="0"/>
              <a:t>hemorrhagic shock </a:t>
            </a:r>
            <a:r>
              <a:rPr lang="en-US" sz="2000" dirty="0"/>
              <a:t>is instituted concurrently with </a:t>
            </a:r>
            <a:r>
              <a:rPr lang="en-US" sz="2000" dirty="0" smtClean="0"/>
              <a:t>diagnostic evaluation </a:t>
            </a:r>
            <a:r>
              <a:rPr lang="en-US" sz="2000" dirty="0"/>
              <a:t>to identify a source. </a:t>
            </a:r>
            <a:endParaRPr lang="en-US" sz="2000" dirty="0" smtClean="0"/>
          </a:p>
          <a:p>
            <a:pPr lvl="1"/>
            <a:r>
              <a:rPr lang="en-US" sz="1800" dirty="0" smtClean="0"/>
              <a:t>Patients </a:t>
            </a:r>
            <a:r>
              <a:rPr lang="en-US" sz="1800" dirty="0"/>
              <a:t>who fail to respond </a:t>
            </a:r>
            <a:r>
              <a:rPr lang="en-US" sz="1800" dirty="0" smtClean="0"/>
              <a:t>to initial </a:t>
            </a:r>
            <a:r>
              <a:rPr lang="en-US" sz="1800" dirty="0"/>
              <a:t>resuscitative efforts should be assumed to have </a:t>
            </a:r>
            <a:r>
              <a:rPr lang="en-US" sz="1800" dirty="0" smtClean="0"/>
              <a:t>ongoing active </a:t>
            </a:r>
            <a:r>
              <a:rPr lang="en-US" sz="1800" dirty="0"/>
              <a:t>hemorrhage from large vessels and require </a:t>
            </a:r>
            <a:r>
              <a:rPr lang="en-US" sz="1800" dirty="0" smtClean="0"/>
              <a:t>prompt  </a:t>
            </a:r>
            <a:r>
              <a:rPr lang="en-US" sz="1800" dirty="0"/>
              <a:t>operative intervention. </a:t>
            </a:r>
            <a:endParaRPr lang="en-US" sz="1800" dirty="0" smtClean="0"/>
          </a:p>
          <a:p>
            <a:pPr lvl="1"/>
            <a:r>
              <a:rPr lang="en-US" sz="1800" dirty="0" smtClean="0"/>
              <a:t>Based </a:t>
            </a:r>
            <a:r>
              <a:rPr lang="en-US" sz="1800" dirty="0"/>
              <a:t>on trauma literature, </a:t>
            </a:r>
            <a:r>
              <a:rPr lang="en-US" sz="1800" dirty="0" smtClean="0"/>
              <a:t>patients with </a:t>
            </a:r>
            <a:r>
              <a:rPr lang="en-US" sz="1800" dirty="0"/>
              <a:t>ongoing hemorrhage demonstrate increased survival </a:t>
            </a:r>
            <a:r>
              <a:rPr lang="en-US" sz="1800" dirty="0" smtClean="0"/>
              <a:t>if the </a:t>
            </a:r>
            <a:r>
              <a:rPr lang="en-US" sz="1800" b="1" i="1" dirty="0"/>
              <a:t>elapsed time between the injury and control of bleeding </a:t>
            </a:r>
            <a:r>
              <a:rPr lang="en-US" sz="1800" b="1" i="1" dirty="0" smtClean="0"/>
              <a:t>is decreased</a:t>
            </a:r>
            <a:r>
              <a:rPr lang="en-US" sz="1800" dirty="0"/>
              <a:t>. </a:t>
            </a:r>
            <a:endParaRPr lang="en-US" sz="1800" dirty="0" smtClean="0"/>
          </a:p>
          <a:p>
            <a:pPr lvl="2"/>
            <a:r>
              <a:rPr lang="en-US" sz="1400" dirty="0" smtClean="0"/>
              <a:t>Although </a:t>
            </a:r>
            <a:r>
              <a:rPr lang="en-US" sz="1400" dirty="0"/>
              <a:t>there are no randomized controlled </a:t>
            </a:r>
            <a:r>
              <a:rPr lang="en-US" sz="1400" dirty="0" smtClean="0"/>
              <a:t>trials, retrospective </a:t>
            </a:r>
            <a:r>
              <a:rPr lang="en-US" sz="1400" dirty="0"/>
              <a:t>studies provide compelling evidence in this regard</a:t>
            </a:r>
            <a:r>
              <a:rPr lang="en-US" sz="1400" dirty="0" smtClean="0"/>
              <a:t>.</a:t>
            </a:r>
            <a:endParaRPr lang="en-US" sz="1400" dirty="0"/>
          </a:p>
        </p:txBody>
      </p:sp>
    </p:spTree>
    <p:extLst>
      <p:ext uri="{BB962C8B-B14F-4D97-AF65-F5344CB8AC3E}">
        <p14:creationId xmlns:p14="http://schemas.microsoft.com/office/powerpoint/2010/main" val="3603779176"/>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To </a:t>
            </a:r>
            <a:r>
              <a:rPr lang="en-US" sz="2000" dirty="0"/>
              <a:t>this end, Clarke and </a:t>
            </a:r>
            <a:r>
              <a:rPr lang="en-US" sz="2000" dirty="0" smtClean="0"/>
              <a:t>colleagues. </a:t>
            </a:r>
            <a:r>
              <a:rPr lang="en-US" sz="2000" dirty="0"/>
              <a:t>demonstrated that trauma patients with major injuries isolated to the abdomen requiring emergency laparotomy had an increased probability of death with increasing length of time in the emergency department for patients who were in the emergency department for 90 minutes or less. </a:t>
            </a:r>
            <a:endParaRPr lang="en-US" sz="2000" dirty="0" smtClean="0"/>
          </a:p>
          <a:p>
            <a:endParaRPr lang="en-US" sz="2000" dirty="0"/>
          </a:p>
          <a:p>
            <a:r>
              <a:rPr lang="en-US" sz="2000" dirty="0" smtClean="0"/>
              <a:t>This </a:t>
            </a:r>
            <a:r>
              <a:rPr lang="en-US" sz="2000" dirty="0"/>
              <a:t>probability increased approximately 1% for each 3 minutes in the emergency department.</a:t>
            </a:r>
            <a:endParaRPr lang="ar-JO" sz="2000" dirty="0"/>
          </a:p>
          <a:p>
            <a:pPr marL="0" indent="0">
              <a:buNone/>
            </a:pPr>
            <a:endParaRPr lang="ar-JO" sz="2000" dirty="0"/>
          </a:p>
        </p:txBody>
      </p:sp>
    </p:spTree>
    <p:extLst>
      <p:ext uri="{BB962C8B-B14F-4D97-AF65-F5344CB8AC3E}">
        <p14:creationId xmlns:p14="http://schemas.microsoft.com/office/powerpoint/2010/main" val="3713196805"/>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lstStyle/>
          <a:p>
            <a:endParaRPr lang="en-US" sz="2400" dirty="0" smtClean="0"/>
          </a:p>
          <a:p>
            <a:endParaRPr lang="en-US" sz="2400" dirty="0"/>
          </a:p>
          <a:p>
            <a:r>
              <a:rPr lang="en-US" sz="2400" dirty="0" smtClean="0"/>
              <a:t>The appropriate priorities in these patients are </a:t>
            </a:r>
          </a:p>
          <a:p>
            <a:pPr lvl="1"/>
            <a:r>
              <a:rPr lang="en-US" sz="2000" dirty="0" smtClean="0"/>
              <a:t>(a) Secure the airway</a:t>
            </a:r>
            <a:r>
              <a:rPr lang="en-US" sz="2000" dirty="0"/>
              <a:t>.</a:t>
            </a:r>
            <a:endParaRPr lang="en-US" sz="2000" dirty="0" smtClean="0"/>
          </a:p>
          <a:p>
            <a:pPr lvl="1"/>
            <a:r>
              <a:rPr lang="en-US" sz="2000" dirty="0" smtClean="0"/>
              <a:t>(b) Control the source of blood loss</a:t>
            </a:r>
            <a:r>
              <a:rPr lang="en-US" sz="2000" dirty="0"/>
              <a:t>.</a:t>
            </a:r>
            <a:endParaRPr lang="en-US" sz="2000" dirty="0" smtClean="0"/>
          </a:p>
          <a:p>
            <a:pPr lvl="1"/>
            <a:r>
              <a:rPr lang="en-US" sz="2000" dirty="0" smtClean="0"/>
              <a:t>(c) </a:t>
            </a:r>
            <a:r>
              <a:rPr lang="en-US" sz="2000" dirty="0"/>
              <a:t>I</a:t>
            </a:r>
            <a:r>
              <a:rPr lang="en-US" sz="2000" dirty="0" smtClean="0"/>
              <a:t>ntravenous (IV) volume resuscitation. </a:t>
            </a:r>
          </a:p>
        </p:txBody>
      </p:sp>
    </p:spTree>
    <p:extLst>
      <p:ext uri="{BB962C8B-B14F-4D97-AF65-F5344CB8AC3E}">
        <p14:creationId xmlns:p14="http://schemas.microsoft.com/office/powerpoint/2010/main" val="2543992417"/>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In </a:t>
            </a:r>
            <a:r>
              <a:rPr lang="en-US" sz="2000" dirty="0"/>
              <a:t>trauma, identifying the body cavity harboring active hemorrhage will help focus operative efforts; however, because time is of the essence, rapid treatment is essential and diagnostic laparotomy or thoracotomy may be indicated. </a:t>
            </a:r>
            <a:endParaRPr lang="en-US" sz="2000" dirty="0" smtClean="0"/>
          </a:p>
          <a:p>
            <a:endParaRPr lang="en-US" sz="2000" dirty="0"/>
          </a:p>
          <a:p>
            <a:r>
              <a:rPr lang="en-US" sz="2000" dirty="0" smtClean="0"/>
              <a:t>The </a:t>
            </a:r>
            <a:r>
              <a:rPr lang="en-US" sz="2000" dirty="0"/>
              <a:t>actively bleeding patient cannot be resuscitated until control of ongoing hemorrhage is achieved.</a:t>
            </a:r>
          </a:p>
          <a:p>
            <a:endParaRPr lang="ar-JO" sz="2000" dirty="0"/>
          </a:p>
        </p:txBody>
      </p:sp>
    </p:spTree>
    <p:extLst>
      <p:ext uri="{BB962C8B-B14F-4D97-AF65-F5344CB8AC3E}">
        <p14:creationId xmlns:p14="http://schemas.microsoft.com/office/powerpoint/2010/main" val="3029098717"/>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Our </a:t>
            </a:r>
            <a:r>
              <a:rPr lang="en-US" sz="2000" dirty="0"/>
              <a:t>current understanding has led to the management strategy known as </a:t>
            </a:r>
            <a:r>
              <a:rPr lang="en-US" sz="2000" b="1" i="1" dirty="0"/>
              <a:t>damage control </a:t>
            </a:r>
            <a:r>
              <a:rPr lang="en-US" sz="2000" b="1" i="1" dirty="0" smtClean="0"/>
              <a:t>resuscitation</a:t>
            </a:r>
            <a:r>
              <a:rPr lang="en-US" sz="2000" dirty="0" smtClean="0"/>
              <a:t>. </a:t>
            </a:r>
          </a:p>
          <a:p>
            <a:pPr lvl="1"/>
            <a:r>
              <a:rPr lang="en-US" sz="1800" dirty="0" smtClean="0"/>
              <a:t>This </a:t>
            </a:r>
            <a:r>
              <a:rPr lang="en-US" sz="1800" dirty="0"/>
              <a:t>strategy begins in the emergency department and continues into the operating room and into the intensive care unit (ICU). </a:t>
            </a:r>
            <a:endParaRPr lang="en-US" sz="1800" dirty="0" smtClean="0"/>
          </a:p>
          <a:p>
            <a:pPr lvl="1"/>
            <a:r>
              <a:rPr lang="en-US" sz="1800" dirty="0" smtClean="0"/>
              <a:t>Initial </a:t>
            </a:r>
            <a:r>
              <a:rPr lang="en-US" sz="1800" dirty="0"/>
              <a:t>resuscitation is limited to keep SBP around </a:t>
            </a:r>
            <a:r>
              <a:rPr lang="en-US" sz="1800" b="1" i="1" dirty="0"/>
              <a:t>80 to 90 mmHg</a:t>
            </a:r>
            <a:r>
              <a:rPr lang="en-US" sz="1800" dirty="0"/>
              <a:t>. </a:t>
            </a:r>
            <a:endParaRPr lang="en-US" sz="1800" dirty="0" smtClean="0"/>
          </a:p>
          <a:p>
            <a:pPr lvl="1"/>
            <a:r>
              <a:rPr lang="en-US" sz="1800" dirty="0" smtClean="0"/>
              <a:t>This </a:t>
            </a:r>
            <a:r>
              <a:rPr lang="en-US" sz="1800" dirty="0"/>
              <a:t>prevents renewed bleeding from recently clotted vessels.</a:t>
            </a:r>
            <a:endParaRPr lang="ar-JO" sz="1800" dirty="0"/>
          </a:p>
          <a:p>
            <a:pPr marL="0" indent="0">
              <a:buNone/>
            </a:pPr>
            <a:endParaRPr lang="ar-JO" sz="2000" dirty="0"/>
          </a:p>
        </p:txBody>
      </p:sp>
    </p:spTree>
    <p:extLst>
      <p:ext uri="{BB962C8B-B14F-4D97-AF65-F5344CB8AC3E}">
        <p14:creationId xmlns:p14="http://schemas.microsoft.com/office/powerpoint/2010/main" val="362766749"/>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Resuscitation and </a:t>
            </a:r>
            <a:r>
              <a:rPr lang="en-US" sz="2000" dirty="0"/>
              <a:t>intravascular volume resuscitation are accomplished </a:t>
            </a:r>
            <a:r>
              <a:rPr lang="en-US" sz="2000" dirty="0" smtClean="0"/>
              <a:t>with blood </a:t>
            </a:r>
            <a:r>
              <a:rPr lang="en-US" sz="2000" dirty="0"/>
              <a:t>products and limited </a:t>
            </a:r>
            <a:r>
              <a:rPr lang="en-US" sz="2000" dirty="0" smtClean="0"/>
              <a:t>crystalloids. </a:t>
            </a:r>
          </a:p>
          <a:p>
            <a:pPr lvl="1"/>
            <a:r>
              <a:rPr lang="en-US" sz="1800" dirty="0" smtClean="0"/>
              <a:t>Too little </a:t>
            </a:r>
            <a:r>
              <a:rPr lang="en-US" sz="1800" dirty="0"/>
              <a:t>volume allowing </a:t>
            </a:r>
            <a:r>
              <a:rPr lang="en-US" sz="1800" dirty="0" smtClean="0"/>
              <a:t>persistent severe </a:t>
            </a:r>
            <a:r>
              <a:rPr lang="en-US" sz="1800" dirty="0"/>
              <a:t>hypotension and </a:t>
            </a:r>
            <a:r>
              <a:rPr lang="en-US" sz="1800" dirty="0" err="1"/>
              <a:t>hypoperfusion</a:t>
            </a:r>
            <a:r>
              <a:rPr lang="en-US" sz="1800" dirty="0"/>
              <a:t> is dangerous, </a:t>
            </a:r>
            <a:r>
              <a:rPr lang="en-US" sz="1800" dirty="0" smtClean="0"/>
              <a:t>yet too </a:t>
            </a:r>
            <a:r>
              <a:rPr lang="en-US" sz="1800" dirty="0"/>
              <a:t>vigorous of a volume resuscitation may be just as deleterious.</a:t>
            </a:r>
          </a:p>
          <a:p>
            <a:endParaRPr lang="en-US" sz="2000" dirty="0" smtClean="0"/>
          </a:p>
          <a:p>
            <a:endParaRPr lang="en-US" sz="2000" dirty="0"/>
          </a:p>
          <a:p>
            <a:r>
              <a:rPr lang="en-US" sz="2000" dirty="0" smtClean="0"/>
              <a:t>Control </a:t>
            </a:r>
            <a:r>
              <a:rPr lang="en-US" sz="2000" dirty="0"/>
              <a:t>of hemorrhage is achieved in the operating </a:t>
            </a:r>
            <a:r>
              <a:rPr lang="en-US" sz="2000" dirty="0" smtClean="0"/>
              <a:t>room, and </a:t>
            </a:r>
            <a:r>
              <a:rPr lang="en-US" sz="2000" dirty="0"/>
              <a:t>efforts to warm patients and to prevent coagulopathy </a:t>
            </a:r>
            <a:r>
              <a:rPr lang="en-US" sz="2000" dirty="0" smtClean="0"/>
              <a:t>using multiple </a:t>
            </a:r>
            <a:r>
              <a:rPr lang="en-US" sz="2000" dirty="0"/>
              <a:t>blood products and pharmacologic agents are used </a:t>
            </a:r>
            <a:r>
              <a:rPr lang="en-US" sz="2000" dirty="0" smtClean="0"/>
              <a:t>in both </a:t>
            </a:r>
            <a:r>
              <a:rPr lang="en-US" sz="2000" dirty="0"/>
              <a:t>the operating room and ICU.</a:t>
            </a:r>
            <a:endParaRPr lang="ar-JO" sz="2000" dirty="0"/>
          </a:p>
        </p:txBody>
      </p:sp>
    </p:spTree>
    <p:extLst>
      <p:ext uri="{BB962C8B-B14F-4D97-AF65-F5344CB8AC3E}">
        <p14:creationId xmlns:p14="http://schemas.microsoft.com/office/powerpoint/2010/main" val="3253877712"/>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Afferent </a:t>
            </a:r>
            <a:r>
              <a:rPr lang="en-US" dirty="0" smtClean="0"/>
              <a:t>Signals</a:t>
            </a:r>
            <a:endParaRPr lang="ar-JO" dirty="0"/>
          </a:p>
        </p:txBody>
      </p:sp>
      <p:sp>
        <p:nvSpPr>
          <p:cNvPr id="3" name="عنصر نائب للمحتوى 2"/>
          <p:cNvSpPr>
            <a:spLocks noGrp="1"/>
          </p:cNvSpPr>
          <p:nvPr>
            <p:ph idx="1"/>
          </p:nvPr>
        </p:nvSpPr>
        <p:spPr/>
        <p:txBody>
          <a:bodyPr/>
          <a:lstStyle/>
          <a:p>
            <a:endParaRPr lang="en-US" sz="1800" dirty="0" smtClean="0"/>
          </a:p>
          <a:p>
            <a:r>
              <a:rPr lang="en-US" sz="1800" dirty="0" smtClean="0"/>
              <a:t>Afferent </a:t>
            </a:r>
            <a:r>
              <a:rPr lang="en-US" sz="1800" dirty="0"/>
              <a:t>impulses transmitted from the periphery are </a:t>
            </a:r>
            <a:r>
              <a:rPr lang="en-US" sz="1800" dirty="0" smtClean="0"/>
              <a:t>processed within </a:t>
            </a:r>
            <a:r>
              <a:rPr lang="en-US" sz="1800" dirty="0"/>
              <a:t>the central nervous system (CNS) and activate </a:t>
            </a:r>
            <a:r>
              <a:rPr lang="en-US" sz="1800" dirty="0" smtClean="0"/>
              <a:t>the reflexive </a:t>
            </a:r>
            <a:r>
              <a:rPr lang="en-US" sz="1800" dirty="0"/>
              <a:t>effector responses or efferent impulses. These </a:t>
            </a:r>
            <a:r>
              <a:rPr lang="en-US" sz="1800" dirty="0" smtClean="0"/>
              <a:t>effector responses </a:t>
            </a:r>
            <a:r>
              <a:rPr lang="en-US" sz="1800" dirty="0"/>
              <a:t>are designed to expand plasma volume, </a:t>
            </a:r>
            <a:r>
              <a:rPr lang="en-US" sz="1800" dirty="0" smtClean="0"/>
              <a:t>maintain peripheral </a:t>
            </a:r>
            <a:r>
              <a:rPr lang="en-US" sz="1800" dirty="0"/>
              <a:t>perfusion and tissue O2 delivery, and restore homeostasis.</a:t>
            </a:r>
          </a:p>
          <a:p>
            <a:endParaRPr lang="en-US" sz="1800" dirty="0" smtClean="0"/>
          </a:p>
          <a:p>
            <a:endParaRPr lang="en-US" sz="1800" dirty="0"/>
          </a:p>
          <a:p>
            <a:r>
              <a:rPr lang="en-US" sz="1800" dirty="0" smtClean="0"/>
              <a:t>The </a:t>
            </a:r>
            <a:r>
              <a:rPr lang="en-US" sz="1800" dirty="0"/>
              <a:t>afferent impulses that initiate the body’s </a:t>
            </a:r>
            <a:r>
              <a:rPr lang="en-US" sz="1800" dirty="0" smtClean="0"/>
              <a:t>intrinsic adaptive </a:t>
            </a:r>
            <a:r>
              <a:rPr lang="en-US" sz="1800" dirty="0"/>
              <a:t>responses and converge in the CNS originate from </a:t>
            </a:r>
            <a:r>
              <a:rPr lang="en-US" sz="1800" dirty="0" smtClean="0"/>
              <a:t>a variety </a:t>
            </a:r>
            <a:r>
              <a:rPr lang="en-US" sz="1800" dirty="0"/>
              <a:t>of sources. </a:t>
            </a:r>
            <a:endParaRPr lang="en-US" sz="1800" dirty="0" smtClean="0"/>
          </a:p>
        </p:txBody>
      </p:sp>
    </p:spTree>
    <p:extLst>
      <p:ext uri="{BB962C8B-B14F-4D97-AF65-F5344CB8AC3E}">
        <p14:creationId xmlns:p14="http://schemas.microsoft.com/office/powerpoint/2010/main" val="336356501"/>
      </p:ext>
    </p:extLst>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Cannon </a:t>
            </a:r>
            <a:r>
              <a:rPr lang="en-US" sz="2000" dirty="0"/>
              <a:t>and colleagues first made the observation </a:t>
            </a:r>
            <a:r>
              <a:rPr lang="en-US" sz="2000" dirty="0" smtClean="0"/>
              <a:t>that attempts </a:t>
            </a:r>
            <a:r>
              <a:rPr lang="en-US" sz="2000" dirty="0"/>
              <a:t>to increase blood pressure in soldiers with </a:t>
            </a:r>
            <a:r>
              <a:rPr lang="en-US" sz="2000" dirty="0" smtClean="0"/>
              <a:t>uncontrolled sources </a:t>
            </a:r>
            <a:r>
              <a:rPr lang="en-US" sz="2000" dirty="0"/>
              <a:t>of hemorrhage is counterproductive, with </a:t>
            </a:r>
            <a:r>
              <a:rPr lang="en-US" sz="2000" dirty="0" smtClean="0"/>
              <a:t>increased bleeding </a:t>
            </a:r>
            <a:r>
              <a:rPr lang="en-US" sz="2000" dirty="0"/>
              <a:t>and higher mortality</a:t>
            </a:r>
            <a:r>
              <a:rPr lang="en-US" sz="2000" dirty="0" smtClean="0"/>
              <a:t>. </a:t>
            </a:r>
          </a:p>
          <a:p>
            <a:pPr lvl="1"/>
            <a:r>
              <a:rPr lang="en-US" sz="1800" dirty="0" smtClean="0"/>
              <a:t>This </a:t>
            </a:r>
            <a:r>
              <a:rPr lang="en-US" sz="1800" dirty="0"/>
              <a:t>work was the </a:t>
            </a:r>
            <a:r>
              <a:rPr lang="en-US" sz="1800" dirty="0" smtClean="0"/>
              <a:t>foundation for </a:t>
            </a:r>
            <a:r>
              <a:rPr lang="en-US" sz="1800" dirty="0"/>
              <a:t>the “hypotensive resuscitation” strategies. </a:t>
            </a:r>
            <a:endParaRPr lang="en-US" sz="1800" dirty="0" smtClean="0"/>
          </a:p>
          <a:p>
            <a:endParaRPr lang="en-US" sz="2000" dirty="0" smtClean="0"/>
          </a:p>
          <a:p>
            <a:r>
              <a:rPr lang="en-US" sz="2000" dirty="0" smtClean="0"/>
              <a:t>Several laboratory studies </a:t>
            </a:r>
            <a:r>
              <a:rPr lang="en-US" sz="2000" dirty="0"/>
              <a:t>confirmed the observation that attempts to </a:t>
            </a:r>
            <a:r>
              <a:rPr lang="en-US" sz="2000" dirty="0" smtClean="0"/>
              <a:t>restore normal </a:t>
            </a:r>
            <a:r>
              <a:rPr lang="en-US" sz="2000" dirty="0"/>
              <a:t>blood pressure with fluid infusion or vasopressors </a:t>
            </a:r>
            <a:r>
              <a:rPr lang="en-US" sz="2000" dirty="0" smtClean="0"/>
              <a:t>were rarely </a:t>
            </a:r>
            <a:r>
              <a:rPr lang="en-US" sz="2000" dirty="0"/>
              <a:t>successful and resulted in more bleeding and higher mortality.</a:t>
            </a:r>
          </a:p>
          <a:p>
            <a:endParaRPr lang="en-US" sz="1400" dirty="0" smtClean="0"/>
          </a:p>
        </p:txBody>
      </p:sp>
    </p:spTree>
    <p:extLst>
      <p:ext uri="{BB962C8B-B14F-4D97-AF65-F5344CB8AC3E}">
        <p14:creationId xmlns:p14="http://schemas.microsoft.com/office/powerpoint/2010/main" val="2878836197"/>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 </a:t>
            </a:r>
            <a:r>
              <a:rPr lang="en-US" sz="2000" dirty="0"/>
              <a:t>A prospective, randomized clinical study compared delayed fluid resuscitation (upon arrival in the operating room) with standard fluid resuscitation (with arrival by the paramedics) in hypotensive patients with penetrating torso </a:t>
            </a:r>
            <a:r>
              <a:rPr lang="en-US" sz="2000" dirty="0" smtClean="0"/>
              <a:t>injury. </a:t>
            </a:r>
          </a:p>
          <a:p>
            <a:endParaRPr lang="en-US" sz="2000" dirty="0"/>
          </a:p>
          <a:p>
            <a:pPr lvl="1"/>
            <a:r>
              <a:rPr lang="en-US" sz="1800" dirty="0" smtClean="0"/>
              <a:t>The </a:t>
            </a:r>
            <a:r>
              <a:rPr lang="en-US" sz="1800" dirty="0"/>
              <a:t>authors reported that delayed fluid resuscitation resulted in lower patient mortality.</a:t>
            </a:r>
            <a:endParaRPr lang="ar-JO" sz="1800" dirty="0"/>
          </a:p>
          <a:p>
            <a:pPr marL="0" indent="0">
              <a:buNone/>
            </a:pPr>
            <a:endParaRPr lang="ar-JO" sz="2000" dirty="0"/>
          </a:p>
        </p:txBody>
      </p:sp>
    </p:spTree>
    <p:extLst>
      <p:ext uri="{BB962C8B-B14F-4D97-AF65-F5344CB8AC3E}">
        <p14:creationId xmlns:p14="http://schemas.microsoft.com/office/powerpoint/2010/main" val="2289767604"/>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Further </a:t>
            </a:r>
            <a:r>
              <a:rPr lang="en-US" sz="2000" dirty="0"/>
              <a:t>laboratory studies demonstrated </a:t>
            </a:r>
            <a:r>
              <a:rPr lang="en-US" sz="2000" dirty="0" smtClean="0"/>
              <a:t>that fluid </a:t>
            </a:r>
            <a:r>
              <a:rPr lang="en-US" sz="2000" dirty="0"/>
              <a:t>restriction in the setting of profound hypotension </a:t>
            </a:r>
            <a:r>
              <a:rPr lang="en-US" sz="2000" dirty="0" smtClean="0"/>
              <a:t>resulted in </a:t>
            </a:r>
            <a:r>
              <a:rPr lang="en-US" sz="2000" dirty="0"/>
              <a:t>early deaths from severe </a:t>
            </a:r>
            <a:r>
              <a:rPr lang="en-US" sz="2000" dirty="0" err="1"/>
              <a:t>hypoperfusion</a:t>
            </a:r>
            <a:r>
              <a:rPr lang="en-US" sz="2000" dirty="0"/>
              <a:t>. </a:t>
            </a:r>
            <a:endParaRPr lang="en-US" sz="2000" dirty="0" smtClean="0"/>
          </a:p>
          <a:p>
            <a:pPr lvl="1"/>
            <a:r>
              <a:rPr lang="en-US" sz="1800" dirty="0" smtClean="0"/>
              <a:t>These </a:t>
            </a:r>
            <a:r>
              <a:rPr lang="en-US" sz="1800" dirty="0"/>
              <a:t>studies </a:t>
            </a:r>
            <a:r>
              <a:rPr lang="en-US" sz="1800" dirty="0" smtClean="0"/>
              <a:t>also showed </a:t>
            </a:r>
            <a:r>
              <a:rPr lang="en-US" sz="1800" dirty="0"/>
              <a:t>that aggressive crystalloid resuscitation attempting </a:t>
            </a:r>
            <a:r>
              <a:rPr lang="en-US" sz="1800" dirty="0" smtClean="0"/>
              <a:t>to normalize </a:t>
            </a:r>
            <a:r>
              <a:rPr lang="en-US" sz="1800" dirty="0"/>
              <a:t>blood pressure resulted in marked </a:t>
            </a:r>
            <a:r>
              <a:rPr lang="en-US" sz="1800" dirty="0" err="1" smtClean="0"/>
              <a:t>hemodilution</a:t>
            </a:r>
            <a:r>
              <a:rPr lang="en-US" sz="1800" dirty="0" smtClean="0"/>
              <a:t>, with </a:t>
            </a:r>
            <a:r>
              <a:rPr lang="en-US" sz="1800" dirty="0"/>
              <a:t>hematocrits of 5</a:t>
            </a:r>
            <a:r>
              <a:rPr lang="en-US" sz="1800" dirty="0" smtClean="0"/>
              <a:t>%.</a:t>
            </a:r>
          </a:p>
          <a:p>
            <a:endParaRPr lang="ar-JO" sz="2000" dirty="0"/>
          </a:p>
        </p:txBody>
      </p:sp>
    </p:spTree>
    <p:extLst>
      <p:ext uri="{BB962C8B-B14F-4D97-AF65-F5344CB8AC3E}">
        <p14:creationId xmlns:p14="http://schemas.microsoft.com/office/powerpoint/2010/main" val="1057249004"/>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Reasonable </a:t>
            </a:r>
            <a:r>
              <a:rPr lang="en-US" sz="2000" dirty="0"/>
              <a:t>conclusions in the setting of uncontrolled hemorrhage include: </a:t>
            </a:r>
            <a:endParaRPr lang="en-US" sz="2000" dirty="0" smtClean="0"/>
          </a:p>
          <a:p>
            <a:pPr lvl="1"/>
            <a:r>
              <a:rPr lang="en-US" sz="1800" dirty="0" smtClean="0"/>
              <a:t>Any </a:t>
            </a:r>
            <a:r>
              <a:rPr lang="en-US" sz="1800" dirty="0"/>
              <a:t>delay in surgery for control of hemorrhage increases mortality; </a:t>
            </a:r>
            <a:endParaRPr lang="en-US" sz="1800" dirty="0" smtClean="0"/>
          </a:p>
          <a:p>
            <a:pPr lvl="1"/>
            <a:r>
              <a:rPr lang="en-US" sz="1800" dirty="0" smtClean="0"/>
              <a:t>With </a:t>
            </a:r>
            <a:r>
              <a:rPr lang="en-US" sz="1800" dirty="0"/>
              <a:t>uncontrolled hemorrhage attempting to achieve normal blood pressure may increase mortality, particularly with penetrating injuries and short transport </a:t>
            </a:r>
            <a:r>
              <a:rPr lang="en-US" sz="1800" dirty="0" smtClean="0"/>
              <a:t>times, </a:t>
            </a:r>
            <a:r>
              <a:rPr lang="en-US" sz="1800" b="1" i="1" dirty="0"/>
              <a:t>a goal of SBP of 80 to 90 mmHg may be adequate in the patient with penetrating injury</a:t>
            </a:r>
            <a:r>
              <a:rPr lang="en-US" sz="1800" dirty="0"/>
              <a:t>; </a:t>
            </a:r>
            <a:endParaRPr lang="en-US" sz="1800" dirty="0" smtClean="0"/>
          </a:p>
          <a:p>
            <a:pPr lvl="1"/>
            <a:r>
              <a:rPr lang="en-US" sz="1800" dirty="0"/>
              <a:t>P</a:t>
            </a:r>
            <a:r>
              <a:rPr lang="en-US" sz="1800" dirty="0" smtClean="0"/>
              <a:t>rofound </a:t>
            </a:r>
            <a:r>
              <a:rPr lang="en-US" sz="1800" dirty="0" err="1"/>
              <a:t>hemodilution</a:t>
            </a:r>
            <a:r>
              <a:rPr lang="en-US" sz="1800" dirty="0"/>
              <a:t> should be avoided by early transfusion of red blood cells. </a:t>
            </a:r>
            <a:endParaRPr lang="ar-JO" sz="1800" dirty="0"/>
          </a:p>
        </p:txBody>
      </p:sp>
    </p:spTree>
    <p:extLst>
      <p:ext uri="{BB962C8B-B14F-4D97-AF65-F5344CB8AC3E}">
        <p14:creationId xmlns:p14="http://schemas.microsoft.com/office/powerpoint/2010/main" val="400246980"/>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pPr marL="342900" lvl="1" indent="-342900">
              <a:buBlip>
                <a:blip r:embed="rId2"/>
              </a:buBlip>
            </a:pPr>
            <a:endParaRPr lang="en-US" sz="2000" dirty="0" smtClean="0"/>
          </a:p>
          <a:p>
            <a:pPr marL="342900" lvl="1" indent="-342900">
              <a:buBlip>
                <a:blip r:embed="rId2"/>
              </a:buBlip>
            </a:pPr>
            <a:r>
              <a:rPr lang="en-US" sz="2000" dirty="0" smtClean="0"/>
              <a:t>For </a:t>
            </a:r>
            <a:r>
              <a:rPr lang="en-US" sz="2000" dirty="0"/>
              <a:t>the patient with blunt </a:t>
            </a:r>
            <a:r>
              <a:rPr lang="en-US" sz="2000" dirty="0" smtClean="0"/>
              <a:t>injury</a:t>
            </a:r>
            <a:r>
              <a:rPr lang="en-US" sz="1800" dirty="0" smtClean="0"/>
              <a:t>, </a:t>
            </a:r>
            <a:r>
              <a:rPr lang="en-US" sz="2000" dirty="0" smtClean="0"/>
              <a:t>where </a:t>
            </a:r>
            <a:r>
              <a:rPr lang="en-US" sz="2000" dirty="0"/>
              <a:t>the </a:t>
            </a:r>
            <a:r>
              <a:rPr lang="en-US" sz="2000" dirty="0" smtClean="0"/>
              <a:t>major cause </a:t>
            </a:r>
            <a:r>
              <a:rPr lang="en-US" sz="2000" dirty="0"/>
              <a:t>of death is a closed head injury, the increase in </a:t>
            </a:r>
            <a:r>
              <a:rPr lang="en-US" sz="2000" dirty="0" smtClean="0"/>
              <a:t>mortality with </a:t>
            </a:r>
            <a:r>
              <a:rPr lang="en-US" sz="2000" dirty="0"/>
              <a:t>hypotension in the setting of brain injury must be avoided.</a:t>
            </a:r>
          </a:p>
          <a:p>
            <a:pPr lvl="1"/>
            <a:r>
              <a:rPr lang="en-US" sz="1800" dirty="0"/>
              <a:t>In this setting, an SBP of </a:t>
            </a:r>
            <a:r>
              <a:rPr lang="en-US" sz="1800" b="1" i="1" dirty="0"/>
              <a:t>110 mmHg </a:t>
            </a:r>
            <a:r>
              <a:rPr lang="en-US" sz="1800" dirty="0"/>
              <a:t>would seem to be </a:t>
            </a:r>
            <a:r>
              <a:rPr lang="en-US" sz="1800" dirty="0" smtClean="0"/>
              <a:t>more appropriate.</a:t>
            </a:r>
          </a:p>
          <a:p>
            <a:pPr lvl="1"/>
            <a:r>
              <a:rPr lang="en-US" sz="1800" dirty="0"/>
              <a:t>Patients who respond to initial resuscitative effort </a:t>
            </a:r>
            <a:r>
              <a:rPr lang="en-US" sz="1800" dirty="0" smtClean="0"/>
              <a:t>but then </a:t>
            </a:r>
            <a:r>
              <a:rPr lang="en-US" sz="1800" dirty="0"/>
              <a:t>deteriorate </a:t>
            </a:r>
            <a:r>
              <a:rPr lang="en-US" sz="1800" dirty="0" err="1"/>
              <a:t>hemodynamically</a:t>
            </a:r>
            <a:r>
              <a:rPr lang="en-US" sz="1800" dirty="0"/>
              <a:t> frequently have injuries </a:t>
            </a:r>
            <a:r>
              <a:rPr lang="en-US" sz="1800" dirty="0" smtClean="0"/>
              <a:t>that require </a:t>
            </a:r>
            <a:r>
              <a:rPr lang="en-US" sz="1800" dirty="0"/>
              <a:t>operative intervention. </a:t>
            </a:r>
            <a:endParaRPr lang="en-US" sz="1800" dirty="0" smtClean="0"/>
          </a:p>
        </p:txBody>
      </p:sp>
    </p:spTree>
    <p:extLst>
      <p:ext uri="{BB962C8B-B14F-4D97-AF65-F5344CB8AC3E}">
        <p14:creationId xmlns:p14="http://schemas.microsoft.com/office/powerpoint/2010/main" val="911463931"/>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The </a:t>
            </a:r>
            <a:r>
              <a:rPr lang="en-US" sz="2000" dirty="0"/>
              <a:t>magnitude and duration of their response will dictate whether diagnostic maneuvers can be performed to identify the site of bleeding. However, hemodynamic deterioration generally denotes ongoing bleeding for which some form of intervention (i.e., operation or interventional radiology) is required. </a:t>
            </a:r>
          </a:p>
          <a:p>
            <a:endParaRPr lang="en-US" sz="2000" dirty="0" smtClean="0"/>
          </a:p>
          <a:p>
            <a:r>
              <a:rPr lang="en-US" sz="2000" dirty="0" smtClean="0"/>
              <a:t>Patients </a:t>
            </a:r>
            <a:r>
              <a:rPr lang="en-US" sz="2000" dirty="0"/>
              <a:t>who have lost significant intravascular volume, but whose hemorrhage is controlled or has abated, often will respond to resuscitative efforts if the depth and duration of shock have been limited.</a:t>
            </a:r>
            <a:endParaRPr lang="ar-JO" sz="2000" dirty="0"/>
          </a:p>
          <a:p>
            <a:pPr marL="0" indent="0">
              <a:buNone/>
            </a:pPr>
            <a:endParaRPr lang="ar-JO" sz="2000" dirty="0"/>
          </a:p>
        </p:txBody>
      </p:sp>
    </p:spTree>
    <p:extLst>
      <p:ext uri="{BB962C8B-B14F-4D97-AF65-F5344CB8AC3E}">
        <p14:creationId xmlns:p14="http://schemas.microsoft.com/office/powerpoint/2010/main" val="3387345275"/>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A </a:t>
            </a:r>
            <a:r>
              <a:rPr lang="en-US" sz="2000" dirty="0"/>
              <a:t>subset of patients exists who fail to respond to </a:t>
            </a:r>
            <a:r>
              <a:rPr lang="en-US" sz="2000" dirty="0" smtClean="0"/>
              <a:t>resuscitative efforts </a:t>
            </a:r>
            <a:r>
              <a:rPr lang="en-US" sz="2000" dirty="0"/>
              <a:t>despite adequate control of ongoing hemorrhage.</a:t>
            </a:r>
          </a:p>
          <a:p>
            <a:endParaRPr lang="en-US" sz="2000" dirty="0" smtClean="0"/>
          </a:p>
          <a:p>
            <a:r>
              <a:rPr lang="en-US" sz="2000" dirty="0" smtClean="0"/>
              <a:t>These </a:t>
            </a:r>
            <a:r>
              <a:rPr lang="en-US" sz="2000" dirty="0"/>
              <a:t>patients have ongoing fluid requirements </a:t>
            </a:r>
            <a:r>
              <a:rPr lang="en-US" sz="2000" dirty="0" smtClean="0"/>
              <a:t>despite adequate </a:t>
            </a:r>
            <a:r>
              <a:rPr lang="en-US" sz="2000" dirty="0"/>
              <a:t>control of hemorrhage, have persistent </a:t>
            </a:r>
            <a:r>
              <a:rPr lang="en-US" sz="2000" dirty="0" smtClean="0"/>
              <a:t>hypotension despite </a:t>
            </a:r>
            <a:r>
              <a:rPr lang="en-US" sz="2000" dirty="0"/>
              <a:t>restoration of intravascular volume necessitating </a:t>
            </a:r>
            <a:r>
              <a:rPr lang="en-US" sz="2000" dirty="0" smtClean="0"/>
              <a:t>vasopressor support</a:t>
            </a:r>
            <a:r>
              <a:rPr lang="en-US" sz="2000" dirty="0"/>
              <a:t>, and may exhibit a futile cycle of </a:t>
            </a:r>
            <a:r>
              <a:rPr lang="en-US" sz="2000" dirty="0" smtClean="0"/>
              <a:t>uncorrectable </a:t>
            </a:r>
            <a:r>
              <a:rPr lang="en-US" sz="2000" dirty="0" err="1" smtClean="0"/>
              <a:t>hypoperfusion</a:t>
            </a:r>
            <a:r>
              <a:rPr lang="en-US" sz="2000" dirty="0"/>
              <a:t>, acidosis, and coagulopathy </a:t>
            </a:r>
            <a:r>
              <a:rPr lang="en-US" sz="2000" dirty="0" smtClean="0"/>
              <a:t>that cannot </a:t>
            </a:r>
            <a:r>
              <a:rPr lang="en-US" sz="2000" dirty="0"/>
              <a:t>be interrupted despite maximum therapy. </a:t>
            </a:r>
            <a:endParaRPr lang="en-US" sz="2000" dirty="0" smtClean="0"/>
          </a:p>
        </p:txBody>
      </p:sp>
    </p:spTree>
    <p:extLst>
      <p:ext uri="{BB962C8B-B14F-4D97-AF65-F5344CB8AC3E}">
        <p14:creationId xmlns:p14="http://schemas.microsoft.com/office/powerpoint/2010/main" val="3265313274"/>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These </a:t>
            </a:r>
            <a:r>
              <a:rPr lang="en-US" sz="2000" dirty="0"/>
              <a:t>patients have deteriorated to decompensated or irreversible shock with peripheral vasodilation and resistance to vasopressor infusion. </a:t>
            </a:r>
            <a:endParaRPr lang="en-US" sz="2000" dirty="0" smtClean="0"/>
          </a:p>
          <a:p>
            <a:endParaRPr lang="en-US" sz="2000" dirty="0"/>
          </a:p>
          <a:p>
            <a:endParaRPr lang="en-US" sz="2000" dirty="0" smtClean="0"/>
          </a:p>
          <a:p>
            <a:r>
              <a:rPr lang="en-US" sz="2000" dirty="0" smtClean="0"/>
              <a:t>Mortality </a:t>
            </a:r>
            <a:r>
              <a:rPr lang="en-US" sz="2000" dirty="0"/>
              <a:t>is inevitable once the patient manifests shock in its terminal stages. </a:t>
            </a:r>
            <a:endParaRPr lang="en-US" sz="2000" dirty="0" smtClean="0"/>
          </a:p>
          <a:p>
            <a:pPr lvl="1"/>
            <a:r>
              <a:rPr lang="en-US" sz="1800" dirty="0" smtClean="0"/>
              <a:t>Unfortunately</a:t>
            </a:r>
            <a:r>
              <a:rPr lang="en-US" sz="1800" dirty="0"/>
              <a:t>, this is often diagnosed in retrospect.</a:t>
            </a:r>
            <a:endParaRPr lang="ar-JO" sz="1800" dirty="0"/>
          </a:p>
          <a:p>
            <a:endParaRPr lang="ar-JO" sz="2000" dirty="0"/>
          </a:p>
        </p:txBody>
      </p:sp>
    </p:spTree>
    <p:extLst>
      <p:ext uri="{BB962C8B-B14F-4D97-AF65-F5344CB8AC3E}">
        <p14:creationId xmlns:p14="http://schemas.microsoft.com/office/powerpoint/2010/main" val="4012739240"/>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Fluid </a:t>
            </a:r>
            <a:r>
              <a:rPr lang="en-US" sz="2000" dirty="0"/>
              <a:t>resuscitation is a major adjunct to physically </a:t>
            </a:r>
            <a:r>
              <a:rPr lang="en-US" sz="2000" dirty="0" smtClean="0"/>
              <a:t>controlling hemorrhage </a:t>
            </a:r>
            <a:r>
              <a:rPr lang="en-US" sz="2000" dirty="0"/>
              <a:t>in patients with shock. The ideal type </a:t>
            </a:r>
            <a:r>
              <a:rPr lang="en-US" sz="2000" dirty="0" smtClean="0"/>
              <a:t>of fluid </a:t>
            </a:r>
            <a:r>
              <a:rPr lang="en-US" sz="2000" dirty="0"/>
              <a:t>to be used continues to be debated; however, </a:t>
            </a:r>
            <a:r>
              <a:rPr lang="en-US" sz="2000" dirty="0" smtClean="0"/>
              <a:t>crystalloids continue </a:t>
            </a:r>
            <a:r>
              <a:rPr lang="en-US" sz="2000" dirty="0"/>
              <a:t>to be the mainstay of fluid choice. </a:t>
            </a:r>
            <a:endParaRPr lang="en-US" sz="2000" dirty="0" smtClean="0"/>
          </a:p>
          <a:p>
            <a:pPr lvl="1"/>
            <a:r>
              <a:rPr lang="en-US" sz="1800" dirty="0" smtClean="0"/>
              <a:t>Several studies have </a:t>
            </a:r>
            <a:r>
              <a:rPr lang="en-US" sz="1800" dirty="0"/>
              <a:t>demonstrated increased risk of death in bleeding </a:t>
            </a:r>
            <a:r>
              <a:rPr lang="en-US" sz="1800" dirty="0" smtClean="0"/>
              <a:t>trauma patients </a:t>
            </a:r>
            <a:r>
              <a:rPr lang="en-US" sz="1800" dirty="0"/>
              <a:t>treated with colloid compared to patients treated </a:t>
            </a:r>
            <a:r>
              <a:rPr lang="en-US" sz="1800" dirty="0" smtClean="0"/>
              <a:t>with crystalloid.</a:t>
            </a:r>
          </a:p>
          <a:p>
            <a:endParaRPr lang="en-US" sz="2000" dirty="0" smtClean="0"/>
          </a:p>
        </p:txBody>
      </p:sp>
    </p:spTree>
    <p:extLst>
      <p:ext uri="{BB962C8B-B14F-4D97-AF65-F5344CB8AC3E}">
        <p14:creationId xmlns:p14="http://schemas.microsoft.com/office/powerpoint/2010/main" val="415218895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a:t>In patients with severe hemorrhage, restoration of intravascular volume should be achieved with blood products </a:t>
            </a:r>
            <a:endParaRPr lang="en-US" sz="2000" dirty="0" smtClean="0"/>
          </a:p>
          <a:p>
            <a:pPr lvl="1"/>
            <a:r>
              <a:rPr lang="en-US" sz="1800" dirty="0" smtClean="0"/>
              <a:t>Ongoing </a:t>
            </a:r>
            <a:r>
              <a:rPr lang="en-US" sz="1800" dirty="0"/>
              <a:t>studies continue to evaluate the use of hypertonic saline as a resuscitative adjunct in bleeding patients. </a:t>
            </a:r>
          </a:p>
          <a:p>
            <a:pPr marL="0" indent="0">
              <a:buNone/>
            </a:pPr>
            <a:endParaRPr lang="ar-JO" sz="2000" dirty="0"/>
          </a:p>
        </p:txBody>
      </p:sp>
    </p:spTree>
    <p:extLst>
      <p:ext uri="{BB962C8B-B14F-4D97-AF65-F5344CB8AC3E}">
        <p14:creationId xmlns:p14="http://schemas.microsoft.com/office/powerpoint/2010/main" val="23082980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The initial inciting event usually is loss of circulating blood volume. Other stimuli that can produce the neuroendocrine response include pain, hypoxemia, </a:t>
            </a:r>
            <a:r>
              <a:rPr lang="en-US" sz="2000" dirty="0" err="1"/>
              <a:t>hypercarbia</a:t>
            </a:r>
            <a:r>
              <a:rPr lang="en-US" sz="2000" dirty="0"/>
              <a:t>, acidosis, infection, change in temperature, emotional arousal, or hypoglycemia. </a:t>
            </a:r>
          </a:p>
          <a:p>
            <a:endParaRPr lang="en-US" sz="2000" dirty="0" smtClean="0"/>
          </a:p>
          <a:p>
            <a:r>
              <a:rPr lang="en-US" sz="2000" dirty="0" smtClean="0"/>
              <a:t>The </a:t>
            </a:r>
            <a:r>
              <a:rPr lang="en-US" sz="2000" dirty="0"/>
              <a:t>sensation of pain from injured tissue is transmitted via the </a:t>
            </a:r>
            <a:r>
              <a:rPr lang="en-US" sz="2000" dirty="0" err="1"/>
              <a:t>spinothalamic</a:t>
            </a:r>
            <a:r>
              <a:rPr lang="en-US" sz="2000" dirty="0"/>
              <a:t> tracts, resulting in activation of the hypothalamic-pituitary-adrenal axis, as well as activation of the autonomic nervous system (ANS) to induce direct sympathetic stimulation of the adrenal medulla to release </a:t>
            </a:r>
            <a:r>
              <a:rPr lang="en-US" sz="2000" dirty="0" err="1"/>
              <a:t>catecholamines</a:t>
            </a:r>
            <a:r>
              <a:rPr lang="en-US" sz="2000" dirty="0"/>
              <a:t>.</a:t>
            </a:r>
            <a:endParaRPr lang="ar-JO" sz="2000" dirty="0"/>
          </a:p>
          <a:p>
            <a:endParaRPr lang="ar-JO" sz="2000" dirty="0"/>
          </a:p>
        </p:txBody>
      </p:sp>
    </p:spTree>
    <p:extLst>
      <p:ext uri="{BB962C8B-B14F-4D97-AF65-F5344CB8AC3E}">
        <p14:creationId xmlns:p14="http://schemas.microsoft.com/office/powerpoint/2010/main" val="1393143515"/>
      </p:ext>
    </p:extLst>
  </p:cSld>
  <p:clrMapOvr>
    <a:masterClrMapping/>
  </p:clrMapOvr>
  <p:transition spd="med">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The </a:t>
            </a:r>
            <a:r>
              <a:rPr lang="en-US" sz="2000" dirty="0"/>
              <a:t>benefit of hypertonic saline solutions may be </a:t>
            </a:r>
            <a:r>
              <a:rPr lang="en-US" sz="2000" dirty="0" err="1"/>
              <a:t>immunomodulatory</a:t>
            </a:r>
            <a:r>
              <a:rPr lang="en-US" sz="2000" dirty="0"/>
              <a:t>. Specifically, these effects have been attributed to pharmacologic effects resulting in decreased reperfusion-mediated injury with decreased O2 radical formation, less impairment of immune function compared to standard crystalloid solution, and less brain swelling in the multi-injured patient. </a:t>
            </a:r>
            <a:endParaRPr lang="en-US" sz="2000" dirty="0" smtClean="0"/>
          </a:p>
          <a:p>
            <a:endParaRPr lang="en-US" sz="2000" dirty="0"/>
          </a:p>
          <a:p>
            <a:r>
              <a:rPr lang="en-US" sz="2000" dirty="0" smtClean="0"/>
              <a:t>The </a:t>
            </a:r>
            <a:r>
              <a:rPr lang="en-US" sz="2000" dirty="0"/>
              <a:t>reduction of total volume used for resuscitation makes this approach appealing as a resuscitation agent for combat injuries and may contribute to a decrease in the incidence of ARDS and multiple organ failure.</a:t>
            </a:r>
            <a:endParaRPr lang="ar-JO" sz="2000" dirty="0"/>
          </a:p>
          <a:p>
            <a:pPr marL="0" indent="0">
              <a:buNone/>
            </a:pPr>
            <a:endParaRPr lang="ar-JO" sz="2000" dirty="0"/>
          </a:p>
        </p:txBody>
      </p:sp>
    </p:spTree>
    <p:extLst>
      <p:ext uri="{BB962C8B-B14F-4D97-AF65-F5344CB8AC3E}">
        <p14:creationId xmlns:p14="http://schemas.microsoft.com/office/powerpoint/2010/main" val="2432752938"/>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Transfusion </a:t>
            </a:r>
            <a:r>
              <a:rPr lang="en-US" sz="2000" dirty="0"/>
              <a:t>of packed red blood cells and other </a:t>
            </a:r>
            <a:r>
              <a:rPr lang="en-US" sz="2000" dirty="0" smtClean="0"/>
              <a:t>blood products </a:t>
            </a:r>
            <a:r>
              <a:rPr lang="en-US" sz="2000" dirty="0"/>
              <a:t>is essential in the treatment of patients in </a:t>
            </a:r>
            <a:r>
              <a:rPr lang="en-US" sz="2000" dirty="0" smtClean="0"/>
              <a:t>hemorrhagic shock</a:t>
            </a:r>
            <a:r>
              <a:rPr lang="en-US" sz="2000" dirty="0"/>
              <a:t>. </a:t>
            </a:r>
            <a:endParaRPr lang="en-US" sz="2000" dirty="0" smtClean="0"/>
          </a:p>
          <a:p>
            <a:endParaRPr lang="en-US" sz="2000" dirty="0" smtClean="0"/>
          </a:p>
          <a:p>
            <a:r>
              <a:rPr lang="en-US" sz="2000" dirty="0" smtClean="0"/>
              <a:t>Current </a:t>
            </a:r>
            <a:r>
              <a:rPr lang="en-US" sz="2000" dirty="0"/>
              <a:t>recommendations in stable ICU patients aim </a:t>
            </a:r>
            <a:r>
              <a:rPr lang="en-US" sz="2000" dirty="0" smtClean="0"/>
              <a:t>for a </a:t>
            </a:r>
            <a:r>
              <a:rPr lang="en-US" sz="2000" dirty="0"/>
              <a:t>target hemoglobin of </a:t>
            </a:r>
            <a:r>
              <a:rPr lang="en-US" sz="2000" b="1" i="1" dirty="0"/>
              <a:t>7 to 9 </a:t>
            </a:r>
            <a:r>
              <a:rPr lang="en-US" sz="2000" b="1" i="1" dirty="0" smtClean="0"/>
              <a:t>g/</a:t>
            </a:r>
            <a:r>
              <a:rPr lang="en-US" sz="2000" b="1" i="1" dirty="0" err="1" smtClean="0"/>
              <a:t>dL</a:t>
            </a:r>
            <a:r>
              <a:rPr lang="en-US" sz="2000" dirty="0" smtClean="0"/>
              <a:t>.</a:t>
            </a:r>
          </a:p>
          <a:p>
            <a:pPr lvl="1"/>
            <a:r>
              <a:rPr lang="en-US" sz="1800" dirty="0"/>
              <a:t>H</a:t>
            </a:r>
            <a:r>
              <a:rPr lang="en-US" sz="1800" dirty="0" smtClean="0"/>
              <a:t>owever</a:t>
            </a:r>
            <a:r>
              <a:rPr lang="en-US" sz="1800" dirty="0"/>
              <a:t>, no </a:t>
            </a:r>
            <a:r>
              <a:rPr lang="en-US" sz="1800" dirty="0" smtClean="0"/>
              <a:t>prospective randomized </a:t>
            </a:r>
            <a:r>
              <a:rPr lang="en-US" sz="1800" dirty="0"/>
              <a:t>trials have compared restrictive and liberal </a:t>
            </a:r>
            <a:r>
              <a:rPr lang="en-US" sz="1800" dirty="0" smtClean="0"/>
              <a:t>transfusion regimens </a:t>
            </a:r>
            <a:r>
              <a:rPr lang="en-US" sz="1800" dirty="0"/>
              <a:t>in trauma patients with hemorrhagic shock. </a:t>
            </a:r>
            <a:endParaRPr lang="en-US" sz="1800" dirty="0" smtClean="0"/>
          </a:p>
          <a:p>
            <a:pPr marL="0" indent="0">
              <a:buNone/>
            </a:pPr>
            <a:endParaRPr lang="en-US" sz="2000" dirty="0"/>
          </a:p>
        </p:txBody>
      </p:sp>
    </p:spTree>
    <p:extLst>
      <p:ext uri="{BB962C8B-B14F-4D97-AF65-F5344CB8AC3E}">
        <p14:creationId xmlns:p14="http://schemas.microsoft.com/office/powerpoint/2010/main" val="1527832892"/>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a:t>The current standard in severely injured patients is termed damage control resuscitation and consists of transfusion with red blood cells, fresh frozen plasma (FFP), and platelet units given in equal number. </a:t>
            </a:r>
          </a:p>
          <a:p>
            <a:pPr lvl="1"/>
            <a:r>
              <a:rPr lang="en-US" sz="1800" dirty="0"/>
              <a:t>Civilian and military trauma data show that the development of coagulopathy of trauma is predictive of mortality.                  </a:t>
            </a:r>
          </a:p>
          <a:p>
            <a:pPr marL="0" indent="0">
              <a:buNone/>
            </a:pPr>
            <a:endParaRPr lang="ar-JO" sz="2000" dirty="0"/>
          </a:p>
        </p:txBody>
      </p:sp>
    </p:spTree>
    <p:extLst>
      <p:ext uri="{BB962C8B-B14F-4D97-AF65-F5344CB8AC3E}">
        <p14:creationId xmlns:p14="http://schemas.microsoft.com/office/powerpoint/2010/main" val="734204829"/>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400" dirty="0" smtClean="0"/>
          </a:p>
          <a:p>
            <a:endParaRPr lang="en-US" sz="1400" dirty="0"/>
          </a:p>
          <a:p>
            <a:r>
              <a:rPr lang="en-US" sz="2000" dirty="0" smtClean="0"/>
              <a:t>Similarly, platelet </a:t>
            </a:r>
            <a:r>
              <a:rPr lang="en-US" sz="2000" dirty="0"/>
              <a:t>transfusion is important. Studies have </a:t>
            </a:r>
            <a:r>
              <a:rPr lang="en-US" sz="2000" dirty="0" smtClean="0"/>
              <a:t>demonstrated that </a:t>
            </a:r>
            <a:r>
              <a:rPr lang="en-US" sz="2000" dirty="0"/>
              <a:t>low platelet counts in trauma patients were associated </a:t>
            </a:r>
            <a:r>
              <a:rPr lang="en-US" sz="2000" dirty="0" smtClean="0"/>
              <a:t>with increased mortality, </a:t>
            </a:r>
            <a:r>
              <a:rPr lang="en-US" sz="2000" dirty="0"/>
              <a:t>and that increased platelet use appears </a:t>
            </a:r>
            <a:r>
              <a:rPr lang="en-US" sz="2000" dirty="0" smtClean="0"/>
              <a:t>to improve outcome. </a:t>
            </a:r>
          </a:p>
          <a:p>
            <a:r>
              <a:rPr lang="en-US" sz="2000" dirty="0" smtClean="0"/>
              <a:t>The </a:t>
            </a:r>
            <a:r>
              <a:rPr lang="en-US" sz="2000" dirty="0"/>
              <a:t>benefit of platelet transfusion may </a:t>
            </a:r>
            <a:r>
              <a:rPr lang="en-US" sz="2000" dirty="0" smtClean="0"/>
              <a:t>be most </a:t>
            </a:r>
            <a:r>
              <a:rPr lang="en-US" sz="2000" dirty="0"/>
              <a:t>pronounced in trauma patients with brain </a:t>
            </a:r>
            <a:r>
              <a:rPr lang="en-US" sz="2000" dirty="0" smtClean="0"/>
              <a:t>injury. </a:t>
            </a:r>
          </a:p>
          <a:p>
            <a:pPr lvl="1"/>
            <a:r>
              <a:rPr lang="en-US" sz="1800" dirty="0" smtClean="0"/>
              <a:t>Platelets should </a:t>
            </a:r>
            <a:r>
              <a:rPr lang="en-US" sz="1800" dirty="0"/>
              <a:t>be transfused in the bleeding patient to maintain </a:t>
            </a:r>
            <a:r>
              <a:rPr lang="en-US" sz="1800" dirty="0" smtClean="0"/>
              <a:t>counts above </a:t>
            </a:r>
            <a:r>
              <a:rPr lang="en-US" sz="1800" dirty="0"/>
              <a:t>50 </a:t>
            </a:r>
            <a:r>
              <a:rPr lang="en-US" sz="1800" dirty="0" smtClean="0"/>
              <a:t>.</a:t>
            </a:r>
            <a:endParaRPr lang="ar-JO" sz="1800" dirty="0"/>
          </a:p>
        </p:txBody>
      </p:sp>
    </p:spTree>
    <p:extLst>
      <p:ext uri="{BB962C8B-B14F-4D97-AF65-F5344CB8AC3E}">
        <p14:creationId xmlns:p14="http://schemas.microsoft.com/office/powerpoint/2010/main" val="1031242023"/>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There </a:t>
            </a:r>
            <a:r>
              <a:rPr lang="en-US" sz="2000" dirty="0"/>
              <a:t>is a potential role for other coagulation </a:t>
            </a:r>
            <a:r>
              <a:rPr lang="en-US" sz="2000" dirty="0" smtClean="0"/>
              <a:t>factor-based products</a:t>
            </a:r>
            <a:r>
              <a:rPr lang="en-US" sz="2000" dirty="0"/>
              <a:t>, such as fibrinogen concentrates and </a:t>
            </a:r>
            <a:r>
              <a:rPr lang="en-US" sz="2000" dirty="0" err="1" smtClean="0"/>
              <a:t>prothrombin</a:t>
            </a:r>
            <a:r>
              <a:rPr lang="en-US" sz="2000" dirty="0"/>
              <a:t> </a:t>
            </a:r>
            <a:r>
              <a:rPr lang="en-US" sz="2000" dirty="0" smtClean="0"/>
              <a:t>complex </a:t>
            </a:r>
            <a:r>
              <a:rPr lang="en-US" sz="2000" dirty="0"/>
              <a:t>concentrates. Use of these agents may be guided by </a:t>
            </a:r>
            <a:r>
              <a:rPr lang="en-US" sz="2000" dirty="0" smtClean="0"/>
              <a:t>a drop </a:t>
            </a:r>
            <a:r>
              <a:rPr lang="en-US" sz="2000" dirty="0"/>
              <a:t>in fibrinogen levels to less than 1 g/L or, less </a:t>
            </a:r>
            <a:r>
              <a:rPr lang="en-US" sz="2000" dirty="0" smtClean="0"/>
              <a:t>specifically, by </a:t>
            </a:r>
            <a:r>
              <a:rPr lang="en-US" sz="2000" dirty="0" err="1"/>
              <a:t>thromboelastogram</a:t>
            </a:r>
            <a:r>
              <a:rPr lang="en-US" sz="2000" dirty="0"/>
              <a:t> findings to suggest </a:t>
            </a:r>
            <a:r>
              <a:rPr lang="en-US" sz="2000" dirty="0" err="1"/>
              <a:t>hyperfibrinolysis</a:t>
            </a:r>
            <a:r>
              <a:rPr lang="en-US" sz="2000" dirty="0" smtClean="0"/>
              <a:t>.</a:t>
            </a:r>
            <a:endParaRPr lang="en-US" sz="2000" dirty="0"/>
          </a:p>
        </p:txBody>
      </p:sp>
    </p:spTree>
    <p:extLst>
      <p:ext uri="{BB962C8B-B14F-4D97-AF65-F5344CB8AC3E}">
        <p14:creationId xmlns:p14="http://schemas.microsoft.com/office/powerpoint/2010/main" val="949915920"/>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Data </a:t>
            </a:r>
            <a:r>
              <a:rPr lang="en-US" sz="2000" dirty="0"/>
              <a:t>also support the use of </a:t>
            </a:r>
            <a:r>
              <a:rPr lang="en-US" sz="2000" dirty="0" err="1"/>
              <a:t>antifibrinolytic</a:t>
            </a:r>
            <a:r>
              <a:rPr lang="en-US" sz="2000" dirty="0"/>
              <a:t> agents in bleeding trauma patients, specifically </a:t>
            </a:r>
            <a:r>
              <a:rPr lang="en-US" sz="2000" dirty="0" err="1"/>
              <a:t>tranexamic</a:t>
            </a:r>
            <a:r>
              <a:rPr lang="en-US" sz="2000" dirty="0"/>
              <a:t> acid (a synthetic lysine analogue that acts as a competitive inhibitor of plasmin and plasminogen). </a:t>
            </a:r>
          </a:p>
          <a:p>
            <a:endParaRPr lang="en-US" sz="2000" dirty="0" smtClean="0"/>
          </a:p>
          <a:p>
            <a:endParaRPr lang="en-US" sz="2000" dirty="0"/>
          </a:p>
          <a:p>
            <a:pPr lvl="1"/>
            <a:r>
              <a:rPr lang="en-US" sz="1800" dirty="0" smtClean="0"/>
              <a:t>The </a:t>
            </a:r>
            <a:r>
              <a:rPr lang="en-US" sz="1800" dirty="0"/>
              <a:t>multinational Clinical Randomization of an </a:t>
            </a:r>
            <a:r>
              <a:rPr lang="en-US" sz="1800" dirty="0" err="1"/>
              <a:t>Antifibrinolytic</a:t>
            </a:r>
            <a:r>
              <a:rPr lang="en-US" sz="1800" dirty="0"/>
              <a:t> in Significant </a:t>
            </a:r>
            <a:r>
              <a:rPr lang="en-US" sz="1800" dirty="0" err="1"/>
              <a:t>Haemorrhage</a:t>
            </a:r>
            <a:r>
              <a:rPr lang="en-US" sz="1800" dirty="0"/>
              <a:t> 2 (CRASH-2) trial suggested that early use of </a:t>
            </a:r>
            <a:r>
              <a:rPr lang="en-US" sz="1800" dirty="0" err="1"/>
              <a:t>tranexamic</a:t>
            </a:r>
            <a:r>
              <a:rPr lang="en-US" sz="1800" dirty="0"/>
              <a:t> acid limits </a:t>
            </a:r>
            <a:r>
              <a:rPr lang="en-US" sz="1800" dirty="0" err="1"/>
              <a:t>rebleeding</a:t>
            </a:r>
            <a:r>
              <a:rPr lang="en-US" sz="1800" dirty="0"/>
              <a:t> and reduces mortality.</a:t>
            </a:r>
            <a:endParaRPr lang="ar-JO" sz="1800" dirty="0"/>
          </a:p>
          <a:p>
            <a:endParaRPr lang="ar-JO" sz="2000" dirty="0"/>
          </a:p>
        </p:txBody>
      </p:sp>
    </p:spTree>
    <p:extLst>
      <p:ext uri="{BB962C8B-B14F-4D97-AF65-F5344CB8AC3E}">
        <p14:creationId xmlns:p14="http://schemas.microsoft.com/office/powerpoint/2010/main" val="569675255"/>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In </a:t>
            </a:r>
            <a:r>
              <a:rPr lang="en-US" sz="2000" dirty="0"/>
              <a:t>the past, </a:t>
            </a:r>
            <a:r>
              <a:rPr lang="en-US" sz="2000" dirty="0" smtClean="0"/>
              <a:t>coagulopathy associated </a:t>
            </a:r>
            <a:r>
              <a:rPr lang="en-US" sz="2000" dirty="0"/>
              <a:t>with the bleeding patient was presumed to be </a:t>
            </a:r>
            <a:r>
              <a:rPr lang="en-US" sz="2000" dirty="0" smtClean="0"/>
              <a:t>due solely </a:t>
            </a:r>
            <a:r>
              <a:rPr lang="en-US" sz="2000" dirty="0"/>
              <a:t>to dilution and depletion of clotting factors and </a:t>
            </a:r>
            <a:r>
              <a:rPr lang="en-US" sz="2000" dirty="0" smtClean="0"/>
              <a:t>platelets. </a:t>
            </a:r>
          </a:p>
          <a:p>
            <a:r>
              <a:rPr lang="en-US" sz="2000" dirty="0" smtClean="0"/>
              <a:t>We </a:t>
            </a:r>
            <a:r>
              <a:rPr lang="en-US" sz="2000" dirty="0"/>
              <a:t>now understand that an acute coagulopathy of trauma </a:t>
            </a:r>
            <a:r>
              <a:rPr lang="en-US" sz="2000" dirty="0" smtClean="0"/>
              <a:t>occurs as </a:t>
            </a:r>
            <a:r>
              <a:rPr lang="en-US" sz="2000" dirty="0"/>
              <a:t>an immediate consequence of injury, with abnormal </a:t>
            </a:r>
            <a:r>
              <a:rPr lang="en-US" sz="2000" dirty="0" smtClean="0"/>
              <a:t>admission coagulation </a:t>
            </a:r>
            <a:r>
              <a:rPr lang="en-US" sz="2000" dirty="0"/>
              <a:t>as a predictor of high </a:t>
            </a:r>
            <a:r>
              <a:rPr lang="en-US" sz="2000" dirty="0" smtClean="0"/>
              <a:t>mortality. </a:t>
            </a:r>
          </a:p>
        </p:txBody>
      </p:sp>
    </p:spTree>
    <p:extLst>
      <p:ext uri="{BB962C8B-B14F-4D97-AF65-F5344CB8AC3E}">
        <p14:creationId xmlns:p14="http://schemas.microsoft.com/office/powerpoint/2010/main" val="1548154322"/>
      </p:ext>
    </p:extLst>
  </p:cSld>
  <p:clrMapOvr>
    <a:masterClrMapping/>
  </p:clrMapOvr>
  <p:transition spd="med">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Traditional measurement of platelets, international normalized ratio, and partial </a:t>
            </a:r>
            <a:r>
              <a:rPr lang="en-US" sz="2000" dirty="0" err="1"/>
              <a:t>thromboplastin</a:t>
            </a:r>
            <a:r>
              <a:rPr lang="en-US" sz="2000" dirty="0"/>
              <a:t> time may not reflect the coagulopathy of trauma or response to therapy effectively. </a:t>
            </a:r>
            <a:endParaRPr lang="en-US" sz="2000" dirty="0" smtClean="0"/>
          </a:p>
          <a:p>
            <a:endParaRPr lang="en-US" sz="2000" dirty="0" smtClean="0"/>
          </a:p>
          <a:p>
            <a:endParaRPr lang="en-US" sz="2000" dirty="0"/>
          </a:p>
          <a:p>
            <a:r>
              <a:rPr lang="en-US" sz="2000" dirty="0" smtClean="0"/>
              <a:t>Recently</a:t>
            </a:r>
            <a:r>
              <a:rPr lang="en-US" sz="2000" dirty="0"/>
              <a:t>, </a:t>
            </a:r>
            <a:r>
              <a:rPr lang="en-US" sz="2000" dirty="0" err="1"/>
              <a:t>thromboelastography</a:t>
            </a:r>
            <a:r>
              <a:rPr lang="en-US" sz="2000" dirty="0"/>
              <a:t> (TEG) has been used as a quicker, more comprehensive determination of coagulopathy and fibrinolysis in the injured patient. </a:t>
            </a:r>
            <a:endParaRPr lang="en-US" sz="2000" dirty="0" smtClean="0"/>
          </a:p>
          <a:p>
            <a:pPr lvl="1"/>
            <a:r>
              <a:rPr lang="en-US" sz="1800" dirty="0" smtClean="0"/>
              <a:t>Holcomb </a:t>
            </a:r>
            <a:r>
              <a:rPr lang="en-US" sz="1800" dirty="0"/>
              <a:t>and colleagues recently reported that TEG predicted patients with substantial bleeding and red cell transfusion better than conventional coagulopathy tests, need for platelet transfusion better than platelet count, and need for plasma transfusion better than fibrinogen levels.   </a:t>
            </a:r>
            <a:endParaRPr lang="ar-JO" sz="1800" dirty="0"/>
          </a:p>
          <a:p>
            <a:endParaRPr lang="ar-JO" sz="2000" dirty="0"/>
          </a:p>
        </p:txBody>
      </p:sp>
    </p:spTree>
    <p:extLst>
      <p:ext uri="{BB962C8B-B14F-4D97-AF65-F5344CB8AC3E}">
        <p14:creationId xmlns:p14="http://schemas.microsoft.com/office/powerpoint/2010/main" val="2494564730"/>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Additional </a:t>
            </a:r>
            <a:r>
              <a:rPr lang="en-US" sz="2000" dirty="0"/>
              <a:t>resuscitative adjuncts in patients with </a:t>
            </a:r>
            <a:r>
              <a:rPr lang="en-US" sz="2000" dirty="0" smtClean="0"/>
              <a:t>hemorrhagic shock </a:t>
            </a:r>
            <a:r>
              <a:rPr lang="en-US" sz="2000" dirty="0"/>
              <a:t>include minimization of heat loss and </a:t>
            </a:r>
            <a:r>
              <a:rPr lang="en-US" sz="2000" dirty="0" smtClean="0"/>
              <a:t>maintaining </a:t>
            </a:r>
            <a:r>
              <a:rPr lang="en-US" sz="2000" dirty="0" err="1" smtClean="0"/>
              <a:t>normothermia</a:t>
            </a:r>
            <a:r>
              <a:rPr lang="en-US" sz="2000" dirty="0" smtClean="0"/>
              <a:t>.</a:t>
            </a:r>
          </a:p>
          <a:p>
            <a:endParaRPr lang="en-US" sz="2000" dirty="0" smtClean="0"/>
          </a:p>
          <a:p>
            <a:r>
              <a:rPr lang="en-US" sz="2000" dirty="0" smtClean="0"/>
              <a:t>The </a:t>
            </a:r>
            <a:r>
              <a:rPr lang="en-US" sz="2000" dirty="0"/>
              <a:t>development of hypothermia in the </a:t>
            </a:r>
            <a:r>
              <a:rPr lang="en-US" sz="2000" dirty="0" smtClean="0"/>
              <a:t>bleeding patient </a:t>
            </a:r>
            <a:r>
              <a:rPr lang="en-US" sz="2000" dirty="0"/>
              <a:t>is associated with acidosis, hypotension, and </a:t>
            </a:r>
            <a:r>
              <a:rPr lang="en-US" sz="2000" dirty="0" smtClean="0"/>
              <a:t>coagulopathy</a:t>
            </a:r>
          </a:p>
        </p:txBody>
      </p:sp>
    </p:spTree>
    <p:extLst>
      <p:ext uri="{BB962C8B-B14F-4D97-AF65-F5344CB8AC3E}">
        <p14:creationId xmlns:p14="http://schemas.microsoft.com/office/powerpoint/2010/main" val="4030375343"/>
      </p:ext>
    </p:extLst>
  </p:cSld>
  <p:clrMapOvr>
    <a:masterClrMapping/>
  </p:clrMapOvr>
  <p:transition spd="med">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Hypothermia </a:t>
            </a:r>
            <a:r>
              <a:rPr lang="en-US" sz="2000" dirty="0"/>
              <a:t>in bleeding trauma patients is an independent risk factor for bleeding and death. This likely is secondary to impaired platelet function and impairments in the coagulation cascade. </a:t>
            </a:r>
          </a:p>
          <a:p>
            <a:endParaRPr lang="en-US" sz="2000" dirty="0" smtClean="0"/>
          </a:p>
          <a:p>
            <a:endParaRPr lang="en-US" sz="2000" dirty="0"/>
          </a:p>
          <a:p>
            <a:r>
              <a:rPr lang="en-US" sz="2000" dirty="0" smtClean="0"/>
              <a:t>Several </a:t>
            </a:r>
            <a:r>
              <a:rPr lang="en-US" sz="2000" dirty="0"/>
              <a:t>studies have investigated the induction of controlled hypothermia in patients with severe shock based on the hypothesis of limiting metabolic activity and energy requirements, creating a state of “suspended animation.” These studies  are promising and continue to be evaluated in large trials.</a:t>
            </a:r>
            <a:endParaRPr lang="ar-JO" sz="2000" dirty="0"/>
          </a:p>
          <a:p>
            <a:endParaRPr lang="ar-JO" sz="2000" dirty="0"/>
          </a:p>
        </p:txBody>
      </p:sp>
    </p:spTree>
    <p:extLst>
      <p:ext uri="{BB962C8B-B14F-4D97-AF65-F5344CB8AC3E}">
        <p14:creationId xmlns:p14="http://schemas.microsoft.com/office/powerpoint/2010/main" val="3802345336"/>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Baroreceptors </a:t>
            </a:r>
            <a:r>
              <a:rPr lang="en-US" sz="2000" dirty="0"/>
              <a:t>also are an important afferent pathway </a:t>
            </a:r>
            <a:r>
              <a:rPr lang="en-US" sz="2000" dirty="0" smtClean="0"/>
              <a:t>in initiation </a:t>
            </a:r>
            <a:r>
              <a:rPr lang="en-US" sz="2000" dirty="0"/>
              <a:t>of adaptive responses to shock. Volume </a:t>
            </a:r>
            <a:r>
              <a:rPr lang="en-US" sz="2000" dirty="0" smtClean="0"/>
              <a:t>receptors, sensitive </a:t>
            </a:r>
            <a:r>
              <a:rPr lang="en-US" sz="2000" dirty="0"/>
              <a:t>to changes in both chamber pressure and wall </a:t>
            </a:r>
            <a:r>
              <a:rPr lang="en-US" sz="2000" dirty="0" smtClean="0"/>
              <a:t>stretch, are </a:t>
            </a:r>
            <a:r>
              <a:rPr lang="en-US" sz="2000" dirty="0"/>
              <a:t>present within the atria of the heart. They become </a:t>
            </a:r>
            <a:r>
              <a:rPr lang="en-US" sz="2000" dirty="0" smtClean="0"/>
              <a:t>activated with </a:t>
            </a:r>
            <a:r>
              <a:rPr lang="en-US" sz="2000" dirty="0"/>
              <a:t>low volume hemorrhage or mild reductions in right </a:t>
            </a:r>
            <a:r>
              <a:rPr lang="en-US" sz="2000" dirty="0" smtClean="0"/>
              <a:t>atrial pressure</a:t>
            </a:r>
            <a:r>
              <a:rPr lang="en-US" sz="2000" dirty="0"/>
              <a:t>. </a:t>
            </a:r>
            <a:endParaRPr lang="en-US" sz="2000" dirty="0" smtClean="0"/>
          </a:p>
          <a:p>
            <a:endParaRPr lang="en-US" sz="2000" dirty="0"/>
          </a:p>
          <a:p>
            <a:pPr marL="0" indent="0">
              <a:buNone/>
            </a:pPr>
            <a:endParaRPr lang="en-US" sz="1400" dirty="0" smtClean="0"/>
          </a:p>
          <a:p>
            <a:endParaRPr lang="en-US" sz="1400" dirty="0"/>
          </a:p>
        </p:txBody>
      </p:sp>
    </p:spTree>
    <p:extLst>
      <p:ext uri="{BB962C8B-B14F-4D97-AF65-F5344CB8AC3E}">
        <p14:creationId xmlns:p14="http://schemas.microsoft.com/office/powerpoint/2010/main" val="2783964947"/>
      </p:ext>
    </p:extLst>
  </p:cSld>
  <p:clrMapOvr>
    <a:masterClrMapping/>
  </p:clrMapOvr>
  <p:transition spd="med">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5"/>
          <p:cNvSpPr>
            <a:spLocks noGrp="1"/>
          </p:cNvSpPr>
          <p:nvPr>
            <p:ph type="ctrTitle"/>
          </p:nvPr>
        </p:nvSpPr>
        <p:spPr>
          <a:xfrm>
            <a:off x="685800" y="1685914"/>
            <a:ext cx="7772400" cy="1743086"/>
          </a:xfrm>
        </p:spPr>
        <p:txBody>
          <a:bodyPr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en-US" sz="4400" b="1" i="0" kern="1200" cap="none" spc="0" dirty="0" smtClean="0">
                <a:ln w="11430"/>
                <a:solidFill>
                  <a:srgbClr val="C00000"/>
                </a:solidFill>
                <a:effectLst/>
                <a:latin typeface="+mj-lt"/>
                <a:ea typeface="+mj-ea"/>
                <a:cs typeface="+mj-cs"/>
              </a:rPr>
              <a:t>THANK YOU</a:t>
            </a:r>
            <a:endParaRPr lang="ar-JO" sz="6000" dirty="0"/>
          </a:p>
        </p:txBody>
      </p:sp>
      <p:sp>
        <p:nvSpPr>
          <p:cNvPr id="26" name="Subtitle 6"/>
          <p:cNvSpPr>
            <a:spLocks noGrp="1"/>
          </p:cNvSpPr>
          <p:nvPr>
            <p:ph type="subTitle" idx="1"/>
          </p:nvPr>
        </p:nvSpPr>
        <p:spPr>
          <a:xfrm>
            <a:off x="1331913" y="3933825"/>
            <a:ext cx="6400800" cy="1566863"/>
          </a:xfrm>
        </p:spPr>
        <p:txBody>
          <a:bodyPr/>
          <a:lstStyle/>
          <a:p>
            <a:pPr eaLnBrk="1" hangingPunct="1">
              <a:lnSpc>
                <a:spcPct val="80000"/>
              </a:lnSpc>
            </a:pPr>
            <a:endParaRPr lang="ar-JO" sz="2000" dirty="0" smtClean="0">
              <a:solidFill>
                <a:schemeClr val="tx1">
                  <a:lumMod val="65000"/>
                  <a:lumOff val="35000"/>
                </a:schemeClr>
              </a:solidFill>
            </a:endParaRPr>
          </a:p>
        </p:txBody>
      </p:sp>
      <p:pic>
        <p:nvPicPr>
          <p:cNvPr id="4" name="Picture 3" descr="sh3r_rt.png"/>
          <p:cNvPicPr>
            <a:picLocks noChangeAspect="1"/>
          </p:cNvPicPr>
          <p:nvPr/>
        </p:nvPicPr>
        <p:blipFill>
          <a:blip r:embed="rId2">
            <a:duotone>
              <a:schemeClr val="accent1">
                <a:shade val="45000"/>
                <a:satMod val="135000"/>
              </a:schemeClr>
              <a:prstClr val="white"/>
            </a:duotone>
          </a:blip>
          <a:srcRect/>
          <a:stretch>
            <a:fillRect/>
          </a:stretch>
        </p:blipFill>
        <p:spPr bwMode="auto">
          <a:xfrm>
            <a:off x="4057650" y="0"/>
            <a:ext cx="5086350" cy="6858000"/>
          </a:xfrm>
          <a:prstGeom prst="rect">
            <a:avLst/>
          </a:prstGeom>
          <a:noFill/>
          <a:ln w="9525">
            <a:noFill/>
            <a:miter lim="800000"/>
            <a:headEnd/>
            <a:tailEnd/>
          </a:ln>
        </p:spPr>
      </p:pic>
      <p:pic>
        <p:nvPicPr>
          <p:cNvPr id="5" name="Picture 4" descr="sh3r_lt.png"/>
          <p:cNvPicPr>
            <a:picLocks noChangeAspect="1"/>
          </p:cNvPicPr>
          <p:nvPr/>
        </p:nvPicPr>
        <p:blipFill>
          <a:blip r:embed="rId3">
            <a:duotone>
              <a:schemeClr val="bg2">
                <a:shade val="45000"/>
                <a:satMod val="135000"/>
              </a:schemeClr>
              <a:prstClr val="white"/>
            </a:duotone>
          </a:blip>
          <a:srcRect/>
          <a:stretch>
            <a:fillRect/>
          </a:stretch>
        </p:blipFill>
        <p:spPr bwMode="auto">
          <a:xfrm>
            <a:off x="0" y="0"/>
            <a:ext cx="5097463" cy="6858000"/>
          </a:xfrm>
          <a:prstGeom prst="rect">
            <a:avLst/>
          </a:prstGeom>
          <a:noFill/>
          <a:ln w="9525">
            <a:noFill/>
            <a:miter lim="800000"/>
            <a:headEnd/>
            <a:tailEnd/>
          </a:ln>
        </p:spPr>
      </p:pic>
    </p:spTree>
    <p:extLst>
      <p:ext uri="{BB962C8B-B14F-4D97-AF65-F5344CB8AC3E}">
        <p14:creationId xmlns:p14="http://schemas.microsoft.com/office/powerpoint/2010/main" val="120222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accel="50000" fill="hold" nodeType="clickEffect">
                                  <p:stCondLst>
                                    <p:cond delay="0"/>
                                  </p:stCondLst>
                                  <p:childTnLst>
                                    <p:anim calcmode="lin" valueType="num">
                                      <p:cBhvr additive="base">
                                        <p:cTn id="6" dur="1000"/>
                                        <p:tgtEl>
                                          <p:spTgt spid="4"/>
                                        </p:tgtEl>
                                        <p:attrNameLst>
                                          <p:attrName>ppt_x</p:attrName>
                                        </p:attrNameLst>
                                      </p:cBhvr>
                                      <p:tavLst>
                                        <p:tav tm="0">
                                          <p:val>
                                            <p:strVal val="ppt_x"/>
                                          </p:val>
                                        </p:tav>
                                        <p:tav tm="100000">
                                          <p:val>
                                            <p:strVal val="1+ppt_w/2"/>
                                          </p:val>
                                        </p:tav>
                                      </p:tavLst>
                                    </p:anim>
                                    <p:anim calcmode="lin" valueType="num">
                                      <p:cBhvr additive="base">
                                        <p:cTn id="7" dur="1000"/>
                                        <p:tgtEl>
                                          <p:spTgt spid="4"/>
                                        </p:tgtEl>
                                        <p:attrNameLst>
                                          <p:attrName>ppt_y</p:attrName>
                                        </p:attrNameLst>
                                      </p:cBhvr>
                                      <p:tavLst>
                                        <p:tav tm="0">
                                          <p:val>
                                            <p:strVal val="ppt_y"/>
                                          </p:val>
                                        </p:tav>
                                        <p:tav tm="100000">
                                          <p:val>
                                            <p:strVal val="ppt_y"/>
                                          </p:val>
                                        </p:tav>
                                      </p:tavLst>
                                    </p:anim>
                                    <p:set>
                                      <p:cBhvr>
                                        <p:cTn id="8" dur="1" fill="hold">
                                          <p:stCondLst>
                                            <p:cond delay="999"/>
                                          </p:stCondLst>
                                        </p:cTn>
                                        <p:tgtEl>
                                          <p:spTgt spid="4"/>
                                        </p:tgtEl>
                                        <p:attrNameLst>
                                          <p:attrName>style.visibility</p:attrName>
                                        </p:attrNameLst>
                                      </p:cBhvr>
                                      <p:to>
                                        <p:strVal val="hidden"/>
                                      </p:to>
                                    </p:set>
                                  </p:childTnLst>
                                </p:cTn>
                              </p:par>
                              <p:par>
                                <p:cTn id="9" presetID="2" presetClass="exit" presetSubtype="8" accel="50000" fill="hold" nodeType="withEffect">
                                  <p:stCondLst>
                                    <p:cond delay="0"/>
                                  </p:stCondLst>
                                  <p:childTnLst>
                                    <p:anim calcmode="lin" valueType="num">
                                      <p:cBhvr additive="base">
                                        <p:cTn id="10" dur="1000"/>
                                        <p:tgtEl>
                                          <p:spTgt spid="5"/>
                                        </p:tgtEl>
                                        <p:attrNameLst>
                                          <p:attrName>ppt_x</p:attrName>
                                        </p:attrNameLst>
                                      </p:cBhvr>
                                      <p:tavLst>
                                        <p:tav tm="0">
                                          <p:val>
                                            <p:strVal val="ppt_x"/>
                                          </p:val>
                                        </p:tav>
                                        <p:tav tm="100000">
                                          <p:val>
                                            <p:strVal val="0-ppt_w/2"/>
                                          </p:val>
                                        </p:tav>
                                      </p:tavLst>
                                    </p:anim>
                                    <p:anim calcmode="lin" valueType="num">
                                      <p:cBhvr additive="base">
                                        <p:cTn id="11" dur="1000"/>
                                        <p:tgtEl>
                                          <p:spTgt spid="5"/>
                                        </p:tgtEl>
                                        <p:attrNameLst>
                                          <p:attrName>ppt_y</p:attrName>
                                        </p:attrNameLst>
                                      </p:cBhvr>
                                      <p:tavLst>
                                        <p:tav tm="0">
                                          <p:val>
                                            <p:strVal val="ppt_y"/>
                                          </p:val>
                                        </p:tav>
                                        <p:tav tm="100000">
                                          <p:val>
                                            <p:strVal val="ppt_y"/>
                                          </p:val>
                                        </p:tav>
                                      </p:tavLst>
                                    </p:anim>
                                    <p:set>
                                      <p:cBhvr>
                                        <p:cTn id="1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These </a:t>
            </a:r>
            <a:r>
              <a:rPr lang="en-US" sz="2000" dirty="0"/>
              <a:t>receptors normally inhibit induction of the ANS. When activated, these baroreceptors diminish their output, thus disinhibiting the effect of the ANS. </a:t>
            </a:r>
            <a:endParaRPr lang="en-US" sz="2000" dirty="0" smtClean="0"/>
          </a:p>
          <a:p>
            <a:endParaRPr lang="en-US" sz="2000" dirty="0" smtClean="0"/>
          </a:p>
          <a:p>
            <a:r>
              <a:rPr lang="en-US" sz="2000" dirty="0" smtClean="0"/>
              <a:t>The </a:t>
            </a:r>
            <a:r>
              <a:rPr lang="en-US" sz="2000" dirty="0"/>
              <a:t>ANS then increases its output, principally via sympathetic activation at the vasomotor centers of the brain stem, producing centrally mediated constriction of peripheral vessels.</a:t>
            </a:r>
            <a:endParaRPr lang="ar-JO" sz="2000" dirty="0"/>
          </a:p>
          <a:p>
            <a:endParaRPr lang="ar-JO" sz="2000" dirty="0"/>
          </a:p>
        </p:txBody>
      </p:sp>
    </p:spTree>
    <p:extLst>
      <p:ext uri="{BB962C8B-B14F-4D97-AF65-F5344CB8AC3E}">
        <p14:creationId xmlns:p14="http://schemas.microsoft.com/office/powerpoint/2010/main" val="374259877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8904</TotalTime>
  <Words>4611</Words>
  <Application>Microsoft Office PowerPoint</Application>
  <PresentationFormat>عرض على الشاشة (3:4)‏</PresentationFormat>
  <Paragraphs>347</Paragraphs>
  <Slides>80</Slides>
  <Notes>2</Notes>
  <HiddenSlides>0</HiddenSlides>
  <MMClips>0</MMClips>
  <ScaleCrop>false</ScaleCrop>
  <HeadingPairs>
    <vt:vector size="4" baseType="variant">
      <vt:variant>
        <vt:lpstr>نسق</vt:lpstr>
      </vt:variant>
      <vt:variant>
        <vt:i4>1</vt:i4>
      </vt:variant>
      <vt:variant>
        <vt:lpstr>عناوين الشرائح</vt:lpstr>
      </vt:variant>
      <vt:variant>
        <vt:i4>80</vt:i4>
      </vt:variant>
    </vt:vector>
  </HeadingPairs>
  <TitlesOfParts>
    <vt:vector size="81" baseType="lpstr">
      <vt:lpstr>Office Theme</vt:lpstr>
      <vt:lpstr>SHOCK </vt:lpstr>
      <vt:lpstr>Shock</vt:lpstr>
      <vt:lpstr>عرض تقديمي في PowerPoint</vt:lpstr>
      <vt:lpstr>عرض تقديمي في PowerPoint</vt:lpstr>
      <vt:lpstr>Neuroendocrine and Organ-Specific Responses</vt:lpstr>
      <vt:lpstr>Afferent Signals</vt:lpstr>
      <vt:lpstr>عرض تقديمي في PowerPoint</vt:lpstr>
      <vt:lpstr>عرض تقديمي في PowerPoint</vt:lpstr>
      <vt:lpstr>عرض تقديمي في PowerPoint</vt:lpstr>
      <vt:lpstr>عرض تقديمي في PowerPoint</vt:lpstr>
      <vt:lpstr>Efferent Signals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METABOLIC EFFECTS</vt:lpstr>
      <vt:lpstr>عرض تقديمي في PowerPoint</vt:lpstr>
      <vt:lpstr>عرض تقديمي في PowerPoint</vt:lpstr>
      <vt:lpstr>عرض تقديمي في PowerPoint</vt:lpstr>
      <vt:lpstr>عرض تقديمي في PowerPoint</vt:lpstr>
      <vt:lpstr>Cellular Hypoperfusion</vt:lpstr>
      <vt:lpstr>Cellular gene expression</vt:lpstr>
      <vt:lpstr>Hypovolemic Shock </vt:lpstr>
      <vt:lpstr>Hypovolemic/Hemorrhagic</vt:lpstr>
      <vt:lpstr>عرض تقديمي في PowerPoint</vt:lpstr>
      <vt:lpstr>Diagnosis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Treatment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Company>JUH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raed</dc:creator>
  <cp:lastModifiedBy>Nahed</cp:lastModifiedBy>
  <cp:revision>310</cp:revision>
  <dcterms:created xsi:type="dcterms:W3CDTF">2009-01-31T06:06:07Z</dcterms:created>
  <dcterms:modified xsi:type="dcterms:W3CDTF">2017-04-30T04:01:19Z</dcterms:modified>
</cp:coreProperties>
</file>