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3" r:id="rId24"/>
    <p:sldId id="292" r:id="rId25"/>
    <p:sldId id="288" r:id="rId26"/>
    <p:sldId id="289" r:id="rId27"/>
    <p:sldId id="290" r:id="rId28"/>
    <p:sldId id="279" r:id="rId29"/>
    <p:sldId id="287" r:id="rId30"/>
    <p:sldId id="280" r:id="rId31"/>
    <p:sldId id="281" r:id="rId32"/>
    <p:sldId id="291" r:id="rId33"/>
    <p:sldId id="286" r:id="rId34"/>
    <p:sldId id="293" r:id="rId35"/>
    <p:sldId id="294" r:id="rId36"/>
    <p:sldId id="298" r:id="rId37"/>
    <p:sldId id="296" r:id="rId38"/>
    <p:sldId id="295" r:id="rId39"/>
    <p:sldId id="297" r:id="rId40"/>
    <p:sldId id="299" r:id="rId41"/>
    <p:sldId id="300" r:id="rId42"/>
    <p:sldId id="301" r:id="rId43"/>
    <p:sldId id="302" r:id="rId44"/>
    <p:sldId id="303" r:id="rId45"/>
    <p:sldId id="304" r:id="rId46"/>
    <p:sldId id="305" r:id="rId47"/>
    <p:sldId id="306" r:id="rId48"/>
    <p:sldId id="307" r:id="rId49"/>
    <p:sldId id="308" r:id="rId50"/>
    <p:sldId id="311" r:id="rId51"/>
    <p:sldId id="309" r:id="rId52"/>
    <p:sldId id="310"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6" r:id="rId77"/>
    <p:sldId id="335"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5" r:id="rId96"/>
    <p:sldId id="356" r:id="rId97"/>
    <p:sldId id="358"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F29E3-62B7-4062-AF2B-4E1C0C855009}" type="datetimeFigureOut">
              <a:rPr lang="en-US" smtClean="0"/>
              <a:pPr/>
              <a:t>11/11/2017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EF41D-0D53-4255-BA4B-D739F98966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B9CBDAF-A342-4362-BB9D-C2CDE942BE5F}" type="slidenum">
              <a:rPr lang="en-GB">
                <a:latin typeface="Arial" pitchFamily="34" charset="0"/>
              </a:rPr>
              <a:pPr/>
              <a:t>18</a:t>
            </a:fld>
            <a:endParaRPr lang="en-GB">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F57FE-6A79-4AB5-93AC-C09E8D28C1B7}" type="slidenum">
              <a:rPr lang="en-US"/>
              <a:pPr/>
              <a:t>44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42BC2-6B25-4A98-B6EF-0C231D46099A}" type="slidenum">
              <a:rPr lang="en-US"/>
              <a:pPr/>
              <a:t>45</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CB9A7-5607-4FF3-B0B3-C9261194E756}" type="slidenum">
              <a:rPr lang="en-US"/>
              <a:pPr/>
              <a:t>46</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5E6B3-F913-4251-B050-0E929C1704DC}" type="slidenum">
              <a:rPr lang="en-US"/>
              <a:pPr/>
              <a:t>47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DCDB1-DDB9-4D60-B5F6-20F066603EF4}" type="slidenum">
              <a:rPr lang="en-US"/>
              <a:pPr/>
              <a:t>48</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DF137-05D7-4EC1-94E4-58A5C38C5595}" type="slidenum">
              <a:rPr lang="en-US"/>
              <a:pPr/>
              <a:t>49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8455C-172F-428D-9568-E88779B02BB1}" type="slidenum">
              <a:rPr lang="en-US"/>
              <a:pPr/>
              <a:t>50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332B2F4-6AB9-4B9D-AC8D-EF14188D6192}" type="slidenum">
              <a:rPr lang="ar-EG" smtClean="0"/>
              <a:pPr/>
              <a:t>59</a:t>
            </a:fld>
            <a:endParaRPr lang="en-US"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ar-EG"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C6C7661-041C-4D7D-9468-DF9C0F1A65F5}" type="slidenum">
              <a:rPr lang="ar-EG" smtClean="0"/>
              <a:pPr/>
              <a:t>61</a:t>
            </a:fld>
            <a:endParaRPr lang="en-US" smtClean="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ar-E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0EF0F35-A40D-4BB8-8BF0-D4B8BA058A1F}" type="slidenum">
              <a:rPr lang="en-US"/>
              <a:pPr/>
              <a:t>65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Pneumonia Patient Outcomes Research Team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Pneumonia/Legionella/Pertussis</a:t>
            </a:r>
          </a:p>
        </p:txBody>
      </p:sp>
      <p:sp>
        <p:nvSpPr>
          <p:cNvPr id="5" name="Rectangle 7"/>
          <p:cNvSpPr>
            <a:spLocks noGrp="1" noChangeArrowheads="1"/>
          </p:cNvSpPr>
          <p:nvPr>
            <p:ph type="sldNum" sz="quarter" idx="5"/>
          </p:nvPr>
        </p:nvSpPr>
        <p:spPr>
          <a:ln/>
        </p:spPr>
        <p:txBody>
          <a:bodyPr/>
          <a:lstStyle/>
          <a:p>
            <a:fld id="{67818695-177E-43B7-A72E-5175C982361E}" type="slidenum">
              <a:rPr lang="en-US"/>
              <a:pPr/>
              <a:t>34</a:t>
            </a:fld>
            <a:endParaRPr lang="en-US"/>
          </a:p>
        </p:txBody>
      </p:sp>
      <p:sp>
        <p:nvSpPr>
          <p:cNvPr id="58370" name="Rectangle 2"/>
          <p:cNvSpPr>
            <a:spLocks noGrp="1" noRot="1" noChangeAspect="1" noChangeArrowheads="1" noTextEdit="1"/>
          </p:cNvSpPr>
          <p:nvPr>
            <p:ph type="sldImg"/>
          </p:nvPr>
        </p:nvSpPr>
        <p:spPr bwMode="auto">
          <a:xfrm>
            <a:off x="1144588" y="687388"/>
            <a:ext cx="4568825" cy="3425825"/>
          </a:xfrm>
          <a:prstGeom prst="rect">
            <a:avLst/>
          </a:prstGeom>
          <a:solidFill>
            <a:srgbClr val="FFFFFF"/>
          </a:solidFill>
          <a:ln w="12700" cap="flat">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ar-K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86BE9-2572-48B9-80FD-12006052E8C2}" type="slidenum">
              <a:rPr lang="en-US"/>
              <a:pPr/>
              <a:t>85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60428-D2A7-4F92-B6DD-5455EFE982E8}" type="slidenum">
              <a:rPr lang="en-US"/>
              <a:pPr/>
              <a:t>86</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2B709-5D8B-40B1-9A15-808F083E26D4}" type="slidenum">
              <a:rPr lang="en-US"/>
              <a:pPr/>
              <a:t>87</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F6037-AACA-4B70-9F65-3AC4A5FF7D03}" type="slidenum">
              <a:rPr lang="en-US"/>
              <a:pPr/>
              <a:t>88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B046E-4EED-4A62-883E-362925A55D46}" type="slidenum">
              <a:rPr lang="en-US"/>
              <a:pPr/>
              <a:t>89</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4D74A-491F-4461-94F0-5B9CE9FCFC7F}" type="slidenum">
              <a:rPr lang="en-US"/>
              <a:pPr/>
              <a:t>90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0F405-2777-470F-9E48-068D45C726C8}" type="slidenum">
              <a:rPr lang="en-US"/>
              <a:pPr/>
              <a:t>92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3872A-450B-449E-9CA4-C4114BC69ECF}" type="slidenum">
              <a:rPr lang="en-US"/>
              <a:pPr/>
              <a:t>93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03332-D11B-47C5-B482-B08FDB644EDA}" type="slidenum">
              <a:rPr lang="en-US"/>
              <a:pPr/>
              <a:t>94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0970D-1764-483D-BCFA-E2F34DD8D9E6}" type="slidenum">
              <a:rPr lang="en-US"/>
              <a:pPr/>
              <a:t>35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F3300-9C57-4667-B870-90B724ACD663}" type="slidenum">
              <a:rPr lang="en-US"/>
              <a:pPr/>
              <a:t>37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17B2D-874D-4B45-98CD-4E42D322A035}" type="slidenum">
              <a:rPr lang="en-US"/>
              <a:pPr/>
              <a:t>39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76C77-6C3D-4895-8216-14A06561CEAE}" type="slidenum">
              <a:rPr lang="en-US"/>
              <a:pPr/>
              <a:t>40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08EB5-05A8-46BC-8193-ED97D024F30C}" type="slidenum">
              <a:rPr lang="en-US"/>
              <a:pPr/>
              <a:t>41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44A01-ED9E-4D9D-BE0A-B604475B8225}" type="slidenum">
              <a:rPr lang="en-US"/>
              <a:pPr/>
              <a:t>42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E1AD3-7184-451A-B75D-8E92F7CCFAE3}" type="slidenum">
              <a:rPr lang="en-US"/>
              <a:pPr/>
              <a:t>43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362200"/>
            <a:ext cx="8001000" cy="3733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D7AE413-546E-4366-AD37-7190CF5000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362200"/>
            <a:ext cx="3924300" cy="3733800"/>
          </a:xfrm>
        </p:spPr>
        <p:txBody>
          <a:bodyPr/>
          <a:lstStyle/>
          <a:p>
            <a:pPr lvl="0"/>
            <a:endParaRPr lang="en-US" noProof="0" smtClean="0"/>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020B8D4-8EEA-4F30-9B69-778E2BC8D2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C6097-427C-49F9-845E-7C9A90D8C0BA}"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3EEBB-29E3-400A-8CD8-247C5EAD0B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C6097-427C-49F9-845E-7C9A90D8C0BA}" type="datetimeFigureOut">
              <a:rPr lang="en-US" smtClean="0"/>
              <a:pPr/>
              <a:t>11/11/2017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3EEBB-29E3-400A-8CD8-247C5EAD0B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wmf"/><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Lower Respiratory Tract Infections</a:t>
            </a:r>
            <a:br>
              <a:rPr lang="en-US" dirty="0" smtClean="0"/>
            </a:br>
            <a:r>
              <a:rPr lang="en-US" dirty="0" smtClean="0"/>
              <a:t>--lines of treatment</a:t>
            </a:r>
            <a:endParaRPr lang="en-US" dirty="0"/>
          </a:p>
        </p:txBody>
      </p:sp>
      <p:sp>
        <p:nvSpPr>
          <p:cNvPr id="3" name="Subtitle 2"/>
          <p:cNvSpPr>
            <a:spLocks noGrp="1"/>
          </p:cNvSpPr>
          <p:nvPr>
            <p:ph type="subTitle" idx="1"/>
          </p:nvPr>
        </p:nvSpPr>
        <p:spPr/>
        <p:txBody>
          <a:bodyPr>
            <a:normAutofit/>
          </a:bodyPr>
          <a:lstStyle/>
          <a:p>
            <a:r>
              <a:rPr lang="en-US" dirty="0" smtClean="0"/>
              <a:t>Maisa Mansour , MD </a:t>
            </a:r>
          </a:p>
          <a:p>
            <a:r>
              <a:rPr lang="en-US" dirty="0" smtClean="0"/>
              <a:t>Faculty of Medicine </a:t>
            </a:r>
          </a:p>
          <a:p>
            <a:r>
              <a:rPr lang="en-US" dirty="0" smtClean="0"/>
              <a:t>Jordan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50938" y="617538"/>
            <a:ext cx="7793037" cy="525462"/>
          </a:xfrm>
        </p:spPr>
        <p:txBody>
          <a:bodyPr>
            <a:normAutofit fontScale="90000"/>
          </a:bodyPr>
          <a:lstStyle/>
          <a:p>
            <a:r>
              <a:rPr lang="en-US" sz="3200" b="1" dirty="0">
                <a:solidFill>
                  <a:schemeClr val="tx1"/>
                </a:solidFill>
              </a:rPr>
              <a:t>Respiratory Zone of Lower Respiratory Tract</a:t>
            </a:r>
          </a:p>
        </p:txBody>
      </p:sp>
      <p:pic>
        <p:nvPicPr>
          <p:cNvPr id="53252" name="Picture 4" descr="D:\Image_Library\JPEG_IL\22_IL_jpeg\22-08_ResptryZone_1.jpg"/>
          <p:cNvPicPr>
            <a:picLocks noGrp="1" noChangeAspect="1" noChangeArrowheads="1"/>
          </p:cNvPicPr>
          <p:nvPr>
            <p:ph idx="1"/>
          </p:nvPr>
        </p:nvPicPr>
        <p:blipFill>
          <a:blip r:embed="rId2" cstate="print"/>
          <a:srcRect/>
          <a:stretch>
            <a:fillRect/>
          </a:stretch>
        </p:blipFill>
        <p:spPr>
          <a:xfrm>
            <a:off x="381000" y="1066800"/>
            <a:ext cx="8153400" cy="53340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Respiratory defense mechanism</a:t>
            </a:r>
            <a:endParaRPr lang="ar-KW" dirty="0"/>
          </a:p>
        </p:txBody>
      </p:sp>
      <p:sp>
        <p:nvSpPr>
          <p:cNvPr id="3" name="Content Placeholder 2"/>
          <p:cNvSpPr>
            <a:spLocks noGrp="1"/>
          </p:cNvSpPr>
          <p:nvPr>
            <p:ph idx="1"/>
          </p:nvPr>
        </p:nvSpPr>
        <p:spPr/>
        <p:txBody>
          <a:bodyPr>
            <a:normAutofit lnSpcReduction="10000"/>
          </a:bodyPr>
          <a:lstStyle/>
          <a:p>
            <a:pPr algn="l" rtl="0"/>
            <a:r>
              <a:rPr lang="en-US" dirty="0" smtClean="0"/>
              <a:t>Cough reflex.</a:t>
            </a:r>
          </a:p>
          <a:p>
            <a:pPr algn="l" rtl="0"/>
            <a:r>
              <a:rPr lang="en-US" dirty="0" smtClean="0"/>
              <a:t>Mucociliary </a:t>
            </a:r>
            <a:r>
              <a:rPr lang="en-GB" dirty="0" smtClean="0"/>
              <a:t>clearance mechanisms.</a:t>
            </a:r>
            <a:endParaRPr lang="en-US" dirty="0" smtClean="0"/>
          </a:p>
          <a:p>
            <a:pPr algn="l" rtl="0"/>
            <a:r>
              <a:rPr lang="en-GB" dirty="0" smtClean="0"/>
              <a:t>Mucosal immune system.</a:t>
            </a:r>
            <a:endParaRPr lang="en-GB" dirty="0"/>
          </a:p>
          <a:p>
            <a:pPr algn="l" rtl="0">
              <a:defRPr/>
            </a:pPr>
            <a:r>
              <a:rPr lang="en-GB" dirty="0"/>
              <a:t>Phagocytosis</a:t>
            </a:r>
          </a:p>
          <a:p>
            <a:pPr algn="l" rtl="0">
              <a:defRPr/>
            </a:pPr>
            <a:r>
              <a:rPr lang="en-GB" dirty="0"/>
              <a:t>Alveolar macrophages</a:t>
            </a:r>
          </a:p>
          <a:p>
            <a:pPr algn="l" rtl="0">
              <a:defRPr/>
            </a:pPr>
            <a:r>
              <a:rPr lang="en-GB" dirty="0" smtClean="0"/>
              <a:t>Humoral and cellular immunity</a:t>
            </a:r>
            <a:endParaRPr lang="en-GB" dirty="0"/>
          </a:p>
          <a:p>
            <a:pPr algn="l" rtl="0">
              <a:defRPr/>
            </a:pPr>
            <a:r>
              <a:rPr lang="en-GB" dirty="0" smtClean="0"/>
              <a:t> </a:t>
            </a:r>
            <a:r>
              <a:rPr lang="en-GB" dirty="0"/>
              <a:t>IgA</a:t>
            </a:r>
          </a:p>
          <a:p>
            <a:pPr algn="l" rtl="0">
              <a:defRPr/>
            </a:pPr>
            <a:r>
              <a:rPr lang="en-GB" dirty="0"/>
              <a:t>Interferons </a:t>
            </a:r>
            <a:endParaRPr lang="en-GB" dirty="0" smtClean="0"/>
          </a:p>
          <a:p>
            <a:pPr algn="l" rtl="0">
              <a:buNone/>
              <a:defRPr/>
            </a:pPr>
            <a:endParaRPr lang="en-GB" dirty="0"/>
          </a:p>
          <a:p>
            <a:pPr algn="l" rtl="0"/>
            <a:endParaRPr lang="en-GB" dirty="0" smtClean="0"/>
          </a:p>
          <a:p>
            <a:pPr algn="l" rtl="0"/>
            <a:endParaRPr lang="en-US" dirty="0" smtClean="0"/>
          </a:p>
          <a:p>
            <a:pPr algn="l" rtl="0"/>
            <a:endParaRPr lang="ar-KW"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D:\Chapter15\Labeled\FG15_03.jpg"/>
          <p:cNvPicPr>
            <a:picLocks noGrp="1" noChangeAspect="1" noChangeArrowheads="1"/>
          </p:cNvPicPr>
          <p:nvPr>
            <p:ph idx="1"/>
          </p:nvPr>
        </p:nvPicPr>
        <p:blipFill>
          <a:blip r:embed="rId2" cstate="print"/>
          <a:srcRect/>
          <a:stretch>
            <a:fillRect/>
          </a:stretch>
        </p:blipFill>
        <p:spPr>
          <a:xfrm>
            <a:off x="152400" y="0"/>
            <a:ext cx="8534400" cy="670560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Upper respiratory tract infection</a:t>
            </a:r>
            <a:endParaRPr lang="ar-KW" dirty="0"/>
          </a:p>
        </p:txBody>
      </p:sp>
      <p:sp>
        <p:nvSpPr>
          <p:cNvPr id="3" name="Content Placeholder 2"/>
          <p:cNvSpPr>
            <a:spLocks noGrp="1"/>
          </p:cNvSpPr>
          <p:nvPr>
            <p:ph idx="1"/>
          </p:nvPr>
        </p:nvSpPr>
        <p:spPr/>
        <p:txBody>
          <a:bodyPr/>
          <a:lstStyle/>
          <a:p>
            <a:pPr algn="l" rtl="0">
              <a:lnSpc>
                <a:spcPct val="80000"/>
              </a:lnSpc>
            </a:pPr>
            <a:r>
              <a:rPr lang="tr-TR" dirty="0" smtClean="0"/>
              <a:t>Acute tonsillitis</a:t>
            </a:r>
          </a:p>
          <a:p>
            <a:pPr algn="l" rtl="0">
              <a:lnSpc>
                <a:spcPct val="80000"/>
              </a:lnSpc>
            </a:pPr>
            <a:r>
              <a:rPr lang="tr-TR" dirty="0" smtClean="0"/>
              <a:t>Acute pharyngitis</a:t>
            </a:r>
          </a:p>
          <a:p>
            <a:pPr algn="l" rtl="0">
              <a:lnSpc>
                <a:spcPct val="80000"/>
              </a:lnSpc>
            </a:pPr>
            <a:r>
              <a:rPr lang="tr-TR" dirty="0" smtClean="0"/>
              <a:t>Acute otitis media</a:t>
            </a:r>
          </a:p>
          <a:p>
            <a:pPr algn="l" rtl="0">
              <a:lnSpc>
                <a:spcPct val="80000"/>
              </a:lnSpc>
            </a:pPr>
            <a:r>
              <a:rPr lang="tr-TR" dirty="0" smtClean="0"/>
              <a:t>Acute sinusitis</a:t>
            </a:r>
          </a:p>
          <a:p>
            <a:pPr algn="l" rtl="0">
              <a:lnSpc>
                <a:spcPct val="80000"/>
              </a:lnSpc>
            </a:pPr>
            <a:r>
              <a:rPr lang="tr-TR" dirty="0" smtClean="0"/>
              <a:t>Common cold</a:t>
            </a:r>
          </a:p>
          <a:p>
            <a:pPr algn="l" rtl="0">
              <a:lnSpc>
                <a:spcPct val="80000"/>
              </a:lnSpc>
            </a:pPr>
            <a:r>
              <a:rPr lang="tr-TR" dirty="0" smtClean="0">
                <a:solidFill>
                  <a:schemeClr val="folHlink"/>
                </a:solidFill>
              </a:rPr>
              <a:t>Acute laryngitis</a:t>
            </a:r>
          </a:p>
          <a:p>
            <a:pPr algn="l" rtl="0">
              <a:lnSpc>
                <a:spcPct val="80000"/>
              </a:lnSpc>
            </a:pPr>
            <a:r>
              <a:rPr lang="tr-TR" dirty="0" smtClean="0">
                <a:solidFill>
                  <a:schemeClr val="folHlink"/>
                </a:solidFill>
              </a:rPr>
              <a:t>Otitis externa</a:t>
            </a:r>
          </a:p>
          <a:p>
            <a:pPr algn="l" rtl="0">
              <a:lnSpc>
                <a:spcPct val="80000"/>
              </a:lnSpc>
            </a:pPr>
            <a:r>
              <a:rPr lang="tr-TR" dirty="0" smtClean="0">
                <a:solidFill>
                  <a:schemeClr val="folHlink"/>
                </a:solidFill>
              </a:rPr>
              <a:t>Acute </a:t>
            </a:r>
            <a:r>
              <a:rPr lang="en-US" dirty="0" smtClean="0">
                <a:solidFill>
                  <a:schemeClr val="folHlink"/>
                </a:solidFill>
              </a:rPr>
              <a:t>e</a:t>
            </a:r>
            <a:r>
              <a:rPr lang="tr-TR" dirty="0" smtClean="0">
                <a:solidFill>
                  <a:schemeClr val="folHlink"/>
                </a:solidFill>
              </a:rPr>
              <a:t>piglot</a:t>
            </a:r>
            <a:r>
              <a:rPr lang="en-US" dirty="0" err="1" smtClean="0">
                <a:solidFill>
                  <a:schemeClr val="folHlink"/>
                </a:solidFill>
              </a:rPr>
              <a:t>i</a:t>
            </a:r>
            <a:r>
              <a:rPr lang="tr-TR" dirty="0" smtClean="0">
                <a:solidFill>
                  <a:schemeClr val="folHlink"/>
                </a:solidFill>
              </a:rPr>
              <a:t>tis</a:t>
            </a:r>
          </a:p>
          <a:p>
            <a:pPr algn="l" rtl="0"/>
            <a:endParaRPr lang="ar-KW"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URT infections</a:t>
            </a:r>
            <a:endParaRPr lang="ar-KW" dirty="0"/>
          </a:p>
        </p:txBody>
      </p:sp>
      <p:sp>
        <p:nvSpPr>
          <p:cNvPr id="3" name="Content Placeholder 2"/>
          <p:cNvSpPr>
            <a:spLocks noGrp="1"/>
          </p:cNvSpPr>
          <p:nvPr>
            <p:ph idx="1"/>
          </p:nvPr>
        </p:nvSpPr>
        <p:spPr/>
        <p:txBody>
          <a:bodyPr/>
          <a:lstStyle/>
          <a:p>
            <a:pPr algn="l" rtl="0"/>
            <a:r>
              <a:rPr lang="en-US" dirty="0" smtClean="0"/>
              <a:t>Upper respiratory tract infection (URI) represents the most common acute illness evaluated in the outpatient setting.</a:t>
            </a:r>
          </a:p>
          <a:p>
            <a:pPr algn="l" rtl="0"/>
            <a:r>
              <a:rPr lang="en-US" dirty="0" smtClean="0"/>
              <a:t>Most common cause of sick leaves.</a:t>
            </a:r>
          </a:p>
          <a:p>
            <a:pPr algn="l" rtl="0"/>
            <a:r>
              <a:rPr lang="en-US" dirty="0" smtClean="0"/>
              <a:t>Short incubation period.</a:t>
            </a:r>
          </a:p>
          <a:p>
            <a:pPr algn="l" rtl="0"/>
            <a:r>
              <a:rPr lang="en-US" dirty="0" smtClean="0"/>
              <a:t>Most of the time symptomatic treatment</a:t>
            </a:r>
          </a:p>
          <a:p>
            <a:pPr algn="l" rtl="0"/>
            <a:r>
              <a:rPr lang="en-US" dirty="0" smtClean="0"/>
              <a:t>Secondary bacterial infection may occurred.</a:t>
            </a:r>
          </a:p>
          <a:p>
            <a:pPr algn="l" rtl="0">
              <a:buNone/>
            </a:pPr>
            <a:endParaRPr lang="en-US" dirty="0" smtClean="0"/>
          </a:p>
          <a:p>
            <a:pPr algn="l" rtl="0"/>
            <a:endParaRPr lang="ar-K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URT infections</a:t>
            </a:r>
            <a:endParaRPr lang="ar-KW" dirty="0"/>
          </a:p>
        </p:txBody>
      </p:sp>
      <p:sp>
        <p:nvSpPr>
          <p:cNvPr id="3" name="Content Placeholder 2"/>
          <p:cNvSpPr>
            <a:spLocks noGrp="1"/>
          </p:cNvSpPr>
          <p:nvPr>
            <p:ph idx="1"/>
          </p:nvPr>
        </p:nvSpPr>
        <p:spPr/>
        <p:txBody>
          <a:bodyPr>
            <a:normAutofit/>
          </a:bodyPr>
          <a:lstStyle/>
          <a:p>
            <a:pPr algn="l" rtl="0"/>
            <a:r>
              <a:rPr lang="en-US" dirty="0" smtClean="0"/>
              <a:t>Rhinitis - Inflammation of the nasal mucosa</a:t>
            </a:r>
          </a:p>
          <a:p>
            <a:pPr algn="l" rtl="0"/>
            <a:r>
              <a:rPr lang="en-US" dirty="0" smtClean="0"/>
              <a:t>Rhinosinusitis or sinusitis - Inflammation of the nares and paranasal sinuses, including frontal, ethmoid, maxillary, and sphenoid </a:t>
            </a:r>
          </a:p>
          <a:p>
            <a:pPr algn="l" rtl="0"/>
            <a:r>
              <a:rPr lang="en-US" dirty="0" smtClean="0"/>
              <a:t>Pharyngitis - Inflammation of the pharynx, hypopharynx, uvula, and tonsils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URT infections</a:t>
            </a:r>
            <a:endParaRPr lang="ar-KW" dirty="0"/>
          </a:p>
        </p:txBody>
      </p:sp>
      <p:sp>
        <p:nvSpPr>
          <p:cNvPr id="3" name="Content Placeholder 2"/>
          <p:cNvSpPr>
            <a:spLocks noGrp="1"/>
          </p:cNvSpPr>
          <p:nvPr>
            <p:ph idx="1"/>
          </p:nvPr>
        </p:nvSpPr>
        <p:spPr/>
        <p:txBody>
          <a:bodyPr/>
          <a:lstStyle/>
          <a:p>
            <a:pPr algn="l" rtl="0"/>
            <a:r>
              <a:rPr lang="en-US" dirty="0" smtClean="0"/>
              <a:t>Epiglottitis (supraglottitis) - Inflammation of the superior portion of the larynx and supraglottic area.</a:t>
            </a:r>
          </a:p>
          <a:p>
            <a:pPr algn="l" rtl="0"/>
            <a:r>
              <a:rPr lang="en-US" dirty="0" smtClean="0"/>
              <a:t>Laryngitis - Inflammation of the larynx</a:t>
            </a:r>
          </a:p>
          <a:p>
            <a:pPr algn="l" rtl="0"/>
            <a:r>
              <a:rPr lang="en-US" dirty="0" smtClean="0"/>
              <a:t>Laryngotracheitis - Inflammation of the larynx, trachea, and subglottic area.</a:t>
            </a:r>
          </a:p>
          <a:p>
            <a:pPr algn="l" rtl="0"/>
            <a:r>
              <a:rPr lang="en-US" dirty="0" smtClean="0"/>
              <a:t>Tracheitis - Inflammation of the trachea and subglottic area.</a:t>
            </a:r>
          </a:p>
          <a:p>
            <a:endParaRPr lang="ar-K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LRTI</a:t>
            </a:r>
            <a:endParaRPr lang="en-US" dirty="0"/>
          </a:p>
        </p:txBody>
      </p:sp>
      <p:sp>
        <p:nvSpPr>
          <p:cNvPr id="3" name="Content Placeholder 2"/>
          <p:cNvSpPr>
            <a:spLocks noGrp="1"/>
          </p:cNvSpPr>
          <p:nvPr>
            <p:ph idx="1"/>
          </p:nvPr>
        </p:nvSpPr>
        <p:spPr/>
        <p:txBody>
          <a:bodyPr/>
          <a:lstStyle/>
          <a:p>
            <a:r>
              <a:rPr lang="en-US" dirty="0" smtClean="0"/>
              <a:t>Bronchitis acute Vs chronic???</a:t>
            </a:r>
          </a:p>
          <a:p>
            <a:r>
              <a:rPr lang="en-US" dirty="0" smtClean="0"/>
              <a:t>Pneumonia</a:t>
            </a:r>
          </a:p>
          <a:p>
            <a:r>
              <a:rPr lang="en-US" dirty="0" smtClean="0"/>
              <a:t>Bronchiectasis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GB" smtClean="0"/>
              <a:t>Acute bronchitis</a:t>
            </a:r>
          </a:p>
        </p:txBody>
      </p:sp>
      <p:sp>
        <p:nvSpPr>
          <p:cNvPr id="48131" name="Rectangle 3"/>
          <p:cNvSpPr>
            <a:spLocks noGrp="1" noChangeArrowheads="1"/>
          </p:cNvSpPr>
          <p:nvPr>
            <p:ph idx="1"/>
          </p:nvPr>
        </p:nvSpPr>
        <p:spPr/>
        <p:txBody>
          <a:bodyPr>
            <a:normAutofit fontScale="92500" lnSpcReduction="10000"/>
          </a:bodyPr>
          <a:lstStyle/>
          <a:p>
            <a:pPr algn="l" rtl="0" eaLnBrk="1" hangingPunct="1">
              <a:buNone/>
              <a:defRPr/>
            </a:pPr>
            <a:endParaRPr lang="en-GB" sz="2800" dirty="0" smtClean="0"/>
          </a:p>
          <a:p>
            <a:pPr>
              <a:defRPr/>
            </a:pPr>
            <a:r>
              <a:rPr lang="en-GB" sz="2800" dirty="0" smtClean="0"/>
              <a:t>Generally viral in origin</a:t>
            </a:r>
            <a:r>
              <a:rPr lang="en-GB" sz="2800" dirty="0"/>
              <a:t>. </a:t>
            </a:r>
            <a:endParaRPr lang="en-GB" sz="2800" dirty="0" smtClean="0"/>
          </a:p>
          <a:p>
            <a:pPr>
              <a:defRPr/>
            </a:pPr>
            <a:r>
              <a:rPr lang="en-GB" sz="2800" dirty="0" smtClean="0"/>
              <a:t>Only </a:t>
            </a:r>
            <a:r>
              <a:rPr lang="en-GB" sz="2800" dirty="0"/>
              <a:t>lasts for a few days to </a:t>
            </a:r>
            <a:r>
              <a:rPr lang="en-GB" sz="2800" dirty="0" smtClean="0"/>
              <a:t>weeks.</a:t>
            </a:r>
          </a:p>
          <a:p>
            <a:pPr algn="l" rtl="0" eaLnBrk="1" hangingPunct="1">
              <a:defRPr/>
            </a:pPr>
            <a:r>
              <a:rPr lang="en-GB" sz="2800" dirty="0" smtClean="0"/>
              <a:t>Rhinovirus, Parainfluenza, RSV, Influenza viruses.</a:t>
            </a:r>
          </a:p>
          <a:p>
            <a:pPr algn="l" rtl="0">
              <a:defRPr/>
            </a:pPr>
            <a:r>
              <a:rPr lang="en-US" sz="2800" dirty="0"/>
              <a:t>E</a:t>
            </a:r>
            <a:r>
              <a:rPr lang="en-US" sz="2800" dirty="0" smtClean="0"/>
              <a:t>xpectorating cough, dyspnea,  wheezing, chest pain, fever, and fatigue. </a:t>
            </a:r>
          </a:p>
          <a:p>
            <a:pPr algn="l" rtl="0">
              <a:defRPr/>
            </a:pPr>
            <a:r>
              <a:rPr lang="en-US" sz="2800" dirty="0" smtClean="0"/>
              <a:t>In addition, bronchitis caused by Adenovirus may cause systemic and gastrointestinal symptoms. </a:t>
            </a:r>
          </a:p>
          <a:p>
            <a:pPr algn="l" rtl="0">
              <a:defRPr/>
            </a:pPr>
            <a:r>
              <a:rPr lang="en-US" sz="2800" dirty="0"/>
              <a:t>T</a:t>
            </a:r>
            <a:r>
              <a:rPr lang="en-US" sz="2800" dirty="0" smtClean="0"/>
              <a:t>he cough due to bronchitis can continue for up to three weeks or more even after all other symptoms have subsided.</a:t>
            </a:r>
            <a:endParaRPr lang="en-GB"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Acute Bronchitis</a:t>
            </a:r>
            <a:endParaRPr lang="ar-KW" dirty="0"/>
          </a:p>
        </p:txBody>
      </p:sp>
      <p:sp>
        <p:nvSpPr>
          <p:cNvPr id="6" name="Content Placeholder 5"/>
          <p:cNvSpPr>
            <a:spLocks noGrp="1"/>
          </p:cNvSpPr>
          <p:nvPr>
            <p:ph idx="1"/>
          </p:nvPr>
        </p:nvSpPr>
        <p:spPr/>
        <p:txBody>
          <a:bodyPr/>
          <a:lstStyle/>
          <a:p>
            <a:pPr algn="l" rtl="0">
              <a:defRPr/>
            </a:pPr>
            <a:r>
              <a:rPr lang="en-US" dirty="0" smtClean="0"/>
              <a:t>Only about 5-10 % of Bronchitis  are caused by  bacterial infection</a:t>
            </a:r>
            <a:r>
              <a:rPr lang="en-GB" dirty="0" smtClean="0"/>
              <a:t>.</a:t>
            </a:r>
          </a:p>
          <a:p>
            <a:pPr algn="l" rtl="0">
              <a:defRPr/>
            </a:pPr>
            <a:r>
              <a:rPr lang="en-GB" dirty="0" smtClean="0"/>
              <a:t>Secondary bacterial infections can occur. </a:t>
            </a:r>
          </a:p>
          <a:p>
            <a:pPr algn="l" rtl="0">
              <a:defRPr/>
            </a:pPr>
            <a:r>
              <a:rPr lang="en-GB" dirty="0" smtClean="0"/>
              <a:t>The commonest pathogens are :</a:t>
            </a:r>
          </a:p>
          <a:p>
            <a:pPr algn="l" rtl="0">
              <a:buNone/>
              <a:defRPr/>
            </a:pPr>
            <a:r>
              <a:rPr lang="en-GB" i="1" dirty="0" smtClean="0"/>
              <a:t> - H. influenza</a:t>
            </a:r>
          </a:p>
          <a:p>
            <a:pPr algn="l" rtl="0">
              <a:buNone/>
              <a:defRPr/>
            </a:pPr>
            <a:r>
              <a:rPr lang="en-GB" i="1" dirty="0" smtClean="0"/>
              <a:t> - S. pneumoniae</a:t>
            </a:r>
          </a:p>
          <a:p>
            <a:pPr algn="l" rtl="0">
              <a:buNone/>
              <a:defRPr/>
            </a:pPr>
            <a:r>
              <a:rPr lang="en-GB" i="1" dirty="0" smtClean="0"/>
              <a:t> - S. aureus.</a:t>
            </a:r>
          </a:p>
          <a:p>
            <a:pPr algn="l" rtl="0">
              <a:buNone/>
            </a:pPr>
            <a:endParaRPr lang="ar-KW"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1- Impact of respiratory tract infections .</a:t>
            </a:r>
          </a:p>
          <a:p>
            <a:r>
              <a:rPr lang="en-US" dirty="0" smtClean="0"/>
              <a:t>2- Quick review of basic anatomy and physiology.</a:t>
            </a:r>
          </a:p>
          <a:p>
            <a:r>
              <a:rPr lang="en-US" dirty="0" smtClean="0"/>
              <a:t>3- Definitions and classifications.</a:t>
            </a:r>
          </a:p>
          <a:p>
            <a:r>
              <a:rPr lang="en-US" dirty="0" smtClean="0"/>
              <a:t>4- Treatment of Bronchitis </a:t>
            </a:r>
            <a:r>
              <a:rPr lang="en-US" dirty="0" smtClean="0"/>
              <a:t>and</a:t>
            </a:r>
            <a:r>
              <a:rPr lang="en-US" dirty="0" smtClean="0"/>
              <a:t> Pneumonia </a:t>
            </a:r>
            <a:r>
              <a:rPr lang="en-US" dirty="0" smtClean="0"/>
              <a:t>according to the latest guidelines.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bronchitis</a:t>
            </a:r>
            <a:endParaRPr lang="ar-KW" dirty="0"/>
          </a:p>
        </p:txBody>
      </p:sp>
      <p:sp>
        <p:nvSpPr>
          <p:cNvPr id="3" name="Content Placeholder 2"/>
          <p:cNvSpPr>
            <a:spLocks noGrp="1"/>
          </p:cNvSpPr>
          <p:nvPr>
            <p:ph idx="1"/>
          </p:nvPr>
        </p:nvSpPr>
        <p:spPr/>
        <p:txBody>
          <a:bodyPr/>
          <a:lstStyle/>
          <a:p>
            <a:pPr algn="l" rtl="0">
              <a:defRPr/>
            </a:pPr>
            <a:r>
              <a:rPr lang="en-GB" dirty="0" smtClean="0"/>
              <a:t>Diagnosis is mostly clinical(signs and symptoms).</a:t>
            </a:r>
          </a:p>
          <a:p>
            <a:pPr algn="l" rtl="0">
              <a:defRPr/>
            </a:pPr>
            <a:r>
              <a:rPr lang="en-GB" dirty="0" smtClean="0"/>
              <a:t>No radiologic changes on chest X-Ray.</a:t>
            </a:r>
          </a:p>
          <a:p>
            <a:pPr algn="l" rtl="0">
              <a:defRPr/>
            </a:pPr>
            <a:r>
              <a:rPr lang="en-GB" dirty="0" smtClean="0"/>
              <a:t>Usually no need for antibiotics treatment.</a:t>
            </a:r>
          </a:p>
          <a:p>
            <a:pPr algn="l" rtl="0"/>
            <a:r>
              <a:rPr lang="en-GB" dirty="0" smtClean="0"/>
              <a:t>Antibiotics only for secondary bacterial infections proved by microbiology, or in patient with chronic lung disease(COPD exacerbations, bronchiactesis).</a:t>
            </a:r>
          </a:p>
          <a:p>
            <a:pPr algn="l" rtl="0"/>
            <a:endParaRPr lang="ar-K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Bronchitis</a:t>
            </a:r>
            <a:endParaRPr lang="en-US" dirty="0"/>
          </a:p>
        </p:txBody>
      </p:sp>
      <p:sp>
        <p:nvSpPr>
          <p:cNvPr id="3" name="Content Placeholder 2"/>
          <p:cNvSpPr>
            <a:spLocks noGrp="1"/>
          </p:cNvSpPr>
          <p:nvPr>
            <p:ph idx="1"/>
          </p:nvPr>
        </p:nvSpPr>
        <p:spPr/>
        <p:txBody>
          <a:bodyPr/>
          <a:lstStyle/>
          <a:p>
            <a:r>
              <a:rPr lang="en-US" dirty="0" smtClean="0"/>
              <a:t>In the setting of COPD </a:t>
            </a:r>
          </a:p>
          <a:p>
            <a:r>
              <a:rPr lang="en-US" dirty="0" smtClean="0"/>
              <a:t>Smoking related lung disease.</a:t>
            </a:r>
          </a:p>
          <a:p>
            <a:r>
              <a:rPr lang="en-US" dirty="0" smtClean="0"/>
              <a:t>With two phenotypes : Emphysema and Chronic Bronchitis.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Definition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1527818" y="1988840"/>
            <a:ext cx="6553200" cy="1938992"/>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en-AU" sz="2000" dirty="0" smtClean="0"/>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 </a:t>
            </a:r>
            <a:endParaRPr lang="de-DE" sz="2000" dirty="0" smtClean="0"/>
          </a:p>
        </p:txBody>
      </p:sp>
    </p:spTree>
    <p:extLst>
      <p:ext uri="{BB962C8B-B14F-4D97-AF65-F5344CB8AC3E}">
        <p14:creationId xmlns:p14="http://schemas.microsoft.com/office/powerpoint/2010/main" xmlns="" val="586884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 Exacerbations of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57194" y="1844824"/>
            <a:ext cx="8424934" cy="3293209"/>
          </a:xfrm>
          <a:prstGeom prst="rect">
            <a:avLst/>
          </a:prstGeom>
          <a:noFill/>
          <a:ln w="9525">
            <a:noFill/>
            <a:miter lim="800000"/>
            <a:headEnd/>
            <a:tailEnd/>
          </a:ln>
        </p:spPr>
        <p:txBody>
          <a:bodyPr wrap="square">
            <a:spAutoFit/>
          </a:bodyPr>
          <a:lstStyle/>
          <a:p>
            <a:pPr>
              <a:buClr>
                <a:srgbClr val="FFCC66"/>
              </a:buClr>
            </a:pPr>
            <a:r>
              <a:rPr lang="en-AU" sz="2400" b="1" dirty="0">
                <a:solidFill>
                  <a:srgbClr val="FFCC66"/>
                </a:solidFill>
              </a:rPr>
              <a:t>COPD exacerbations </a:t>
            </a:r>
            <a:r>
              <a:rPr lang="en-AU" sz="2400" dirty="0"/>
              <a:t>are defined as an acute worsening of respiratory symptoms that result in additional therapy</a:t>
            </a:r>
            <a:r>
              <a:rPr lang="en-AU" sz="2400" dirty="0" smtClean="0"/>
              <a:t>.</a:t>
            </a: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a:t>They are classified as:</a:t>
            </a:r>
          </a:p>
          <a:p>
            <a:pPr marL="342900" indent="-342900">
              <a:buClr>
                <a:srgbClr val="FFCC66"/>
              </a:buClr>
              <a:buFont typeface="Arial" panose="020B0604020202020204" pitchFamily="34" charset="0"/>
              <a:buChar char="►"/>
            </a:pPr>
            <a:endParaRPr lang="en-AU" sz="2000" dirty="0"/>
          </a:p>
          <a:p>
            <a:pPr marL="800100" lvl="1" indent="-342900">
              <a:buClr>
                <a:srgbClr val="FFCC66"/>
              </a:buClr>
              <a:buFont typeface="Wingdings" panose="05000000000000000000" pitchFamily="2" charset="2"/>
              <a:buChar char="Ø"/>
            </a:pPr>
            <a:r>
              <a:rPr lang="en-AU" sz="2000" dirty="0" smtClean="0">
                <a:solidFill>
                  <a:srgbClr val="FFCC66"/>
                </a:solidFill>
              </a:rPr>
              <a:t>Mild</a:t>
            </a:r>
            <a:r>
              <a:rPr lang="en-AU" sz="2000" dirty="0" smtClean="0"/>
              <a:t> </a:t>
            </a:r>
            <a:r>
              <a:rPr lang="en-AU" sz="2000" dirty="0"/>
              <a:t>(treated with short acting bronchodilators only, SABDs) </a:t>
            </a:r>
          </a:p>
          <a:p>
            <a:pPr marL="800100" lvl="1" indent="-342900">
              <a:buClr>
                <a:srgbClr val="FFCC66"/>
              </a:buClr>
              <a:buFont typeface="Wingdings" panose="05000000000000000000" pitchFamily="2" charset="2"/>
              <a:buChar char="Ø"/>
            </a:pPr>
            <a:r>
              <a:rPr lang="en-AU" sz="2000" dirty="0" smtClean="0">
                <a:solidFill>
                  <a:srgbClr val="FFCC66"/>
                </a:solidFill>
              </a:rPr>
              <a:t>Moderate</a:t>
            </a:r>
            <a:r>
              <a:rPr lang="en-AU" sz="2000" dirty="0" smtClean="0"/>
              <a:t> </a:t>
            </a:r>
            <a:r>
              <a:rPr lang="en-AU" sz="2000" dirty="0"/>
              <a:t>(treated with SABDs plus antibiotics and/or oral corticosteroids) or </a:t>
            </a:r>
          </a:p>
          <a:p>
            <a:pPr marL="800100" lvl="1" indent="-342900">
              <a:buClr>
                <a:srgbClr val="FFCC66"/>
              </a:buClr>
              <a:buFont typeface="Wingdings" panose="05000000000000000000" pitchFamily="2" charset="2"/>
              <a:buChar char="Ø"/>
            </a:pPr>
            <a:r>
              <a:rPr lang="en-AU" sz="2000" dirty="0" smtClean="0">
                <a:solidFill>
                  <a:srgbClr val="FFCC66"/>
                </a:solidFill>
              </a:rPr>
              <a:t>Severe</a:t>
            </a:r>
            <a:r>
              <a:rPr lang="en-AU" sz="2000" dirty="0" smtClean="0"/>
              <a:t> </a:t>
            </a:r>
            <a:r>
              <a:rPr lang="en-AU" sz="2000" dirty="0"/>
              <a:t>(patient requires hospitalization </a:t>
            </a:r>
            <a:r>
              <a:rPr lang="en-AU" sz="2000" dirty="0" smtClean="0"/>
              <a:t>). </a:t>
            </a:r>
            <a:r>
              <a:rPr lang="en-AU" sz="2000" dirty="0"/>
              <a:t>Severe exacerbations may also be associated with acute respiratory failure. </a:t>
            </a:r>
          </a:p>
        </p:txBody>
      </p:sp>
    </p:spTree>
    <p:extLst>
      <p:ext uri="{BB962C8B-B14F-4D97-AF65-F5344CB8AC3E}">
        <p14:creationId xmlns:p14="http://schemas.microsoft.com/office/powerpoint/2010/main" xmlns="" val="314862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7410" name="Picture 2" descr="table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339" y="1447800"/>
            <a:ext cx="888464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4401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40571" y="1700808"/>
            <a:ext cx="8424934" cy="3416320"/>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Classification of hospitalized patients</a:t>
            </a:r>
          </a:p>
          <a:p>
            <a:pPr>
              <a:buClr>
                <a:srgbClr val="FFCC66"/>
              </a:buClr>
            </a:pPr>
            <a:endParaRPr lang="en-AU" sz="2400" b="1" dirty="0" smtClean="0">
              <a:solidFill>
                <a:srgbClr val="FFCC66"/>
              </a:solidFill>
            </a:endParaRPr>
          </a:p>
          <a:p>
            <a:r>
              <a:rPr lang="en-GB" sz="2400" b="1" i="1" dirty="0">
                <a:solidFill>
                  <a:srgbClr val="FFCC66"/>
                </a:solidFill>
              </a:rPr>
              <a:t>No respiratory failure:</a:t>
            </a:r>
            <a:r>
              <a:rPr lang="de-DE" sz="2400" dirty="0">
                <a:solidFill>
                  <a:srgbClr val="FFCC66"/>
                </a:solidFill>
              </a:rPr>
              <a:t> </a:t>
            </a:r>
            <a:endParaRPr lang="de-DE" sz="2400" dirty="0" smtClean="0">
              <a:solidFill>
                <a:srgbClr val="FFCC66"/>
              </a:solidFill>
            </a:endParaRPr>
          </a:p>
          <a:p>
            <a:r>
              <a:rPr lang="de-DE" sz="2400" dirty="0" smtClean="0"/>
              <a:t>Respiratory </a:t>
            </a:r>
            <a:r>
              <a:rPr lang="de-DE" sz="2400" dirty="0"/>
              <a:t>rate: 20-30 breaths per minute; no use of accessory respiratory muscles; no changes in mental status; hypoxemia improved with supplemental oxygen given via Venturi mask 28-35% inspired oxygen (FiO</a:t>
            </a:r>
            <a:r>
              <a:rPr lang="de-DE" sz="2400" baseline="-25000" dirty="0"/>
              <a:t>2</a:t>
            </a:r>
            <a:r>
              <a:rPr lang="de-DE" sz="2400" dirty="0"/>
              <a:t>); no increase in PaCO</a:t>
            </a:r>
            <a:r>
              <a:rPr lang="de-DE" sz="2400" baseline="-25000" dirty="0"/>
              <a:t>2</a:t>
            </a:r>
            <a:r>
              <a:rPr lang="de-DE" sz="2400" dirty="0"/>
              <a:t>.</a:t>
            </a:r>
            <a:endParaRPr lang="en-AU" sz="2400" dirty="0"/>
          </a:p>
          <a:p>
            <a:r>
              <a:rPr lang="de-DE" sz="2400" dirty="0"/>
              <a:t> </a:t>
            </a:r>
            <a:endParaRPr lang="en-AU" sz="2400" dirty="0"/>
          </a:p>
        </p:txBody>
      </p:sp>
    </p:spTree>
    <p:extLst>
      <p:ext uri="{BB962C8B-B14F-4D97-AF65-F5344CB8AC3E}">
        <p14:creationId xmlns="" xmlns:p14="http://schemas.microsoft.com/office/powerpoint/2010/main" val="312134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40571" y="1700808"/>
            <a:ext cx="8424934" cy="3416320"/>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Classification of hospitalized patients</a:t>
            </a:r>
          </a:p>
          <a:p>
            <a:pPr>
              <a:buClr>
                <a:srgbClr val="FFCC66"/>
              </a:buClr>
            </a:pPr>
            <a:endParaRPr lang="en-AU" sz="2400" b="1" dirty="0" smtClean="0">
              <a:solidFill>
                <a:srgbClr val="FFCC66"/>
              </a:solidFill>
            </a:endParaRPr>
          </a:p>
          <a:p>
            <a:r>
              <a:rPr lang="en-GB" sz="2400" b="1" i="1" dirty="0">
                <a:solidFill>
                  <a:srgbClr val="FFCC66"/>
                </a:solidFill>
              </a:rPr>
              <a:t>Acute respiratory failure — non-life-threatening:</a:t>
            </a:r>
            <a:r>
              <a:rPr lang="de-DE" sz="2400" dirty="0">
                <a:solidFill>
                  <a:srgbClr val="FFCC66"/>
                </a:solidFill>
              </a:rPr>
              <a:t> </a:t>
            </a:r>
            <a:r>
              <a:rPr lang="de-DE" sz="2400" dirty="0"/>
              <a:t>Respiratory rate: &gt; 30 breaths per minute; using accessory respiratory muscles; no change in mental status; hypoxemia improved with supplemental oxygen via Venturi mask 25-30% FiO</a:t>
            </a:r>
            <a:r>
              <a:rPr lang="de-DE" sz="2400" baseline="-25000" dirty="0"/>
              <a:t>2</a:t>
            </a:r>
            <a:r>
              <a:rPr lang="de-DE" sz="2400" dirty="0"/>
              <a:t>; hypercarbia i.e., PaCO</a:t>
            </a:r>
            <a:r>
              <a:rPr lang="de-DE" sz="2400" baseline="-25000" dirty="0"/>
              <a:t>2</a:t>
            </a:r>
            <a:r>
              <a:rPr lang="de-DE" sz="2400" dirty="0"/>
              <a:t> increased compared with baseline or elevated 50-60 mmHg.</a:t>
            </a:r>
            <a:endParaRPr lang="en-AU" sz="2400" dirty="0"/>
          </a:p>
          <a:p>
            <a:r>
              <a:rPr lang="de-DE" sz="2400" dirty="0"/>
              <a:t>  </a:t>
            </a:r>
            <a:endParaRPr lang="en-AU" sz="2400" dirty="0"/>
          </a:p>
        </p:txBody>
      </p:sp>
    </p:spTree>
    <p:extLst>
      <p:ext uri="{BB962C8B-B14F-4D97-AF65-F5344CB8AC3E}">
        <p14:creationId xmlns="" xmlns:p14="http://schemas.microsoft.com/office/powerpoint/2010/main" val="711814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40571" y="1700808"/>
            <a:ext cx="8424934" cy="3785652"/>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Classification of hospitalized patients</a:t>
            </a:r>
          </a:p>
          <a:p>
            <a:endParaRPr lang="en-AU" sz="2400" dirty="0"/>
          </a:p>
          <a:p>
            <a:r>
              <a:rPr lang="en-GB" sz="2400" b="1" i="1" dirty="0">
                <a:solidFill>
                  <a:srgbClr val="FFCC66"/>
                </a:solidFill>
              </a:rPr>
              <a:t>Acute respiratory failure — life-threatening:</a:t>
            </a:r>
            <a:r>
              <a:rPr lang="en-GB" sz="2400" b="1" dirty="0">
                <a:solidFill>
                  <a:srgbClr val="FFCC66"/>
                </a:solidFill>
              </a:rPr>
              <a:t> </a:t>
            </a:r>
            <a:endParaRPr lang="en-GB" sz="2400" b="1" dirty="0" smtClean="0">
              <a:solidFill>
                <a:srgbClr val="FFCC66"/>
              </a:solidFill>
            </a:endParaRPr>
          </a:p>
          <a:p>
            <a:r>
              <a:rPr lang="de-DE" sz="2400" dirty="0" smtClean="0"/>
              <a:t>Respiratory </a:t>
            </a:r>
            <a:r>
              <a:rPr lang="de-DE" sz="2400" dirty="0"/>
              <a:t>rate: &gt; 30 breaths per minute; using accessory respiratory muscles; acute changes in mental status; hypoxemia not improved with supplemental oxygen via Venturi mask or requiring FiO</a:t>
            </a:r>
            <a:r>
              <a:rPr lang="de-DE" sz="2400" baseline="-25000" dirty="0"/>
              <a:t>2</a:t>
            </a:r>
            <a:r>
              <a:rPr lang="de-DE" sz="2400" dirty="0"/>
              <a:t> &gt; 40%; hypercarbia i.e., PaCO</a:t>
            </a:r>
            <a:r>
              <a:rPr lang="de-DE" sz="2400" baseline="-25000" dirty="0"/>
              <a:t>2</a:t>
            </a:r>
            <a:r>
              <a:rPr lang="de-DE" sz="2400" dirty="0"/>
              <a:t> increased compared with baseline or elevated &gt; 60 mmHg or the presence of acidosis (pH </a:t>
            </a:r>
            <a:r>
              <a:rPr lang="de-DE" sz="2400" u="sng" dirty="0"/>
              <a:t>&lt;</a:t>
            </a:r>
            <a:r>
              <a:rPr lang="de-DE" sz="2400" dirty="0"/>
              <a:t> 7.25). </a:t>
            </a:r>
            <a:endParaRPr lang="en-AU" sz="2400" dirty="0"/>
          </a:p>
          <a:p>
            <a:r>
              <a:rPr lang="de-DE" sz="2400" dirty="0"/>
              <a:t>  </a:t>
            </a:r>
            <a:endParaRPr lang="en-AU" sz="2400" dirty="0"/>
          </a:p>
        </p:txBody>
      </p:sp>
    </p:spTree>
    <p:extLst>
      <p:ext uri="{BB962C8B-B14F-4D97-AF65-F5344CB8AC3E}">
        <p14:creationId xmlns="" xmlns:p14="http://schemas.microsoft.com/office/powerpoint/2010/main" val="3454518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093428"/>
          </a:xfrm>
          <a:prstGeom prst="rect">
            <a:avLst/>
          </a:prstGeom>
          <a:noFill/>
          <a:ln w="9525">
            <a:noFill/>
            <a:miter lim="800000"/>
            <a:headEnd/>
            <a:tailEnd/>
          </a:ln>
        </p:spPr>
        <p:txBody>
          <a:bodyPr wrap="square">
            <a:spAutoFit/>
          </a:bodyPr>
          <a:lstStyle/>
          <a:p>
            <a:pPr>
              <a:buClr>
                <a:srgbClr val="FFCC66"/>
              </a:buClr>
            </a:pPr>
            <a:endParaRPr lang="en-AU" sz="2000" b="1" dirty="0" smtClean="0">
              <a:solidFill>
                <a:srgbClr val="FFCC66"/>
              </a:solidFill>
            </a:endParaRPr>
          </a:p>
          <a:p>
            <a:pPr>
              <a:buClr>
                <a:srgbClr val="FFCC66"/>
              </a:buClr>
            </a:pPr>
            <a:endParaRPr lang="en-AU" sz="2000" dirty="0"/>
          </a:p>
          <a:p>
            <a:pPr marL="342900" indent="-342900">
              <a:buClr>
                <a:srgbClr val="FFCC66"/>
              </a:buClr>
            </a:pP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Exacerbations </a:t>
            </a:r>
            <a:r>
              <a:rPr lang="en-AU" sz="2000" dirty="0"/>
              <a:t>of COPD can be precipitated by several factors. The most common causes are respiratory tract infections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goal for treatment of COPD exacerbations is to minimize the negative impact of the current exacerbation and to prevent subsequent events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Short-acting </a:t>
            </a:r>
            <a:r>
              <a:rPr lang="en-AU" sz="2000" dirty="0"/>
              <a:t>inhaled beta</a:t>
            </a:r>
            <a:r>
              <a:rPr lang="en-AU" sz="2000" baseline="-25000" dirty="0"/>
              <a:t>2</a:t>
            </a:r>
            <a:r>
              <a:rPr lang="en-AU" sz="2000" dirty="0"/>
              <a:t>-agonists, with or without short-acting anticholinergics, are recommended as the initial bronchodilators to treat an acute exacerbation.</a:t>
            </a:r>
          </a:p>
        </p:txBody>
      </p:sp>
    </p:spTree>
    <p:extLst>
      <p:ext uri="{BB962C8B-B14F-4D97-AF65-F5344CB8AC3E}">
        <p14:creationId xmlns:p14="http://schemas.microsoft.com/office/powerpoint/2010/main" xmlns="" val="2656080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57194" y="1209437"/>
            <a:ext cx="8424934" cy="5632311"/>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Pharmacologic treatment</a:t>
            </a:r>
          </a:p>
          <a:p>
            <a:endParaRPr lang="en-AU" sz="2400" dirty="0"/>
          </a:p>
          <a:p>
            <a:r>
              <a:rPr lang="en-AU" sz="2400" dirty="0"/>
              <a:t>The three classes of medications most commonly used for COPD exacerbations </a:t>
            </a:r>
            <a:r>
              <a:rPr lang="en-AU" sz="2400" dirty="0" smtClean="0"/>
              <a:t>are:</a:t>
            </a:r>
            <a:endParaRPr lang="en-AU" sz="2400" dirty="0"/>
          </a:p>
          <a:p>
            <a:pPr marL="342900" indent="-342900">
              <a:buClr>
                <a:srgbClr val="FFCC66"/>
              </a:buClr>
              <a:buFont typeface="Arial" panose="020B0604020202020204" pitchFamily="34" charset="0"/>
              <a:buChar char="►"/>
            </a:pPr>
            <a:r>
              <a:rPr lang="en-AU" sz="2400" dirty="0" smtClean="0"/>
              <a:t>Bronchodilators </a:t>
            </a:r>
          </a:p>
          <a:p>
            <a:pPr marL="800100" lvl="1" indent="-342900">
              <a:buClr>
                <a:srgbClr val="FFCC66"/>
              </a:buClr>
              <a:buFont typeface="Wingdings" panose="05000000000000000000" pitchFamily="2" charset="2"/>
              <a:buChar char="Ø"/>
            </a:pPr>
            <a:r>
              <a:rPr lang="en-US" dirty="0"/>
              <a:t>Although there is no high-quality evidence from RCTs, it is recommended that short-acting inhaled beta</a:t>
            </a:r>
            <a:r>
              <a:rPr lang="en-US" baseline="-25000" dirty="0"/>
              <a:t>2</a:t>
            </a:r>
            <a:r>
              <a:rPr lang="en-US" dirty="0"/>
              <a:t>-agonists, with or without short-acting anticholinergics, are the initial bronchodilators for acute treatment of a COPD exacerbation.</a:t>
            </a:r>
            <a:endParaRPr lang="en-AU" dirty="0" smtClean="0"/>
          </a:p>
          <a:p>
            <a:pPr marL="342900" indent="-342900">
              <a:buClr>
                <a:srgbClr val="FFCC66"/>
              </a:buClr>
              <a:buFont typeface="Arial" panose="020B0604020202020204" pitchFamily="34" charset="0"/>
              <a:buChar char="►"/>
            </a:pPr>
            <a:r>
              <a:rPr lang="en-AU" sz="2400" dirty="0" smtClean="0"/>
              <a:t>Corticosteroids</a:t>
            </a:r>
          </a:p>
          <a:p>
            <a:pPr marL="800100" lvl="1" indent="-342900">
              <a:buClr>
                <a:srgbClr val="FFCC66"/>
              </a:buClr>
              <a:buFont typeface="Wingdings" panose="05000000000000000000" pitchFamily="2" charset="2"/>
              <a:buChar char="Ø"/>
            </a:pPr>
            <a:r>
              <a:rPr lang="en-AU" dirty="0"/>
              <a:t>Data from studies indicate that systemic glucocorticoids in COPD exacerbations shorten recovery time and improve lung function (FEV1). They also improve </a:t>
            </a:r>
            <a:r>
              <a:rPr lang="en-AU" dirty="0" smtClean="0"/>
              <a:t>oxygenation, </a:t>
            </a:r>
            <a:r>
              <a:rPr lang="en-AU" dirty="0"/>
              <a:t>the risk of early relapse, treatment </a:t>
            </a:r>
            <a:r>
              <a:rPr lang="en-AU" dirty="0" smtClean="0"/>
              <a:t>failure, </a:t>
            </a:r>
            <a:r>
              <a:rPr lang="en-AU" dirty="0"/>
              <a:t>and the length of </a:t>
            </a:r>
            <a:r>
              <a:rPr lang="en-AU" dirty="0" smtClean="0"/>
              <a:t>hospitalization.</a:t>
            </a:r>
          </a:p>
          <a:p>
            <a:pPr marL="342900" indent="-342900">
              <a:buClr>
                <a:srgbClr val="FFCC66"/>
              </a:buClr>
              <a:buFont typeface="Arial" panose="020B0604020202020204" pitchFamily="34" charset="0"/>
              <a:buChar char="►"/>
            </a:pPr>
            <a:r>
              <a:rPr lang="en-AU" sz="2400" dirty="0" smtClean="0"/>
              <a:t>Antibiotics </a:t>
            </a:r>
          </a:p>
          <a:p>
            <a:endParaRPr lang="en-AU" sz="2400" b="1" i="1" dirty="0">
              <a:solidFill>
                <a:srgbClr val="FFCC66"/>
              </a:solidFill>
            </a:endParaRPr>
          </a:p>
          <a:p>
            <a:r>
              <a:rPr lang="de-DE" sz="2400" dirty="0"/>
              <a:t>  </a:t>
            </a:r>
            <a:endParaRPr lang="en-AU" sz="2400" dirty="0"/>
          </a:p>
        </p:txBody>
      </p:sp>
    </p:spTree>
    <p:extLst>
      <p:ext uri="{BB962C8B-B14F-4D97-AF65-F5344CB8AC3E}">
        <p14:creationId xmlns:p14="http://schemas.microsoft.com/office/powerpoint/2010/main" xmlns="" val="142202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1026" name="Text Placeholder 2"/>
          <p:cNvSpPr>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ts val="2200"/>
              <a:buFont typeface="Wingdings" pitchFamily="2" charset="2"/>
              <a:buChar char="n"/>
              <a:tabLst/>
            </a:pPr>
            <a:r>
              <a:rPr kumimoji="0" lang="en-US" sz="3200" b="0"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rPr>
              <a:t>The respiratory system is the most commonly infected system</a:t>
            </a:r>
            <a:r>
              <a:rPr lang="en-US" dirty="0">
                <a:effectLst>
                  <a:outerShdw blurRad="38100" dist="38100" dir="2700000" algn="tl">
                    <a:srgbClr val="C0C0C0"/>
                  </a:outerShdw>
                </a:effectLst>
                <a:latin typeface="Garamond" pitchFamily="18" charset="0"/>
              </a:rPr>
              <a:t> </a:t>
            </a:r>
            <a:r>
              <a:rPr lang="en-US" dirty="0" smtClean="0">
                <a:effectLst>
                  <a:outerShdw blurRad="38100" dist="38100" dir="2700000" algn="tl">
                    <a:srgbClr val="C0C0C0"/>
                  </a:outerShdw>
                </a:effectLst>
                <a:latin typeface="Garamond" pitchFamily="18" charset="0"/>
              </a:rPr>
              <a:t>in our body.</a:t>
            </a:r>
            <a:r>
              <a:rPr kumimoji="0" lang="en-US" sz="3200" b="0"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rPr>
              <a:t> </a:t>
            </a:r>
          </a:p>
          <a:p>
            <a:pPr marL="342900" marR="0" lvl="0" indent="-342900" algn="l" defTabSz="914400" rtl="0" eaLnBrk="0" fontAlgn="base" latinLnBrk="0" hangingPunct="0">
              <a:lnSpc>
                <a:spcPct val="100000"/>
              </a:lnSpc>
              <a:spcBef>
                <a:spcPct val="20000"/>
              </a:spcBef>
              <a:spcAft>
                <a:spcPct val="0"/>
              </a:spcAft>
              <a:buClr>
                <a:schemeClr val="hlink"/>
              </a:buClr>
              <a:buSzPts val="2200"/>
              <a:buFont typeface="Wingdings" pitchFamily="2" charset="2"/>
              <a:buChar char="n"/>
              <a:tabLst/>
            </a:pPr>
            <a:r>
              <a:rPr kumimoji="0" lang="en-US" sz="3200" b="0"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rPr>
              <a:t>Health care providers will see more respiratory infections than any other type.</a:t>
            </a:r>
          </a:p>
          <a:p>
            <a:pPr marL="342900" marR="0" lvl="0" indent="-342900" algn="l" defTabSz="914400" rtl="0" eaLnBrk="0" fontAlgn="base" latinLnBrk="0" hangingPunct="0">
              <a:lnSpc>
                <a:spcPct val="100000"/>
              </a:lnSpc>
              <a:spcBef>
                <a:spcPct val="20000"/>
              </a:spcBef>
              <a:spcAft>
                <a:spcPct val="0"/>
              </a:spcAft>
              <a:buClr>
                <a:schemeClr val="hlink"/>
              </a:buClr>
              <a:buSzPts val="2200"/>
              <a:buFont typeface="Wingdings" pitchFamily="2" charset="2"/>
              <a:buChar char="n"/>
              <a:tabLst/>
            </a:pPr>
            <a:r>
              <a:rPr lang="en-US" dirty="0" smtClean="0">
                <a:effectLst>
                  <a:outerShdw blurRad="38100" dist="38100" dir="2700000" algn="tl">
                    <a:srgbClr val="C0C0C0"/>
                  </a:outerShdw>
                </a:effectLst>
                <a:latin typeface="Garamond" pitchFamily="18" charset="0"/>
              </a:rPr>
              <a:t>Most of the time these infections are preventable and treatable.</a:t>
            </a:r>
          </a:p>
          <a:p>
            <a:pPr marL="342900" marR="0" lvl="0" indent="-342900" algn="l" defTabSz="914400" rtl="0" eaLnBrk="0" fontAlgn="base" latinLnBrk="0" hangingPunct="0">
              <a:lnSpc>
                <a:spcPct val="100000"/>
              </a:lnSpc>
              <a:spcBef>
                <a:spcPct val="20000"/>
              </a:spcBef>
              <a:spcAft>
                <a:spcPct val="0"/>
              </a:spcAft>
              <a:buClr>
                <a:schemeClr val="hlink"/>
              </a:buClr>
              <a:buSzPts val="2200"/>
              <a:buFont typeface="Wingdings" pitchFamily="2" charset="2"/>
              <a:buChar char="n"/>
              <a:tabLst/>
            </a:pPr>
            <a:r>
              <a:rPr kumimoji="0" lang="en-US" sz="3200" b="0"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rPr>
              <a:t>High cost.</a:t>
            </a:r>
          </a:p>
          <a:p>
            <a:pPr marL="342900" marR="0" lvl="0" indent="-342900" algn="l" defTabSz="914400" rtl="0" eaLnBrk="0" fontAlgn="base" latinLnBrk="0" hangingPunct="0">
              <a:lnSpc>
                <a:spcPct val="100000"/>
              </a:lnSpc>
              <a:spcBef>
                <a:spcPct val="20000"/>
              </a:spcBef>
              <a:spcAft>
                <a:spcPct val="0"/>
              </a:spcAft>
              <a:buClr>
                <a:schemeClr val="hlink"/>
              </a:buClr>
              <a:buSzPts val="2200"/>
              <a:buFont typeface="Wingdings" pitchFamily="2" charset="2"/>
              <a:buChar char="n"/>
              <a:tabLst/>
            </a:pPr>
            <a:r>
              <a:rPr lang="en-US" dirty="0" smtClean="0">
                <a:effectLst>
                  <a:outerShdw blurRad="38100" dist="38100" dir="2700000" algn="tl">
                    <a:srgbClr val="C0C0C0"/>
                  </a:outerShdw>
                </a:effectLst>
                <a:latin typeface="Garamond" pitchFamily="18" charset="0"/>
              </a:rPr>
              <a:t>Mortality and morbidity ???</a:t>
            </a:r>
          </a:p>
          <a:p>
            <a:pPr marL="342900" marR="0" lvl="0" indent="-342900" algn="l" defTabSz="914400" rtl="0" eaLnBrk="0" fontAlgn="base" latinLnBrk="0" hangingPunct="0">
              <a:lnSpc>
                <a:spcPct val="100000"/>
              </a:lnSpc>
              <a:spcBef>
                <a:spcPct val="20000"/>
              </a:spcBef>
              <a:spcAft>
                <a:spcPct val="0"/>
              </a:spcAft>
              <a:buClr>
                <a:schemeClr val="hlink"/>
              </a:buClr>
              <a:buSzPts val="2200"/>
              <a:buFont typeface="Wingdings" pitchFamily="2" charset="2"/>
              <a:buChar char="n"/>
              <a:tabLst/>
            </a:pP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endParaRPr lang="en-AU" sz="2000" b="1" dirty="0" smtClean="0">
              <a:solidFill>
                <a:srgbClr val="FFCC66"/>
              </a:solidFill>
            </a:endParaRP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smtClean="0"/>
              <a:t>Maintenance </a:t>
            </a:r>
            <a:r>
              <a:rPr lang="en-AU" sz="2000" dirty="0"/>
              <a:t>therapy with long-acting bronchodilators should be initiated as soon as possible before hospital discharge</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Systemic </a:t>
            </a:r>
            <a:r>
              <a:rPr lang="en-AU" sz="2000" dirty="0"/>
              <a:t>corticosteroids can improve lung function (FEV</a:t>
            </a:r>
            <a:r>
              <a:rPr lang="en-AU" sz="2000" baseline="-25000" dirty="0"/>
              <a:t>1</a:t>
            </a:r>
            <a:r>
              <a:rPr lang="en-AU" sz="2000" dirty="0"/>
              <a:t>), oxygenation and shorten recovery time and hospitalization duration. Duration of therapy should not be more than 5-7 days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Antibiotics</a:t>
            </a:r>
            <a:r>
              <a:rPr lang="en-AU" sz="2000" dirty="0"/>
              <a:t>, when indicated, can shorten recovery time, reduce the risk of early relapse, treatment failure, and hospitalization duration. Duration of therapy should be 5-7 days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Methylxanthines </a:t>
            </a:r>
            <a:r>
              <a:rPr lang="en-AU" sz="2000" dirty="0"/>
              <a:t>are not recommended due to increased side effect profiles.</a:t>
            </a:r>
          </a:p>
        </p:txBody>
      </p:sp>
    </p:spTree>
    <p:extLst>
      <p:ext uri="{BB962C8B-B14F-4D97-AF65-F5344CB8AC3E}">
        <p14:creationId xmlns:p14="http://schemas.microsoft.com/office/powerpoint/2010/main" xmlns="" val="361842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3170099"/>
          </a:xfrm>
          <a:prstGeom prst="rect">
            <a:avLst/>
          </a:prstGeom>
          <a:noFill/>
          <a:ln w="9525">
            <a:noFill/>
            <a:miter lim="800000"/>
            <a:headEnd/>
            <a:tailEnd/>
          </a:ln>
        </p:spPr>
        <p:txBody>
          <a:bodyPr wrap="square">
            <a:spAutoFit/>
          </a:bodyPr>
          <a:lstStyle/>
          <a:p>
            <a:pPr>
              <a:buClr>
                <a:srgbClr val="FFCC66"/>
              </a:buClr>
            </a:pPr>
            <a:endParaRPr lang="en-AU" sz="2000" b="1" dirty="0" smtClean="0">
              <a:solidFill>
                <a:srgbClr val="FFCC66"/>
              </a:solidFill>
            </a:endParaRP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smtClean="0"/>
              <a:t>Non-invasive </a:t>
            </a:r>
            <a:r>
              <a:rPr lang="en-AU" sz="2000" dirty="0"/>
              <a:t>mechanical ventilation should be the first mode of ventilation used in COPD patients with acute respiratory failure who have no absolute contraindication because it improves gas exchange, reduces work of breathing and the need for intubation, decreases hospitalization duration and improves survival.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Following </a:t>
            </a:r>
            <a:r>
              <a:rPr lang="en-AU" sz="2000" dirty="0"/>
              <a:t>an exacerbation, appropriate measures for exacerbation prevention should be initiated .</a:t>
            </a:r>
            <a:r>
              <a:rPr lang="en-AU" sz="2000" dirty="0" smtClean="0"/>
              <a:t> </a:t>
            </a:r>
            <a:endParaRPr lang="en-AU" sz="2000" dirty="0"/>
          </a:p>
        </p:txBody>
      </p:sp>
    </p:spTree>
    <p:extLst>
      <p:ext uri="{BB962C8B-B14F-4D97-AF65-F5344CB8AC3E}">
        <p14:creationId xmlns:p14="http://schemas.microsoft.com/office/powerpoint/2010/main" xmlns="" val="3840602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3554" name="Picture 2" descr="table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44824"/>
            <a:ext cx="9018412" cy="4327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8593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p>
          <a:p>
            <a:pPr algn="ctr"/>
            <a:r>
              <a:rPr lang="en-US" sz="2800" dirty="0" smtClean="0">
                <a:solidFill>
                  <a:srgbClr val="FFCC66"/>
                </a:solidFill>
                <a:latin typeface="Tahoma" pitchFamily="34" charset="0"/>
                <a:cs typeface="Tahoma" pitchFamily="34" charset="0"/>
              </a:rPr>
              <a:t>- Summary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9458" name="Picture 2" descr="table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903" y="2276872"/>
            <a:ext cx="8841516" cy="3895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8882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95400" y="228600"/>
            <a:ext cx="7086600" cy="685800"/>
          </a:xfrm>
          <a:noFill/>
          <a:ln/>
        </p:spPr>
        <p:txBody>
          <a:bodyPr lIns="92075" tIns="46038" rIns="92075" bIns="46038">
            <a:normAutofit fontScale="90000"/>
          </a:bodyPr>
          <a:lstStyle/>
          <a:p>
            <a:r>
              <a:rPr lang="en-US" dirty="0" smtClean="0"/>
              <a:t>Pneumonia </a:t>
            </a:r>
            <a:endParaRPr lang="en-US" dirty="0"/>
          </a:p>
        </p:txBody>
      </p:sp>
      <p:pic>
        <p:nvPicPr>
          <p:cNvPr id="56325" name="Picture 5"/>
          <p:cNvPicPr>
            <a:picLocks noChangeArrowheads="1"/>
          </p:cNvPicPr>
          <p:nvPr/>
        </p:nvPicPr>
        <p:blipFill>
          <a:blip r:embed="rId3" cstate="print"/>
          <a:srcRect/>
          <a:stretch>
            <a:fillRect/>
          </a:stretch>
        </p:blipFill>
        <p:spPr bwMode="auto">
          <a:xfrm>
            <a:off x="609600" y="3810000"/>
            <a:ext cx="1931988" cy="2070100"/>
          </a:xfrm>
          <a:prstGeom prst="rect">
            <a:avLst/>
          </a:prstGeom>
          <a:noFill/>
          <a:ln w="9525">
            <a:noFill/>
            <a:miter lim="800000"/>
            <a:headEnd/>
            <a:tailEnd/>
          </a:ln>
          <a:effectLst/>
        </p:spPr>
      </p:pic>
      <p:sp>
        <p:nvSpPr>
          <p:cNvPr id="56326" name="Rectangle 6"/>
          <p:cNvSpPr>
            <a:spLocks noChangeArrowheads="1"/>
          </p:cNvSpPr>
          <p:nvPr/>
        </p:nvSpPr>
        <p:spPr bwMode="auto">
          <a:xfrm>
            <a:off x="762000" y="6019800"/>
            <a:ext cx="1447800" cy="36671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800">
                <a:solidFill>
                  <a:schemeClr val="bg1"/>
                </a:solidFill>
              </a:rPr>
              <a:t>Plague</a:t>
            </a:r>
          </a:p>
        </p:txBody>
      </p:sp>
      <p:pic>
        <p:nvPicPr>
          <p:cNvPr id="56327" name="Picture 7"/>
          <p:cNvPicPr>
            <a:picLocks noChangeArrowheads="1"/>
          </p:cNvPicPr>
          <p:nvPr/>
        </p:nvPicPr>
        <p:blipFill>
          <a:blip r:embed="rId4" cstate="print"/>
          <a:srcRect/>
          <a:stretch>
            <a:fillRect/>
          </a:stretch>
        </p:blipFill>
        <p:spPr bwMode="auto">
          <a:xfrm>
            <a:off x="2743200" y="3810000"/>
            <a:ext cx="1760538" cy="2070100"/>
          </a:xfrm>
          <a:prstGeom prst="rect">
            <a:avLst/>
          </a:prstGeom>
          <a:noFill/>
          <a:ln w="9525">
            <a:noFill/>
            <a:miter lim="800000"/>
            <a:headEnd/>
            <a:tailEnd/>
          </a:ln>
          <a:effectLst/>
        </p:spPr>
      </p:pic>
      <p:sp>
        <p:nvSpPr>
          <p:cNvPr id="56328" name="Rectangle 8"/>
          <p:cNvSpPr>
            <a:spLocks noChangeArrowheads="1"/>
          </p:cNvSpPr>
          <p:nvPr/>
        </p:nvSpPr>
        <p:spPr bwMode="auto">
          <a:xfrm>
            <a:off x="2895600" y="6019800"/>
            <a:ext cx="1447800" cy="36671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800">
                <a:solidFill>
                  <a:schemeClr val="bg1"/>
                </a:solidFill>
              </a:rPr>
              <a:t>Tularemia</a:t>
            </a:r>
          </a:p>
        </p:txBody>
      </p:sp>
      <p:pic>
        <p:nvPicPr>
          <p:cNvPr id="56329" name="Picture 9"/>
          <p:cNvPicPr>
            <a:picLocks noChangeArrowheads="1"/>
          </p:cNvPicPr>
          <p:nvPr/>
        </p:nvPicPr>
        <p:blipFill>
          <a:blip r:embed="rId5" cstate="print"/>
          <a:srcRect/>
          <a:stretch>
            <a:fillRect/>
          </a:stretch>
        </p:blipFill>
        <p:spPr bwMode="auto">
          <a:xfrm>
            <a:off x="4800600" y="3810000"/>
            <a:ext cx="2146300" cy="2090738"/>
          </a:xfrm>
          <a:prstGeom prst="rect">
            <a:avLst/>
          </a:prstGeom>
          <a:noFill/>
          <a:ln w="9525">
            <a:noFill/>
            <a:miter lim="800000"/>
            <a:headEnd/>
            <a:tailEnd/>
          </a:ln>
          <a:effectLst/>
        </p:spPr>
      </p:pic>
      <p:sp>
        <p:nvSpPr>
          <p:cNvPr id="56330" name="Rectangle 10"/>
          <p:cNvSpPr>
            <a:spLocks noChangeArrowheads="1"/>
          </p:cNvSpPr>
          <p:nvPr/>
        </p:nvSpPr>
        <p:spPr bwMode="auto">
          <a:xfrm>
            <a:off x="4876800" y="5943600"/>
            <a:ext cx="2209800" cy="915988"/>
          </a:xfrm>
          <a:prstGeom prst="rect">
            <a:avLst/>
          </a:prstGeom>
          <a:noFill/>
          <a:ln w="9525">
            <a:noFill/>
            <a:miter lim="800000"/>
            <a:headEnd/>
            <a:tailEnd/>
          </a:ln>
          <a:effectLst/>
        </p:spPr>
        <p:txBody>
          <a:bodyPr lIns="92075" tIns="46038" rIns="92075" bIns="46038">
            <a:spAutoFit/>
          </a:bodyPr>
          <a:lstStyle/>
          <a:p>
            <a:r>
              <a:rPr lang="en-US" sz="1800">
                <a:solidFill>
                  <a:schemeClr val="bg1"/>
                </a:solidFill>
              </a:rPr>
              <a:t>RICIN toxin</a:t>
            </a:r>
          </a:p>
          <a:p>
            <a:r>
              <a:rPr lang="en-US" sz="1800">
                <a:solidFill>
                  <a:schemeClr val="bg1"/>
                </a:solidFill>
              </a:rPr>
              <a:t>Staphylococcal Enterotoxin B</a:t>
            </a:r>
          </a:p>
        </p:txBody>
      </p:sp>
      <p:pic>
        <p:nvPicPr>
          <p:cNvPr id="56331" name="Picture 11"/>
          <p:cNvPicPr>
            <a:picLocks noChangeArrowheads="1"/>
          </p:cNvPicPr>
          <p:nvPr/>
        </p:nvPicPr>
        <p:blipFill>
          <a:blip r:embed="rId6" cstate="print"/>
          <a:srcRect/>
          <a:stretch>
            <a:fillRect/>
          </a:stretch>
        </p:blipFill>
        <p:spPr bwMode="auto">
          <a:xfrm>
            <a:off x="6019800" y="1143000"/>
            <a:ext cx="1971675" cy="1971675"/>
          </a:xfrm>
          <a:prstGeom prst="rect">
            <a:avLst/>
          </a:prstGeom>
          <a:noFill/>
          <a:ln w="9525">
            <a:noFill/>
            <a:miter lim="800000"/>
            <a:headEnd/>
            <a:tailEnd/>
          </a:ln>
          <a:effectLst/>
        </p:spPr>
      </p:pic>
      <p:sp>
        <p:nvSpPr>
          <p:cNvPr id="56332" name="Rectangle 12"/>
          <p:cNvSpPr>
            <a:spLocks noChangeArrowheads="1"/>
          </p:cNvSpPr>
          <p:nvPr/>
        </p:nvSpPr>
        <p:spPr bwMode="auto">
          <a:xfrm>
            <a:off x="6324600" y="3124200"/>
            <a:ext cx="1447800" cy="366713"/>
          </a:xfrm>
          <a:prstGeom prst="rect">
            <a:avLst/>
          </a:prstGeom>
          <a:noFill/>
          <a:ln w="9525">
            <a:noFill/>
            <a:miter lim="800000"/>
            <a:headEnd/>
            <a:tailEnd/>
          </a:ln>
          <a:effectLst/>
        </p:spPr>
        <p:txBody>
          <a:bodyPr lIns="92075" tIns="46038" rIns="92075" bIns="46038">
            <a:spAutoFit/>
          </a:bodyPr>
          <a:lstStyle/>
          <a:p>
            <a:pPr algn="ctr">
              <a:spcBef>
                <a:spcPct val="20000"/>
              </a:spcBef>
            </a:pPr>
            <a:r>
              <a:rPr lang="en-US" sz="1800">
                <a:solidFill>
                  <a:schemeClr val="bg1"/>
                </a:solidFill>
              </a:rPr>
              <a:t>TB</a:t>
            </a:r>
          </a:p>
        </p:txBody>
      </p:sp>
      <p:pic>
        <p:nvPicPr>
          <p:cNvPr id="56333" name="Picture 13" descr="LegioMultiLung"/>
          <p:cNvPicPr>
            <a:picLocks noChangeAspect="1" noChangeArrowheads="1"/>
          </p:cNvPicPr>
          <p:nvPr/>
        </p:nvPicPr>
        <p:blipFill>
          <a:blip r:embed="rId7" cstate="print"/>
          <a:srcRect/>
          <a:stretch>
            <a:fillRect/>
          </a:stretch>
        </p:blipFill>
        <p:spPr bwMode="auto">
          <a:xfrm>
            <a:off x="3733800" y="1143000"/>
            <a:ext cx="1905000" cy="1903413"/>
          </a:xfrm>
          <a:prstGeom prst="rect">
            <a:avLst/>
          </a:prstGeom>
          <a:noFill/>
        </p:spPr>
      </p:pic>
      <p:sp>
        <p:nvSpPr>
          <p:cNvPr id="56334" name="Rectangle 14"/>
          <p:cNvSpPr>
            <a:spLocks noChangeArrowheads="1"/>
          </p:cNvSpPr>
          <p:nvPr/>
        </p:nvSpPr>
        <p:spPr bwMode="auto">
          <a:xfrm>
            <a:off x="3962400" y="3124200"/>
            <a:ext cx="1447800" cy="366713"/>
          </a:xfrm>
          <a:prstGeom prst="rect">
            <a:avLst/>
          </a:prstGeom>
          <a:noFill/>
          <a:ln w="9525">
            <a:noFill/>
            <a:miter lim="800000"/>
            <a:headEnd/>
            <a:tailEnd/>
          </a:ln>
          <a:effectLst/>
        </p:spPr>
        <p:txBody>
          <a:bodyPr lIns="92075" tIns="46038" rIns="92075" bIns="46038">
            <a:spAutoFit/>
          </a:bodyPr>
          <a:lstStyle/>
          <a:p>
            <a:pPr algn="ctr">
              <a:spcBef>
                <a:spcPct val="20000"/>
              </a:spcBef>
            </a:pPr>
            <a:r>
              <a:rPr lang="en-US" sz="1800">
                <a:solidFill>
                  <a:schemeClr val="bg1"/>
                </a:solidFill>
              </a:rPr>
              <a:t>Legionella</a:t>
            </a:r>
          </a:p>
        </p:txBody>
      </p:sp>
      <p:pic>
        <p:nvPicPr>
          <p:cNvPr id="56335" name="Picture 15" descr="pneumonia-l"/>
          <p:cNvPicPr>
            <a:picLocks noChangeAspect="1" noChangeArrowheads="1"/>
          </p:cNvPicPr>
          <p:nvPr/>
        </p:nvPicPr>
        <p:blipFill>
          <a:blip r:embed="rId8" cstate="print"/>
          <a:srcRect/>
          <a:stretch>
            <a:fillRect/>
          </a:stretch>
        </p:blipFill>
        <p:spPr bwMode="auto">
          <a:xfrm>
            <a:off x="7086600" y="3810000"/>
            <a:ext cx="1793875" cy="2057400"/>
          </a:xfrm>
          <a:prstGeom prst="rect">
            <a:avLst/>
          </a:prstGeom>
          <a:noFill/>
        </p:spPr>
      </p:pic>
      <p:sp>
        <p:nvSpPr>
          <p:cNvPr id="56336" name="Rectangle 16"/>
          <p:cNvSpPr>
            <a:spLocks noChangeArrowheads="1"/>
          </p:cNvSpPr>
          <p:nvPr/>
        </p:nvSpPr>
        <p:spPr bwMode="auto">
          <a:xfrm>
            <a:off x="7239000" y="5943600"/>
            <a:ext cx="1447800" cy="366713"/>
          </a:xfrm>
          <a:prstGeom prst="rect">
            <a:avLst/>
          </a:prstGeom>
          <a:noFill/>
          <a:ln w="9525">
            <a:noFill/>
            <a:miter lim="800000"/>
            <a:headEnd/>
            <a:tailEnd/>
          </a:ln>
          <a:effectLst/>
        </p:spPr>
        <p:txBody>
          <a:bodyPr lIns="92075" tIns="46038" rIns="92075" bIns="46038">
            <a:spAutoFit/>
          </a:bodyPr>
          <a:lstStyle/>
          <a:p>
            <a:pPr algn="ctr">
              <a:spcBef>
                <a:spcPct val="20000"/>
              </a:spcBef>
            </a:pPr>
            <a:r>
              <a:rPr lang="en-US" sz="1800">
                <a:solidFill>
                  <a:schemeClr val="bg1"/>
                </a:solidFill>
              </a:rPr>
              <a:t>SARS</a:t>
            </a:r>
          </a:p>
        </p:txBody>
      </p:sp>
      <p:pic>
        <p:nvPicPr>
          <p:cNvPr id="56337" name="Picture 17"/>
          <p:cNvPicPr>
            <a:picLocks noChangeAspect="1" noChangeArrowheads="1"/>
          </p:cNvPicPr>
          <p:nvPr/>
        </p:nvPicPr>
        <p:blipFill>
          <a:blip r:embed="rId9" cstate="print"/>
          <a:srcRect/>
          <a:stretch>
            <a:fillRect/>
          </a:stretch>
        </p:blipFill>
        <p:spPr bwMode="auto">
          <a:xfrm>
            <a:off x="1828800" y="1143000"/>
            <a:ext cx="1547813" cy="1905000"/>
          </a:xfrm>
          <a:prstGeom prst="rect">
            <a:avLst/>
          </a:prstGeom>
          <a:noFill/>
          <a:ln w="9525">
            <a:noFill/>
            <a:miter lim="800000"/>
            <a:headEnd/>
            <a:tailEnd/>
          </a:ln>
          <a:effectLst/>
        </p:spPr>
      </p:pic>
      <p:sp>
        <p:nvSpPr>
          <p:cNvPr id="56338" name="Rectangle 18"/>
          <p:cNvSpPr>
            <a:spLocks noChangeArrowheads="1"/>
          </p:cNvSpPr>
          <p:nvPr/>
        </p:nvSpPr>
        <p:spPr bwMode="auto">
          <a:xfrm>
            <a:off x="1905000" y="3124200"/>
            <a:ext cx="1447800" cy="366713"/>
          </a:xfrm>
          <a:prstGeom prst="rect">
            <a:avLst/>
          </a:prstGeom>
          <a:noFill/>
          <a:ln w="9525">
            <a:noFill/>
            <a:miter lim="800000"/>
            <a:headEnd/>
            <a:tailEnd/>
          </a:ln>
          <a:effectLst/>
        </p:spPr>
        <p:txBody>
          <a:bodyPr lIns="92075" tIns="46038" rIns="92075" bIns="46038">
            <a:spAutoFit/>
          </a:bodyPr>
          <a:lstStyle/>
          <a:p>
            <a:pPr algn="ctr">
              <a:spcBef>
                <a:spcPct val="20000"/>
              </a:spcBef>
            </a:pPr>
            <a:r>
              <a:rPr lang="en-US" sz="1800">
                <a:solidFill>
                  <a:schemeClr val="bg1"/>
                </a:solidFill>
              </a:rPr>
              <a:t>S.pneumo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t>pneumonia</a:t>
            </a:r>
          </a:p>
        </p:txBody>
      </p:sp>
      <p:sp>
        <p:nvSpPr>
          <p:cNvPr id="5123" name="Rectangle 3"/>
          <p:cNvSpPr>
            <a:spLocks noGrp="1" noChangeArrowheads="1"/>
          </p:cNvSpPr>
          <p:nvPr>
            <p:ph idx="1"/>
          </p:nvPr>
        </p:nvSpPr>
        <p:spPr/>
        <p:txBody>
          <a:bodyPr/>
          <a:lstStyle/>
          <a:p>
            <a:r>
              <a:rPr lang="en-US" altLang="zh-CN" dirty="0">
                <a:ea typeface="宋体" charset="-122"/>
              </a:rPr>
              <a:t>Definition</a:t>
            </a:r>
          </a:p>
          <a:p>
            <a:r>
              <a:rPr lang="en-US" altLang="zh-CN" sz="2400" b="1" dirty="0">
                <a:ea typeface="宋体" charset="-122"/>
              </a:rPr>
              <a:t>Pneumonia is an acute infection of the </a:t>
            </a:r>
          </a:p>
          <a:p>
            <a:pPr>
              <a:lnSpc>
                <a:spcPct val="90000"/>
              </a:lnSpc>
              <a:buFont typeface="Wingdings" pitchFamily="2" charset="2"/>
              <a:buNone/>
            </a:pPr>
            <a:r>
              <a:rPr lang="en-US" altLang="zh-CN" sz="2400" b="1" dirty="0">
                <a:ea typeface="宋体" charset="-122"/>
              </a:rPr>
              <a:t>               parenchyma  of  the lung,  caused  by </a:t>
            </a:r>
          </a:p>
          <a:p>
            <a:pPr>
              <a:lnSpc>
                <a:spcPct val="90000"/>
              </a:lnSpc>
              <a:buFont typeface="Wingdings" pitchFamily="2" charset="2"/>
              <a:buNone/>
            </a:pPr>
            <a:r>
              <a:rPr lang="en-US" altLang="zh-CN" sz="2400" b="1" dirty="0">
                <a:ea typeface="宋体" charset="-122"/>
              </a:rPr>
              <a:t>               bacteria, fungi, virus, parasite</a:t>
            </a:r>
            <a:r>
              <a:rPr lang="zh-CN" altLang="en-US" sz="2400" b="1" dirty="0">
                <a:ea typeface="宋体" charset="-122"/>
              </a:rPr>
              <a:t> </a:t>
            </a:r>
            <a:r>
              <a:rPr lang="en-US" altLang="zh-CN" sz="2400" b="1" dirty="0">
                <a:ea typeface="宋体" charset="-122"/>
              </a:rPr>
              <a:t>.</a:t>
            </a:r>
            <a:r>
              <a:rPr lang="en-US" altLang="zh-CN" sz="2800" dirty="0">
                <a:ea typeface="宋体" charset="-122"/>
              </a:rPr>
              <a:t> </a:t>
            </a:r>
            <a:endParaRPr lang="en-US" altLang="zh-CN" sz="2400" b="1" dirty="0">
              <a:ea typeface="宋体" charset="-122"/>
            </a:endParaRPr>
          </a:p>
          <a:p>
            <a:pPr>
              <a:lnSpc>
                <a:spcPct val="90000"/>
              </a:lnSpc>
              <a:buFont typeface="Wingdings" pitchFamily="2" charset="2"/>
              <a:buNone/>
            </a:pPr>
            <a:r>
              <a:rPr lang="en-US" altLang="zh-CN" sz="2400" b="1" dirty="0">
                <a:ea typeface="宋体" charset="-122"/>
              </a:rPr>
              <a:t> </a:t>
            </a:r>
            <a:r>
              <a:rPr lang="en-US" altLang="zh-CN" sz="2400" b="1" dirty="0">
                <a:solidFill>
                  <a:srgbClr val="FF0000"/>
                </a:solidFill>
                <a:ea typeface="宋体" charset="-122"/>
              </a:rPr>
              <a:t>•</a:t>
            </a:r>
            <a:r>
              <a:rPr lang="en-US" altLang="zh-CN" sz="2400" b="1" dirty="0">
                <a:ea typeface="宋体" charset="-122"/>
              </a:rPr>
              <a:t> Pneumonia may also be caused by </a:t>
            </a:r>
          </a:p>
          <a:p>
            <a:pPr>
              <a:lnSpc>
                <a:spcPct val="90000"/>
              </a:lnSpc>
              <a:buFont typeface="Wingdings" pitchFamily="2" charset="2"/>
              <a:buNone/>
            </a:pPr>
            <a:r>
              <a:rPr lang="en-US" altLang="zh-CN" sz="2400" b="1" dirty="0">
                <a:ea typeface="宋体" charset="-122"/>
              </a:rPr>
              <a:t>other factors </a:t>
            </a:r>
          </a:p>
          <a:p>
            <a:pPr>
              <a:lnSpc>
                <a:spcPct val="90000"/>
              </a:lnSpc>
              <a:buFont typeface="Wingdings" pitchFamily="2" charset="2"/>
              <a:buNone/>
            </a:pPr>
            <a:r>
              <a:rPr lang="en-US" altLang="zh-CN" sz="2400" b="1" dirty="0">
                <a:ea typeface="宋体" charset="-122"/>
              </a:rPr>
              <a:t> including  X-ray, chemicals, allergens.</a:t>
            </a:r>
          </a:p>
          <a:p>
            <a:pPr>
              <a:lnSpc>
                <a:spcPct val="90000"/>
              </a:lnSpc>
              <a:buFont typeface="Wingdings" pitchFamily="2" charset="2"/>
              <a:buNone/>
            </a:pPr>
            <a:r>
              <a:rPr lang="en-US" altLang="zh-CN" sz="2800" b="1" dirty="0">
                <a:ea typeface="宋体" charset="-122"/>
              </a:rPr>
              <a:t>            </a:t>
            </a:r>
          </a:p>
          <a:p>
            <a:endParaRPr lang="en-US" dirty="0"/>
          </a:p>
        </p:txBody>
      </p:sp>
      <p:pic>
        <p:nvPicPr>
          <p:cNvPr id="5124" name="Picture 4" descr="pneumonias 5"/>
          <p:cNvPicPr>
            <a:picLocks noChangeAspect="1" noChangeArrowheads="1"/>
          </p:cNvPicPr>
          <p:nvPr/>
        </p:nvPicPr>
        <p:blipFill>
          <a:blip r:embed="rId3" cstate="print"/>
          <a:srcRect/>
          <a:stretch>
            <a:fillRect/>
          </a:stretch>
        </p:blipFill>
        <p:spPr bwMode="auto">
          <a:xfrm>
            <a:off x="6153150" y="3543300"/>
            <a:ext cx="2990850" cy="33147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a:t>
            </a:r>
            <a:endParaRPr lang="en-US" dirty="0"/>
          </a:p>
        </p:txBody>
      </p:sp>
      <p:sp>
        <p:nvSpPr>
          <p:cNvPr id="3" name="Content Placeholder 2"/>
          <p:cNvSpPr>
            <a:spLocks noGrp="1"/>
          </p:cNvSpPr>
          <p:nvPr>
            <p:ph idx="1"/>
          </p:nvPr>
        </p:nvSpPr>
        <p:spPr/>
        <p:txBody>
          <a:bodyPr/>
          <a:lstStyle/>
          <a:p>
            <a:r>
              <a:rPr lang="en-US" dirty="0" smtClean="0"/>
              <a:t>Inhalation, aspiration and hematogenous spread are the 3 main mechanisms by which bacteria reaches the lungs.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US"/>
              <a:t>Epidemiology</a:t>
            </a:r>
          </a:p>
        </p:txBody>
      </p:sp>
      <p:sp>
        <p:nvSpPr>
          <p:cNvPr id="66563" name="Rectangle 3"/>
          <p:cNvSpPr>
            <a:spLocks noGrp="1" noChangeArrowheads="1"/>
          </p:cNvSpPr>
          <p:nvPr>
            <p:ph idx="1"/>
          </p:nvPr>
        </p:nvSpPr>
        <p:spPr/>
        <p:txBody>
          <a:bodyPr/>
          <a:lstStyle/>
          <a:p>
            <a:pPr>
              <a:buFont typeface="Wingdings" pitchFamily="2" charset="2"/>
              <a:buNone/>
            </a:pPr>
            <a:endParaRPr lang="en-US" dirty="0"/>
          </a:p>
          <a:p>
            <a:pPr>
              <a:lnSpc>
                <a:spcPct val="90000"/>
              </a:lnSpc>
              <a:buNone/>
            </a:pPr>
            <a:endParaRPr lang="en-US" sz="2800" dirty="0"/>
          </a:p>
          <a:p>
            <a:pPr lvl="1">
              <a:lnSpc>
                <a:spcPct val="90000"/>
              </a:lnSpc>
              <a:buFont typeface="Wingdings" pitchFamily="2" charset="2"/>
              <a:buNone/>
            </a:pPr>
            <a:r>
              <a:rPr lang="en-US" sz="2400" dirty="0"/>
              <a:t>- </a:t>
            </a:r>
            <a:r>
              <a:rPr lang="en-US" sz="2400" dirty="0" smtClean="0"/>
              <a:t>8th </a:t>
            </a:r>
            <a:r>
              <a:rPr lang="en-US" sz="2400" dirty="0"/>
              <a:t>leading causes of death in the USA .</a:t>
            </a:r>
          </a:p>
          <a:p>
            <a:pPr lvl="1">
              <a:lnSpc>
                <a:spcPct val="90000"/>
              </a:lnSpc>
            </a:pPr>
            <a:r>
              <a:rPr lang="en-US" sz="2400" dirty="0"/>
              <a:t>Mortality rate: 1-5% out-Pt, 12% In-Pt, 40% ICU</a:t>
            </a:r>
          </a:p>
          <a:p>
            <a:pPr lvl="1">
              <a:lnSpc>
                <a:spcPct val="90000"/>
              </a:lnSpc>
            </a:pPr>
            <a:r>
              <a:rPr lang="en-US" sz="2400" dirty="0"/>
              <a:t>Death rates increase with comorbidities </a:t>
            </a:r>
            <a:r>
              <a:rPr lang="en-US" sz="2400" dirty="0" smtClean="0"/>
              <a:t> and  </a:t>
            </a:r>
            <a:r>
              <a:rPr lang="en-US" sz="2400" dirty="0"/>
              <a:t>age.</a:t>
            </a:r>
          </a:p>
          <a:p>
            <a:pPr lvl="1">
              <a:lnSpc>
                <a:spcPct val="90000"/>
              </a:lnSpc>
            </a:pPr>
            <a:r>
              <a:rPr lang="en-US" sz="2400" dirty="0"/>
              <a:t>Affects race and sex equally</a:t>
            </a:r>
          </a:p>
          <a:p>
            <a:pPr>
              <a:lnSpc>
                <a:spcPct val="90000"/>
              </a:lnSpc>
            </a:pPr>
            <a:endParaRPr lang="en-US" sz="2800"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a:t>
            </a:r>
            <a:endParaRPr lang="en-US" dirty="0"/>
          </a:p>
        </p:txBody>
      </p:sp>
      <p:sp>
        <p:nvSpPr>
          <p:cNvPr id="3" name="Content Placeholder 2"/>
          <p:cNvSpPr>
            <a:spLocks noGrp="1"/>
          </p:cNvSpPr>
          <p:nvPr>
            <p:ph idx="1"/>
          </p:nvPr>
        </p:nvSpPr>
        <p:spPr/>
        <p:txBody>
          <a:bodyPr/>
          <a:lstStyle/>
          <a:p>
            <a:r>
              <a:rPr lang="en-US" dirty="0" smtClean="0"/>
              <a:t>Diagnosis :</a:t>
            </a:r>
          </a:p>
          <a:p>
            <a:r>
              <a:rPr lang="en-US" dirty="0" smtClean="0"/>
              <a:t>New respiratory symptoms plus new infiltration on CXR. </a:t>
            </a:r>
          </a:p>
          <a:p>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Classification</a:t>
            </a:r>
          </a:p>
        </p:txBody>
      </p:sp>
      <p:sp>
        <p:nvSpPr>
          <p:cNvPr id="15363" name="Rectangle 3"/>
          <p:cNvSpPr>
            <a:spLocks noGrp="1" noChangeArrowheads="1"/>
          </p:cNvSpPr>
          <p:nvPr>
            <p:ph idx="1"/>
          </p:nvPr>
        </p:nvSpPr>
        <p:spPr/>
        <p:txBody>
          <a:bodyPr/>
          <a:lstStyle/>
          <a:p>
            <a:pPr>
              <a:buFont typeface="Wingdings" pitchFamily="2" charset="2"/>
              <a:buNone/>
            </a:pPr>
            <a:endParaRPr lang="en-US" altLang="zh-CN">
              <a:ea typeface="宋体" charset="-122"/>
            </a:endParaRPr>
          </a:p>
          <a:p>
            <a:r>
              <a:rPr lang="en-US" altLang="zh-CN">
                <a:ea typeface="宋体" charset="-122"/>
              </a:rPr>
              <a:t>Classification of anatomy</a:t>
            </a:r>
          </a:p>
          <a:p>
            <a:r>
              <a:rPr lang="en-US" altLang="zh-CN">
                <a:ea typeface="宋体" charset="-122"/>
              </a:rPr>
              <a:t>Classification of pathogen</a:t>
            </a:r>
          </a:p>
          <a:p>
            <a:r>
              <a:rPr lang="en-US" altLang="zh-CN">
                <a:ea typeface="宋体" charset="-122"/>
              </a:rPr>
              <a:t>Classification of acquired environment</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Chapter15\Labeled\FG15_01.jpg"/>
          <p:cNvPicPr>
            <a:picLocks noGrp="1" noChangeAspect="1" noChangeArrowheads="1"/>
          </p:cNvPicPr>
          <p:nvPr>
            <p:ph idx="1"/>
          </p:nvPr>
        </p:nvPicPr>
        <p:blipFill>
          <a:blip r:embed="rId2" cstate="print"/>
          <a:srcRect/>
          <a:stretch>
            <a:fillRect/>
          </a:stretch>
        </p:blipFill>
        <p:spPr>
          <a:xfrm>
            <a:off x="228600" y="228600"/>
            <a:ext cx="8382000" cy="640080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t>Classification</a:t>
            </a:r>
          </a:p>
        </p:txBody>
      </p:sp>
      <p:sp>
        <p:nvSpPr>
          <p:cNvPr id="17411" name="Rectangle 3"/>
          <p:cNvSpPr>
            <a:spLocks noGrp="1" noChangeArrowheads="1"/>
          </p:cNvSpPr>
          <p:nvPr>
            <p:ph idx="1"/>
          </p:nvPr>
        </p:nvSpPr>
        <p:spPr/>
        <p:txBody>
          <a:bodyPr/>
          <a:lstStyle/>
          <a:p>
            <a:r>
              <a:rPr lang="en-US" altLang="zh-CN" sz="2800" b="1">
                <a:solidFill>
                  <a:srgbClr val="66FFFF"/>
                </a:solidFill>
                <a:ea typeface="宋体" charset="-122"/>
              </a:rPr>
              <a:t>Ⅰ.Classification by pathogen</a:t>
            </a:r>
            <a:endParaRPr lang="en-US" altLang="zh-CN">
              <a:ea typeface="宋体" charset="-122"/>
            </a:endParaRPr>
          </a:p>
          <a:p>
            <a:pPr>
              <a:buFont typeface="Wingdings" pitchFamily="2" charset="2"/>
              <a:buNone/>
            </a:pPr>
            <a:r>
              <a:rPr lang="en-US" altLang="zh-CN">
                <a:ea typeface="宋体" charset="-122"/>
              </a:rPr>
              <a:t>       </a:t>
            </a:r>
            <a:r>
              <a:rPr lang="en-US" altLang="zh-CN" sz="2800" b="1">
                <a:ea typeface="宋体" charset="-122"/>
              </a:rPr>
              <a:t>Pathogen classification is the most useful</a:t>
            </a:r>
          </a:p>
          <a:p>
            <a:pPr>
              <a:buFont typeface="Wingdings" pitchFamily="2" charset="2"/>
              <a:buNone/>
            </a:pPr>
            <a:r>
              <a:rPr lang="en-US" altLang="zh-CN" sz="2800" b="1">
                <a:ea typeface="宋体" charset="-122"/>
              </a:rPr>
              <a:t>        to treat the patients by choosing effective   </a:t>
            </a:r>
          </a:p>
          <a:p>
            <a:pPr>
              <a:buFont typeface="Wingdings" pitchFamily="2" charset="2"/>
              <a:buNone/>
            </a:pPr>
            <a:r>
              <a:rPr lang="en-US" altLang="zh-CN" sz="2800" b="1">
                <a:ea typeface="宋体" charset="-122"/>
              </a:rPr>
              <a:t>        antimicrobial agents.</a:t>
            </a:r>
          </a:p>
          <a:p>
            <a:pPr>
              <a:buFont typeface="Wingdings" pitchFamily="2" charset="2"/>
              <a:buNone/>
            </a:pPr>
            <a:r>
              <a:rPr lang="en-US" altLang="zh-CN" sz="2800" b="1">
                <a:ea typeface="宋体" charset="-122"/>
              </a:rPr>
              <a:t>      Streptococcus pneumonia is the commonest organism.</a:t>
            </a:r>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t>Bacterial pneumonia</a:t>
            </a:r>
          </a:p>
        </p:txBody>
      </p:sp>
      <p:sp>
        <p:nvSpPr>
          <p:cNvPr id="19459" name="Rectangle 3"/>
          <p:cNvSpPr>
            <a:spLocks noGrp="1" noChangeArrowheads="1"/>
          </p:cNvSpPr>
          <p:nvPr>
            <p:ph idx="1"/>
          </p:nvPr>
        </p:nvSpPr>
        <p:spPr/>
        <p:txBody>
          <a:bodyPr>
            <a:normAutofit/>
          </a:bodyPr>
          <a:lstStyle/>
          <a:p>
            <a:pPr algn="just">
              <a:buFont typeface="Wingdings" pitchFamily="2" charset="2"/>
              <a:buNone/>
            </a:pPr>
            <a:r>
              <a:rPr lang="en-US" altLang="zh-CN" sz="2800">
                <a:solidFill>
                  <a:srgbClr val="FF0000"/>
                </a:solidFill>
                <a:ea typeface="宋体" charset="-122"/>
              </a:rPr>
              <a:t>(1) </a:t>
            </a:r>
            <a:r>
              <a:rPr lang="en-US" altLang="zh-CN">
                <a:ea typeface="宋体" charset="-122"/>
              </a:rPr>
              <a:t> </a:t>
            </a:r>
            <a:r>
              <a:rPr lang="en-US" altLang="zh-CN" sz="2800" b="1">
                <a:ea typeface="宋体" charset="-122"/>
              </a:rPr>
              <a:t>Aerobic Gram-positive bacteria ,such</a:t>
            </a:r>
          </a:p>
          <a:p>
            <a:pPr algn="just">
              <a:buFont typeface="Wingdings" pitchFamily="2" charset="2"/>
              <a:buNone/>
            </a:pPr>
            <a:r>
              <a:rPr lang="en-US" altLang="zh-CN" sz="2800" b="1">
                <a:ea typeface="宋体" charset="-122"/>
              </a:rPr>
              <a:t>       as streptococcus pneumoniae, staphy</a:t>
            </a:r>
          </a:p>
          <a:p>
            <a:pPr algn="just">
              <a:buFont typeface="Wingdings" pitchFamily="2" charset="2"/>
              <a:buNone/>
            </a:pPr>
            <a:r>
              <a:rPr lang="en-US" altLang="zh-CN" sz="2800" b="1">
                <a:ea typeface="宋体" charset="-122"/>
              </a:rPr>
              <a:t>       lococcus aureus, Group A hemolytic</a:t>
            </a:r>
          </a:p>
          <a:p>
            <a:pPr algn="just">
              <a:buFont typeface="Wingdings" pitchFamily="2" charset="2"/>
              <a:buNone/>
            </a:pPr>
            <a:r>
              <a:rPr lang="en-US" altLang="zh-CN" sz="2800" b="1">
                <a:ea typeface="宋体" charset="-122"/>
              </a:rPr>
              <a:t>       streptococci</a:t>
            </a:r>
            <a:endParaRPr lang="en-US" altLang="zh-CN">
              <a:ea typeface="宋体" charset="-122"/>
            </a:endParaRPr>
          </a:p>
          <a:p>
            <a:pPr algn="just">
              <a:buFont typeface="Wingdings" pitchFamily="2" charset="2"/>
              <a:buNone/>
            </a:pPr>
            <a:r>
              <a:rPr lang="en-US" altLang="zh-CN" sz="2800">
                <a:solidFill>
                  <a:srgbClr val="FF0000"/>
                </a:solidFill>
                <a:ea typeface="宋体" charset="-122"/>
              </a:rPr>
              <a:t>(2)</a:t>
            </a:r>
            <a:r>
              <a:rPr lang="en-US" altLang="zh-CN">
                <a:ea typeface="宋体" charset="-122"/>
              </a:rPr>
              <a:t>  </a:t>
            </a:r>
            <a:r>
              <a:rPr lang="en-US" altLang="zh-CN" sz="2800" b="1">
                <a:ea typeface="宋体" charset="-122"/>
              </a:rPr>
              <a:t>Aerobic Gram-negative bacteria, such</a:t>
            </a:r>
          </a:p>
          <a:p>
            <a:pPr algn="just">
              <a:buFont typeface="Wingdings" pitchFamily="2" charset="2"/>
              <a:buNone/>
            </a:pPr>
            <a:r>
              <a:rPr lang="en-US" altLang="zh-CN" sz="2800" b="1">
                <a:ea typeface="宋体" charset="-122"/>
              </a:rPr>
              <a:t>       as klebsiella pneumoniae, Hemophilus </a:t>
            </a:r>
          </a:p>
          <a:p>
            <a:pPr algn="just">
              <a:buFont typeface="Wingdings" pitchFamily="2" charset="2"/>
              <a:buNone/>
            </a:pPr>
            <a:r>
              <a:rPr lang="en-US" altLang="zh-CN" sz="2800" b="1">
                <a:ea typeface="宋体" charset="-122"/>
              </a:rPr>
              <a:t>       influenzae, Escherichia coli</a:t>
            </a:r>
          </a:p>
          <a:p>
            <a:pPr algn="just">
              <a:buFont typeface="Wingdings" pitchFamily="2" charset="2"/>
              <a:buNone/>
            </a:pPr>
            <a:r>
              <a:rPr lang="en-US" altLang="zh-CN" sz="2800">
                <a:solidFill>
                  <a:srgbClr val="FF0000"/>
                </a:solidFill>
                <a:ea typeface="宋体" charset="-122"/>
              </a:rPr>
              <a:t>(3)</a:t>
            </a:r>
            <a:r>
              <a:rPr lang="en-US" altLang="zh-CN">
                <a:ea typeface="宋体" charset="-122"/>
              </a:rPr>
              <a:t>  </a:t>
            </a:r>
            <a:r>
              <a:rPr lang="en-US" altLang="zh-CN" sz="2800" b="1">
                <a:ea typeface="宋体" charset="-122"/>
              </a:rPr>
              <a:t>Anaerobic bacteria</a:t>
            </a:r>
            <a:r>
              <a:rPr lang="en-US" altLang="zh-CN">
                <a:ea typeface="宋体" charset="-122"/>
              </a:rPr>
              <a:t> </a:t>
            </a:r>
          </a:p>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Atypical pneumonia</a:t>
            </a:r>
          </a:p>
        </p:txBody>
      </p:sp>
      <p:sp>
        <p:nvSpPr>
          <p:cNvPr id="21507" name="Rectangle 3"/>
          <p:cNvSpPr>
            <a:spLocks noGrp="1" noChangeArrowheads="1"/>
          </p:cNvSpPr>
          <p:nvPr>
            <p:ph idx="1"/>
          </p:nvPr>
        </p:nvSpPr>
        <p:spPr/>
        <p:txBody>
          <a:bodyPr/>
          <a:lstStyle/>
          <a:p>
            <a:r>
              <a:rPr lang="en-US" altLang="zh-CN" b="1">
                <a:ea typeface="宋体" charset="-122"/>
              </a:rPr>
              <a:t>Including Legionnella pneumonia ,</a:t>
            </a:r>
          </a:p>
          <a:p>
            <a:pPr>
              <a:buFont typeface="Wingdings" pitchFamily="2" charset="2"/>
              <a:buNone/>
            </a:pPr>
            <a:r>
              <a:rPr lang="en-US" altLang="zh-CN" sz="2800" b="1">
                <a:ea typeface="宋体" charset="-122"/>
              </a:rPr>
              <a:t>Mycoplasmal pneumonia ,chlamydia pneumonia.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Fungal pneumonia</a:t>
            </a:r>
          </a:p>
        </p:txBody>
      </p:sp>
      <p:sp>
        <p:nvSpPr>
          <p:cNvPr id="23555" name="Rectangle 3"/>
          <p:cNvSpPr>
            <a:spLocks noGrp="1" noChangeArrowheads="1"/>
          </p:cNvSpPr>
          <p:nvPr>
            <p:ph idx="1"/>
          </p:nvPr>
        </p:nvSpPr>
        <p:spPr/>
        <p:txBody>
          <a:bodyPr/>
          <a:lstStyle/>
          <a:p>
            <a:r>
              <a:rPr lang="en-US" altLang="zh-CN" sz="2800" b="1">
                <a:ea typeface="宋体" charset="-122"/>
              </a:rPr>
              <a:t>Fungal pneumonia is commonly caused by Candida, and aspergilosis.</a:t>
            </a:r>
          </a:p>
          <a:p>
            <a:pPr algn="just">
              <a:buFont typeface="Wingdings" pitchFamily="2" charset="2"/>
              <a:buNone/>
            </a:pPr>
            <a:r>
              <a:rPr lang="en-US" altLang="zh-CN" sz="2800" b="1">
                <a:ea typeface="宋体" charset="-122"/>
              </a:rPr>
              <a:t>    </a:t>
            </a:r>
            <a:endParaRPr lang="zh-CN" altLang="en-US" sz="2800">
              <a:ea typeface="宋体" charset="-122"/>
            </a:endParaRPr>
          </a:p>
          <a:p>
            <a:pPr>
              <a:buFont typeface="Wingdings" pitchFamily="2" charset="2"/>
              <a:buNone/>
            </a:pPr>
            <a:endParaRPr lang="zh-CN" altLang="en-US">
              <a:ea typeface="宋体" charset="-122"/>
            </a:endParaRPr>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t>Viral pneumonia</a:t>
            </a:r>
          </a:p>
        </p:txBody>
      </p:sp>
      <p:sp>
        <p:nvSpPr>
          <p:cNvPr id="25603" name="Rectangle 3"/>
          <p:cNvSpPr>
            <a:spLocks noGrp="1" noChangeArrowheads="1"/>
          </p:cNvSpPr>
          <p:nvPr>
            <p:ph idx="1"/>
          </p:nvPr>
        </p:nvSpPr>
        <p:spPr/>
        <p:txBody>
          <a:bodyPr/>
          <a:lstStyle/>
          <a:p>
            <a:r>
              <a:rPr lang="en-US" altLang="zh-CN" sz="2800" b="1">
                <a:ea typeface="宋体" charset="-122"/>
              </a:rPr>
              <a:t>Viral pneumonia may be caused by adenoviruses, respiratory syncytial </a:t>
            </a:r>
          </a:p>
          <a:p>
            <a:pPr>
              <a:buFont typeface="Wingdings" pitchFamily="2" charset="2"/>
              <a:buNone/>
            </a:pPr>
            <a:r>
              <a:rPr lang="en-US" altLang="zh-CN" sz="2800" b="1">
                <a:ea typeface="宋体" charset="-122"/>
              </a:rPr>
              <a:t>    virus, influenza, cytomegalovirus,</a:t>
            </a:r>
          </a:p>
          <a:p>
            <a:pPr>
              <a:buFont typeface="Wingdings" pitchFamily="2" charset="2"/>
              <a:buNone/>
            </a:pPr>
            <a:r>
              <a:rPr lang="en-US" altLang="zh-CN" sz="2800" b="1">
                <a:ea typeface="宋体" charset="-122"/>
              </a:rPr>
              <a:t>    herpes simplex virus.</a:t>
            </a:r>
            <a:endParaRPr lang="en-US" altLang="zh-CN">
              <a:ea typeface="宋体" charset="-122"/>
            </a:endParaRPr>
          </a:p>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t>Other pathogens</a:t>
            </a:r>
          </a:p>
        </p:txBody>
      </p:sp>
      <p:sp>
        <p:nvSpPr>
          <p:cNvPr id="27651" name="Rectangle 3"/>
          <p:cNvSpPr>
            <a:spLocks noGrp="1" noChangeArrowheads="1"/>
          </p:cNvSpPr>
          <p:nvPr>
            <p:ph idx="1"/>
          </p:nvPr>
        </p:nvSpPr>
        <p:spPr/>
        <p:txBody>
          <a:bodyPr/>
          <a:lstStyle/>
          <a:p>
            <a:r>
              <a:rPr lang="en-US" altLang="zh-CN" sz="2800" b="1">
                <a:solidFill>
                  <a:srgbClr val="FF0000"/>
                </a:solidFill>
                <a:ea typeface="宋体" charset="-122"/>
              </a:rPr>
              <a:t>Pneumonia caused by </a:t>
            </a:r>
            <a:br>
              <a:rPr lang="en-US" altLang="zh-CN" sz="2800" b="1">
                <a:solidFill>
                  <a:srgbClr val="FF0000"/>
                </a:solidFill>
                <a:ea typeface="宋体" charset="-122"/>
              </a:rPr>
            </a:br>
            <a:r>
              <a:rPr lang="en-US" altLang="zh-CN" sz="2800" b="1">
                <a:solidFill>
                  <a:srgbClr val="FF0000"/>
                </a:solidFill>
                <a:ea typeface="宋体" charset="-122"/>
              </a:rPr>
              <a:t>other pathogen</a:t>
            </a:r>
            <a:r>
              <a:rPr lang="en-US" altLang="zh-CN">
                <a:ea typeface="宋体" charset="-122"/>
              </a:rPr>
              <a:t/>
            </a:r>
            <a:br>
              <a:rPr lang="en-US" altLang="zh-CN">
                <a:ea typeface="宋体" charset="-122"/>
              </a:rPr>
            </a:br>
            <a:endParaRPr lang="en-US" altLang="zh-CN">
              <a:ea typeface="宋体" charset="-122"/>
            </a:endParaRPr>
          </a:p>
          <a:p>
            <a:pPr algn="just">
              <a:buFont typeface="Wingdings" pitchFamily="2" charset="2"/>
              <a:buNone/>
            </a:pPr>
            <a:r>
              <a:rPr lang="en-US" altLang="zh-CN">
                <a:ea typeface="宋体" charset="-122"/>
              </a:rPr>
              <a:t>   </a:t>
            </a:r>
            <a:r>
              <a:rPr lang="en-US" altLang="zh-CN" sz="2800" b="1">
                <a:ea typeface="宋体" charset="-122"/>
              </a:rPr>
              <a:t>Rickettsias (a fever rickettsia).</a:t>
            </a:r>
            <a:endParaRPr lang="zh-CN" altLang="en-US" sz="2800" b="1">
              <a:ea typeface="宋体" charset="-122"/>
            </a:endParaRPr>
          </a:p>
          <a:p>
            <a:pPr algn="just">
              <a:buFont typeface="Wingdings" pitchFamily="2" charset="2"/>
              <a:buNone/>
            </a:pPr>
            <a:r>
              <a:rPr lang="zh-CN" altLang="en-US" sz="2800" b="1">
                <a:ea typeface="宋体" charset="-122"/>
              </a:rPr>
              <a:t>     </a:t>
            </a:r>
            <a:r>
              <a:rPr lang="en-US" altLang="zh-CN" sz="2800" b="1">
                <a:ea typeface="宋体" charset="-122"/>
              </a:rPr>
              <a:t>parasites</a:t>
            </a:r>
          </a:p>
          <a:p>
            <a:pPr algn="just">
              <a:buFont typeface="Wingdings" pitchFamily="2" charset="2"/>
              <a:buNone/>
            </a:pPr>
            <a:r>
              <a:rPr lang="en-US" altLang="zh-CN" sz="2800" b="1">
                <a:ea typeface="宋体" charset="-122"/>
              </a:rPr>
              <a:t>    protozoa</a:t>
            </a:r>
            <a:endParaRPr lang="zh-CN" altLang="en-US" sz="2800" b="1">
              <a:ea typeface="宋体" charset="-122"/>
            </a:endParaRPr>
          </a:p>
          <a:p>
            <a:pPr algn="just">
              <a:buFont typeface="Wingdings" pitchFamily="2" charset="2"/>
              <a:buNone/>
            </a:pPr>
            <a:r>
              <a:rPr lang="zh-CN" altLang="en-US" sz="2800" b="1">
                <a:ea typeface="宋体" charset="-122"/>
              </a:rPr>
              <a:t>    </a:t>
            </a:r>
            <a:endParaRPr lang="zh-CN" altLang="en-US" sz="2800">
              <a:ea typeface="宋体" charset="-122"/>
            </a:endParaRPr>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altLang="zh-CN" sz="2800" b="1">
                <a:solidFill>
                  <a:srgbClr val="66FFFF"/>
                </a:solidFill>
                <a:ea typeface="宋体" charset="-122"/>
              </a:rPr>
              <a:t>Ⅱ.Classification by anatomy</a:t>
            </a:r>
            <a:endParaRPr lang="en-US" altLang="zh-CN">
              <a:ea typeface="宋体" charset="-122"/>
            </a:endParaRPr>
          </a:p>
          <a:p>
            <a:pPr algn="just">
              <a:buFont typeface="Wingdings" pitchFamily="2" charset="2"/>
              <a:buNone/>
            </a:pPr>
            <a:r>
              <a:rPr lang="en-US" altLang="zh-CN">
                <a:solidFill>
                  <a:srgbClr val="FF0000"/>
                </a:solidFill>
                <a:ea typeface="宋体" charset="-122"/>
              </a:rPr>
              <a:t>1. </a:t>
            </a:r>
            <a:r>
              <a:rPr lang="en-US" altLang="zh-CN">
                <a:ea typeface="宋体" charset="-122"/>
              </a:rPr>
              <a:t> </a:t>
            </a:r>
            <a:r>
              <a:rPr lang="en-US" altLang="zh-CN" sz="2800" b="1">
                <a:ea typeface="宋体" charset="-122"/>
              </a:rPr>
              <a:t>Lobar: Involvement of an entire lobe</a:t>
            </a:r>
            <a:endParaRPr lang="en-US" altLang="zh-CN">
              <a:ea typeface="宋体" charset="-122"/>
            </a:endParaRPr>
          </a:p>
          <a:p>
            <a:pPr algn="just">
              <a:buFont typeface="Wingdings" pitchFamily="2" charset="2"/>
              <a:buNone/>
            </a:pPr>
            <a:r>
              <a:rPr lang="en-US" altLang="zh-CN">
                <a:solidFill>
                  <a:srgbClr val="FF0000"/>
                </a:solidFill>
                <a:ea typeface="宋体" charset="-122"/>
              </a:rPr>
              <a:t>2.</a:t>
            </a:r>
            <a:r>
              <a:rPr lang="en-US" altLang="zh-CN">
                <a:ea typeface="宋体" charset="-122"/>
              </a:rPr>
              <a:t>  </a:t>
            </a:r>
            <a:r>
              <a:rPr lang="en-US" altLang="zh-CN" sz="2800" b="1">
                <a:ea typeface="宋体" charset="-122"/>
              </a:rPr>
              <a:t>Lobular: Involvement of parts of the lobe only, segmental or of alveoli contiguous to bronchi (bronchopneumonia).</a:t>
            </a:r>
          </a:p>
          <a:p>
            <a:pPr algn="just">
              <a:buFont typeface="Wingdings" pitchFamily="2" charset="2"/>
              <a:buNone/>
            </a:pPr>
            <a:r>
              <a:rPr lang="en-US" altLang="zh-CN">
                <a:solidFill>
                  <a:srgbClr val="FF0000"/>
                </a:solidFill>
                <a:ea typeface="宋体" charset="-122"/>
              </a:rPr>
              <a:t>3.</a:t>
            </a:r>
            <a:r>
              <a:rPr lang="en-US" altLang="zh-CN">
                <a:ea typeface="宋体" charset="-122"/>
              </a:rPr>
              <a:t>  </a:t>
            </a:r>
            <a:r>
              <a:rPr lang="en-US" altLang="zh-CN" sz="2800" b="1">
                <a:ea typeface="宋体" charset="-122"/>
              </a:rPr>
              <a:t>Interstitial</a:t>
            </a:r>
            <a:endParaRPr lang="zh-CN" altLang="en-US" sz="2800" b="1">
              <a:ea typeface="宋体" charset="-122"/>
            </a:endParaRPr>
          </a:p>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a:t>Lobar pneumonia</a:t>
            </a:r>
          </a:p>
        </p:txBody>
      </p:sp>
      <p:pic>
        <p:nvPicPr>
          <p:cNvPr id="31748" name="Picture 4" descr="pp 3"/>
          <p:cNvPicPr>
            <a:picLocks noGrp="1" noChangeAspect="1" noChangeArrowheads="1"/>
          </p:cNvPicPr>
          <p:nvPr>
            <p:ph idx="1"/>
          </p:nvPr>
        </p:nvPicPr>
        <p:blipFill>
          <a:blip r:embed="rId3" cstate="print"/>
          <a:srcRect/>
          <a:stretch>
            <a:fillRect/>
          </a:stretch>
        </p:blipFill>
        <p:spPr>
          <a:xfrm>
            <a:off x="914400" y="1524000"/>
            <a:ext cx="7239000" cy="5334000"/>
          </a:xfrm>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t>Lobular pneumonia</a:t>
            </a:r>
          </a:p>
        </p:txBody>
      </p:sp>
      <p:pic>
        <p:nvPicPr>
          <p:cNvPr id="33796" name="Picture 4" descr="pneumonias 10"/>
          <p:cNvPicPr>
            <a:picLocks noGrp="1" noChangeAspect="1" noChangeArrowheads="1"/>
          </p:cNvPicPr>
          <p:nvPr>
            <p:ph idx="1"/>
          </p:nvPr>
        </p:nvPicPr>
        <p:blipFill>
          <a:blip r:embed="rId3" cstate="print"/>
          <a:stretch>
            <a:fillRect/>
          </a:stretch>
        </p:blipFill>
        <p:spPr>
          <a:xfrm>
            <a:off x="4033837" y="3453606"/>
            <a:ext cx="1076325" cy="819150"/>
          </a:xfrm>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altLang="zh-CN" sz="2800">
                <a:ea typeface="宋体" charset="-122"/>
              </a:rPr>
              <a:t>Classification by acquired environment</a:t>
            </a:r>
          </a:p>
          <a:p>
            <a:pPr>
              <a:buFont typeface="Wingdings" pitchFamily="2" charset="2"/>
              <a:buChar char="u"/>
            </a:pPr>
            <a:r>
              <a:rPr lang="en-US" altLang="zh-CN" sz="2800">
                <a:ea typeface="宋体" charset="-122"/>
              </a:rPr>
              <a:t>Community acquired pneumonia</a:t>
            </a:r>
            <a:r>
              <a:rPr lang="zh-CN" altLang="en-US" sz="2800">
                <a:ea typeface="宋体" charset="-122"/>
              </a:rPr>
              <a:t>，</a:t>
            </a:r>
            <a:r>
              <a:rPr lang="en-US" altLang="zh-CN" sz="2800">
                <a:ea typeface="宋体" charset="-122"/>
              </a:rPr>
              <a:t>CAP</a:t>
            </a:r>
            <a:endParaRPr lang="zh-CN" altLang="en-US" sz="2800">
              <a:ea typeface="宋体" charset="-122"/>
            </a:endParaRPr>
          </a:p>
          <a:p>
            <a:pPr>
              <a:buFont typeface="Wingdings" pitchFamily="2" charset="2"/>
              <a:buChar char="u"/>
            </a:pPr>
            <a:r>
              <a:rPr lang="en-US" altLang="zh-CN" sz="2800">
                <a:ea typeface="宋体" charset="-122"/>
              </a:rPr>
              <a:t>Hospital acquired pneumonia</a:t>
            </a:r>
            <a:r>
              <a:rPr lang="zh-CN" altLang="en-US" sz="2800">
                <a:ea typeface="宋体" charset="-122"/>
              </a:rPr>
              <a:t>，</a:t>
            </a:r>
            <a:r>
              <a:rPr lang="en-US" altLang="zh-CN" sz="2800">
                <a:ea typeface="宋体" charset="-122"/>
              </a:rPr>
              <a:t>HAP </a:t>
            </a:r>
            <a:endParaRPr lang="zh-CN" altLang="en-US" sz="2800">
              <a:ea typeface="宋体" charset="-122"/>
            </a:endParaRPr>
          </a:p>
          <a:p>
            <a:pPr>
              <a:buFont typeface="Wingdings" pitchFamily="2" charset="2"/>
              <a:buChar char="u"/>
            </a:pPr>
            <a:r>
              <a:rPr lang="en-US" altLang="zh-CN" sz="2800">
                <a:ea typeface="宋体" charset="-122"/>
              </a:rPr>
              <a:t>Health care associated pneumonia ,HCAP</a:t>
            </a:r>
            <a:endParaRPr lang="zh-CN" altLang="en-US" sz="2800">
              <a:ea typeface="宋体" charset="-122"/>
            </a:endParaRPr>
          </a:p>
          <a:p>
            <a:pPr>
              <a:buFont typeface="Wingdings" pitchFamily="2" charset="2"/>
              <a:buChar char="u"/>
            </a:pPr>
            <a:r>
              <a:rPr lang="en-US" altLang="zh-CN" sz="2800">
                <a:ea typeface="宋体" charset="-122"/>
              </a:rPr>
              <a:t>Immunocompromised host pneumonia.</a:t>
            </a:r>
          </a:p>
          <a:p>
            <a:pPr>
              <a:buFont typeface="Wingdings" pitchFamily="2" charset="2"/>
              <a:buChar char="u"/>
            </a:pPr>
            <a:endParaRPr lang="zh-CN" altLang="en-US" sz="2800">
              <a:ea typeface="宋体" charset="-122"/>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dirty="0">
                <a:latin typeface="Tahoma" pitchFamily="34" charset="0"/>
              </a:rPr>
              <a:t>Respiratory System Functions </a:t>
            </a:r>
          </a:p>
        </p:txBody>
      </p:sp>
      <p:sp>
        <p:nvSpPr>
          <p:cNvPr id="28675" name="Rectangle 3"/>
          <p:cNvSpPr>
            <a:spLocks noGrp="1" noChangeArrowheads="1"/>
          </p:cNvSpPr>
          <p:nvPr>
            <p:ph idx="1"/>
          </p:nvPr>
        </p:nvSpPr>
        <p:spPr/>
        <p:txBody>
          <a:bodyPr/>
          <a:lstStyle/>
          <a:p>
            <a:pPr marL="609600" indent="-609600" algn="l" rtl="0">
              <a:lnSpc>
                <a:spcPct val="90000"/>
              </a:lnSpc>
              <a:buFont typeface="Wingdings" pitchFamily="2" charset="2"/>
              <a:buAutoNum type="arabicPeriod"/>
            </a:pPr>
            <a:r>
              <a:rPr lang="en-US" dirty="0" smtClean="0">
                <a:solidFill>
                  <a:srgbClr val="000000"/>
                </a:solidFill>
                <a:latin typeface="Times" charset="0"/>
              </a:rPr>
              <a:t> Gas exchange.</a:t>
            </a:r>
            <a:endParaRPr lang="en-US" dirty="0">
              <a:solidFill>
                <a:srgbClr val="000000"/>
              </a:solidFill>
              <a:latin typeface="Times" charset="0"/>
            </a:endParaRPr>
          </a:p>
          <a:p>
            <a:pPr marL="609600" indent="-609600" algn="l" rtl="0">
              <a:lnSpc>
                <a:spcPct val="90000"/>
              </a:lnSpc>
              <a:buFont typeface="Wingdings" pitchFamily="2" charset="2"/>
              <a:buAutoNum type="arabicPeriod"/>
            </a:pPr>
            <a:r>
              <a:rPr lang="en-US" dirty="0">
                <a:solidFill>
                  <a:srgbClr val="000000"/>
                </a:solidFill>
                <a:latin typeface="Times" charset="0"/>
              </a:rPr>
              <a:t>F</a:t>
            </a:r>
            <a:r>
              <a:rPr lang="en-US" dirty="0" smtClean="0">
                <a:solidFill>
                  <a:srgbClr val="000000"/>
                </a:solidFill>
                <a:latin typeface="Times" charset="0"/>
              </a:rPr>
              <a:t>ilters </a:t>
            </a:r>
            <a:r>
              <a:rPr lang="en-US" dirty="0">
                <a:solidFill>
                  <a:srgbClr val="000000"/>
                </a:solidFill>
                <a:latin typeface="Times" charset="0"/>
              </a:rPr>
              <a:t>inspired </a:t>
            </a:r>
            <a:r>
              <a:rPr lang="en-US" dirty="0" smtClean="0">
                <a:solidFill>
                  <a:srgbClr val="000000"/>
                </a:solidFill>
                <a:latin typeface="Times" charset="0"/>
              </a:rPr>
              <a:t>air.</a:t>
            </a:r>
            <a:endParaRPr lang="en-US" dirty="0">
              <a:solidFill>
                <a:srgbClr val="000000"/>
              </a:solidFill>
              <a:latin typeface="Times" charset="0"/>
            </a:endParaRPr>
          </a:p>
          <a:p>
            <a:pPr marL="609600" indent="-609600" algn="l" rtl="0">
              <a:lnSpc>
                <a:spcPct val="90000"/>
              </a:lnSpc>
              <a:buAutoNum type="arabicPeriod" startAt="3"/>
            </a:pPr>
            <a:r>
              <a:rPr lang="en-US" dirty="0" smtClean="0">
                <a:solidFill>
                  <a:srgbClr val="000000"/>
                </a:solidFill>
                <a:latin typeface="Times" charset="0"/>
              </a:rPr>
              <a:t>Sound production.</a:t>
            </a:r>
            <a:endParaRPr lang="en-US" dirty="0">
              <a:solidFill>
                <a:srgbClr val="000000"/>
              </a:solidFill>
              <a:latin typeface="Times" charset="0"/>
            </a:endParaRPr>
          </a:p>
          <a:p>
            <a:pPr marL="609600" indent="-609600" algn="l" rtl="0">
              <a:lnSpc>
                <a:spcPct val="90000"/>
              </a:lnSpc>
              <a:buAutoNum type="arabicPeriod" startAt="3"/>
            </a:pPr>
            <a:r>
              <a:rPr lang="en-US" dirty="0" smtClean="0">
                <a:solidFill>
                  <a:srgbClr val="000000"/>
                </a:solidFill>
                <a:latin typeface="Times" charset="0"/>
              </a:rPr>
              <a:t>Contains </a:t>
            </a:r>
            <a:r>
              <a:rPr lang="en-US" dirty="0">
                <a:solidFill>
                  <a:srgbClr val="000000"/>
                </a:solidFill>
                <a:latin typeface="Times" charset="0"/>
              </a:rPr>
              <a:t>receptors for </a:t>
            </a:r>
            <a:r>
              <a:rPr lang="en-US" dirty="0" smtClean="0">
                <a:solidFill>
                  <a:srgbClr val="000000"/>
                </a:solidFill>
                <a:latin typeface="Times" charset="0"/>
              </a:rPr>
              <a:t>smell.</a:t>
            </a:r>
            <a:endParaRPr lang="en-US" dirty="0">
              <a:solidFill>
                <a:srgbClr val="000000"/>
              </a:solidFill>
              <a:latin typeface="Times" charset="0"/>
            </a:endParaRPr>
          </a:p>
          <a:p>
            <a:pPr marL="609600" indent="-609600" algn="l" rtl="0">
              <a:lnSpc>
                <a:spcPct val="90000"/>
              </a:lnSpc>
              <a:buAutoNum type="arabicPeriod" startAt="3"/>
            </a:pPr>
            <a:r>
              <a:rPr lang="en-US" dirty="0" smtClean="0">
                <a:solidFill>
                  <a:srgbClr val="000000"/>
                </a:solidFill>
                <a:latin typeface="Times" charset="0"/>
              </a:rPr>
              <a:t>Rids </a:t>
            </a:r>
            <a:r>
              <a:rPr lang="en-US" dirty="0">
                <a:solidFill>
                  <a:srgbClr val="000000"/>
                </a:solidFill>
                <a:latin typeface="Times" charset="0"/>
              </a:rPr>
              <a:t>the body of some excess water and </a:t>
            </a:r>
            <a:r>
              <a:rPr lang="en-US" dirty="0" smtClean="0">
                <a:solidFill>
                  <a:srgbClr val="000000"/>
                </a:solidFill>
                <a:latin typeface="Times" charset="0"/>
              </a:rPr>
              <a:t>heat.</a:t>
            </a:r>
            <a:endParaRPr lang="en-US" dirty="0">
              <a:solidFill>
                <a:srgbClr val="000000"/>
              </a:solidFill>
              <a:latin typeface="Times" charset="0"/>
            </a:endParaRPr>
          </a:p>
          <a:p>
            <a:pPr marL="609600" indent="-609600" algn="l" rtl="0">
              <a:lnSpc>
                <a:spcPct val="90000"/>
              </a:lnSpc>
              <a:buAutoNum type="arabicPeriod" startAt="3"/>
            </a:pPr>
            <a:r>
              <a:rPr lang="en-US" dirty="0" smtClean="0">
                <a:solidFill>
                  <a:srgbClr val="000000"/>
                </a:solidFill>
                <a:latin typeface="Times" charset="0"/>
              </a:rPr>
              <a:t>Helps </a:t>
            </a:r>
            <a:r>
              <a:rPr lang="en-US" dirty="0">
                <a:solidFill>
                  <a:srgbClr val="000000"/>
                </a:solidFill>
                <a:latin typeface="Times" charset="0"/>
              </a:rPr>
              <a:t>regulate blood </a:t>
            </a:r>
            <a:r>
              <a:rPr lang="en-US" dirty="0" err="1" smtClean="0">
                <a:solidFill>
                  <a:srgbClr val="000000"/>
                </a:solidFill>
                <a:latin typeface="Times" charset="0"/>
              </a:rPr>
              <a:t>pH.</a:t>
            </a:r>
            <a:endParaRPr lang="en-US" dirty="0">
              <a:solidFill>
                <a:srgbClr val="000000"/>
              </a:solidFill>
              <a:latin typeface="Times" charset="0"/>
            </a:endParaRPr>
          </a:p>
          <a:p>
            <a:pPr marL="609600" indent="-609600" algn="l" rtl="0">
              <a:lnSpc>
                <a:spcPct val="90000"/>
              </a:lnSpc>
              <a:buNone/>
            </a:pPr>
            <a:endParaRPr lang="en-US" dirty="0">
              <a:latin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a:t>CAP</a:t>
            </a:r>
          </a:p>
        </p:txBody>
      </p:sp>
      <p:sp>
        <p:nvSpPr>
          <p:cNvPr id="78851" name="Rectangle 3"/>
          <p:cNvSpPr>
            <a:spLocks noGrp="1" noChangeArrowheads="1"/>
          </p:cNvSpPr>
          <p:nvPr>
            <p:ph idx="1"/>
          </p:nvPr>
        </p:nvSpPr>
        <p:spPr/>
        <p:txBody>
          <a:bodyPr/>
          <a:lstStyle/>
          <a:p>
            <a:pPr>
              <a:buFont typeface="Wingdings" pitchFamily="2" charset="2"/>
              <a:buNone/>
            </a:pPr>
            <a:endParaRPr lang="zh-CN" altLang="en-US">
              <a:ea typeface="宋体" charset="-122"/>
            </a:endParaRPr>
          </a:p>
          <a:p>
            <a:r>
              <a:rPr lang="en-US" altLang="zh-CN" sz="2800" b="1">
                <a:solidFill>
                  <a:srgbClr val="FF0000"/>
                </a:solidFill>
                <a:ea typeface="宋体" charset="-122"/>
              </a:rPr>
              <a:t>CAP</a:t>
            </a:r>
            <a:r>
              <a:rPr lang="en-US" altLang="zh-CN" sz="2800">
                <a:ea typeface="宋体" charset="-122"/>
              </a:rPr>
              <a:t> refers to pneumonia acquired outside of hospitals or extended-care facilities .</a:t>
            </a:r>
          </a:p>
          <a:p>
            <a:r>
              <a:rPr lang="en-US" altLang="zh-CN" sz="2800">
                <a:ea typeface="宋体" charset="-122"/>
              </a:rPr>
              <a:t>Streptococcus pneumoniae remains the most commonly identified pathogen. </a:t>
            </a:r>
          </a:p>
          <a:p>
            <a:r>
              <a:rPr lang="en-US" altLang="zh-CN" sz="2800">
                <a:ea typeface="宋体" charset="-122"/>
              </a:rPr>
              <a:t>Other pathogens include Haemophilus influenzae, mycoplasma pneumoniae, Chlamydophilia pneumoniae, Moraxella catarrhalis </a:t>
            </a:r>
          </a:p>
          <a:p>
            <a:endParaRPr lang="en-US" altLang="zh-CN" sz="2800">
              <a:ea typeface="宋体" charset="-122"/>
            </a:endParaRP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t>
            </a:r>
            <a:endParaRPr lang="en-US" dirty="0"/>
          </a:p>
        </p:txBody>
      </p:sp>
      <p:sp>
        <p:nvSpPr>
          <p:cNvPr id="3" name="Content Placeholder 2"/>
          <p:cNvSpPr>
            <a:spLocks noGrp="1"/>
          </p:cNvSpPr>
          <p:nvPr>
            <p:ph idx="1"/>
          </p:nvPr>
        </p:nvSpPr>
        <p:spPr/>
        <p:txBody>
          <a:bodyPr/>
          <a:lstStyle/>
          <a:p>
            <a:pPr>
              <a:buNone/>
            </a:pPr>
            <a:r>
              <a:rPr lang="en-US" dirty="0" smtClean="0"/>
              <a:t> </a:t>
            </a:r>
          </a:p>
          <a:p>
            <a:r>
              <a:rPr lang="en-US" dirty="0" smtClean="0"/>
              <a:t>Smokers are at increased risk for invasive pneumococcal infections even if they do not have structural lung disease.</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t>
            </a:r>
            <a:endParaRPr lang="en-US" dirty="0"/>
          </a:p>
        </p:txBody>
      </p:sp>
      <p:sp>
        <p:nvSpPr>
          <p:cNvPr id="3" name="Content Placeholder 2"/>
          <p:cNvSpPr>
            <a:spLocks noGrp="1"/>
          </p:cNvSpPr>
          <p:nvPr>
            <p:ph idx="1"/>
          </p:nvPr>
        </p:nvSpPr>
        <p:spPr/>
        <p:txBody>
          <a:bodyPr/>
          <a:lstStyle/>
          <a:p>
            <a:r>
              <a:rPr lang="en-US" dirty="0" smtClean="0"/>
              <a:t>CAP affects 5.6 million adults in USA annually .</a:t>
            </a:r>
          </a:p>
          <a:p>
            <a:r>
              <a:rPr lang="en-US" dirty="0" smtClean="0"/>
              <a:t>It accounts for 1.7 million hospitalizations per year .</a:t>
            </a:r>
          </a:p>
          <a:p>
            <a:r>
              <a:rPr lang="en-US" dirty="0" smtClean="0"/>
              <a:t>Pneumonia is the 8</a:t>
            </a:r>
            <a:r>
              <a:rPr lang="en-US" baseline="30000" dirty="0" smtClean="0"/>
              <a:t>th</a:t>
            </a:r>
            <a:r>
              <a:rPr lang="en-US" dirty="0" smtClean="0"/>
              <a:t> leading cause of death in the USA , &gt; 60,000 deaths annually .</a:t>
            </a:r>
          </a:p>
          <a:p>
            <a:r>
              <a:rPr lang="en-US" dirty="0" smtClean="0"/>
              <a:t>It is the cause of 46% of all deaths from infectious diseases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Organisms associated with CAP</a:t>
            </a:r>
            <a:endParaRPr lang="en-US" dirty="0"/>
          </a:p>
        </p:txBody>
      </p:sp>
      <p:sp>
        <p:nvSpPr>
          <p:cNvPr id="3" name="Content Placeholder 2"/>
          <p:cNvSpPr>
            <a:spLocks noGrp="1"/>
          </p:cNvSpPr>
          <p:nvPr>
            <p:ph idx="1"/>
          </p:nvPr>
        </p:nvSpPr>
        <p:spPr/>
        <p:txBody>
          <a:bodyPr/>
          <a:lstStyle/>
          <a:p>
            <a:r>
              <a:rPr lang="en-US" dirty="0" smtClean="0"/>
              <a:t>Outpatient</a:t>
            </a:r>
          </a:p>
          <a:p>
            <a:r>
              <a:rPr lang="en-US" dirty="0" smtClean="0"/>
              <a:t>1- S. pneumonia.</a:t>
            </a:r>
          </a:p>
          <a:p>
            <a:r>
              <a:rPr lang="en-US" dirty="0" smtClean="0"/>
              <a:t>2- M. pneumonia.</a:t>
            </a:r>
          </a:p>
          <a:p>
            <a:r>
              <a:rPr lang="en-US" dirty="0" smtClean="0"/>
              <a:t>3- H. </a:t>
            </a:r>
            <a:r>
              <a:rPr lang="en-US" dirty="0" err="1" smtClean="0"/>
              <a:t>infleunza</a:t>
            </a:r>
            <a:r>
              <a:rPr lang="en-US" dirty="0" smtClean="0"/>
              <a:t>.</a:t>
            </a:r>
          </a:p>
          <a:p>
            <a:r>
              <a:rPr lang="en-US" dirty="0" smtClean="0"/>
              <a:t>4- C. pneumonia.</a:t>
            </a:r>
          </a:p>
          <a:p>
            <a:r>
              <a:rPr lang="en-US" dirty="0" smtClean="0"/>
              <a:t>5- Respiratory viruses.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Organisms associated with CAP</a:t>
            </a:r>
            <a:endParaRPr lang="en-US" dirty="0"/>
          </a:p>
        </p:txBody>
      </p:sp>
      <p:sp>
        <p:nvSpPr>
          <p:cNvPr id="3" name="Content Placeholder 2"/>
          <p:cNvSpPr>
            <a:spLocks noGrp="1"/>
          </p:cNvSpPr>
          <p:nvPr>
            <p:ph idx="1"/>
          </p:nvPr>
        </p:nvSpPr>
        <p:spPr/>
        <p:txBody>
          <a:bodyPr/>
          <a:lstStyle/>
          <a:p>
            <a:r>
              <a:rPr lang="en-US" dirty="0" smtClean="0"/>
              <a:t>Inpatient (non-ICU ):</a:t>
            </a:r>
          </a:p>
          <a:p>
            <a:r>
              <a:rPr lang="en-US" dirty="0" smtClean="0"/>
              <a:t>1- S. pneumonia</a:t>
            </a:r>
          </a:p>
          <a:p>
            <a:r>
              <a:rPr lang="en-US" dirty="0" smtClean="0"/>
              <a:t>2- M. pneumonia</a:t>
            </a:r>
          </a:p>
          <a:p>
            <a:r>
              <a:rPr lang="en-US" dirty="0" smtClean="0"/>
              <a:t>3- C. pneumonia</a:t>
            </a:r>
          </a:p>
          <a:p>
            <a:r>
              <a:rPr lang="en-US" dirty="0" smtClean="0"/>
              <a:t>4- H. </a:t>
            </a:r>
            <a:r>
              <a:rPr lang="en-US" dirty="0" err="1" smtClean="0"/>
              <a:t>infleunza</a:t>
            </a:r>
            <a:endParaRPr lang="en-US" dirty="0" smtClean="0"/>
          </a:p>
          <a:p>
            <a:r>
              <a:rPr lang="en-US" dirty="0" smtClean="0"/>
              <a:t>5-Legionella </a:t>
            </a:r>
            <a:r>
              <a:rPr lang="en-US" dirty="0" err="1" smtClean="0"/>
              <a:t>spp</a:t>
            </a:r>
            <a:endParaRPr lang="en-US" dirty="0" smtClean="0"/>
          </a:p>
          <a:p>
            <a:r>
              <a:rPr lang="en-US" dirty="0" smtClean="0"/>
              <a:t>6- aspiration.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Organisms associated with CAP</a:t>
            </a:r>
            <a:endParaRPr lang="en-US" dirty="0"/>
          </a:p>
        </p:txBody>
      </p:sp>
      <p:sp>
        <p:nvSpPr>
          <p:cNvPr id="3" name="Content Placeholder 2"/>
          <p:cNvSpPr>
            <a:spLocks noGrp="1"/>
          </p:cNvSpPr>
          <p:nvPr>
            <p:ph idx="1"/>
          </p:nvPr>
        </p:nvSpPr>
        <p:spPr/>
        <p:txBody>
          <a:bodyPr/>
          <a:lstStyle/>
          <a:p>
            <a:r>
              <a:rPr lang="en-US" dirty="0" smtClean="0"/>
              <a:t>Inpatients ( ICU ):</a:t>
            </a:r>
          </a:p>
          <a:p>
            <a:r>
              <a:rPr lang="en-US" dirty="0" smtClean="0"/>
              <a:t>1- S. pneumonia</a:t>
            </a:r>
          </a:p>
          <a:p>
            <a:r>
              <a:rPr lang="en-US" dirty="0" smtClean="0"/>
              <a:t>2- S . </a:t>
            </a:r>
            <a:r>
              <a:rPr lang="en-US" dirty="0" err="1"/>
              <a:t>a</a:t>
            </a:r>
            <a:r>
              <a:rPr lang="en-US" dirty="0" err="1" smtClean="0"/>
              <a:t>ureus</a:t>
            </a:r>
            <a:endParaRPr lang="en-US" dirty="0" smtClean="0"/>
          </a:p>
          <a:p>
            <a:r>
              <a:rPr lang="en-US" dirty="0" smtClean="0"/>
              <a:t>3- </a:t>
            </a:r>
            <a:r>
              <a:rPr lang="en-US" dirty="0" err="1" smtClean="0"/>
              <a:t>Legionella</a:t>
            </a:r>
            <a:r>
              <a:rPr lang="en-US" dirty="0" smtClean="0"/>
              <a:t> </a:t>
            </a:r>
            <a:r>
              <a:rPr lang="en-US" dirty="0" err="1" smtClean="0"/>
              <a:t>spp</a:t>
            </a:r>
            <a:endParaRPr lang="en-US" dirty="0" smtClean="0"/>
          </a:p>
          <a:p>
            <a:r>
              <a:rPr lang="en-US" dirty="0" smtClean="0"/>
              <a:t>4- Gram negative bacilli</a:t>
            </a:r>
          </a:p>
          <a:p>
            <a:r>
              <a:rPr lang="en-US" dirty="0" smtClean="0"/>
              <a:t>5- H. </a:t>
            </a:r>
            <a:r>
              <a:rPr lang="en-US" dirty="0" err="1" smtClean="0"/>
              <a:t>infleunza</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n-US" smtClean="0"/>
              <a:t>CAP:</a:t>
            </a:r>
            <a:br>
              <a:rPr lang="en-US" smtClean="0"/>
            </a:br>
            <a:r>
              <a:rPr lang="en-US" smtClean="0"/>
              <a:t>Risk Factors</a:t>
            </a:r>
          </a:p>
        </p:txBody>
      </p:sp>
      <p:sp>
        <p:nvSpPr>
          <p:cNvPr id="107523" name="Rectangle 3"/>
          <p:cNvSpPr>
            <a:spLocks noGrp="1" noChangeArrowheads="1"/>
          </p:cNvSpPr>
          <p:nvPr>
            <p:ph idx="1"/>
          </p:nvPr>
        </p:nvSpPr>
        <p:spPr/>
        <p:txBody>
          <a:bodyPr/>
          <a:lstStyle/>
          <a:p>
            <a:r>
              <a:rPr lang="en-US" smtClean="0"/>
              <a:t>Altered Mental Status </a:t>
            </a:r>
          </a:p>
          <a:p>
            <a:r>
              <a:rPr lang="en-US" smtClean="0"/>
              <a:t>Smoking </a:t>
            </a:r>
          </a:p>
          <a:p>
            <a:r>
              <a:rPr lang="en-US" smtClean="0"/>
              <a:t>Alcohol consumption </a:t>
            </a:r>
          </a:p>
          <a:p>
            <a:r>
              <a:rPr lang="en-US" smtClean="0"/>
              <a:t>Malnutrition </a:t>
            </a:r>
          </a:p>
          <a:p>
            <a:r>
              <a:rPr lang="en-US" smtClean="0"/>
              <a:t>Immunosuppression</a:t>
            </a:r>
          </a:p>
          <a:p>
            <a:r>
              <a:rPr lang="en-US" smtClean="0"/>
              <a:t>Underlying lung disease</a:t>
            </a:r>
          </a:p>
          <a:p>
            <a:r>
              <a:rPr lang="en-US" smtClean="0"/>
              <a:t>Age ≥65 years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smtClean="0"/>
              <a:t>CAP:</a:t>
            </a:r>
            <a:br>
              <a:rPr lang="en-US" smtClean="0"/>
            </a:br>
            <a:r>
              <a:rPr lang="en-US" smtClean="0"/>
              <a:t>Clinical Presentation</a:t>
            </a:r>
          </a:p>
        </p:txBody>
      </p:sp>
      <p:sp>
        <p:nvSpPr>
          <p:cNvPr id="108547" name="Rectangle 3"/>
          <p:cNvSpPr>
            <a:spLocks noGrp="1" noChangeArrowheads="1"/>
          </p:cNvSpPr>
          <p:nvPr>
            <p:ph idx="1"/>
          </p:nvPr>
        </p:nvSpPr>
        <p:spPr>
          <a:xfrm>
            <a:off x="914400" y="2362200"/>
            <a:ext cx="8001000" cy="4191000"/>
          </a:xfrm>
        </p:spPr>
        <p:txBody>
          <a:bodyPr>
            <a:normAutofit fontScale="92500" lnSpcReduction="10000"/>
          </a:bodyPr>
          <a:lstStyle/>
          <a:p>
            <a:r>
              <a:rPr lang="en-US" smtClean="0"/>
              <a:t>Symptoms: </a:t>
            </a:r>
          </a:p>
          <a:p>
            <a:pPr lvl="1"/>
            <a:r>
              <a:rPr lang="en-US" smtClean="0"/>
              <a:t>Cough (typically productive)</a:t>
            </a:r>
          </a:p>
          <a:p>
            <a:pPr lvl="1"/>
            <a:r>
              <a:rPr lang="en-US" smtClean="0"/>
              <a:t>Fever with chills and sweats</a:t>
            </a:r>
          </a:p>
          <a:p>
            <a:pPr lvl="1"/>
            <a:r>
              <a:rPr lang="en-US" smtClean="0"/>
              <a:t>Shortness of breath</a:t>
            </a:r>
          </a:p>
          <a:p>
            <a:pPr lvl="1"/>
            <a:r>
              <a:rPr lang="en-US" smtClean="0"/>
              <a:t>Chest pain</a:t>
            </a:r>
          </a:p>
          <a:p>
            <a:r>
              <a:rPr lang="en-US" smtClean="0"/>
              <a:t>Signs:</a:t>
            </a:r>
          </a:p>
          <a:p>
            <a:pPr lvl="1"/>
            <a:r>
              <a:rPr lang="en-US" smtClean="0"/>
              <a:t>Fever, tachycardia, tachypnea</a:t>
            </a:r>
          </a:p>
          <a:p>
            <a:pPr lvl="1"/>
            <a:r>
              <a:rPr lang="en-US" smtClean="0"/>
              <a:t>Crackles/rhonchi on lung exam</a:t>
            </a:r>
          </a:p>
          <a:p>
            <a:pPr lvl="1"/>
            <a:r>
              <a:rPr lang="en-US" smtClean="0"/>
              <a:t>Leukocytosis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smtClean="0"/>
              <a:t>CAP:  Diagnosis – </a:t>
            </a:r>
            <a:br>
              <a:rPr lang="en-US" smtClean="0"/>
            </a:br>
            <a:r>
              <a:rPr lang="en-US" smtClean="0"/>
              <a:t>Imaging</a:t>
            </a:r>
          </a:p>
        </p:txBody>
      </p:sp>
      <p:sp>
        <p:nvSpPr>
          <p:cNvPr id="109571" name="Rectangle 3"/>
          <p:cNvSpPr>
            <a:spLocks noGrp="1" noChangeArrowheads="1"/>
          </p:cNvSpPr>
          <p:nvPr>
            <p:ph idx="1"/>
          </p:nvPr>
        </p:nvSpPr>
        <p:spPr>
          <a:xfrm>
            <a:off x="914400" y="2362200"/>
            <a:ext cx="7467600" cy="3733800"/>
          </a:xfrm>
        </p:spPr>
        <p:txBody>
          <a:bodyPr/>
          <a:lstStyle/>
          <a:p>
            <a:r>
              <a:rPr lang="en-US" smtClean="0"/>
              <a:t>Infiltrate on Cxray (or other imaging) required for the diagnosis of pneumonia </a:t>
            </a:r>
          </a:p>
          <a:p>
            <a:r>
              <a:rPr lang="en-US" smtClean="0"/>
              <a:t>If clinically suspect CAP, but negative Cxray consider:</a:t>
            </a:r>
          </a:p>
          <a:p>
            <a:pPr lvl="1"/>
            <a:r>
              <a:rPr lang="en-US" sz="2800" smtClean="0"/>
              <a:t>Chest CT</a:t>
            </a:r>
          </a:p>
          <a:p>
            <a:pPr lvl="1"/>
            <a:r>
              <a:rPr lang="en-US" sz="2800" smtClean="0"/>
              <a:t>Empiric treatment and repeat Cxray in 24-48 hrs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152400"/>
            <a:ext cx="7772400" cy="1143000"/>
          </a:xfrm>
        </p:spPr>
        <p:txBody>
          <a:bodyPr/>
          <a:lstStyle/>
          <a:p>
            <a:pPr eaLnBrk="1" hangingPunct="1"/>
            <a:r>
              <a:rPr lang="en-US" smtClean="0">
                <a:solidFill>
                  <a:srgbClr val="FFFF00"/>
                </a:solidFill>
              </a:rPr>
              <a:t>Sputum Gram Stain &amp; Culture</a:t>
            </a:r>
          </a:p>
        </p:txBody>
      </p:sp>
      <p:sp>
        <p:nvSpPr>
          <p:cNvPr id="854019" name="Rectangle 3"/>
          <p:cNvSpPr>
            <a:spLocks noGrp="1" noChangeArrowheads="1"/>
          </p:cNvSpPr>
          <p:nvPr>
            <p:ph idx="1"/>
          </p:nvPr>
        </p:nvSpPr>
        <p:spPr>
          <a:xfrm>
            <a:off x="1169988" y="1447800"/>
            <a:ext cx="7772400" cy="4114800"/>
          </a:xfrm>
        </p:spPr>
        <p:txBody>
          <a:bodyPr tIns="180000">
            <a:normAutofit fontScale="92500" lnSpcReduction="10000"/>
          </a:bodyPr>
          <a:lstStyle/>
          <a:p>
            <a:pPr eaLnBrk="1" hangingPunct="1">
              <a:lnSpc>
                <a:spcPct val="90000"/>
              </a:lnSpc>
              <a:spcAft>
                <a:spcPct val="50000"/>
              </a:spcAft>
              <a:defRPr/>
            </a:pPr>
            <a:endParaRPr lang="en-US" sz="2800" smtClean="0"/>
          </a:p>
          <a:p>
            <a:pPr eaLnBrk="1" hangingPunct="1">
              <a:lnSpc>
                <a:spcPct val="90000"/>
              </a:lnSpc>
              <a:spcAft>
                <a:spcPct val="50000"/>
              </a:spcAft>
              <a:defRPr/>
            </a:pPr>
            <a:r>
              <a:rPr lang="en-US" sz="2800" smtClean="0"/>
              <a:t>Neither sensitive nor specific</a:t>
            </a:r>
          </a:p>
          <a:p>
            <a:pPr eaLnBrk="1" hangingPunct="1">
              <a:lnSpc>
                <a:spcPct val="90000"/>
              </a:lnSpc>
              <a:spcAft>
                <a:spcPct val="50000"/>
              </a:spcAft>
              <a:defRPr/>
            </a:pPr>
            <a:r>
              <a:rPr lang="en-US" sz="2800" smtClean="0"/>
              <a:t>30% of patients can’t produce sputum</a:t>
            </a:r>
          </a:p>
          <a:p>
            <a:pPr eaLnBrk="1" hangingPunct="1">
              <a:lnSpc>
                <a:spcPct val="90000"/>
              </a:lnSpc>
              <a:spcAft>
                <a:spcPct val="50000"/>
              </a:spcAft>
              <a:defRPr/>
            </a:pPr>
            <a:r>
              <a:rPr lang="en-US" sz="2800" smtClean="0"/>
              <a:t>With grading—only 25%-40% good quality</a:t>
            </a:r>
          </a:p>
          <a:p>
            <a:pPr eaLnBrk="1" hangingPunct="1">
              <a:lnSpc>
                <a:spcPct val="90000"/>
              </a:lnSpc>
              <a:spcAft>
                <a:spcPct val="50000"/>
              </a:spcAft>
              <a:defRPr/>
            </a:pPr>
            <a:r>
              <a:rPr lang="en-US" sz="2800" smtClean="0"/>
              <a:t>At best 28% are good samples</a:t>
            </a:r>
          </a:p>
          <a:p>
            <a:pPr eaLnBrk="1" hangingPunct="1">
              <a:lnSpc>
                <a:spcPct val="90000"/>
              </a:lnSpc>
              <a:spcAft>
                <a:spcPct val="50000"/>
              </a:spcAft>
              <a:defRPr/>
            </a:pPr>
            <a:r>
              <a:rPr lang="en-US" sz="2800" smtClean="0"/>
              <a:t>Can’t detect atypicals</a:t>
            </a:r>
          </a:p>
          <a:p>
            <a:pPr eaLnBrk="1" hangingPunct="1">
              <a:lnSpc>
                <a:spcPct val="90000"/>
              </a:lnSpc>
              <a:spcAft>
                <a:spcPct val="50000"/>
              </a:spcAft>
              <a:defRPr/>
            </a:pPr>
            <a:r>
              <a:rPr lang="en-US" sz="2800" smtClean="0"/>
              <a:t>Prior antibiotics affect results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respiratory tract</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1969571" y="1600200"/>
            <a:ext cx="5204857" cy="452596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233363"/>
            <a:ext cx="7772400" cy="1014412"/>
          </a:xfrm>
          <a:noFill/>
        </p:spPr>
        <p:txBody>
          <a:bodyPr/>
          <a:lstStyle/>
          <a:p>
            <a:pPr eaLnBrk="1" hangingPunct="1"/>
            <a:r>
              <a:rPr lang="en-US" sz="4100" smtClean="0">
                <a:solidFill>
                  <a:srgbClr val="FFFF00"/>
                </a:solidFill>
                <a:latin typeface="Century Schoolbook" pitchFamily="18" charset="0"/>
              </a:rPr>
              <a:t>Limitations of Sputum Culture</a:t>
            </a:r>
          </a:p>
        </p:txBody>
      </p:sp>
      <p:sp>
        <p:nvSpPr>
          <p:cNvPr id="1072131" name="Rectangle 3"/>
          <p:cNvSpPr>
            <a:spLocks noGrp="1" noChangeArrowheads="1"/>
          </p:cNvSpPr>
          <p:nvPr>
            <p:ph idx="1"/>
          </p:nvPr>
        </p:nvSpPr>
        <p:spPr>
          <a:xfrm>
            <a:off x="838200" y="1447800"/>
            <a:ext cx="7772400" cy="4724400"/>
          </a:xfrm>
        </p:spPr>
        <p:txBody>
          <a:bodyPr lIns="92075" tIns="46038" rIns="92075" bIns="46038"/>
          <a:lstStyle/>
          <a:p>
            <a:pPr marL="571500" indent="-571500" eaLnBrk="1" hangingPunct="1">
              <a:lnSpc>
                <a:spcPct val="85000"/>
              </a:lnSpc>
              <a:spcBef>
                <a:spcPct val="0"/>
              </a:spcBef>
              <a:spcAft>
                <a:spcPct val="25000"/>
              </a:spcAft>
              <a:buClr>
                <a:srgbClr val="FFFF99"/>
              </a:buClr>
              <a:buSzPct val="140000"/>
              <a:buFontTx/>
              <a:buNone/>
              <a:defRPr/>
            </a:pPr>
            <a:r>
              <a:rPr lang="en-US" sz="3600" smtClean="0"/>
              <a:t> Overdiagnosis</a:t>
            </a:r>
          </a:p>
          <a:p>
            <a:pPr marL="571500" indent="-571500" eaLnBrk="1" hangingPunct="1">
              <a:lnSpc>
                <a:spcPct val="85000"/>
              </a:lnSpc>
              <a:spcBef>
                <a:spcPct val="0"/>
              </a:spcBef>
              <a:spcAft>
                <a:spcPct val="25000"/>
              </a:spcAft>
              <a:buClr>
                <a:srgbClr val="FFFF99"/>
              </a:buClr>
              <a:buSzPct val="140000"/>
              <a:buFontTx/>
              <a:buNone/>
              <a:defRPr/>
            </a:pPr>
            <a:r>
              <a:rPr lang="en-US" sz="2800" smtClean="0">
                <a:solidFill>
                  <a:schemeClr val="accent1"/>
                </a:solidFill>
              </a:rPr>
              <a:t>- Contamination with upper respiratory tract flora</a:t>
            </a:r>
          </a:p>
          <a:p>
            <a:pPr marL="571500" indent="-571500" eaLnBrk="1" hangingPunct="1">
              <a:lnSpc>
                <a:spcPct val="85000"/>
              </a:lnSpc>
              <a:spcBef>
                <a:spcPct val="0"/>
              </a:spcBef>
              <a:spcAft>
                <a:spcPct val="25000"/>
              </a:spcAft>
              <a:buClr>
                <a:srgbClr val="FFFF99"/>
              </a:buClr>
              <a:buSzPct val="140000"/>
              <a:buFontTx/>
              <a:buNone/>
              <a:defRPr/>
            </a:pPr>
            <a:r>
              <a:rPr lang="en-US" sz="2800" smtClean="0">
                <a:solidFill>
                  <a:schemeClr val="accent1"/>
                </a:solidFill>
              </a:rPr>
              <a:t>- Chronic colonization of the lower respiratory tract with pathogens</a:t>
            </a:r>
          </a:p>
          <a:p>
            <a:pPr marL="571500" indent="-571500" eaLnBrk="1" hangingPunct="1">
              <a:lnSpc>
                <a:spcPct val="85000"/>
              </a:lnSpc>
              <a:spcBef>
                <a:spcPct val="0"/>
              </a:spcBef>
              <a:spcAft>
                <a:spcPct val="25000"/>
              </a:spcAft>
              <a:buClr>
                <a:srgbClr val="FFFF99"/>
              </a:buClr>
              <a:buSzPct val="140000"/>
              <a:buFontTx/>
              <a:buNone/>
              <a:defRPr/>
            </a:pPr>
            <a:endParaRPr lang="en-US" sz="2800" smtClean="0">
              <a:solidFill>
                <a:schemeClr val="accent1"/>
              </a:solidFill>
            </a:endParaRPr>
          </a:p>
          <a:p>
            <a:pPr marL="571500" indent="-571500" eaLnBrk="1" hangingPunct="1">
              <a:lnSpc>
                <a:spcPct val="85000"/>
              </a:lnSpc>
              <a:spcBef>
                <a:spcPct val="0"/>
              </a:spcBef>
              <a:spcAft>
                <a:spcPct val="25000"/>
              </a:spcAft>
              <a:buClr>
                <a:srgbClr val="FFFF99"/>
              </a:buClr>
              <a:buSzPct val="140000"/>
              <a:buFontTx/>
              <a:buNone/>
              <a:defRPr/>
            </a:pPr>
            <a:r>
              <a:rPr lang="en-US" sz="3600" smtClean="0"/>
              <a:t>Underdiagnosis</a:t>
            </a:r>
          </a:p>
          <a:p>
            <a:pPr marL="571500" indent="-571500" eaLnBrk="1" hangingPunct="1">
              <a:lnSpc>
                <a:spcPct val="85000"/>
              </a:lnSpc>
              <a:spcBef>
                <a:spcPct val="0"/>
              </a:spcBef>
              <a:spcAft>
                <a:spcPct val="25000"/>
              </a:spcAft>
              <a:buClr>
                <a:srgbClr val="FFFF99"/>
              </a:buClr>
              <a:buSzPct val="140000"/>
              <a:buFontTx/>
              <a:buNone/>
              <a:defRPr/>
            </a:pPr>
            <a:r>
              <a:rPr lang="en-US" sz="2800" smtClean="0">
                <a:solidFill>
                  <a:schemeClr val="accent1"/>
                </a:solidFill>
              </a:rPr>
              <a:t>- Sampling errors</a:t>
            </a:r>
          </a:p>
          <a:p>
            <a:pPr marL="571500" indent="-571500" eaLnBrk="1" hangingPunct="1">
              <a:lnSpc>
                <a:spcPct val="85000"/>
              </a:lnSpc>
              <a:spcBef>
                <a:spcPct val="0"/>
              </a:spcBef>
              <a:spcAft>
                <a:spcPct val="25000"/>
              </a:spcAft>
              <a:buClr>
                <a:srgbClr val="FFFF99"/>
              </a:buClr>
              <a:buSzPct val="140000"/>
              <a:buFontTx/>
              <a:buNone/>
              <a:defRPr/>
            </a:pPr>
            <a:r>
              <a:rPr lang="en-US" sz="2800" smtClean="0">
                <a:solidFill>
                  <a:schemeClr val="accent1"/>
                </a:solidFill>
              </a:rPr>
              <a:t>- Atypical bacterial pathogens</a:t>
            </a:r>
          </a:p>
          <a:p>
            <a:pPr marL="571500" indent="-571500" eaLnBrk="1" hangingPunct="1">
              <a:lnSpc>
                <a:spcPct val="85000"/>
              </a:lnSpc>
              <a:spcBef>
                <a:spcPct val="0"/>
              </a:spcBef>
              <a:spcAft>
                <a:spcPct val="25000"/>
              </a:spcAft>
              <a:buClr>
                <a:srgbClr val="FFFF99"/>
              </a:buClr>
              <a:buSzPct val="140000"/>
              <a:buFontTx/>
              <a:buNone/>
              <a:defRPr/>
            </a:pPr>
            <a:endParaRPr lang="en-US" sz="2800" b="1" smtClean="0">
              <a:solidFill>
                <a:schemeClr val="accent1"/>
              </a:solidFill>
            </a:endParaRPr>
          </a:p>
        </p:txBody>
      </p:sp>
      <p:sp>
        <p:nvSpPr>
          <p:cNvPr id="57348" name="Line 4"/>
          <p:cNvSpPr>
            <a:spLocks noChangeShapeType="1"/>
          </p:cNvSpPr>
          <p:nvPr/>
        </p:nvSpPr>
        <p:spPr bwMode="auto">
          <a:xfrm flipV="1">
            <a:off x="914400" y="1143000"/>
            <a:ext cx="8229600" cy="0"/>
          </a:xfrm>
          <a:prstGeom prst="line">
            <a:avLst/>
          </a:prstGeom>
          <a:noFill/>
          <a:ln w="28575">
            <a:solidFill>
              <a:srgbClr val="6699FF"/>
            </a:solidFill>
            <a:round/>
            <a:headEnd type="none" w="sm" len="sm"/>
            <a:tailEnd type="none" w="sm" len="sm"/>
          </a:ln>
          <a:effectLst>
            <a:prstShdw prst="shdw17" dist="17961" dir="2700000">
              <a:srgbClr val="3D5C99"/>
            </a:prstShdw>
          </a:effec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solidFill>
                  <a:srgbClr val="FFFF00"/>
                </a:solidFill>
              </a:rPr>
              <a:t>Blood Cultures</a:t>
            </a:r>
          </a:p>
        </p:txBody>
      </p:sp>
      <p:sp>
        <p:nvSpPr>
          <p:cNvPr id="856067" name="Rectangle 3"/>
          <p:cNvSpPr>
            <a:spLocks noGrp="1" noChangeArrowheads="1"/>
          </p:cNvSpPr>
          <p:nvPr>
            <p:ph idx="1"/>
          </p:nvPr>
        </p:nvSpPr>
        <p:spPr>
          <a:xfrm>
            <a:off x="1169988" y="1600200"/>
            <a:ext cx="7772400" cy="3886200"/>
          </a:xfrm>
        </p:spPr>
        <p:txBody>
          <a:bodyPr tIns="180000">
            <a:normAutofit lnSpcReduction="10000"/>
          </a:bodyPr>
          <a:lstStyle/>
          <a:p>
            <a:pPr eaLnBrk="1" hangingPunct="1">
              <a:lnSpc>
                <a:spcPct val="90000"/>
              </a:lnSpc>
              <a:spcAft>
                <a:spcPct val="50000"/>
              </a:spcAft>
              <a:defRPr/>
            </a:pPr>
            <a:endParaRPr lang="en-US" sz="2800" smtClean="0"/>
          </a:p>
          <a:p>
            <a:pPr eaLnBrk="1" hangingPunct="1">
              <a:lnSpc>
                <a:spcPct val="90000"/>
              </a:lnSpc>
              <a:spcAft>
                <a:spcPct val="50000"/>
              </a:spcAft>
              <a:defRPr/>
            </a:pPr>
            <a:r>
              <a:rPr lang="en-US" sz="2800" smtClean="0"/>
              <a:t>Outpatient – &lt; 1%</a:t>
            </a:r>
          </a:p>
          <a:p>
            <a:pPr eaLnBrk="1" hangingPunct="1">
              <a:lnSpc>
                <a:spcPct val="90000"/>
              </a:lnSpc>
              <a:spcAft>
                <a:spcPct val="50000"/>
              </a:spcAft>
              <a:defRPr/>
            </a:pPr>
            <a:r>
              <a:rPr lang="en-US" sz="2800" smtClean="0"/>
              <a:t>Ward patients – 6.6%-17.6%</a:t>
            </a:r>
          </a:p>
          <a:p>
            <a:pPr eaLnBrk="1" hangingPunct="1">
              <a:lnSpc>
                <a:spcPct val="90000"/>
              </a:lnSpc>
              <a:spcAft>
                <a:spcPct val="50000"/>
              </a:spcAft>
              <a:defRPr/>
            </a:pPr>
            <a:r>
              <a:rPr lang="en-US" sz="2800" smtClean="0"/>
              <a:t>ICU patients – 27%</a:t>
            </a:r>
          </a:p>
          <a:p>
            <a:pPr eaLnBrk="1" hangingPunct="1">
              <a:lnSpc>
                <a:spcPct val="90000"/>
              </a:lnSpc>
              <a:spcAft>
                <a:spcPct val="50000"/>
              </a:spcAft>
              <a:defRPr/>
            </a:pPr>
            <a:r>
              <a:rPr lang="en-US" sz="2800" smtClean="0"/>
              <a:t>Recommended for </a:t>
            </a:r>
            <a:r>
              <a:rPr lang="en-US" sz="2800" smtClean="0">
                <a:solidFill>
                  <a:schemeClr val="tx2"/>
                </a:solidFill>
              </a:rPr>
              <a:t>hospitalized</a:t>
            </a:r>
            <a:r>
              <a:rPr lang="en-US" sz="2800" smtClean="0"/>
              <a:t> patients</a:t>
            </a:r>
          </a:p>
          <a:p>
            <a:pPr eaLnBrk="1" hangingPunct="1">
              <a:lnSpc>
                <a:spcPct val="90000"/>
              </a:lnSpc>
              <a:spcAft>
                <a:spcPct val="50000"/>
              </a:spcAft>
              <a:defRPr/>
            </a:pPr>
            <a:r>
              <a:rPr lang="en-US" sz="2800" smtClean="0"/>
              <a:t>It has a </a:t>
            </a:r>
            <a:r>
              <a:rPr lang="en-US" sz="2800" smtClean="0">
                <a:solidFill>
                  <a:schemeClr val="tx2"/>
                </a:solidFill>
              </a:rPr>
              <a:t>low sensitivity</a:t>
            </a:r>
            <a:r>
              <a:rPr lang="en-US" sz="2800" smtClean="0"/>
              <a:t> but </a:t>
            </a:r>
            <a:r>
              <a:rPr lang="en-US" sz="2800" smtClean="0">
                <a:solidFill>
                  <a:schemeClr val="tx2"/>
                </a:solidFill>
              </a:rPr>
              <a:t>high specificity</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normAutofit fontScale="90000"/>
          </a:bodyPr>
          <a:lstStyle/>
          <a:p>
            <a:pPr eaLnBrk="1" hangingPunct="1"/>
            <a:r>
              <a:rPr lang="en-US" smtClean="0"/>
              <a:t>CAP:  </a:t>
            </a:r>
            <a:br>
              <a:rPr lang="en-US" smtClean="0"/>
            </a:br>
            <a:r>
              <a:rPr lang="en-US" smtClean="0"/>
              <a:t>Diagnosis – Special Tests</a:t>
            </a:r>
          </a:p>
        </p:txBody>
      </p:sp>
      <p:sp>
        <p:nvSpPr>
          <p:cNvPr id="9218" name="Rectangle 3"/>
          <p:cNvSpPr>
            <a:spLocks noGrp="1" noChangeArrowheads="1"/>
          </p:cNvSpPr>
          <p:nvPr>
            <p:ph idx="1"/>
          </p:nvPr>
        </p:nvSpPr>
        <p:spPr>
          <a:xfrm>
            <a:off x="914400" y="2362200"/>
            <a:ext cx="8001000" cy="3886200"/>
          </a:xfrm>
        </p:spPr>
        <p:txBody>
          <a:bodyPr>
            <a:normAutofit fontScale="92500" lnSpcReduction="10000"/>
          </a:bodyPr>
          <a:lstStyle/>
          <a:p>
            <a:pPr eaLnBrk="1" hangingPunct="1">
              <a:lnSpc>
                <a:spcPct val="90000"/>
              </a:lnSpc>
            </a:pPr>
            <a:r>
              <a:rPr lang="en-US" b="1" smtClean="0"/>
              <a:t>Urinary Legionella Antigen</a:t>
            </a:r>
          </a:p>
          <a:p>
            <a:pPr lvl="1" eaLnBrk="1" hangingPunct="1">
              <a:lnSpc>
                <a:spcPct val="90000"/>
              </a:lnSpc>
            </a:pPr>
            <a:r>
              <a:rPr lang="en-US" smtClean="0"/>
              <a:t>Serotype 1 only</a:t>
            </a:r>
          </a:p>
          <a:p>
            <a:pPr lvl="1" eaLnBrk="1" hangingPunct="1">
              <a:lnSpc>
                <a:spcPct val="90000"/>
              </a:lnSpc>
            </a:pPr>
            <a:r>
              <a:rPr lang="en-US" smtClean="0"/>
              <a:t>Accounts for 88% of USA isolates</a:t>
            </a:r>
          </a:p>
          <a:p>
            <a:pPr lvl="1" eaLnBrk="1" hangingPunct="1">
              <a:lnSpc>
                <a:spcPct val="90000"/>
              </a:lnSpc>
            </a:pPr>
            <a:r>
              <a:rPr lang="en-US" smtClean="0"/>
              <a:t>Sensitivity: 70%; specificity: &gt;90%</a:t>
            </a:r>
          </a:p>
          <a:p>
            <a:pPr lvl="1" eaLnBrk="1" hangingPunct="1">
              <a:lnSpc>
                <a:spcPct val="90000"/>
              </a:lnSpc>
            </a:pPr>
            <a:endParaRPr lang="en-US" smtClean="0"/>
          </a:p>
          <a:p>
            <a:pPr eaLnBrk="1" hangingPunct="1">
              <a:lnSpc>
                <a:spcPct val="90000"/>
              </a:lnSpc>
            </a:pPr>
            <a:r>
              <a:rPr lang="en-US" b="1" smtClean="0"/>
              <a:t>Urinary Pneumococcal Antigen</a:t>
            </a:r>
          </a:p>
          <a:p>
            <a:pPr lvl="1" eaLnBrk="1" hangingPunct="1">
              <a:lnSpc>
                <a:spcPct val="90000"/>
              </a:lnSpc>
            </a:pPr>
            <a:r>
              <a:rPr lang="en-US" smtClean="0"/>
              <a:t>Sensitivity: 60-90%, specificity: 100%</a:t>
            </a:r>
          </a:p>
          <a:p>
            <a:pPr lvl="1" eaLnBrk="1" hangingPunct="1">
              <a:lnSpc>
                <a:spcPct val="90000"/>
              </a:lnSpc>
            </a:pPr>
            <a:r>
              <a:rPr lang="en-US" smtClean="0"/>
              <a:t>Recent study found 10% of specimens from pts with 	non-pneumococcal pneumonia were positive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Poor Prognostic Factors</a:t>
            </a:r>
          </a:p>
        </p:txBody>
      </p:sp>
      <p:sp>
        <p:nvSpPr>
          <p:cNvPr id="7171" name="Rectangle 3"/>
          <p:cNvSpPr>
            <a:spLocks noGrp="1" noChangeArrowheads="1"/>
          </p:cNvSpPr>
          <p:nvPr>
            <p:ph idx="1"/>
          </p:nvPr>
        </p:nvSpPr>
        <p:spPr>
          <a:xfrm>
            <a:off x="914400" y="2590800"/>
            <a:ext cx="8001000" cy="3505200"/>
          </a:xfrm>
        </p:spPr>
        <p:txBody>
          <a:bodyPr/>
          <a:lstStyle/>
          <a:p>
            <a:pPr eaLnBrk="1" hangingPunct="1"/>
            <a:r>
              <a:rPr lang="en-US" smtClean="0"/>
              <a:t>Age &gt; 65 years</a:t>
            </a:r>
          </a:p>
          <a:p>
            <a:pPr eaLnBrk="1" hangingPunct="1"/>
            <a:r>
              <a:rPr lang="en-US" smtClean="0"/>
              <a:t>Nursing home resident (HCAP)</a:t>
            </a:r>
          </a:p>
          <a:p>
            <a:pPr eaLnBrk="1" hangingPunct="1"/>
            <a:r>
              <a:rPr lang="en-US" smtClean="0"/>
              <a:t>Presence of chronic lung disease</a:t>
            </a:r>
          </a:p>
          <a:p>
            <a:pPr eaLnBrk="1" hangingPunct="1"/>
            <a:r>
              <a:rPr lang="en-US" smtClean="0"/>
              <a:t>High APACHE score</a:t>
            </a:r>
          </a:p>
          <a:p>
            <a:pPr eaLnBrk="1" hangingPunct="1"/>
            <a:r>
              <a:rPr lang="en-US" smtClean="0"/>
              <a:t>Need for mechanical ventilation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p:nvPr>
        </p:nvSpPr>
        <p:spPr>
          <a:noFill/>
        </p:spPr>
        <p:txBody>
          <a:bodyPr>
            <a:normAutofit fontScale="90000"/>
          </a:bodyPr>
          <a:lstStyle/>
          <a:p>
            <a:pPr eaLnBrk="1" hangingPunct="1"/>
            <a:r>
              <a:rPr lang="en-US" smtClean="0"/>
              <a:t>CAP:</a:t>
            </a:r>
            <a:br>
              <a:rPr lang="en-US" smtClean="0"/>
            </a:br>
            <a:r>
              <a:rPr lang="en-US" smtClean="0"/>
              <a:t>Treatment Guidelines</a:t>
            </a:r>
          </a:p>
        </p:txBody>
      </p:sp>
      <p:sp>
        <p:nvSpPr>
          <p:cNvPr id="10242" name="Rectangle 3"/>
          <p:cNvSpPr>
            <a:spLocks noGrp="1" noChangeArrowheads="1"/>
          </p:cNvSpPr>
          <p:nvPr>
            <p:ph idx="1"/>
          </p:nvPr>
        </p:nvSpPr>
        <p:spPr/>
        <p:txBody>
          <a:bodyPr/>
          <a:lstStyle/>
          <a:p>
            <a:pPr eaLnBrk="1" hangingPunct="1"/>
            <a:r>
              <a:rPr lang="en-US" b="1" smtClean="0"/>
              <a:t>Where to treat:</a:t>
            </a:r>
          </a:p>
          <a:p>
            <a:pPr lvl="1" eaLnBrk="1" hangingPunct="1"/>
            <a:r>
              <a:rPr lang="en-US" sz="2800" smtClean="0"/>
              <a:t>Many can be treated as an outpatient</a:t>
            </a:r>
          </a:p>
          <a:p>
            <a:pPr lvl="1" eaLnBrk="1" hangingPunct="1"/>
            <a:r>
              <a:rPr lang="en-US" sz="2800" smtClean="0"/>
              <a:t>Must consider illness severity, comorbidities, home 	support, adherence to therapy</a:t>
            </a:r>
          </a:p>
        </p:txBody>
      </p:sp>
      <p:pic>
        <p:nvPicPr>
          <p:cNvPr id="10245" name="Picture 5" descr="File0034"/>
          <p:cNvPicPr>
            <a:picLocks noChangeAspect="1" noChangeArrowheads="1"/>
          </p:cNvPicPr>
          <p:nvPr/>
        </p:nvPicPr>
        <p:blipFill>
          <a:blip r:embed="rId2" cstate="print"/>
          <a:srcRect/>
          <a:stretch>
            <a:fillRect/>
          </a:stretch>
        </p:blipFill>
        <p:spPr bwMode="auto">
          <a:xfrm>
            <a:off x="3276600" y="4419600"/>
            <a:ext cx="2971800" cy="21447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Treatment Guidelines</a:t>
            </a:r>
          </a:p>
        </p:txBody>
      </p:sp>
      <p:sp>
        <p:nvSpPr>
          <p:cNvPr id="11267" name="Rectangle 3"/>
          <p:cNvSpPr>
            <a:spLocks noGrp="1" noChangeArrowheads="1"/>
          </p:cNvSpPr>
          <p:nvPr>
            <p:ph idx="1"/>
          </p:nvPr>
        </p:nvSpPr>
        <p:spPr>
          <a:xfrm>
            <a:off x="914400" y="2362200"/>
            <a:ext cx="7467600" cy="3733800"/>
          </a:xfrm>
        </p:spPr>
        <p:txBody>
          <a:bodyPr/>
          <a:lstStyle/>
          <a:p>
            <a:pPr eaLnBrk="1" hangingPunct="1"/>
            <a:r>
              <a:rPr lang="en-US" b="1" smtClean="0"/>
              <a:t>Pneumonia Severity Index (PSI)</a:t>
            </a:r>
          </a:p>
          <a:p>
            <a:pPr lvl="1" eaLnBrk="1" hangingPunct="1"/>
            <a:r>
              <a:rPr lang="en-US" sz="2800" smtClean="0"/>
              <a:t>Prediction rule to stratify risk of death from CAP</a:t>
            </a:r>
          </a:p>
          <a:p>
            <a:pPr lvl="1" eaLnBrk="1" hangingPunct="1"/>
            <a:r>
              <a:rPr lang="en-US" sz="2800" smtClean="0"/>
              <a:t>Assists in determining location of Rx for CAP</a:t>
            </a:r>
          </a:p>
          <a:p>
            <a:pPr lvl="1" eaLnBrk="1" hangingPunct="1"/>
            <a:r>
              <a:rPr lang="en-US" sz="2800" smtClean="0"/>
              <a:t>Should not supercede clinical judgment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noFill/>
        </p:spPr>
        <p:txBody>
          <a:bodyPr>
            <a:normAutofit fontScale="90000"/>
          </a:bodyPr>
          <a:lstStyle/>
          <a:p>
            <a:pPr eaLnBrk="1" hangingPunct="1"/>
            <a:r>
              <a:rPr lang="en-US" smtClean="0"/>
              <a:t>CAP:</a:t>
            </a:r>
            <a:br>
              <a:rPr lang="en-US" smtClean="0"/>
            </a:br>
            <a:r>
              <a:rPr lang="en-US" smtClean="0"/>
              <a:t>PSI </a:t>
            </a:r>
          </a:p>
        </p:txBody>
      </p:sp>
      <p:pic>
        <p:nvPicPr>
          <p:cNvPr id="12291" name="Picture 10"/>
          <p:cNvPicPr>
            <a:picLocks noChangeAspect="1" noChangeArrowheads="1"/>
          </p:cNvPicPr>
          <p:nvPr/>
        </p:nvPicPr>
        <p:blipFill>
          <a:blip r:embed="rId2" cstate="print"/>
          <a:srcRect/>
          <a:stretch>
            <a:fillRect/>
          </a:stretch>
        </p:blipFill>
        <p:spPr bwMode="auto">
          <a:xfrm>
            <a:off x="2743200" y="0"/>
            <a:ext cx="4979988" cy="6858000"/>
          </a:xfrm>
          <a:prstGeom prst="rect">
            <a:avLst/>
          </a:prstGeom>
          <a:noFill/>
          <a:ln w="9525">
            <a:noFill/>
            <a:miter lim="800000"/>
            <a:headEnd/>
            <a:tailEnd/>
          </a:ln>
        </p:spPr>
      </p:pic>
      <p:sp>
        <p:nvSpPr>
          <p:cNvPr id="12292" name="Text Box 11"/>
          <p:cNvSpPr txBox="1">
            <a:spLocks noChangeArrowheads="1"/>
          </p:cNvSpPr>
          <p:nvPr/>
        </p:nvSpPr>
        <p:spPr bwMode="auto">
          <a:xfrm>
            <a:off x="6477000" y="6324600"/>
            <a:ext cx="2514600" cy="355600"/>
          </a:xfrm>
          <a:prstGeom prst="rect">
            <a:avLst/>
          </a:prstGeom>
          <a:noFill/>
          <a:ln w="9525">
            <a:noFill/>
            <a:miter lim="800000"/>
            <a:headEnd/>
            <a:tailEnd/>
          </a:ln>
        </p:spPr>
        <p:txBody>
          <a:bodyPr lIns="0" tIns="0" rIns="0" bIns="0">
            <a:spAutoFit/>
          </a:bodyPr>
          <a:lstStyle/>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200">
                <a:latin typeface="Arial" charset="0"/>
              </a:rPr>
              <a:t>Fine, M. J. et al. N Engl J Med 1997;336:243-250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914400" y="2362200"/>
            <a:ext cx="3048000" cy="3733800"/>
          </a:xfrm>
        </p:spPr>
        <p:txBody>
          <a:bodyPr/>
          <a:lstStyle/>
          <a:p>
            <a:pPr eaLnBrk="1" hangingPunct="1"/>
            <a:r>
              <a:rPr lang="en-US" smtClean="0"/>
              <a:t>Then, add up their risk points:</a:t>
            </a:r>
          </a:p>
        </p:txBody>
      </p:sp>
      <p:sp>
        <p:nvSpPr>
          <p:cNvPr id="13316" name="Rectangle 6"/>
          <p:cNvSpPr>
            <a:spLocks noChangeArrowheads="1"/>
          </p:cNvSpPr>
          <p:nvPr/>
        </p:nvSpPr>
        <p:spPr bwMode="auto">
          <a:xfrm>
            <a:off x="4114800" y="609600"/>
            <a:ext cx="4495800" cy="58674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3317" name="Picture 7"/>
          <p:cNvPicPr>
            <a:picLocks noChangeAspect="1" noChangeArrowheads="1"/>
          </p:cNvPicPr>
          <p:nvPr/>
        </p:nvPicPr>
        <p:blipFill>
          <a:blip r:embed="rId2" cstate="print"/>
          <a:srcRect b="41005"/>
          <a:stretch>
            <a:fillRect/>
          </a:stretch>
        </p:blipFill>
        <p:spPr bwMode="auto">
          <a:xfrm>
            <a:off x="4267200" y="838200"/>
            <a:ext cx="4191000" cy="5486400"/>
          </a:xfrm>
          <a:prstGeom prst="rect">
            <a:avLst/>
          </a:prstGeom>
          <a:noFill/>
          <a:ln w="9525">
            <a:noFill/>
            <a:miter lim="800000"/>
            <a:headEnd/>
            <a:tailEnd/>
          </a:ln>
        </p:spPr>
      </p:pic>
      <p:graphicFrame>
        <p:nvGraphicFramePr>
          <p:cNvPr id="244769" name="Group 33"/>
          <p:cNvGraphicFramePr>
            <a:graphicFrameLocks noGrp="1"/>
          </p:cNvGraphicFramePr>
          <p:nvPr/>
        </p:nvGraphicFramePr>
        <p:xfrm>
          <a:off x="838200" y="4000500"/>
          <a:ext cx="2438400" cy="2857500"/>
        </p:xfrm>
        <a:graphic>
          <a:graphicData uri="http://schemas.openxmlformats.org/drawingml/2006/table">
            <a:tbl>
              <a:tblPr/>
              <a:tblGrid>
                <a:gridCol w="1066800"/>
                <a:gridCol w="1371600"/>
              </a:tblGrid>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Risk</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Score</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0000">
                        <a:alpha val="50000"/>
                      </a:srgbClr>
                    </a:solid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II</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sng" strike="noStrike" cap="none" normalizeH="0" baseline="0" smtClean="0">
                          <a:ln>
                            <a:noFill/>
                          </a:ln>
                          <a:solidFill>
                            <a:schemeClr val="tx1"/>
                          </a:solidFill>
                          <a:effectLst/>
                          <a:latin typeface="Arial" charset="0"/>
                        </a:rPr>
                        <a:t>&lt;</a:t>
                      </a:r>
                      <a:r>
                        <a:rPr kumimoji="0" lang="en-US" sz="2400" b="1" i="0" u="none" strike="noStrike" cap="none" normalizeH="0" baseline="0" smtClean="0">
                          <a:ln>
                            <a:noFill/>
                          </a:ln>
                          <a:solidFill>
                            <a:schemeClr val="tx1"/>
                          </a:solidFill>
                          <a:effectLst/>
                          <a:latin typeface="Arial" charset="0"/>
                        </a:rPr>
                        <a:t> 70</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III</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71-90</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IV</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91-130</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V</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sng" strike="noStrike" cap="none" normalizeH="0" baseline="0" dirty="0" smtClean="0">
                          <a:ln>
                            <a:noFill/>
                          </a:ln>
                          <a:solidFill>
                            <a:schemeClr val="tx1"/>
                          </a:solidFill>
                          <a:effectLst/>
                          <a:latin typeface="Arial" charset="0"/>
                        </a:rPr>
                        <a:t>&gt;</a:t>
                      </a:r>
                      <a:r>
                        <a:rPr kumimoji="0" lang="en-US" sz="2400" b="1" i="0" u="none" strike="noStrike" cap="none" normalizeH="0" baseline="0" dirty="0" smtClean="0">
                          <a:ln>
                            <a:noFill/>
                          </a:ln>
                          <a:solidFill>
                            <a:schemeClr val="tx1"/>
                          </a:solidFill>
                          <a:effectLst/>
                          <a:latin typeface="Arial" charset="0"/>
                        </a:rPr>
                        <a:t> 130</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PSI </a:t>
            </a:r>
          </a:p>
        </p:txBody>
      </p:sp>
      <p:graphicFrame>
        <p:nvGraphicFramePr>
          <p:cNvPr id="242761" name="Group 73"/>
          <p:cNvGraphicFramePr>
            <a:graphicFrameLocks noGrp="1"/>
          </p:cNvGraphicFramePr>
          <p:nvPr>
            <p:ph idx="1"/>
          </p:nvPr>
        </p:nvGraphicFramePr>
        <p:xfrm>
          <a:off x="1066800" y="2590800"/>
          <a:ext cx="5181600" cy="3429000"/>
        </p:xfrm>
        <a:graphic>
          <a:graphicData uri="http://schemas.openxmlformats.org/drawingml/2006/table">
            <a:tbl>
              <a:tblPr/>
              <a:tblGrid>
                <a:gridCol w="2362200"/>
                <a:gridCol w="2819400"/>
              </a:tblGrid>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PSI Index</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Mortality Rate</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195"/>
                      </a:schemeClr>
                    </a:solid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I</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0.1-0.5%</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II</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0.4-0.9%</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III</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0-2.8%</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IV</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8.2-12.5%</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V</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27-31%</a:t>
                      </a: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62" name="AutoShape 71"/>
          <p:cNvSpPr>
            <a:spLocks/>
          </p:cNvSpPr>
          <p:nvPr/>
        </p:nvSpPr>
        <p:spPr bwMode="auto">
          <a:xfrm>
            <a:off x="6400800" y="3200400"/>
            <a:ext cx="228600" cy="1600200"/>
          </a:xfrm>
          <a:prstGeom prst="rightBrace">
            <a:avLst>
              <a:gd name="adj1" fmla="val 58333"/>
              <a:gd name="adj2" fmla="val 50000"/>
            </a:avLst>
          </a:prstGeom>
          <a:noFill/>
          <a:ln w="38100">
            <a:solidFill>
              <a:schemeClr val="tx1"/>
            </a:solidFill>
            <a:miter lim="800000"/>
            <a:headEnd/>
            <a:tailEnd/>
          </a:ln>
        </p:spPr>
        <p:txBody>
          <a:bodyPr wrap="none" anchor="ctr"/>
          <a:lstStyle/>
          <a:p>
            <a:endParaRPr lang="en-US"/>
          </a:p>
        </p:txBody>
      </p:sp>
      <p:sp>
        <p:nvSpPr>
          <p:cNvPr id="14363" name="Text Box 72"/>
          <p:cNvSpPr txBox="1">
            <a:spLocks noChangeArrowheads="1"/>
          </p:cNvSpPr>
          <p:nvPr/>
        </p:nvSpPr>
        <p:spPr bwMode="auto">
          <a:xfrm>
            <a:off x="7010400" y="3581400"/>
            <a:ext cx="1828800" cy="857250"/>
          </a:xfrm>
          <a:prstGeom prst="rect">
            <a:avLst/>
          </a:prstGeom>
          <a:solidFill>
            <a:srgbClr val="3366FF">
              <a:alpha val="50195"/>
            </a:srgbClr>
          </a:solidFill>
          <a:ln w="34925">
            <a:solidFill>
              <a:schemeClr val="tx1"/>
            </a:solidFill>
            <a:miter lim="800000"/>
            <a:headEnd/>
            <a:tailEnd/>
          </a:ln>
        </p:spPr>
        <p:txBody>
          <a:bodyPr>
            <a:spAutoFit/>
          </a:bodyPr>
          <a:lstStyle/>
          <a:p>
            <a:pPr algn="ctr">
              <a:spcBef>
                <a:spcPct val="50000"/>
              </a:spcBef>
            </a:pPr>
            <a:r>
              <a:rPr lang="en-US" b="1">
                <a:latin typeface="Arial" charset="0"/>
              </a:rPr>
              <a:t>Consider Outpt Tx</a:t>
            </a:r>
          </a:p>
        </p:txBody>
      </p:sp>
      <p:sp>
        <p:nvSpPr>
          <p:cNvPr id="14364" name="Text Box 74"/>
          <p:cNvSpPr txBox="1">
            <a:spLocks noChangeArrowheads="1"/>
          </p:cNvSpPr>
          <p:nvPr/>
        </p:nvSpPr>
        <p:spPr bwMode="auto">
          <a:xfrm>
            <a:off x="1676400" y="6477000"/>
            <a:ext cx="6858000" cy="177800"/>
          </a:xfrm>
          <a:prstGeom prst="rect">
            <a:avLst/>
          </a:prstGeom>
          <a:noFill/>
          <a:ln w="9525">
            <a:noFill/>
            <a:miter lim="800000"/>
            <a:headEnd/>
            <a:tailEnd/>
          </a:ln>
        </p:spPr>
        <p:txBody>
          <a:bodyPr lIns="0" tIns="0" rIns="0" bIns="0">
            <a:spAutoFit/>
          </a:bodyPr>
          <a:lstStyle/>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200">
                <a:latin typeface="Arial" charset="0"/>
              </a:rPr>
              <a:t>Fine, M. J. et al. N Engl J Med 1997;336:243-250</a:t>
            </a:r>
          </a:p>
        </p:txBody>
      </p:sp>
      <p:sp>
        <p:nvSpPr>
          <p:cNvPr id="14365" name="AutoShape 75"/>
          <p:cNvSpPr>
            <a:spLocks/>
          </p:cNvSpPr>
          <p:nvPr/>
        </p:nvSpPr>
        <p:spPr bwMode="auto">
          <a:xfrm>
            <a:off x="6400800" y="4876800"/>
            <a:ext cx="228600" cy="1143000"/>
          </a:xfrm>
          <a:prstGeom prst="rightBrace">
            <a:avLst>
              <a:gd name="adj1" fmla="val 41667"/>
              <a:gd name="adj2" fmla="val 50000"/>
            </a:avLst>
          </a:prstGeom>
          <a:noFill/>
          <a:ln w="38100">
            <a:solidFill>
              <a:schemeClr val="tx1"/>
            </a:solidFill>
            <a:miter lim="800000"/>
            <a:headEnd/>
            <a:tailEnd/>
          </a:ln>
        </p:spPr>
        <p:txBody>
          <a:bodyPr wrap="none" anchor="ctr"/>
          <a:lstStyle/>
          <a:p>
            <a:endParaRPr lang="en-US"/>
          </a:p>
        </p:txBody>
      </p:sp>
      <p:sp>
        <p:nvSpPr>
          <p:cNvPr id="14366" name="Text Box 76"/>
          <p:cNvSpPr txBox="1">
            <a:spLocks noChangeArrowheads="1"/>
          </p:cNvSpPr>
          <p:nvPr/>
        </p:nvSpPr>
        <p:spPr bwMode="auto">
          <a:xfrm>
            <a:off x="7010400" y="4953000"/>
            <a:ext cx="1828800" cy="857250"/>
          </a:xfrm>
          <a:prstGeom prst="rect">
            <a:avLst/>
          </a:prstGeom>
          <a:solidFill>
            <a:schemeClr val="accent1">
              <a:alpha val="50195"/>
            </a:schemeClr>
          </a:solidFill>
          <a:ln w="34925">
            <a:solidFill>
              <a:schemeClr val="tx1"/>
            </a:solidFill>
            <a:miter lim="800000"/>
            <a:headEnd/>
            <a:tailEnd/>
          </a:ln>
        </p:spPr>
        <p:txBody>
          <a:bodyPr>
            <a:spAutoFit/>
          </a:bodyPr>
          <a:lstStyle/>
          <a:p>
            <a:pPr algn="ctr">
              <a:spcBef>
                <a:spcPct val="50000"/>
              </a:spcBef>
            </a:pPr>
            <a:r>
              <a:rPr lang="en-US" b="1">
                <a:latin typeface="Arial" charset="0"/>
              </a:rPr>
              <a:t>Needs  Inpt Tx</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CURB-65</a:t>
            </a:r>
          </a:p>
        </p:txBody>
      </p:sp>
      <p:sp>
        <p:nvSpPr>
          <p:cNvPr id="15363" name="Rectangle 1027"/>
          <p:cNvSpPr>
            <a:spLocks noGrp="1" noChangeArrowheads="1"/>
          </p:cNvSpPr>
          <p:nvPr>
            <p:ph idx="1"/>
          </p:nvPr>
        </p:nvSpPr>
        <p:spPr/>
        <p:txBody>
          <a:bodyPr/>
          <a:lstStyle/>
          <a:p>
            <a:pPr eaLnBrk="1" fontAlgn="t" hangingPunct="1"/>
            <a:r>
              <a:rPr lang="en-US" smtClean="0"/>
              <a:t>CURB-65 criteria </a:t>
            </a:r>
          </a:p>
          <a:p>
            <a:pPr lvl="1" eaLnBrk="1" fontAlgn="t" hangingPunct="1"/>
            <a:r>
              <a:rPr lang="en-US" sz="2800" u="sng" smtClean="0"/>
              <a:t>C</a:t>
            </a:r>
            <a:r>
              <a:rPr lang="en-US" sz="2800" smtClean="0"/>
              <a:t>onfusion</a:t>
            </a:r>
          </a:p>
          <a:p>
            <a:pPr lvl="1" eaLnBrk="1" fontAlgn="t" hangingPunct="1"/>
            <a:r>
              <a:rPr lang="en-US" sz="2800" u="sng" smtClean="0"/>
              <a:t>U</a:t>
            </a:r>
            <a:r>
              <a:rPr lang="en-US" sz="2800" smtClean="0"/>
              <a:t>remia (BUN &gt;20)</a:t>
            </a:r>
          </a:p>
          <a:p>
            <a:pPr lvl="1" eaLnBrk="1" fontAlgn="t" hangingPunct="1"/>
            <a:r>
              <a:rPr lang="en-US" sz="2800" u="sng" smtClean="0"/>
              <a:t>R</a:t>
            </a:r>
            <a:r>
              <a:rPr lang="en-US" sz="2800" smtClean="0"/>
              <a:t>espiratory rate (RR &gt;30)</a:t>
            </a:r>
          </a:p>
          <a:p>
            <a:pPr lvl="1" eaLnBrk="1" fontAlgn="t" hangingPunct="1"/>
            <a:r>
              <a:rPr lang="en-US" sz="2800" u="sng" smtClean="0"/>
              <a:t>B</a:t>
            </a:r>
            <a:r>
              <a:rPr lang="en-US" sz="2800" smtClean="0"/>
              <a:t>lood pressure (SBP &lt;90 or DBP </a:t>
            </a:r>
            <a:r>
              <a:rPr lang="en-US" sz="2800" u="sng" smtClean="0"/>
              <a:t>&lt;</a:t>
            </a:r>
            <a:r>
              <a:rPr lang="en-US" sz="2800" smtClean="0"/>
              <a:t> 60)</a:t>
            </a:r>
          </a:p>
          <a:p>
            <a:pPr lvl="1" eaLnBrk="1" fontAlgn="t" hangingPunct="1"/>
            <a:r>
              <a:rPr lang="en-US" sz="2800" smtClean="0"/>
              <a:t>Age </a:t>
            </a:r>
            <a:r>
              <a:rPr lang="en-US" sz="2800" u="sng" smtClean="0"/>
              <a:t>65</a:t>
            </a:r>
            <a:r>
              <a:rPr lang="en-US" sz="2800" smtClean="0"/>
              <a:t> years or greater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Tahoma" pitchFamily="34" charset="0"/>
              </a:rPr>
              <a:t>Upper Respiratory Tract </a:t>
            </a:r>
          </a:p>
        </p:txBody>
      </p:sp>
      <p:sp>
        <p:nvSpPr>
          <p:cNvPr id="29699" name="Rectangle 3"/>
          <p:cNvSpPr>
            <a:spLocks noGrp="1" noChangeArrowheads="1"/>
          </p:cNvSpPr>
          <p:nvPr>
            <p:ph idx="1"/>
          </p:nvPr>
        </p:nvSpPr>
        <p:spPr/>
        <p:txBody>
          <a:bodyPr/>
          <a:lstStyle/>
          <a:p>
            <a:pPr algn="l" rtl="0"/>
            <a:r>
              <a:rPr lang="en-US" dirty="0">
                <a:latin typeface="Tahoma" pitchFamily="34" charset="0"/>
              </a:rPr>
              <a:t>Composed of the nose and nasal cavity, paranasal sinuses, pharynx (throat), larynx. </a:t>
            </a:r>
          </a:p>
          <a:p>
            <a:pPr algn="l" rtl="0"/>
            <a:r>
              <a:rPr lang="en-US" dirty="0">
                <a:latin typeface="Tahoma" pitchFamily="34" charset="0"/>
              </a:rPr>
              <a:t>All part of the conducting portion of the respiratory system.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CURB-65</a:t>
            </a:r>
          </a:p>
        </p:txBody>
      </p:sp>
      <p:graphicFrame>
        <p:nvGraphicFramePr>
          <p:cNvPr id="278579" name="Group 2099"/>
          <p:cNvGraphicFramePr>
            <a:graphicFrameLocks noGrp="1"/>
          </p:cNvGraphicFramePr>
          <p:nvPr/>
        </p:nvGraphicFramePr>
        <p:xfrm>
          <a:off x="914400" y="2590800"/>
          <a:ext cx="8001000" cy="3733800"/>
        </p:xfrm>
        <a:graphic>
          <a:graphicData uri="http://schemas.openxmlformats.org/drawingml/2006/table">
            <a:tbl>
              <a:tblPr/>
              <a:tblGrid>
                <a:gridCol w="2667000"/>
                <a:gridCol w="2667000"/>
                <a:gridCol w="2667000"/>
              </a:tblGrid>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CURB-65 Score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Mortality Rate</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smtClean="0">
                          <a:ln>
                            <a:noFill/>
                          </a:ln>
                          <a:solidFill>
                            <a:schemeClr val="tx1"/>
                          </a:solidFill>
                          <a:effectLst/>
                          <a:latin typeface="Arial" charset="0"/>
                        </a:rPr>
                        <a:t>Tx Location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Outpatient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Outpatient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Inpatient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Inpatient - ?ICU</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ICU</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57.0%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ICU</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Treatment</a:t>
            </a:r>
          </a:p>
        </p:txBody>
      </p:sp>
      <p:sp>
        <p:nvSpPr>
          <p:cNvPr id="17411" name="Rectangle 3"/>
          <p:cNvSpPr>
            <a:spLocks noGrp="1" noChangeArrowheads="1"/>
          </p:cNvSpPr>
          <p:nvPr>
            <p:ph idx="1"/>
          </p:nvPr>
        </p:nvSpPr>
        <p:spPr>
          <a:xfrm>
            <a:off x="914400" y="2362200"/>
            <a:ext cx="8001000" cy="4114800"/>
          </a:xfrm>
        </p:spPr>
        <p:txBody>
          <a:bodyPr>
            <a:normAutofit lnSpcReduction="10000"/>
          </a:bodyPr>
          <a:lstStyle/>
          <a:p>
            <a:pPr eaLnBrk="1" hangingPunct="1">
              <a:lnSpc>
                <a:spcPct val="90000"/>
              </a:lnSpc>
            </a:pPr>
            <a:r>
              <a:rPr lang="en-US" smtClean="0"/>
              <a:t>Abx initiated in the emergency dept, ideally within 4 hrs</a:t>
            </a:r>
          </a:p>
          <a:p>
            <a:pPr eaLnBrk="1" hangingPunct="1">
              <a:lnSpc>
                <a:spcPct val="90000"/>
              </a:lnSpc>
            </a:pPr>
            <a:r>
              <a:rPr lang="en-US" smtClean="0"/>
              <a:t>Quick administration has been associated with reduced mortality </a:t>
            </a:r>
          </a:p>
          <a:p>
            <a:pPr eaLnBrk="1" hangingPunct="1">
              <a:lnSpc>
                <a:spcPct val="90000"/>
              </a:lnSpc>
            </a:pPr>
            <a:r>
              <a:rPr lang="en-US" smtClean="0"/>
              <a:t>Use of empiric guidelines have reduced costs, mortality, LOS</a:t>
            </a:r>
          </a:p>
          <a:p>
            <a:pPr eaLnBrk="1" hangingPunct="1">
              <a:lnSpc>
                <a:spcPct val="90000"/>
              </a:lnSpc>
            </a:pPr>
            <a:r>
              <a:rPr lang="en-US" smtClean="0"/>
              <a:t>Based upon severity of illness and host immune status</a:t>
            </a:r>
          </a:p>
          <a:p>
            <a:pPr eaLnBrk="1" hangingPunct="1">
              <a:lnSpc>
                <a:spcPct val="90000"/>
              </a:lnSpc>
            </a:pPr>
            <a:r>
              <a:rPr lang="en-US" smtClean="0"/>
              <a:t>Target regimen based upon culture results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n-US" smtClean="0"/>
              <a:t>CAP:</a:t>
            </a:r>
            <a:br>
              <a:rPr lang="en-US" smtClean="0"/>
            </a:br>
            <a:r>
              <a:rPr lang="en-US" smtClean="0"/>
              <a:t>IDSA-ATS Treatment Guidelines</a:t>
            </a:r>
          </a:p>
        </p:txBody>
      </p:sp>
      <p:sp>
        <p:nvSpPr>
          <p:cNvPr id="99331" name="Rectangle 3"/>
          <p:cNvSpPr>
            <a:spLocks noGrp="1" noChangeArrowheads="1"/>
          </p:cNvSpPr>
          <p:nvPr>
            <p:ph idx="1"/>
          </p:nvPr>
        </p:nvSpPr>
        <p:spPr>
          <a:xfrm>
            <a:off x="914400" y="2362200"/>
            <a:ext cx="8001000" cy="4191000"/>
          </a:xfrm>
        </p:spPr>
        <p:txBody>
          <a:bodyPr>
            <a:normAutofit lnSpcReduction="10000"/>
          </a:bodyPr>
          <a:lstStyle/>
          <a:p>
            <a:pPr eaLnBrk="1" hangingPunct="1">
              <a:lnSpc>
                <a:spcPct val="90000"/>
              </a:lnSpc>
            </a:pPr>
            <a:r>
              <a:rPr lang="en-US" smtClean="0"/>
              <a:t>Stratify empiric outpatient treatment based on</a:t>
            </a:r>
          </a:p>
          <a:p>
            <a:pPr lvl="1" eaLnBrk="1" hangingPunct="1">
              <a:lnSpc>
                <a:spcPct val="90000"/>
              </a:lnSpc>
            </a:pPr>
            <a:r>
              <a:rPr lang="en-US" sz="2800" smtClean="0"/>
              <a:t>Drug-resistant </a:t>
            </a:r>
            <a:r>
              <a:rPr lang="en-US" sz="2800" i="1" smtClean="0"/>
              <a:t>Strep pneumo </a:t>
            </a:r>
            <a:r>
              <a:rPr lang="en-US" sz="2800" smtClean="0"/>
              <a:t>risk </a:t>
            </a:r>
          </a:p>
          <a:p>
            <a:pPr lvl="2" eaLnBrk="1" hangingPunct="1">
              <a:lnSpc>
                <a:spcPct val="90000"/>
              </a:lnSpc>
            </a:pPr>
            <a:r>
              <a:rPr lang="en-US" sz="2400" smtClean="0"/>
              <a:t>&gt; 25% resistance rate (e.g. Nashville, TN)</a:t>
            </a:r>
          </a:p>
          <a:p>
            <a:pPr lvl="1" eaLnBrk="1" hangingPunct="1">
              <a:lnSpc>
                <a:spcPct val="90000"/>
              </a:lnSpc>
            </a:pPr>
            <a:r>
              <a:rPr lang="en-US" sz="2800" smtClean="0"/>
              <a:t>Presence of co-morbidities</a:t>
            </a:r>
          </a:p>
          <a:p>
            <a:pPr lvl="2" eaLnBrk="1" hangingPunct="1">
              <a:lnSpc>
                <a:spcPct val="90000"/>
              </a:lnSpc>
            </a:pPr>
            <a:r>
              <a:rPr lang="en-US" sz="2400" smtClean="0"/>
              <a:t>Alcoholism/Aspiration risk</a:t>
            </a:r>
          </a:p>
          <a:p>
            <a:pPr lvl="2" eaLnBrk="1" hangingPunct="1">
              <a:lnSpc>
                <a:spcPct val="90000"/>
              </a:lnSpc>
            </a:pPr>
            <a:r>
              <a:rPr lang="en-US" sz="2400" smtClean="0"/>
              <a:t>Bronchiectasis/COPD</a:t>
            </a:r>
          </a:p>
          <a:p>
            <a:pPr lvl="2" eaLnBrk="1" hangingPunct="1">
              <a:lnSpc>
                <a:spcPct val="90000"/>
              </a:lnSpc>
            </a:pPr>
            <a:r>
              <a:rPr lang="en-US" sz="2400" smtClean="0"/>
              <a:t>IVDA</a:t>
            </a:r>
          </a:p>
          <a:p>
            <a:pPr lvl="2" eaLnBrk="1" hangingPunct="1">
              <a:lnSpc>
                <a:spcPct val="90000"/>
              </a:lnSpc>
            </a:pPr>
            <a:r>
              <a:rPr lang="en-US" sz="2400" smtClean="0"/>
              <a:t>Post-influenza</a:t>
            </a:r>
          </a:p>
          <a:p>
            <a:pPr lvl="1" eaLnBrk="1" hangingPunct="1">
              <a:lnSpc>
                <a:spcPct val="90000"/>
              </a:lnSpc>
            </a:pPr>
            <a:r>
              <a:rPr lang="en-US" sz="2800" smtClean="0"/>
              <a:t>Prior abx use in the preceding 3 months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4294967295"/>
          </p:nvPr>
        </p:nvSpPr>
        <p:spPr>
          <a:xfrm>
            <a:off x="1143000" y="2362200"/>
            <a:ext cx="8001000" cy="4343400"/>
          </a:xfrm>
        </p:spPr>
        <p:txBody>
          <a:bodyPr/>
          <a:lstStyle/>
          <a:p>
            <a:pPr eaLnBrk="1" hangingPunct="1"/>
            <a:r>
              <a:rPr lang="en-US" b="1" smtClean="0"/>
              <a:t>Empiric Treatment – Outpatient</a:t>
            </a:r>
            <a:r>
              <a:rPr lang="en-US" sz="2400" b="1" smtClean="0"/>
              <a:t>:</a:t>
            </a:r>
          </a:p>
          <a:p>
            <a:pPr lvl="1" eaLnBrk="1" hangingPunct="1"/>
            <a:r>
              <a:rPr lang="en-US" sz="2800" u="sng" smtClean="0"/>
              <a:t>No</a:t>
            </a:r>
            <a:r>
              <a:rPr lang="en-US" sz="2800" smtClean="0"/>
              <a:t> confounding factors:   </a:t>
            </a:r>
          </a:p>
          <a:p>
            <a:pPr lvl="1" eaLnBrk="1" hangingPunct="1">
              <a:buFontTx/>
              <a:buNone/>
            </a:pPr>
            <a:r>
              <a:rPr lang="en-US" sz="2800" b="1" smtClean="0"/>
              <a:t>	macrolide </a:t>
            </a:r>
            <a:r>
              <a:rPr lang="en-US" sz="2800" smtClean="0"/>
              <a:t> (azithromycin 500mg x 1 day then 250mg Qday or clarithromycin 500mg po Q12hrs or clarithro-ER 1000mg Qday) </a:t>
            </a:r>
          </a:p>
          <a:p>
            <a:pPr lvl="1" eaLnBrk="1" hangingPunct="1">
              <a:buFontTx/>
              <a:buNone/>
            </a:pPr>
            <a:r>
              <a:rPr lang="en-US" sz="2800" b="1" smtClean="0"/>
              <a:t>	or</a:t>
            </a:r>
            <a:r>
              <a:rPr lang="en-US" sz="2800" smtClean="0"/>
              <a:t> </a:t>
            </a:r>
          </a:p>
          <a:p>
            <a:pPr lvl="1" eaLnBrk="1" hangingPunct="1">
              <a:buFontTx/>
              <a:buNone/>
            </a:pPr>
            <a:r>
              <a:rPr lang="en-US" sz="2800" smtClean="0"/>
              <a:t>	</a:t>
            </a:r>
            <a:r>
              <a:rPr lang="en-US" sz="2800" b="1" smtClean="0"/>
              <a:t>doxycycline </a:t>
            </a:r>
            <a:r>
              <a:rPr lang="en-US" sz="2800" smtClean="0"/>
              <a:t>100mg Q12hrs</a:t>
            </a:r>
          </a:p>
          <a:p>
            <a:pPr lvl="1" eaLnBrk="1" hangingPunct="1"/>
            <a:endParaRPr lang="en-US" sz="1400" smtClean="0"/>
          </a:p>
        </p:txBody>
      </p:sp>
      <p:sp>
        <p:nvSpPr>
          <p:cNvPr id="100355" name="Rectangle 4"/>
          <p:cNvSpPr>
            <a:spLocks noGrp="1" noChangeArrowheads="1"/>
          </p:cNvSpPr>
          <p:nvPr>
            <p:ph type="title" idx="4294967295"/>
          </p:nvPr>
        </p:nvSpPr>
        <p:spPr>
          <a:xfrm>
            <a:off x="0" y="274638"/>
            <a:ext cx="8229600" cy="1143000"/>
          </a:xfrm>
          <a:noFill/>
        </p:spPr>
        <p:txBody>
          <a:bodyPr>
            <a:normAutofit fontScale="90000"/>
          </a:bodyPr>
          <a:lstStyle/>
          <a:p>
            <a:pPr eaLnBrk="1" hangingPunct="1"/>
            <a:r>
              <a:rPr lang="en-US" smtClean="0"/>
              <a:t>CAP:</a:t>
            </a:r>
            <a:br>
              <a:rPr lang="en-US" smtClean="0"/>
            </a:br>
            <a:r>
              <a:rPr lang="en-US" smtClean="0"/>
              <a:t>IDSA-ATS Treatment Guidelines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n-US" smtClean="0"/>
              <a:t>CAP:</a:t>
            </a:r>
            <a:br>
              <a:rPr lang="en-US" smtClean="0"/>
            </a:br>
            <a:r>
              <a:rPr lang="en-US" smtClean="0"/>
              <a:t>IDSA-ATS Treatment Guidelines</a:t>
            </a:r>
          </a:p>
        </p:txBody>
      </p:sp>
      <p:sp>
        <p:nvSpPr>
          <p:cNvPr id="101379" name="Rectangle 3"/>
          <p:cNvSpPr>
            <a:spLocks noGrp="1" noChangeArrowheads="1"/>
          </p:cNvSpPr>
          <p:nvPr>
            <p:ph idx="1"/>
          </p:nvPr>
        </p:nvSpPr>
        <p:spPr>
          <a:xfrm>
            <a:off x="609600" y="2362200"/>
            <a:ext cx="8382000" cy="4191000"/>
          </a:xfrm>
        </p:spPr>
        <p:txBody>
          <a:bodyPr>
            <a:normAutofit fontScale="92500" lnSpcReduction="10000"/>
          </a:bodyPr>
          <a:lstStyle/>
          <a:p>
            <a:pPr eaLnBrk="1" hangingPunct="1"/>
            <a:r>
              <a:rPr lang="en-US" sz="2400" b="1" smtClean="0"/>
              <a:t>Empiric Treatment – Outpatient</a:t>
            </a:r>
            <a:r>
              <a:rPr lang="en-US" sz="2000" b="1" smtClean="0"/>
              <a:t>:</a:t>
            </a:r>
          </a:p>
          <a:p>
            <a:pPr lvl="1" eaLnBrk="1" hangingPunct="1"/>
            <a:r>
              <a:rPr lang="en-US" smtClean="0"/>
              <a:t>Confounding factors present:</a:t>
            </a:r>
            <a:endParaRPr lang="en-US" sz="1200" smtClean="0"/>
          </a:p>
          <a:p>
            <a:pPr lvl="1" eaLnBrk="1" hangingPunct="1">
              <a:buFontTx/>
              <a:buNone/>
            </a:pPr>
            <a:r>
              <a:rPr lang="en-US" smtClean="0"/>
              <a:t>	</a:t>
            </a:r>
            <a:r>
              <a:rPr lang="en-US" b="1" smtClean="0"/>
              <a:t>respiratory quinolone</a:t>
            </a:r>
            <a:r>
              <a:rPr lang="en-US" smtClean="0"/>
              <a:t> </a:t>
            </a:r>
            <a:r>
              <a:rPr lang="en-US" sz="2000" smtClean="0"/>
              <a:t>(levofloxacin 750mg Qday, moxifloxacin 400mg Qday)</a:t>
            </a:r>
          </a:p>
          <a:p>
            <a:pPr lvl="1" eaLnBrk="1" hangingPunct="1">
              <a:buFontTx/>
              <a:buNone/>
            </a:pPr>
            <a:r>
              <a:rPr lang="en-US" smtClean="0"/>
              <a:t>	</a:t>
            </a:r>
            <a:r>
              <a:rPr lang="en-US" b="1" smtClean="0"/>
              <a:t>or</a:t>
            </a:r>
            <a:r>
              <a:rPr lang="en-US" smtClean="0"/>
              <a:t> </a:t>
            </a:r>
          </a:p>
          <a:p>
            <a:pPr lvl="1" eaLnBrk="1" hangingPunct="1">
              <a:buFontTx/>
              <a:buNone/>
            </a:pPr>
            <a:r>
              <a:rPr lang="en-US" smtClean="0"/>
              <a:t>	</a:t>
            </a:r>
            <a:r>
              <a:rPr lang="en-US" b="1" smtClean="0"/>
              <a:t>beta-lactam</a:t>
            </a:r>
            <a:r>
              <a:rPr lang="en-US" smtClean="0"/>
              <a:t> (</a:t>
            </a:r>
            <a:r>
              <a:rPr lang="en-US" sz="2000" smtClean="0"/>
              <a:t>amoxicillin 1g Q8hrs, amox-clav-ER 2gm Q12hrs, cefpodoxime 200mg Q12hrs, cefdinir 300mg Q12hrs, etc)</a:t>
            </a:r>
            <a:r>
              <a:rPr lang="en-US" smtClean="0"/>
              <a:t> 	         </a:t>
            </a:r>
            <a:r>
              <a:rPr lang="en-US" b="1" smtClean="0"/>
              <a:t>+ macrolide</a:t>
            </a:r>
            <a:endParaRPr lang="en-US" smtClean="0"/>
          </a:p>
          <a:p>
            <a:pPr lvl="1" eaLnBrk="1" hangingPunct="1">
              <a:buFontTx/>
              <a:buNone/>
            </a:pPr>
            <a:r>
              <a:rPr lang="en-US" b="1" smtClean="0"/>
              <a:t>	or</a:t>
            </a:r>
            <a:r>
              <a:rPr lang="en-US" smtClean="0"/>
              <a:t> </a:t>
            </a:r>
          </a:p>
          <a:p>
            <a:pPr lvl="1" eaLnBrk="1" hangingPunct="1">
              <a:buFontTx/>
              <a:buNone/>
            </a:pPr>
            <a:r>
              <a:rPr lang="en-US" b="1" smtClean="0"/>
              <a:t>	beta-lactam + doxycycline</a:t>
            </a:r>
            <a:endParaRPr lang="en-US" sz="1800" smtClean="0"/>
          </a:p>
          <a:p>
            <a:pPr lvl="1" eaLnBrk="1" hangingPunct="1"/>
            <a:endParaRPr lang="en-US" sz="12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4294967295"/>
          </p:nvPr>
        </p:nvSpPr>
        <p:spPr>
          <a:xfrm>
            <a:off x="990600" y="2514600"/>
            <a:ext cx="8153400" cy="4038600"/>
          </a:xfrm>
        </p:spPr>
        <p:txBody>
          <a:bodyPr/>
          <a:lstStyle/>
          <a:p>
            <a:pPr eaLnBrk="1" hangingPunct="1">
              <a:lnSpc>
                <a:spcPct val="90000"/>
              </a:lnSpc>
            </a:pPr>
            <a:r>
              <a:rPr lang="en-US" b="1" smtClean="0"/>
              <a:t>Empiric Treatment – 					Hospitalized, non-ICU:</a:t>
            </a:r>
          </a:p>
          <a:p>
            <a:pPr lvl="1" eaLnBrk="1" hangingPunct="1">
              <a:lnSpc>
                <a:spcPct val="90000"/>
              </a:lnSpc>
            </a:pPr>
            <a:endParaRPr lang="en-US" sz="2000" b="1" smtClean="0"/>
          </a:p>
          <a:p>
            <a:pPr lvl="1" eaLnBrk="1" hangingPunct="1">
              <a:lnSpc>
                <a:spcPct val="90000"/>
              </a:lnSpc>
            </a:pPr>
            <a:r>
              <a:rPr lang="en-US" sz="2800" smtClean="0"/>
              <a:t>Beta-lactam (ceftriaxone, cefotaxime, ampicillin, or ertapenem) </a:t>
            </a:r>
            <a:r>
              <a:rPr lang="en-US" sz="2800" b="1" smtClean="0"/>
              <a:t>+</a:t>
            </a:r>
            <a:r>
              <a:rPr lang="en-US" sz="2800" smtClean="0"/>
              <a:t> macrolide or doxycycline</a:t>
            </a:r>
          </a:p>
          <a:p>
            <a:pPr lvl="1" eaLnBrk="1" hangingPunct="1">
              <a:lnSpc>
                <a:spcPct val="90000"/>
              </a:lnSpc>
              <a:buFontTx/>
              <a:buNone/>
            </a:pPr>
            <a:r>
              <a:rPr lang="en-US" sz="2800" b="1" i="1" smtClean="0"/>
              <a:t>	</a:t>
            </a:r>
            <a:r>
              <a:rPr lang="en-US" sz="2800" b="1" smtClean="0"/>
              <a:t>or</a:t>
            </a:r>
          </a:p>
          <a:p>
            <a:pPr lvl="1" eaLnBrk="1" hangingPunct="1">
              <a:lnSpc>
                <a:spcPct val="90000"/>
              </a:lnSpc>
            </a:pPr>
            <a:r>
              <a:rPr lang="en-US" sz="2800" smtClean="0"/>
              <a:t>Respiratory quinolone alone </a:t>
            </a:r>
          </a:p>
          <a:p>
            <a:pPr lvl="1" eaLnBrk="1" hangingPunct="1">
              <a:lnSpc>
                <a:spcPct val="90000"/>
              </a:lnSpc>
              <a:buFontTx/>
              <a:buNone/>
            </a:pPr>
            <a:r>
              <a:rPr lang="en-US" sz="2800" smtClean="0"/>
              <a:t>	(levofloxacin, moxifloxacin, gemifloxacin)</a:t>
            </a:r>
          </a:p>
        </p:txBody>
      </p:sp>
      <p:sp>
        <p:nvSpPr>
          <p:cNvPr id="102403" name="Rectangle 4"/>
          <p:cNvSpPr>
            <a:spLocks noGrp="1" noChangeArrowheads="1"/>
          </p:cNvSpPr>
          <p:nvPr>
            <p:ph type="title" idx="4294967295"/>
          </p:nvPr>
        </p:nvSpPr>
        <p:spPr>
          <a:xfrm>
            <a:off x="0" y="274638"/>
            <a:ext cx="8229600" cy="1143000"/>
          </a:xfrm>
          <a:noFill/>
        </p:spPr>
        <p:txBody>
          <a:bodyPr>
            <a:normAutofit fontScale="90000"/>
          </a:bodyPr>
          <a:lstStyle/>
          <a:p>
            <a:pPr eaLnBrk="1" hangingPunct="1"/>
            <a:r>
              <a:rPr lang="en-US" smtClean="0"/>
              <a:t>CAP:</a:t>
            </a:r>
            <a:br>
              <a:rPr lang="en-US" smtClean="0"/>
            </a:br>
            <a:r>
              <a:rPr lang="en-US" smtClean="0"/>
              <a:t>IDSA-ATS Treatment Guidelines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8"/>
          <p:cNvSpPr>
            <a:spLocks noGrp="1" noChangeArrowheads="1"/>
          </p:cNvSpPr>
          <p:nvPr>
            <p:ph type="title"/>
          </p:nvPr>
        </p:nvSpPr>
        <p:spPr>
          <a:noFill/>
        </p:spPr>
        <p:txBody>
          <a:bodyPr>
            <a:normAutofit fontScale="90000"/>
          </a:bodyPr>
          <a:lstStyle/>
          <a:p>
            <a:pPr eaLnBrk="1" hangingPunct="1"/>
            <a:r>
              <a:rPr lang="en-US" smtClean="0"/>
              <a:t>CAP:</a:t>
            </a:r>
            <a:br>
              <a:rPr lang="en-US" smtClean="0"/>
            </a:br>
            <a:r>
              <a:rPr lang="en-US" smtClean="0"/>
              <a:t>IDSA-ATS Treatment Guidelines</a:t>
            </a:r>
          </a:p>
        </p:txBody>
      </p:sp>
      <p:sp>
        <p:nvSpPr>
          <p:cNvPr id="20482" name="Rectangle 1027"/>
          <p:cNvSpPr>
            <a:spLocks noGrp="1" noChangeArrowheads="1"/>
          </p:cNvSpPr>
          <p:nvPr>
            <p:ph idx="1"/>
          </p:nvPr>
        </p:nvSpPr>
        <p:spPr/>
        <p:txBody>
          <a:bodyPr/>
          <a:lstStyle/>
          <a:p>
            <a:pPr eaLnBrk="1" hangingPunct="1">
              <a:lnSpc>
                <a:spcPct val="90000"/>
              </a:lnSpc>
            </a:pPr>
            <a:r>
              <a:rPr lang="en-US" b="1" smtClean="0"/>
              <a:t>Empiric Treatment – 			Hospitalized, ICU:</a:t>
            </a:r>
          </a:p>
          <a:p>
            <a:pPr eaLnBrk="1" hangingPunct="1">
              <a:lnSpc>
                <a:spcPct val="90000"/>
              </a:lnSpc>
              <a:buFont typeface="Wingdings" pitchFamily="2" charset="2"/>
              <a:buNone/>
            </a:pPr>
            <a:endParaRPr lang="en-US" b="1" smtClean="0"/>
          </a:p>
          <a:p>
            <a:pPr lvl="1" eaLnBrk="1" hangingPunct="1">
              <a:lnSpc>
                <a:spcPct val="90000"/>
              </a:lnSpc>
            </a:pPr>
            <a:r>
              <a:rPr lang="en-US" sz="2800" smtClean="0"/>
              <a:t>Beta-lactam (ceftriaxone, cefotaxime, or ampicillin/sulbactam) </a:t>
            </a:r>
            <a:r>
              <a:rPr lang="en-US" sz="2800" b="1" smtClean="0"/>
              <a:t>+</a:t>
            </a:r>
            <a:r>
              <a:rPr lang="en-US" sz="2800" smtClean="0"/>
              <a:t> macrolide or respiratory quinolone</a:t>
            </a:r>
          </a:p>
          <a:p>
            <a:pPr lvl="1" eaLnBrk="1" hangingPunct="1">
              <a:lnSpc>
                <a:spcPct val="90000"/>
              </a:lnSpc>
            </a:pPr>
            <a:endParaRPr lang="en-US" sz="2800" smtClean="0"/>
          </a:p>
          <a:p>
            <a:pPr lvl="1" eaLnBrk="1" hangingPunct="1">
              <a:lnSpc>
                <a:spcPct val="90000"/>
              </a:lnSpc>
            </a:pPr>
            <a:r>
              <a:rPr lang="en-US" sz="2800" i="1" smtClean="0"/>
              <a:t>PCN-allergic</a:t>
            </a:r>
            <a:r>
              <a:rPr lang="en-US" sz="2800" smtClean="0"/>
              <a:t> = resp quinolone + aztreonam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Risk Factors for </a:t>
            </a:r>
            <a:r>
              <a:rPr lang="en-US" i="1" smtClean="0"/>
              <a:t>Pseudomonas</a:t>
            </a:r>
          </a:p>
        </p:txBody>
      </p:sp>
      <p:sp>
        <p:nvSpPr>
          <p:cNvPr id="21507" name="Rectangle 3"/>
          <p:cNvSpPr>
            <a:spLocks noGrp="1" noChangeArrowheads="1"/>
          </p:cNvSpPr>
          <p:nvPr>
            <p:ph idx="1"/>
          </p:nvPr>
        </p:nvSpPr>
        <p:spPr/>
        <p:txBody>
          <a:bodyPr/>
          <a:lstStyle/>
          <a:p>
            <a:pPr eaLnBrk="1" hangingPunct="1"/>
            <a:r>
              <a:rPr lang="en-US" smtClean="0"/>
              <a:t>Structural lung diseases, such as bronchiectasis</a:t>
            </a:r>
          </a:p>
          <a:p>
            <a:pPr eaLnBrk="1" hangingPunct="1"/>
            <a:r>
              <a:rPr lang="en-US" smtClean="0"/>
              <a:t>Repeated exacerbations of severe COPD leading to frequent steroid and/or antibiotic use</a:t>
            </a:r>
          </a:p>
          <a:p>
            <a:pPr eaLnBrk="1" hangingPunct="1"/>
            <a:r>
              <a:rPr lang="en-US" smtClean="0"/>
              <a:t>Health-Care Associated Pneumonia (HCAP)</a:t>
            </a:r>
          </a:p>
        </p:txBody>
      </p:sp>
      <p:pic>
        <p:nvPicPr>
          <p:cNvPr id="21517" name="Picture 13" descr="PHIL Image 10043"/>
          <p:cNvPicPr>
            <a:picLocks noChangeAspect="1" noChangeArrowheads="1"/>
          </p:cNvPicPr>
          <p:nvPr/>
        </p:nvPicPr>
        <p:blipFill>
          <a:blip r:embed="rId2" cstate="print"/>
          <a:srcRect/>
          <a:stretch>
            <a:fillRect/>
          </a:stretch>
        </p:blipFill>
        <p:spPr bwMode="auto">
          <a:xfrm>
            <a:off x="4953000" y="4800600"/>
            <a:ext cx="2667000" cy="1870075"/>
          </a:xfrm>
          <a:prstGeom prst="rect">
            <a:avLst/>
          </a:prstGeom>
          <a:noFill/>
        </p:spPr>
      </p:pic>
      <p:pic>
        <p:nvPicPr>
          <p:cNvPr id="21518" name="Picture 14" descr="PHIL Image 10043"/>
          <p:cNvPicPr>
            <a:picLocks noChangeAspect="1" noChangeArrowheads="1"/>
          </p:cNvPicPr>
          <p:nvPr/>
        </p:nvPicPr>
        <p:blipFill>
          <a:blip r:embed="rId2" cstate="print"/>
          <a:srcRect/>
          <a:stretch>
            <a:fillRect/>
          </a:stretch>
        </p:blipFill>
        <p:spPr bwMode="auto">
          <a:xfrm>
            <a:off x="1600200" y="4800600"/>
            <a:ext cx="2667000" cy="1870075"/>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i="1" smtClean="0"/>
              <a:t>Pseudomonas</a:t>
            </a:r>
            <a:r>
              <a:rPr lang="en-US" smtClean="0"/>
              <a:t> Coverage</a:t>
            </a:r>
          </a:p>
        </p:txBody>
      </p:sp>
      <p:sp>
        <p:nvSpPr>
          <p:cNvPr id="23555" name="Rectangle 3"/>
          <p:cNvSpPr>
            <a:spLocks noGrp="1" noChangeArrowheads="1"/>
          </p:cNvSpPr>
          <p:nvPr>
            <p:ph idx="1"/>
          </p:nvPr>
        </p:nvSpPr>
        <p:spPr>
          <a:xfrm>
            <a:off x="914400" y="2362200"/>
            <a:ext cx="8001000" cy="4038600"/>
          </a:xfrm>
        </p:spPr>
        <p:txBody>
          <a:bodyPr>
            <a:normAutofit lnSpcReduction="10000"/>
          </a:bodyPr>
          <a:lstStyle/>
          <a:p>
            <a:pPr eaLnBrk="1" fontAlgn="t" hangingPunct="1">
              <a:lnSpc>
                <a:spcPct val="90000"/>
              </a:lnSpc>
            </a:pPr>
            <a:r>
              <a:rPr lang="en-US" smtClean="0">
                <a:cs typeface="Arial" charset="0"/>
              </a:rPr>
              <a:t>Beta-lactam (piperacillin-tazobactam, cefepime, imipenem, or meropenem) + ciprofloxacin or levofloxacin </a:t>
            </a:r>
            <a:r>
              <a:rPr lang="en-US" b="1" smtClean="0">
                <a:cs typeface="Arial" charset="0"/>
              </a:rPr>
              <a:t>or</a:t>
            </a:r>
            <a:endParaRPr lang="en-US" smtClean="0">
              <a:cs typeface="Arial" charset="0"/>
            </a:endParaRPr>
          </a:p>
          <a:p>
            <a:pPr eaLnBrk="1" fontAlgn="t" hangingPunct="1">
              <a:lnSpc>
                <a:spcPct val="90000"/>
              </a:lnSpc>
            </a:pPr>
            <a:r>
              <a:rPr lang="en-US" smtClean="0">
                <a:cs typeface="Arial" charset="0"/>
              </a:rPr>
              <a:t>Beta-lactam + aminoglycoside + azithromycin </a:t>
            </a:r>
            <a:r>
              <a:rPr lang="en-US" b="1" smtClean="0">
                <a:cs typeface="Arial" charset="0"/>
              </a:rPr>
              <a:t>or</a:t>
            </a:r>
            <a:endParaRPr lang="en-US" smtClean="0">
              <a:cs typeface="Arial" charset="0"/>
            </a:endParaRPr>
          </a:p>
          <a:p>
            <a:pPr eaLnBrk="1" fontAlgn="t" hangingPunct="1">
              <a:lnSpc>
                <a:spcPct val="90000"/>
              </a:lnSpc>
            </a:pPr>
            <a:r>
              <a:rPr lang="en-US" smtClean="0">
                <a:cs typeface="Arial" charset="0"/>
              </a:rPr>
              <a:t>Beta-lactam + aminoglycoside + respiratory quinolone </a:t>
            </a:r>
          </a:p>
          <a:p>
            <a:pPr eaLnBrk="1" fontAlgn="t" hangingPunct="1">
              <a:lnSpc>
                <a:spcPct val="90000"/>
              </a:lnSpc>
            </a:pPr>
            <a:r>
              <a:rPr lang="en-US" i="1" smtClean="0"/>
              <a:t>PCN-allergic </a:t>
            </a:r>
            <a:r>
              <a:rPr lang="en-US" smtClean="0"/>
              <a:t>=</a:t>
            </a:r>
            <a:r>
              <a:rPr lang="en-US" sz="3200" smtClean="0"/>
              <a:t> </a:t>
            </a:r>
            <a:r>
              <a:rPr lang="en-US" smtClean="0">
                <a:cs typeface="Arial" charset="0"/>
              </a:rPr>
              <a:t>substitute aztreonam for the beta-lactam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143000" y="762000"/>
            <a:ext cx="8001000" cy="1143000"/>
          </a:xfrm>
        </p:spPr>
        <p:txBody>
          <a:bodyPr>
            <a:normAutofit fontScale="90000"/>
          </a:bodyPr>
          <a:lstStyle/>
          <a:p>
            <a:pPr eaLnBrk="1" hangingPunct="1"/>
            <a:r>
              <a:rPr lang="en-US" smtClean="0"/>
              <a:t>CAP:</a:t>
            </a:r>
            <a:br>
              <a:rPr lang="en-US" smtClean="0"/>
            </a:br>
            <a:r>
              <a:rPr lang="en-US" smtClean="0"/>
              <a:t>MRSA</a:t>
            </a:r>
          </a:p>
        </p:txBody>
      </p:sp>
      <p:sp>
        <p:nvSpPr>
          <p:cNvPr id="96259" name="Rectangle 3"/>
          <p:cNvSpPr>
            <a:spLocks noGrp="1" noChangeArrowheads="1"/>
          </p:cNvSpPr>
          <p:nvPr>
            <p:ph type="body" idx="4294967295"/>
          </p:nvPr>
        </p:nvSpPr>
        <p:spPr>
          <a:xfrm>
            <a:off x="0" y="2362200"/>
            <a:ext cx="7315200" cy="3886200"/>
          </a:xfrm>
        </p:spPr>
        <p:txBody>
          <a:bodyPr/>
          <a:lstStyle/>
          <a:p>
            <a:pPr eaLnBrk="1" fontAlgn="t" hangingPunct="1">
              <a:lnSpc>
                <a:spcPct val="90000"/>
              </a:lnSpc>
            </a:pPr>
            <a:r>
              <a:rPr lang="en-US" smtClean="0">
                <a:cs typeface="Arial" charset="0"/>
              </a:rPr>
              <a:t>Consider empiric coverage of MRSA if:</a:t>
            </a:r>
          </a:p>
          <a:p>
            <a:pPr lvl="1" eaLnBrk="1" fontAlgn="t" hangingPunct="1">
              <a:lnSpc>
                <a:spcPct val="90000"/>
              </a:lnSpc>
            </a:pPr>
            <a:r>
              <a:rPr lang="en-US" sz="2800" smtClean="0">
                <a:cs typeface="Arial" charset="0"/>
              </a:rPr>
              <a:t>HCAP</a:t>
            </a:r>
          </a:p>
          <a:p>
            <a:pPr lvl="1" eaLnBrk="1" fontAlgn="t" hangingPunct="1">
              <a:lnSpc>
                <a:spcPct val="90000"/>
              </a:lnSpc>
            </a:pPr>
            <a:r>
              <a:rPr lang="en-US" sz="2800" smtClean="0">
                <a:cs typeface="Arial" charset="0"/>
              </a:rPr>
              <a:t>Necrotizing pneumonia</a:t>
            </a:r>
          </a:p>
          <a:p>
            <a:pPr lvl="1" eaLnBrk="1" fontAlgn="t" hangingPunct="1">
              <a:lnSpc>
                <a:spcPct val="90000"/>
              </a:lnSpc>
            </a:pPr>
            <a:r>
              <a:rPr lang="en-US" sz="2800" smtClean="0">
                <a:cs typeface="Arial" charset="0"/>
              </a:rPr>
              <a:t>Post-influenza pneumonia</a:t>
            </a:r>
          </a:p>
          <a:p>
            <a:pPr lvl="1" eaLnBrk="1" fontAlgn="t" hangingPunct="1">
              <a:lnSpc>
                <a:spcPct val="90000"/>
              </a:lnSpc>
            </a:pPr>
            <a:r>
              <a:rPr lang="en-US" sz="2800" smtClean="0">
                <a:cs typeface="Arial" charset="0"/>
              </a:rPr>
              <a:t>History of MRSA or recurrent skin abscesses</a:t>
            </a:r>
          </a:p>
          <a:p>
            <a:pPr lvl="1" eaLnBrk="1" fontAlgn="t" hangingPunct="1">
              <a:lnSpc>
                <a:spcPct val="90000"/>
              </a:lnSpc>
            </a:pPr>
            <a:endParaRPr lang="en-US" sz="2800" smtClean="0">
              <a:cs typeface="Arial" charset="0"/>
            </a:endParaRPr>
          </a:p>
          <a:p>
            <a:pPr eaLnBrk="1" fontAlgn="t" hangingPunct="1">
              <a:lnSpc>
                <a:spcPct val="90000"/>
              </a:lnSpc>
            </a:pPr>
            <a:r>
              <a:rPr lang="en-US" smtClean="0">
                <a:cs typeface="Arial" charset="0"/>
              </a:rPr>
              <a:t>Treat with vancomycin or linezolid</a:t>
            </a:r>
          </a:p>
        </p:txBody>
      </p:sp>
      <p:pic>
        <p:nvPicPr>
          <p:cNvPr id="96260" name="Picture 4" descr="PHIL Image 2842"/>
          <p:cNvPicPr>
            <a:picLocks noChangeAspect="1" noChangeArrowheads="1"/>
          </p:cNvPicPr>
          <p:nvPr/>
        </p:nvPicPr>
        <p:blipFill>
          <a:blip r:embed="rId2" cstate="print"/>
          <a:srcRect/>
          <a:stretch>
            <a:fillRect/>
          </a:stretch>
        </p:blipFill>
        <p:spPr bwMode="auto">
          <a:xfrm>
            <a:off x="6324600" y="152400"/>
            <a:ext cx="2514600" cy="16843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dirty="0">
                <a:latin typeface="Tahoma" pitchFamily="34" charset="0"/>
              </a:rPr>
              <a:t>Lower Respiratory Tract</a:t>
            </a:r>
          </a:p>
        </p:txBody>
      </p:sp>
      <p:sp>
        <p:nvSpPr>
          <p:cNvPr id="40963" name="Rectangle 3"/>
          <p:cNvSpPr>
            <a:spLocks noGrp="1" noChangeArrowheads="1"/>
          </p:cNvSpPr>
          <p:nvPr>
            <p:ph idx="1"/>
          </p:nvPr>
        </p:nvSpPr>
        <p:spPr/>
        <p:txBody>
          <a:bodyPr/>
          <a:lstStyle/>
          <a:p>
            <a:pPr algn="l" rtl="0"/>
            <a:r>
              <a:rPr lang="en-US" dirty="0">
                <a:solidFill>
                  <a:schemeClr val="folHlink"/>
                </a:solidFill>
                <a:latin typeface="Tahoma" pitchFamily="34" charset="0"/>
              </a:rPr>
              <a:t>Conducting airways </a:t>
            </a:r>
            <a:r>
              <a:rPr lang="en-US" dirty="0">
                <a:latin typeface="Tahoma" pitchFamily="34" charset="0"/>
              </a:rPr>
              <a:t>(trachea, bronchi, up to terminal bronchioles). </a:t>
            </a:r>
          </a:p>
          <a:p>
            <a:pPr algn="l" rtl="0"/>
            <a:r>
              <a:rPr lang="en-US" dirty="0">
                <a:solidFill>
                  <a:schemeClr val="folHlink"/>
                </a:solidFill>
                <a:latin typeface="Tahoma" pitchFamily="34" charset="0"/>
              </a:rPr>
              <a:t>Respiratory portion</a:t>
            </a:r>
            <a:r>
              <a:rPr lang="en-US" dirty="0">
                <a:latin typeface="Tahoma" pitchFamily="34" charset="0"/>
              </a:rPr>
              <a:t> of the respiratory system (respiratory bronchioles, alveolar ducts, and alveoli).</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a:noFill/>
        </p:spPr>
        <p:txBody>
          <a:bodyPr>
            <a:normAutofit fontScale="90000"/>
          </a:bodyPr>
          <a:lstStyle/>
          <a:p>
            <a:pPr eaLnBrk="1" hangingPunct="1"/>
            <a:r>
              <a:rPr lang="en-US" smtClean="0"/>
              <a:t>CAP:</a:t>
            </a:r>
            <a:br>
              <a:rPr lang="en-US" smtClean="0"/>
            </a:br>
            <a:r>
              <a:rPr lang="en-US" smtClean="0"/>
              <a:t>MRSA – Vancomycin vs. Linezolid </a:t>
            </a:r>
          </a:p>
        </p:txBody>
      </p:sp>
      <p:sp>
        <p:nvSpPr>
          <p:cNvPr id="26626" name="Rectangle 3"/>
          <p:cNvSpPr>
            <a:spLocks noGrp="1" noChangeArrowheads="1"/>
          </p:cNvSpPr>
          <p:nvPr>
            <p:ph idx="1"/>
          </p:nvPr>
        </p:nvSpPr>
        <p:spPr/>
        <p:txBody>
          <a:bodyPr/>
          <a:lstStyle/>
          <a:p>
            <a:pPr eaLnBrk="1" hangingPunct="1">
              <a:lnSpc>
                <a:spcPct val="90000"/>
              </a:lnSpc>
            </a:pPr>
            <a:r>
              <a:rPr lang="en-US" smtClean="0"/>
              <a:t>Retrospective analysis of data from two separate, prospective trials (n = 1,019)</a:t>
            </a:r>
          </a:p>
          <a:p>
            <a:pPr eaLnBrk="1" hangingPunct="1">
              <a:lnSpc>
                <a:spcPct val="90000"/>
              </a:lnSpc>
            </a:pPr>
            <a:r>
              <a:rPr lang="en-US" smtClean="0"/>
              <a:t>Patients with nosocomial pneumonia</a:t>
            </a:r>
          </a:p>
          <a:p>
            <a:pPr eaLnBrk="1" hangingPunct="1">
              <a:lnSpc>
                <a:spcPct val="90000"/>
              </a:lnSpc>
            </a:pPr>
            <a:r>
              <a:rPr lang="en-US" smtClean="0"/>
              <a:t>Aztreonam + vancomycin or linezolid </a:t>
            </a:r>
          </a:p>
          <a:p>
            <a:pPr eaLnBrk="1" hangingPunct="1">
              <a:lnSpc>
                <a:spcPct val="90000"/>
              </a:lnSpc>
            </a:pPr>
            <a:r>
              <a:rPr lang="en-US" smtClean="0"/>
              <a:t>No difference in survival except in MRSA pneumonia subgroup (63.5% vs. 80%, </a:t>
            </a:r>
            <a:r>
              <a:rPr lang="en-US" i="1" smtClean="0"/>
              <a:t>p</a:t>
            </a:r>
            <a:r>
              <a:rPr lang="en-US" smtClean="0"/>
              <a:t>=0.03)</a:t>
            </a:r>
          </a:p>
          <a:p>
            <a:pPr eaLnBrk="1" hangingPunct="1">
              <a:lnSpc>
                <a:spcPct val="90000"/>
              </a:lnSpc>
            </a:pPr>
            <a:r>
              <a:rPr lang="en-US" smtClean="0"/>
              <a:t>Linezolid is an alternative to vancomycin in new IDSA/ATS guidelines</a:t>
            </a:r>
          </a:p>
        </p:txBody>
      </p:sp>
      <p:sp>
        <p:nvSpPr>
          <p:cNvPr id="26628" name="Text Box 11"/>
          <p:cNvSpPr txBox="1">
            <a:spLocks noChangeArrowheads="1"/>
          </p:cNvSpPr>
          <p:nvPr/>
        </p:nvSpPr>
        <p:spPr bwMode="auto">
          <a:xfrm>
            <a:off x="5715000" y="6324600"/>
            <a:ext cx="3048000" cy="266700"/>
          </a:xfrm>
          <a:prstGeom prst="rect">
            <a:avLst/>
          </a:prstGeom>
          <a:noFill/>
          <a:ln w="9525">
            <a:noFill/>
            <a:miter lim="800000"/>
            <a:headEnd/>
            <a:tailEnd/>
          </a:ln>
        </p:spPr>
        <p:txBody>
          <a:bodyPr lIns="0" tIns="0" rIns="0" bIns="0">
            <a:spAutoFit/>
          </a:bodyPr>
          <a:lstStyle/>
          <a:p>
            <a:pPr algn="ct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Lst>
            </a:pPr>
            <a:r>
              <a:rPr lang="en-GB" sz="1800">
                <a:latin typeface="Arial" charset="0"/>
              </a:rPr>
              <a:t>Wunderink, et al. Chest 2003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mtClean="0"/>
              <a:t>CAP: </a:t>
            </a:r>
            <a:br>
              <a:rPr lang="en-US" smtClean="0"/>
            </a:br>
            <a:r>
              <a:rPr lang="en-US" smtClean="0"/>
              <a:t>Oral Abx Therapy</a:t>
            </a:r>
          </a:p>
        </p:txBody>
      </p:sp>
      <p:sp>
        <p:nvSpPr>
          <p:cNvPr id="29699" name="Rectangle 3"/>
          <p:cNvSpPr>
            <a:spLocks noGrp="1" noChangeArrowheads="1"/>
          </p:cNvSpPr>
          <p:nvPr>
            <p:ph idx="1"/>
          </p:nvPr>
        </p:nvSpPr>
        <p:spPr>
          <a:xfrm>
            <a:off x="838200" y="2286000"/>
            <a:ext cx="8001000" cy="3733800"/>
          </a:xfrm>
        </p:spPr>
        <p:txBody>
          <a:bodyPr/>
          <a:lstStyle/>
          <a:p>
            <a:pPr eaLnBrk="1" hangingPunct="1"/>
            <a:r>
              <a:rPr lang="en-US" smtClean="0"/>
              <a:t>Switch to po abx when…</a:t>
            </a:r>
          </a:p>
          <a:p>
            <a:pPr lvl="1" eaLnBrk="1" hangingPunct="1"/>
            <a:r>
              <a:rPr lang="en-US" sz="2800" smtClean="0"/>
              <a:t>Hemodynamically stable</a:t>
            </a:r>
          </a:p>
          <a:p>
            <a:pPr lvl="1" eaLnBrk="1" hangingPunct="1"/>
            <a:r>
              <a:rPr lang="en-US" sz="2800" smtClean="0"/>
              <a:t>Clinically improving</a:t>
            </a:r>
          </a:p>
          <a:p>
            <a:pPr lvl="1" eaLnBrk="1" hangingPunct="1"/>
            <a:r>
              <a:rPr lang="en-US" sz="2800" smtClean="0"/>
              <a:t>Able to tolerate po</a:t>
            </a:r>
          </a:p>
          <a:p>
            <a:pPr lvl="1" eaLnBrk="1" hangingPunct="1"/>
            <a:r>
              <a:rPr lang="en-US" sz="2800" smtClean="0"/>
              <a:t>Have normal GI tract fxn</a:t>
            </a:r>
          </a:p>
        </p:txBody>
      </p:sp>
      <p:grpSp>
        <p:nvGrpSpPr>
          <p:cNvPr id="2" name="Group 8"/>
          <p:cNvGrpSpPr>
            <a:grpSpLocks/>
          </p:cNvGrpSpPr>
          <p:nvPr/>
        </p:nvGrpSpPr>
        <p:grpSpPr bwMode="auto">
          <a:xfrm>
            <a:off x="1089025" y="2263775"/>
            <a:ext cx="6965950" cy="2286000"/>
            <a:chOff x="0" y="4320"/>
            <a:chExt cx="4388" cy="1440"/>
          </a:xfrm>
        </p:grpSpPr>
        <p:sp>
          <p:nvSpPr>
            <p:cNvPr id="29701" name="Rectangle 5"/>
            <p:cNvSpPr>
              <a:spLocks noChangeArrowheads="1"/>
            </p:cNvSpPr>
            <p:nvPr/>
          </p:nvSpPr>
          <p:spPr bwMode="auto">
            <a:xfrm>
              <a:off x="0" y="4320"/>
              <a:ext cx="0" cy="0"/>
            </a:xfrm>
            <a:prstGeom prst="rect">
              <a:avLst/>
            </a:prstGeom>
            <a:noFill/>
            <a:ln w="9525">
              <a:noFill/>
              <a:miter lim="800000"/>
              <a:headEnd/>
              <a:tailEnd/>
            </a:ln>
            <a:effectLst/>
          </p:spPr>
          <p:txBody>
            <a:bodyPr>
              <a:spAutoFit/>
            </a:bodyPr>
            <a:lstStyle/>
            <a:p>
              <a:endParaRPr lang="en-US"/>
            </a:p>
          </p:txBody>
        </p:sp>
        <p:sp>
          <p:nvSpPr>
            <p:cNvPr id="29702" name="Rectangle 6"/>
            <p:cNvSpPr>
              <a:spLocks noChangeArrowheads="1"/>
            </p:cNvSpPr>
            <p:nvPr/>
          </p:nvSpPr>
          <p:spPr bwMode="auto">
            <a:xfrm>
              <a:off x="0" y="4320"/>
              <a:ext cx="4388" cy="1440"/>
            </a:xfrm>
            <a:prstGeom prst="rect">
              <a:avLst/>
            </a:prstGeom>
            <a:noFill/>
            <a:ln w="9525">
              <a:noFill/>
              <a:miter lim="800000"/>
              <a:headEnd/>
              <a:tailEnd/>
            </a:ln>
            <a:effectLst/>
          </p:spPr>
          <p:txBody>
            <a:bodyPr/>
            <a:lstStyle/>
            <a:p>
              <a:pPr eaLnBrk="0" hangingPunct="0"/>
              <a:r>
                <a:rPr lang="en-US" sz="900">
                  <a:solidFill>
                    <a:srgbClr val="000000"/>
                  </a:solidFill>
                  <a:latin typeface="Verdana" pitchFamily="34" charset="0"/>
                </a:rPr>
                <a:t>  </a:t>
              </a:r>
              <a:r>
                <a:rPr lang="en-US" sz="14400">
                  <a:solidFill>
                    <a:srgbClr val="000000"/>
                  </a:solidFill>
                  <a:latin typeface="Times New Roman"/>
                </a:rPr>
                <a:t> </a:t>
              </a:r>
              <a:r>
                <a:rPr lang="en-US" sz="900">
                  <a:solidFill>
                    <a:srgbClr val="000000"/>
                  </a:solidFill>
                  <a:latin typeface="Times New Roman"/>
                </a:rPr>
                <a:t>                                                        </a:t>
              </a:r>
              <a:endParaRPr lang="en-US" sz="900">
                <a:solidFill>
                  <a:srgbClr val="000000"/>
                </a:solidFill>
                <a:latin typeface="Verdana" pitchFamily="34" charset="0"/>
              </a:endParaRPr>
            </a:p>
          </p:txBody>
        </p:sp>
      </p:grpSp>
      <p:pic>
        <p:nvPicPr>
          <p:cNvPr id="29703" name="Picture 7" descr="Hamburger"/>
          <p:cNvPicPr>
            <a:picLocks noChangeAspect="1" noChangeArrowheads="1"/>
          </p:cNvPicPr>
          <p:nvPr/>
        </p:nvPicPr>
        <p:blipFill>
          <a:blip r:embed="rId2" cstate="print"/>
          <a:srcRect/>
          <a:stretch>
            <a:fillRect/>
          </a:stretch>
        </p:blipFill>
        <p:spPr bwMode="auto">
          <a:xfrm>
            <a:off x="6096000" y="3886200"/>
            <a:ext cx="2590800" cy="25908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Length of Therapy</a:t>
            </a:r>
          </a:p>
        </p:txBody>
      </p:sp>
      <p:sp>
        <p:nvSpPr>
          <p:cNvPr id="30723" name="Rectangle 3"/>
          <p:cNvSpPr>
            <a:spLocks noGrp="1" noChangeArrowheads="1"/>
          </p:cNvSpPr>
          <p:nvPr>
            <p:ph idx="1"/>
          </p:nvPr>
        </p:nvSpPr>
        <p:spPr>
          <a:xfrm>
            <a:off x="838200" y="2362200"/>
            <a:ext cx="7620000" cy="3733800"/>
          </a:xfrm>
        </p:spPr>
        <p:txBody>
          <a:bodyPr/>
          <a:lstStyle/>
          <a:p>
            <a:pPr eaLnBrk="1" fontAlgn="t" hangingPunct="1"/>
            <a:r>
              <a:rPr lang="en-US" smtClean="0">
                <a:cs typeface="Arial" charset="0"/>
              </a:rPr>
              <a:t>Rx for a minimum of 5 days </a:t>
            </a:r>
          </a:p>
          <a:p>
            <a:pPr eaLnBrk="1" fontAlgn="t" hangingPunct="1"/>
            <a:r>
              <a:rPr lang="en-US" smtClean="0">
                <a:cs typeface="Arial" charset="0"/>
              </a:rPr>
              <a:t>Before discontinuation of therapy:</a:t>
            </a:r>
          </a:p>
          <a:p>
            <a:pPr lvl="1" eaLnBrk="1" fontAlgn="t" hangingPunct="1"/>
            <a:r>
              <a:rPr lang="en-US" sz="2800" smtClean="0">
                <a:cs typeface="Arial" charset="0"/>
              </a:rPr>
              <a:t>Pt should be afebrile for 48–72 hrs</a:t>
            </a:r>
          </a:p>
          <a:p>
            <a:pPr lvl="1" eaLnBrk="1" fontAlgn="t" hangingPunct="1"/>
            <a:r>
              <a:rPr lang="en-US" sz="2800" smtClean="0">
                <a:cs typeface="Arial" charset="0"/>
              </a:rPr>
              <a:t>Pt should have no more than one CAP-associated sign of clinical instability</a:t>
            </a:r>
          </a:p>
          <a:p>
            <a:pPr eaLnBrk="1" fontAlgn="t" hangingPunct="1"/>
            <a:r>
              <a:rPr lang="en-US" smtClean="0">
                <a:cs typeface="Arial" charset="0"/>
              </a:rPr>
              <a:t>Longer duration usually indicated with </a:t>
            </a:r>
            <a:r>
              <a:rPr lang="en-US" i="1" smtClean="0">
                <a:cs typeface="Arial" charset="0"/>
              </a:rPr>
              <a:t>Legionella, Chlamydia, </a:t>
            </a:r>
            <a:r>
              <a:rPr lang="en-US" smtClean="0">
                <a:cs typeface="Arial" charset="0"/>
              </a:rPr>
              <a:t>MRSA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762000"/>
            <a:ext cx="8001000" cy="1143000"/>
          </a:xfrm>
        </p:spPr>
        <p:txBody>
          <a:bodyPr>
            <a:normAutofit fontScale="90000"/>
          </a:bodyPr>
          <a:lstStyle/>
          <a:p>
            <a:pPr eaLnBrk="1" hangingPunct="1"/>
            <a:r>
              <a:rPr lang="en-US" smtClean="0"/>
              <a:t>CAP:</a:t>
            </a:r>
            <a:br>
              <a:rPr lang="en-US" smtClean="0"/>
            </a:br>
            <a:r>
              <a:rPr lang="en-US" smtClean="0"/>
              <a:t>Criteria for Clinical Stability</a:t>
            </a:r>
          </a:p>
        </p:txBody>
      </p:sp>
      <p:sp>
        <p:nvSpPr>
          <p:cNvPr id="31747" name="Rectangle 3"/>
          <p:cNvSpPr>
            <a:spLocks noGrp="1" noChangeArrowheads="1"/>
          </p:cNvSpPr>
          <p:nvPr>
            <p:ph idx="1"/>
          </p:nvPr>
        </p:nvSpPr>
        <p:spPr>
          <a:xfrm>
            <a:off x="914400" y="2362200"/>
            <a:ext cx="8001000" cy="4114800"/>
          </a:xfrm>
        </p:spPr>
        <p:txBody>
          <a:bodyPr>
            <a:normAutofit fontScale="92500" lnSpcReduction="10000"/>
          </a:bodyPr>
          <a:lstStyle/>
          <a:p>
            <a:pPr eaLnBrk="1" fontAlgn="t" hangingPunct="1"/>
            <a:r>
              <a:rPr lang="en-US" smtClean="0">
                <a:cs typeface="Arial" charset="0"/>
              </a:rPr>
              <a:t>Temperature  </a:t>
            </a:r>
            <a:r>
              <a:rPr lang="en-US" u="sng" smtClean="0">
                <a:cs typeface="Arial" charset="0"/>
              </a:rPr>
              <a:t>&lt;</a:t>
            </a:r>
            <a:r>
              <a:rPr lang="en-US" smtClean="0">
                <a:cs typeface="Arial" charset="0"/>
              </a:rPr>
              <a:t>37.8°C</a:t>
            </a:r>
          </a:p>
          <a:p>
            <a:pPr eaLnBrk="1" fontAlgn="t" hangingPunct="1"/>
            <a:r>
              <a:rPr lang="en-US" smtClean="0">
                <a:cs typeface="Arial" charset="0"/>
              </a:rPr>
              <a:t>Heart rate  </a:t>
            </a:r>
            <a:r>
              <a:rPr lang="en-US" u="sng" smtClean="0">
                <a:cs typeface="Arial" charset="0"/>
              </a:rPr>
              <a:t>&lt;</a:t>
            </a:r>
            <a:r>
              <a:rPr lang="en-US" smtClean="0">
                <a:cs typeface="Arial" charset="0"/>
              </a:rPr>
              <a:t>100 beats/min</a:t>
            </a:r>
          </a:p>
          <a:p>
            <a:pPr eaLnBrk="1" fontAlgn="t" hangingPunct="1"/>
            <a:r>
              <a:rPr lang="en-US" smtClean="0">
                <a:cs typeface="Arial" charset="0"/>
              </a:rPr>
              <a:t>Respiratory rate  </a:t>
            </a:r>
            <a:r>
              <a:rPr lang="en-US" u="sng" smtClean="0">
                <a:cs typeface="Arial" charset="0"/>
              </a:rPr>
              <a:t>&lt;</a:t>
            </a:r>
            <a:r>
              <a:rPr lang="en-US" smtClean="0">
                <a:cs typeface="Arial" charset="0"/>
              </a:rPr>
              <a:t>24 breaths/min</a:t>
            </a:r>
          </a:p>
          <a:p>
            <a:pPr eaLnBrk="1" fontAlgn="t" hangingPunct="1"/>
            <a:r>
              <a:rPr lang="en-US" smtClean="0">
                <a:cs typeface="Arial" charset="0"/>
              </a:rPr>
              <a:t>Systolic blood pressure </a:t>
            </a:r>
            <a:r>
              <a:rPr lang="en-US" u="sng" smtClean="0">
                <a:cs typeface="Arial" charset="0"/>
              </a:rPr>
              <a:t>&gt;</a:t>
            </a:r>
            <a:r>
              <a:rPr lang="en-US" smtClean="0">
                <a:cs typeface="Arial" charset="0"/>
              </a:rPr>
              <a:t>90 mm Hg</a:t>
            </a:r>
          </a:p>
          <a:p>
            <a:pPr eaLnBrk="1" fontAlgn="t" hangingPunct="1"/>
            <a:r>
              <a:rPr lang="en-US" smtClean="0">
                <a:cs typeface="Arial" charset="0"/>
              </a:rPr>
              <a:t>Arterial oxygen saturation </a:t>
            </a:r>
            <a:r>
              <a:rPr lang="en-US" u="sng" smtClean="0">
                <a:cs typeface="Arial" charset="0"/>
              </a:rPr>
              <a:t>&gt;</a:t>
            </a:r>
            <a:r>
              <a:rPr lang="en-US" smtClean="0">
                <a:cs typeface="Arial" charset="0"/>
              </a:rPr>
              <a:t> 90% or pO</a:t>
            </a:r>
            <a:r>
              <a:rPr lang="en-US" baseline="-30000" smtClean="0">
                <a:cs typeface="Arial" charset="0"/>
              </a:rPr>
              <a:t>2</a:t>
            </a:r>
            <a:r>
              <a:rPr lang="en-US" smtClean="0">
                <a:cs typeface="Arial" charset="0"/>
              </a:rPr>
              <a:t> </a:t>
            </a:r>
            <a:r>
              <a:rPr lang="en-US" u="sng" smtClean="0">
                <a:cs typeface="Arial" charset="0"/>
              </a:rPr>
              <a:t>&gt;</a:t>
            </a:r>
            <a:r>
              <a:rPr lang="en-US" smtClean="0">
                <a:cs typeface="Arial" charset="0"/>
              </a:rPr>
              <a:t> 60 mm Hg on room air</a:t>
            </a:r>
          </a:p>
          <a:p>
            <a:pPr eaLnBrk="1" fontAlgn="t" hangingPunct="1"/>
            <a:r>
              <a:rPr lang="en-US" smtClean="0">
                <a:cs typeface="Arial" charset="0"/>
              </a:rPr>
              <a:t>Ability to maintain oral intake</a:t>
            </a:r>
          </a:p>
          <a:p>
            <a:pPr eaLnBrk="1" fontAlgn="t" hangingPunct="1"/>
            <a:r>
              <a:rPr lang="en-US" smtClean="0">
                <a:cs typeface="Arial" charset="0"/>
              </a:rPr>
              <a:t>Normal mental status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3" descr="http://www.wendysweewoolies.com/PPV.jpg"/>
          <p:cNvPicPr>
            <a:picLocks noChangeAspect="1" noChangeArrowheads="1"/>
          </p:cNvPicPr>
          <p:nvPr/>
        </p:nvPicPr>
        <p:blipFill>
          <a:blip r:embed="rId2" cstate="print"/>
          <a:srcRect/>
          <a:stretch>
            <a:fillRect/>
          </a:stretch>
        </p:blipFill>
        <p:spPr bwMode="auto">
          <a:xfrm>
            <a:off x="1219200" y="2438400"/>
            <a:ext cx="3040063" cy="4267200"/>
          </a:xfrm>
          <a:prstGeom prst="rect">
            <a:avLst/>
          </a:prstGeom>
          <a:noFill/>
          <a:ln w="9525">
            <a:noFill/>
            <a:miter lim="800000"/>
            <a:headEnd/>
            <a:tailEnd/>
          </a:ln>
        </p:spPr>
      </p:pic>
      <p:sp>
        <p:nvSpPr>
          <p:cNvPr id="32771" name="Rectangle 15"/>
          <p:cNvSpPr>
            <a:spLocks noGrp="1" noChangeArrowheads="1"/>
          </p:cNvSpPr>
          <p:nvPr>
            <p:ph type="title"/>
          </p:nvPr>
        </p:nvSpPr>
        <p:spPr/>
        <p:txBody>
          <a:bodyPr>
            <a:normAutofit fontScale="90000"/>
          </a:bodyPr>
          <a:lstStyle/>
          <a:p>
            <a:pPr eaLnBrk="1" hangingPunct="1"/>
            <a:r>
              <a:rPr lang="en-US" smtClean="0"/>
              <a:t>CAP:</a:t>
            </a:r>
            <a:br>
              <a:rPr lang="en-US" smtClean="0"/>
            </a:br>
            <a:r>
              <a:rPr lang="en-US" smtClean="0"/>
              <a:t>Prevention</a:t>
            </a:r>
          </a:p>
        </p:txBody>
      </p:sp>
      <p:sp>
        <p:nvSpPr>
          <p:cNvPr id="32772" name="Rectangle 17"/>
          <p:cNvSpPr>
            <a:spLocks noGrp="1" noChangeArrowheads="1"/>
          </p:cNvSpPr>
          <p:nvPr>
            <p:ph type="body" sz="half" idx="2"/>
          </p:nvPr>
        </p:nvSpPr>
        <p:spPr>
          <a:xfrm>
            <a:off x="4648200" y="2438400"/>
            <a:ext cx="4267200" cy="3962400"/>
          </a:xfrm>
        </p:spPr>
        <p:txBody>
          <a:bodyPr>
            <a:normAutofit fontScale="70000" lnSpcReduction="20000"/>
          </a:bodyPr>
          <a:lstStyle/>
          <a:p>
            <a:pPr algn="ctr" eaLnBrk="1" hangingPunct="1">
              <a:buNone/>
            </a:pPr>
            <a:r>
              <a:rPr lang="en-US" dirty="0" smtClean="0"/>
              <a:t>Marked reduction in 30 day mortality in hospitalized pt with CAP from 1987 to 2005 due to greater use of pneumococcal and </a:t>
            </a:r>
            <a:r>
              <a:rPr lang="en-US" dirty="0" err="1" smtClean="0"/>
              <a:t>infleunza</a:t>
            </a:r>
            <a:r>
              <a:rPr lang="en-US" dirty="0" smtClean="0"/>
              <a:t> vaccines and use of guidelines for antibiotics.</a:t>
            </a:r>
          </a:p>
          <a:p>
            <a:pPr algn="ctr" eaLnBrk="1" hangingPunct="1">
              <a:buFont typeface="Wingdings" pitchFamily="2" charset="2"/>
              <a:buNone/>
            </a:pPr>
            <a:endParaRPr lang="en-US" dirty="0" smtClean="0"/>
          </a:p>
          <a:p>
            <a:pPr eaLnBrk="1" hangingPunct="1"/>
            <a:r>
              <a:rPr lang="en-US" dirty="0" smtClean="0"/>
              <a:t>Vaccinations</a:t>
            </a:r>
          </a:p>
          <a:p>
            <a:pPr lvl="1" eaLnBrk="1" hangingPunct="1">
              <a:buFontTx/>
              <a:buNone/>
            </a:pPr>
            <a:r>
              <a:rPr lang="en-US" sz="2000" dirty="0" smtClean="0"/>
              <a:t>(I hope you all took the Flu shot this season ! )</a:t>
            </a:r>
          </a:p>
          <a:p>
            <a:pPr algn="ctr" eaLnBrk="1" hangingPunct="1">
              <a:buFont typeface="Wingdings" pitchFamily="2" charset="2"/>
              <a:buNone/>
            </a:pPr>
            <a:endParaRPr lang="en-US" dirty="0" smtClean="0"/>
          </a:p>
          <a:p>
            <a:pPr eaLnBrk="1" hangingPunct="1">
              <a:buFont typeface="Wingdings" pitchFamily="2" charset="2"/>
              <a:buNone/>
            </a:pPr>
            <a:r>
              <a:rPr lang="en-US" sz="2000" dirty="0" smtClean="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en-US"/>
              <a:t>HAP</a:t>
            </a:r>
          </a:p>
        </p:txBody>
      </p:sp>
      <p:sp>
        <p:nvSpPr>
          <p:cNvPr id="87043" name="Rectangle 3"/>
          <p:cNvSpPr>
            <a:spLocks noGrp="1" noChangeArrowheads="1"/>
          </p:cNvSpPr>
          <p:nvPr>
            <p:ph idx="1"/>
          </p:nvPr>
        </p:nvSpPr>
        <p:spPr/>
        <p:txBody>
          <a:bodyPr/>
          <a:lstStyle/>
          <a:p>
            <a:r>
              <a:rPr lang="en-US"/>
              <a:t>“Nosocomial” Pneumonia</a:t>
            </a:r>
          </a:p>
          <a:p>
            <a:r>
              <a:rPr lang="en-US"/>
              <a:t>Hospital-acquired pneumonia (HAP)</a:t>
            </a:r>
          </a:p>
          <a:p>
            <a:pPr lvl="1"/>
            <a:r>
              <a:rPr lang="en-US"/>
              <a:t>Occurs 48 hours or more after admission, which was not incubating at the time of admission</a:t>
            </a:r>
          </a:p>
          <a:p>
            <a:r>
              <a:rPr lang="en-US"/>
              <a:t>Ventilator-associated pneumonia (VAP)</a:t>
            </a:r>
          </a:p>
          <a:p>
            <a:pPr lvl="1"/>
            <a:r>
              <a:rPr lang="en-US"/>
              <a:t>Arises more than 48-72 hours after endotracheal intubation</a:t>
            </a:r>
          </a:p>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en-US"/>
              <a:t>HAP</a:t>
            </a:r>
          </a:p>
        </p:txBody>
      </p:sp>
      <p:sp>
        <p:nvSpPr>
          <p:cNvPr id="117763" name="Rectangle 3"/>
          <p:cNvSpPr>
            <a:spLocks noGrp="1" noChangeArrowheads="1"/>
          </p:cNvSpPr>
          <p:nvPr>
            <p:ph idx="1"/>
          </p:nvPr>
        </p:nvSpPr>
        <p:spPr/>
        <p:txBody>
          <a:bodyPr/>
          <a:lstStyle/>
          <a:p>
            <a:r>
              <a:rPr lang="en-US" altLang="zh-CN">
                <a:ea typeface="宋体" charset="-122"/>
              </a:rPr>
              <a:t>The pathogen of HAP</a:t>
            </a:r>
          </a:p>
          <a:p>
            <a:pPr>
              <a:buFont typeface="Wingdings" pitchFamily="2" charset="2"/>
              <a:buNone/>
            </a:pPr>
            <a:r>
              <a:rPr lang="en-US" altLang="zh-CN">
                <a:ea typeface="宋体" charset="-122"/>
              </a:rPr>
              <a:t> </a:t>
            </a:r>
          </a:p>
          <a:p>
            <a:pPr>
              <a:buFont typeface="Wingdings" pitchFamily="2" charset="2"/>
              <a:buChar char="Ø"/>
            </a:pPr>
            <a:r>
              <a:rPr lang="en-US" altLang="zh-CN">
                <a:ea typeface="宋体" charset="-122"/>
              </a:rPr>
              <a:t>Gram-negative bacteria (GNB) account for 55% to 85% of HAP infections</a:t>
            </a:r>
          </a:p>
          <a:p>
            <a:pPr>
              <a:buFont typeface="Wingdings" pitchFamily="2" charset="2"/>
              <a:buChar char="Ø"/>
            </a:pPr>
            <a:r>
              <a:rPr lang="en-US" altLang="zh-CN">
                <a:ea typeface="宋体" charset="-122"/>
              </a:rPr>
              <a:t> gram-positive cocci account for 20% to 30% and some other pathogens.</a:t>
            </a:r>
          </a:p>
          <a:p>
            <a:endParaRPr lang="en-US" altLang="zh-CN">
              <a:ea typeface="宋体" charset="-122"/>
            </a:endParaRPr>
          </a:p>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r>
              <a:rPr lang="en-US"/>
              <a:t>HAP</a:t>
            </a:r>
          </a:p>
        </p:txBody>
      </p:sp>
      <p:sp>
        <p:nvSpPr>
          <p:cNvPr id="128003" name="Rectangle 3"/>
          <p:cNvSpPr>
            <a:spLocks noGrp="1" noChangeArrowheads="1"/>
          </p:cNvSpPr>
          <p:nvPr>
            <p:ph idx="1"/>
          </p:nvPr>
        </p:nvSpPr>
        <p:spPr/>
        <p:txBody>
          <a:bodyPr/>
          <a:lstStyle/>
          <a:p>
            <a:r>
              <a:rPr lang="en-US" altLang="zh-CN">
                <a:ea typeface="宋体" charset="-122"/>
              </a:rPr>
              <a:t>Enteric Gram-negative organisms, S. aureus, Pneudomonas aeruginosa.</a:t>
            </a:r>
          </a:p>
          <a:p>
            <a:pPr>
              <a:buFont typeface="Wingdings" pitchFamily="2" charset="2"/>
              <a:buNone/>
            </a:pPr>
            <a:endParaRPr lang="en-US" altLang="zh-CN">
              <a:ea typeface="宋体" charset="-122"/>
            </a:endParaRPr>
          </a:p>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r>
              <a:rPr lang="en-US"/>
              <a:t>HAP</a:t>
            </a:r>
          </a:p>
        </p:txBody>
      </p:sp>
      <p:sp>
        <p:nvSpPr>
          <p:cNvPr id="119811" name="Rectangle 3"/>
          <p:cNvSpPr>
            <a:spLocks noGrp="1" noChangeArrowheads="1"/>
          </p:cNvSpPr>
          <p:nvPr>
            <p:ph idx="1"/>
          </p:nvPr>
        </p:nvSpPr>
        <p:spPr/>
        <p:txBody>
          <a:bodyPr/>
          <a:lstStyle/>
          <a:p>
            <a:r>
              <a:rPr lang="en-US" altLang="zh-CN">
                <a:ea typeface="宋体" charset="-122"/>
              </a:rPr>
              <a:t> EPIDEMIOLOGY</a:t>
            </a:r>
          </a:p>
          <a:p>
            <a:pPr>
              <a:lnSpc>
                <a:spcPct val="80000"/>
              </a:lnSpc>
            </a:pPr>
            <a:r>
              <a:rPr lang="en-US" altLang="zh-CN" b="1">
                <a:ea typeface="宋体" charset="-122"/>
              </a:rPr>
              <a:t>General risk factors for developing HAP include age more than 70 years, serious comorbidities, malnutrition, impaired consciousness, prolonged hospitalization, and chronic obstructive pulmonary diseases.</a:t>
            </a:r>
          </a:p>
          <a:p>
            <a:pPr>
              <a:lnSpc>
                <a:spcPct val="80000"/>
              </a:lnSpc>
              <a:buFont typeface="Wingdings" pitchFamily="2" charset="2"/>
              <a:buNone/>
            </a:pPr>
            <a:r>
              <a:rPr lang="en-US" altLang="zh-CN" b="1">
                <a:ea typeface="宋体" charset="-122"/>
              </a:rPr>
              <a:t> </a:t>
            </a:r>
          </a:p>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r>
              <a:rPr lang="en-US"/>
              <a:t>VAP</a:t>
            </a:r>
          </a:p>
        </p:txBody>
      </p:sp>
      <p:sp>
        <p:nvSpPr>
          <p:cNvPr id="121859" name="Rectangle 3"/>
          <p:cNvSpPr>
            <a:spLocks noGrp="1" noChangeArrowheads="1"/>
          </p:cNvSpPr>
          <p:nvPr>
            <p:ph idx="1"/>
          </p:nvPr>
        </p:nvSpPr>
        <p:spPr/>
        <p:txBody>
          <a:bodyPr/>
          <a:lstStyle/>
          <a:p>
            <a:endParaRPr lang="en-US" altLang="zh-CN">
              <a:ea typeface="宋体" charset="-122"/>
            </a:endParaRPr>
          </a:p>
          <a:p>
            <a:pPr>
              <a:lnSpc>
                <a:spcPct val="80000"/>
              </a:lnSpc>
            </a:pPr>
            <a:r>
              <a:rPr lang="en-US" altLang="zh-CN" sz="2800">
                <a:ea typeface="宋体" charset="-122"/>
              </a:rPr>
              <a:t>VAP is the most common infection occurring in patients requiring care in  an intensive care unit (ICU), with incidence rates ranging from 6% up to </a:t>
            </a:r>
          </a:p>
          <a:p>
            <a:pPr>
              <a:lnSpc>
                <a:spcPct val="80000"/>
              </a:lnSpc>
              <a:buFont typeface="Wingdings" pitchFamily="2" charset="2"/>
              <a:buNone/>
            </a:pPr>
            <a:r>
              <a:rPr lang="en-US" altLang="zh-CN" sz="2800">
                <a:ea typeface="宋体" charset="-122"/>
              </a:rPr>
              <a:t>     52%, much higher than the 0.5% to 2% incidence reported for hospitalized patients as a whole.</a:t>
            </a:r>
          </a:p>
          <a:p>
            <a:pPr>
              <a:lnSpc>
                <a:spcPct val="80000"/>
              </a:lnSpc>
              <a:buFont typeface="Wingdings" pitchFamily="2" charset="2"/>
              <a:buNone/>
            </a:pPr>
            <a:r>
              <a:rPr lang="en-US" altLang="zh-CN" sz="2800">
                <a:ea typeface="宋体" charset="-122"/>
              </a:rPr>
              <a:t>      This increased incidence is due to the fact that  patients located in an ICU often require mechanical ventilation, and mechanically ventilated patients are 6 to 21 times more likely to develop  HAP than are nonventilated patients.</a:t>
            </a:r>
          </a:p>
          <a:p>
            <a:pPr>
              <a:lnSpc>
                <a:spcPct val="80000"/>
              </a:lnSpc>
            </a:pPr>
            <a:endParaRPr lang="en-US" altLang="zh-CN" sz="2800">
              <a:ea typeface="宋体" charset="-122"/>
            </a:endParaRP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n-US" dirty="0"/>
              <a:t>Conducting zone of lower  respiratory tract</a:t>
            </a:r>
          </a:p>
        </p:txBody>
      </p:sp>
      <p:pic>
        <p:nvPicPr>
          <p:cNvPr id="82948" name="Picture 4" descr="D:\Image_Library\JPEG_IL\22_IL_jpeg\22-07_CondctngZone_1.jpg"/>
          <p:cNvPicPr>
            <a:picLocks noGrp="1" noChangeAspect="1" noChangeArrowheads="1"/>
          </p:cNvPicPr>
          <p:nvPr>
            <p:ph idx="1"/>
          </p:nvPr>
        </p:nvPicPr>
        <p:blipFill>
          <a:blip r:embed="rId2" cstate="print"/>
          <a:stretch>
            <a:fillRect/>
          </a:stretch>
        </p:blipFill>
        <p:spPr>
          <a:xfrm>
            <a:off x="1856422" y="1600200"/>
            <a:ext cx="5431156" cy="4525963"/>
          </a:xfrm>
          <a:no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en-US"/>
              <a:t>HCAP</a:t>
            </a:r>
          </a:p>
        </p:txBody>
      </p:sp>
      <p:sp>
        <p:nvSpPr>
          <p:cNvPr id="91139" name="Rectangle 3"/>
          <p:cNvSpPr>
            <a:spLocks noGrp="1" noChangeArrowheads="1"/>
          </p:cNvSpPr>
          <p:nvPr>
            <p:ph idx="1"/>
          </p:nvPr>
        </p:nvSpPr>
        <p:spPr/>
        <p:txBody>
          <a:bodyPr/>
          <a:lstStyle/>
          <a:p>
            <a:pPr>
              <a:buFont typeface="Wingdings" pitchFamily="2" charset="2"/>
              <a:buNone/>
            </a:pPr>
            <a:endParaRPr lang="en-US"/>
          </a:p>
          <a:p>
            <a:r>
              <a:rPr lang="en-US" sz="2800"/>
              <a:t>Healthcare-associated pneumonia (HCAP)</a:t>
            </a:r>
          </a:p>
          <a:p>
            <a:pPr lvl="1"/>
            <a:r>
              <a:rPr lang="en-US" sz="2400"/>
              <a:t>Patients who were hospitalized in an acute care hospital for two or more days within 90 days of the infection; resided in a nursing home or LC facility; received recent IV abx, chemotherapy, or wound care within the past 30 days of the current infection; or attended a hospital or hemodialysis clinic.</a:t>
            </a:r>
          </a:p>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mtClean="0"/>
              <a:t>HCAP: </a:t>
            </a:r>
            <a:br>
              <a:rPr lang="en-US" smtClean="0"/>
            </a:br>
            <a:r>
              <a:rPr lang="en-US" smtClean="0"/>
              <a:t>Definition</a:t>
            </a:r>
          </a:p>
        </p:txBody>
      </p:sp>
      <p:sp>
        <p:nvSpPr>
          <p:cNvPr id="22531" name="Rectangle 3"/>
          <p:cNvSpPr>
            <a:spLocks noGrp="1" noChangeArrowheads="1"/>
          </p:cNvSpPr>
          <p:nvPr>
            <p:ph idx="1"/>
          </p:nvPr>
        </p:nvSpPr>
        <p:spPr/>
        <p:txBody>
          <a:bodyPr/>
          <a:lstStyle/>
          <a:p>
            <a:pPr eaLnBrk="1" hangingPunct="1"/>
            <a:r>
              <a:rPr lang="en-US" smtClean="0"/>
              <a:t>Hospitalized in acute care hospital two or more days within 90 days prior to infection</a:t>
            </a:r>
          </a:p>
          <a:p>
            <a:pPr eaLnBrk="1" hangingPunct="1"/>
            <a:r>
              <a:rPr lang="en-US" smtClean="0"/>
              <a:t>Reside in long-term care facility</a:t>
            </a:r>
          </a:p>
          <a:p>
            <a:pPr eaLnBrk="1" hangingPunct="1"/>
            <a:r>
              <a:rPr lang="en-US" smtClean="0"/>
              <a:t>Received IV abx, chemotx, or wound care in last 30 days</a:t>
            </a:r>
          </a:p>
          <a:p>
            <a:pPr eaLnBrk="1" hangingPunct="1"/>
            <a:r>
              <a:rPr lang="en-US" smtClean="0"/>
              <a:t>Dialysis</a:t>
            </a:r>
          </a:p>
          <a:p>
            <a:pPr eaLnBrk="1" hangingPunct="1"/>
            <a:endParaRPr lang="en-US" smtClean="0"/>
          </a:p>
        </p:txBody>
      </p:sp>
      <p:pic>
        <p:nvPicPr>
          <p:cNvPr id="22532" name="Picture 4" descr="hm00363_"/>
          <p:cNvPicPr>
            <a:picLocks noChangeAspect="1" noChangeArrowheads="1"/>
          </p:cNvPicPr>
          <p:nvPr/>
        </p:nvPicPr>
        <p:blipFill>
          <a:blip r:embed="rId2" cstate="print"/>
          <a:srcRect/>
          <a:stretch>
            <a:fillRect/>
          </a:stretch>
        </p:blipFill>
        <p:spPr bwMode="auto">
          <a:xfrm>
            <a:off x="3733800" y="4572000"/>
            <a:ext cx="2051050" cy="20574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r>
              <a:rPr lang="en-US"/>
              <a:t>Streptococcus pneumonia</a:t>
            </a:r>
          </a:p>
        </p:txBody>
      </p:sp>
      <p:sp>
        <p:nvSpPr>
          <p:cNvPr id="95235" name="Rectangle 3"/>
          <p:cNvSpPr>
            <a:spLocks noGrp="1" noChangeArrowheads="1"/>
          </p:cNvSpPr>
          <p:nvPr>
            <p:ph idx="1"/>
          </p:nvPr>
        </p:nvSpPr>
        <p:spPr/>
        <p:txBody>
          <a:bodyPr>
            <a:normAutofit lnSpcReduction="10000"/>
          </a:bodyPr>
          <a:lstStyle/>
          <a:p>
            <a:pPr>
              <a:lnSpc>
                <a:spcPct val="90000"/>
              </a:lnSpc>
              <a:buFont typeface="Wingdings" pitchFamily="2" charset="2"/>
              <a:buNone/>
            </a:pPr>
            <a:endParaRPr lang="en-US"/>
          </a:p>
          <a:p>
            <a:pPr>
              <a:lnSpc>
                <a:spcPct val="90000"/>
              </a:lnSpc>
            </a:pPr>
            <a:r>
              <a:rPr lang="en-US"/>
              <a:t>Most common cause of CAP</a:t>
            </a:r>
          </a:p>
          <a:p>
            <a:pPr>
              <a:lnSpc>
                <a:spcPct val="90000"/>
              </a:lnSpc>
            </a:pPr>
            <a:r>
              <a:rPr lang="en-US"/>
              <a:t>Gram positive diplococci</a:t>
            </a:r>
          </a:p>
          <a:p>
            <a:pPr>
              <a:lnSpc>
                <a:spcPct val="90000"/>
              </a:lnSpc>
            </a:pPr>
            <a:r>
              <a:rPr lang="en-US"/>
              <a:t>“Typical” symptoms (e.g. malaise, shaking chills, fever, rusty sputum, pleuritic chest pain, cough)</a:t>
            </a:r>
          </a:p>
          <a:p>
            <a:pPr>
              <a:lnSpc>
                <a:spcPct val="90000"/>
              </a:lnSpc>
            </a:pPr>
            <a:r>
              <a:rPr lang="en-US"/>
              <a:t>Lobar infiltrate on CXR</a:t>
            </a:r>
          </a:p>
          <a:p>
            <a:pPr>
              <a:lnSpc>
                <a:spcPct val="90000"/>
              </a:lnSpc>
            </a:pPr>
            <a:r>
              <a:rPr lang="en-US"/>
              <a:t>Suppressed host</a:t>
            </a:r>
          </a:p>
          <a:p>
            <a:pPr>
              <a:lnSpc>
                <a:spcPct val="90000"/>
              </a:lnSpc>
            </a:pPr>
            <a:r>
              <a:rPr lang="en-US"/>
              <a:t>25% bacteremic.</a:t>
            </a:r>
          </a:p>
          <a:p>
            <a:pPr>
              <a:lnSpc>
                <a:spcPct val="90000"/>
              </a:lnSpc>
            </a:pP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r>
              <a:rPr lang="en-US"/>
              <a:t>Atypical pneumonia</a:t>
            </a:r>
          </a:p>
        </p:txBody>
      </p:sp>
      <p:sp>
        <p:nvSpPr>
          <p:cNvPr id="99331" name="Rectangle 3"/>
          <p:cNvSpPr>
            <a:spLocks noGrp="1" noChangeArrowheads="1"/>
          </p:cNvSpPr>
          <p:nvPr>
            <p:ph idx="1"/>
          </p:nvPr>
        </p:nvSpPr>
        <p:spPr/>
        <p:txBody>
          <a:bodyPr>
            <a:normAutofit lnSpcReduction="10000"/>
          </a:bodyPr>
          <a:lstStyle/>
          <a:p>
            <a:pPr>
              <a:buFont typeface="Wingdings" pitchFamily="2" charset="2"/>
              <a:buNone/>
            </a:pPr>
            <a:endParaRPr lang="en-US"/>
          </a:p>
          <a:p>
            <a:r>
              <a:rPr lang="en-US" sz="2800"/>
              <a:t>#2 cause (especially in younger population)</a:t>
            </a:r>
          </a:p>
          <a:p>
            <a:r>
              <a:rPr lang="en-US" sz="2800"/>
              <a:t>Commonly associated with milder Sx’s: subacute onset, non-productive cough, no focal infiltrate on CXR</a:t>
            </a:r>
          </a:p>
          <a:p>
            <a:r>
              <a:rPr lang="en-US" sz="2800"/>
              <a:t> Mycoplasma: younger Pts, extra-pulm Sx’s (anemia, rashes), headache, sore throat</a:t>
            </a:r>
          </a:p>
          <a:p>
            <a:r>
              <a:rPr lang="en-US" sz="2800"/>
              <a:t>Chlamydia: year round, URI Sx, sore throat</a:t>
            </a:r>
          </a:p>
          <a:p>
            <a:r>
              <a:rPr lang="en-US" sz="2800"/>
              <a:t>Legionella: higher mortality rate, water-borne outbreaks, hyponatremia, diarrhea</a:t>
            </a:r>
          </a:p>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a:t>Diagnosis</a:t>
            </a:r>
          </a:p>
        </p:txBody>
      </p:sp>
      <p:sp>
        <p:nvSpPr>
          <p:cNvPr id="39939" name="Rectangle 3"/>
          <p:cNvSpPr>
            <a:spLocks noGrp="1" noChangeArrowheads="1"/>
          </p:cNvSpPr>
          <p:nvPr>
            <p:ph idx="1"/>
          </p:nvPr>
        </p:nvSpPr>
        <p:spPr/>
        <p:txBody>
          <a:bodyPr/>
          <a:lstStyle/>
          <a:p>
            <a:pPr>
              <a:buFont typeface="Wingdings" pitchFamily="2" charset="2"/>
              <a:buNone/>
            </a:pPr>
            <a:endParaRPr lang="zh-CN" altLang="en-US">
              <a:ea typeface="宋体" charset="-122"/>
            </a:endParaRPr>
          </a:p>
          <a:p>
            <a:r>
              <a:rPr lang="en-US" altLang="zh-CN">
                <a:ea typeface="宋体" charset="-122"/>
              </a:rPr>
              <a:t>Give a definite diagnosis of pneumonia</a:t>
            </a:r>
          </a:p>
          <a:p>
            <a:r>
              <a:rPr lang="en-US" altLang="zh-CN">
                <a:ea typeface="宋体" charset="-122"/>
              </a:rPr>
              <a:t>To evaluate the degree of the pneumonia</a:t>
            </a:r>
          </a:p>
          <a:p>
            <a:r>
              <a:rPr lang="en-US" altLang="zh-CN">
                <a:ea typeface="宋体" charset="-122"/>
              </a:rPr>
              <a:t>To definite the pathogen of the pneumonia</a:t>
            </a:r>
          </a:p>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57200"/>
            <a:ext cx="8229600" cy="676275"/>
          </a:xfrm>
        </p:spPr>
        <p:txBody>
          <a:bodyPr>
            <a:normAutofit fontScale="90000"/>
          </a:bodyPr>
          <a:lstStyle/>
          <a:p>
            <a:pPr eaLnBrk="1" hangingPunct="1"/>
            <a:r>
              <a:rPr lang="en-US" sz="2800" b="1" smtClean="0">
                <a:solidFill>
                  <a:srgbClr val="FF9900"/>
                </a:solidFill>
              </a:rPr>
              <a:t/>
            </a:r>
            <a:br>
              <a:rPr lang="en-US" sz="2800" b="1" smtClean="0">
                <a:solidFill>
                  <a:srgbClr val="FF9900"/>
                </a:solidFill>
              </a:rPr>
            </a:br>
            <a:r>
              <a:rPr lang="en-US" sz="3200" b="1" smtClean="0">
                <a:solidFill>
                  <a:srgbClr val="FF9900"/>
                </a:solidFill>
              </a:rPr>
              <a:t>ICU admission decision.</a:t>
            </a:r>
            <a:r>
              <a:rPr lang="en-US" sz="4000" smtClean="0">
                <a:solidFill>
                  <a:srgbClr val="FF9900"/>
                </a:solidFill>
              </a:rPr>
              <a:t/>
            </a:r>
            <a:br>
              <a:rPr lang="en-US" sz="4000" smtClean="0">
                <a:solidFill>
                  <a:srgbClr val="FF9900"/>
                </a:solidFill>
              </a:rPr>
            </a:br>
            <a:endParaRPr lang="en-US" sz="4000" smtClean="0">
              <a:solidFill>
                <a:srgbClr val="FF9900"/>
              </a:solidFill>
            </a:endParaRPr>
          </a:p>
        </p:txBody>
      </p:sp>
      <p:sp>
        <p:nvSpPr>
          <p:cNvPr id="22531" name="Rectangle 3"/>
          <p:cNvSpPr>
            <a:spLocks noGrp="1" noChangeArrowheads="1"/>
          </p:cNvSpPr>
          <p:nvPr>
            <p:ph idx="1"/>
          </p:nvPr>
        </p:nvSpPr>
        <p:spPr>
          <a:xfrm>
            <a:off x="228600" y="1371600"/>
            <a:ext cx="8686800" cy="4953000"/>
          </a:xfrm>
        </p:spPr>
        <p:txBody>
          <a:bodyPr/>
          <a:lstStyle/>
          <a:p>
            <a:pPr eaLnBrk="1" hangingPunct="1">
              <a:lnSpc>
                <a:spcPct val="110000"/>
              </a:lnSpc>
              <a:defRPr/>
            </a:pPr>
            <a:r>
              <a:rPr lang="en-US" sz="2800" smtClean="0">
                <a:effectLst/>
              </a:rPr>
              <a:t>Direct admission to an ICU is required for patients with septic shock requiring vasopressors or with acute respiratory failure requiring intubation and mechanical ventilation. </a:t>
            </a:r>
          </a:p>
          <a:p>
            <a:pPr eaLnBrk="1" hangingPunct="1">
              <a:lnSpc>
                <a:spcPct val="110000"/>
              </a:lnSpc>
              <a:buFont typeface="Wingdings" pitchFamily="2" charset="2"/>
              <a:buNone/>
              <a:defRPr/>
            </a:pPr>
            <a:r>
              <a:rPr lang="en-US" sz="2800" smtClean="0">
                <a:effectLst/>
              </a:rPr>
              <a:t>   </a:t>
            </a:r>
            <a:r>
              <a:rPr lang="en-US" sz="2800" smtClean="0">
                <a:solidFill>
                  <a:srgbClr val="FF9900"/>
                </a:solidFill>
                <a:effectLst/>
              </a:rPr>
              <a:t>(Strong recommendation; level II evidence.)</a:t>
            </a:r>
          </a:p>
          <a:p>
            <a:pPr eaLnBrk="1" hangingPunct="1">
              <a:lnSpc>
                <a:spcPct val="110000"/>
              </a:lnSpc>
              <a:defRPr/>
            </a:pPr>
            <a:r>
              <a:rPr lang="en-US" sz="2800" smtClean="0">
                <a:effectLst/>
              </a:rPr>
              <a:t>Direct admission to an ICU or high-level monitoring unit is recommended for patients with 3 of the minor criteria for severe CAP listed in next table . </a:t>
            </a:r>
          </a:p>
          <a:p>
            <a:pPr eaLnBrk="1" hangingPunct="1">
              <a:lnSpc>
                <a:spcPct val="110000"/>
              </a:lnSpc>
              <a:buFont typeface="Wingdings" pitchFamily="2" charset="2"/>
              <a:buNone/>
              <a:defRPr/>
            </a:pPr>
            <a:r>
              <a:rPr lang="en-US" sz="2800" smtClean="0">
                <a:effectLst/>
              </a:rPr>
              <a:t>   </a:t>
            </a:r>
            <a:r>
              <a:rPr lang="en-US" sz="2800" smtClean="0">
                <a:solidFill>
                  <a:srgbClr val="FF9900"/>
                </a:solidFill>
                <a:effectLst/>
              </a:rPr>
              <a:t>(Moderate recommendation; level II evidence.)</a:t>
            </a:r>
          </a:p>
          <a:p>
            <a:pPr eaLnBrk="1" hangingPunct="1">
              <a:lnSpc>
                <a:spcPct val="110000"/>
              </a:lnSpc>
              <a:defRPr/>
            </a:pPr>
            <a:endParaRPr lang="en-US" sz="2800" smtClean="0">
              <a:solidFill>
                <a:srgbClr val="FF9900"/>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ar-EG" smtClean="0"/>
          </a:p>
        </p:txBody>
      </p:sp>
      <p:sp>
        <p:nvSpPr>
          <p:cNvPr id="47107" name="Content Placeholder 2"/>
          <p:cNvSpPr>
            <a:spLocks noGrp="1"/>
          </p:cNvSpPr>
          <p:nvPr>
            <p:ph idx="1"/>
          </p:nvPr>
        </p:nvSpPr>
        <p:spPr/>
        <p:txBody>
          <a:bodyPr/>
          <a:lstStyle/>
          <a:p>
            <a:pPr eaLnBrk="1" hangingPunct="1">
              <a:defRPr/>
            </a:pPr>
            <a:endParaRPr lang="en-US" smtClean="0"/>
          </a:p>
        </p:txBody>
      </p:sp>
      <p:pic>
        <p:nvPicPr>
          <p:cNvPr id="41988" name="Picture 5"/>
          <p:cNvPicPr>
            <a:picLocks noChangeAspect="1" noChangeArrowheads="1"/>
          </p:cNvPicPr>
          <p:nvPr/>
        </p:nvPicPr>
        <p:blipFill>
          <a:blip r:embed="rId2" cstate="print">
            <a:lum contrast="6000"/>
          </a:blip>
          <a:srcRect l="24545" t="16049" r="1819" b="9877"/>
          <a:stretch>
            <a:fillRect/>
          </a:stretch>
        </p:blipFill>
        <p:spPr bwMode="auto">
          <a:xfrm>
            <a:off x="-11113" y="228600"/>
            <a:ext cx="9155113" cy="6665913"/>
          </a:xfrm>
          <a:prstGeom prst="rect">
            <a:avLst/>
          </a:prstGeom>
          <a:noFill/>
          <a:ln w="9525">
            <a:noFill/>
            <a:miter lim="800000"/>
            <a:headEnd/>
            <a:tailEnd/>
          </a:ln>
        </p:spPr>
      </p:pic>
      <p:pic>
        <p:nvPicPr>
          <p:cNvPr id="41989" name="Picture 2"/>
          <p:cNvPicPr>
            <a:picLocks noChangeAspect="1" noChangeArrowheads="1"/>
          </p:cNvPicPr>
          <p:nvPr/>
        </p:nvPicPr>
        <p:blipFill>
          <a:blip r:embed="rId3" cstate="print"/>
          <a:srcRect b="97725"/>
          <a:stretch>
            <a:fillRect/>
          </a:stretch>
        </p:blipFill>
        <p:spPr bwMode="auto">
          <a:xfrm>
            <a:off x="-11113" y="-11113"/>
            <a:ext cx="9144001" cy="31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subTitle" idx="1"/>
          </p:nvPr>
        </p:nvSpPr>
        <p:spPr>
          <a:xfrm>
            <a:off x="1277938" y="2667000"/>
            <a:ext cx="7104062" cy="1219200"/>
          </a:xfrm>
          <a:effectLst>
            <a:outerShdw dist="35921" dir="2700000" algn="ctr" rotWithShape="0">
              <a:schemeClr val="bg2"/>
            </a:outerShdw>
          </a:effectLst>
        </p:spPr>
        <p:txBody>
          <a:bodyPr>
            <a:normAutofit lnSpcReduction="10000"/>
          </a:bodyPr>
          <a:lstStyle/>
          <a:p>
            <a:pPr eaLnBrk="1" hangingPunct="1">
              <a:defRPr/>
            </a:pPr>
            <a:r>
              <a:rPr lang="en-US" sz="8000" b="1" smtClean="0">
                <a:solidFill>
                  <a:schemeClr val="tx1"/>
                </a:solidFill>
                <a:latin typeface="Arial Rounded MT Bold" pitchFamily="34" charset="0"/>
              </a:rPr>
              <a:t>THANK YOU</a:t>
            </a: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3266</Words>
  <Application>Microsoft Office PowerPoint</Application>
  <PresentationFormat>On-screen Show (4:3)</PresentationFormat>
  <Paragraphs>596</Paragraphs>
  <Slides>97</Slides>
  <Notes>28</Notes>
  <HiddenSlides>4</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Lower Respiratory Tract Infections --lines of treatment</vt:lpstr>
      <vt:lpstr>Objectives </vt:lpstr>
      <vt:lpstr>Why is this important?</vt:lpstr>
      <vt:lpstr>Slide 4</vt:lpstr>
      <vt:lpstr>Respiratory System Functions </vt:lpstr>
      <vt:lpstr>Upper respiratory tract</vt:lpstr>
      <vt:lpstr>Upper Respiratory Tract </vt:lpstr>
      <vt:lpstr>Lower Respiratory Tract</vt:lpstr>
      <vt:lpstr>Conducting zone of lower  respiratory tract</vt:lpstr>
      <vt:lpstr>Respiratory Zone of Lower Respiratory Tract</vt:lpstr>
      <vt:lpstr>Respiratory defense mechanism</vt:lpstr>
      <vt:lpstr>Slide 12</vt:lpstr>
      <vt:lpstr>Upper respiratory tract infection</vt:lpstr>
      <vt:lpstr>URT infections</vt:lpstr>
      <vt:lpstr>URT infections</vt:lpstr>
      <vt:lpstr>URT infections</vt:lpstr>
      <vt:lpstr>LRTI</vt:lpstr>
      <vt:lpstr>Acute bronchitis</vt:lpstr>
      <vt:lpstr>Acute Bronchitis</vt:lpstr>
      <vt:lpstr>Acute bronchitis</vt:lpstr>
      <vt:lpstr>Chronic Bronchitis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Pneumonia </vt:lpstr>
      <vt:lpstr>pneumonia</vt:lpstr>
      <vt:lpstr>Pneumonia</vt:lpstr>
      <vt:lpstr>Epidemiology</vt:lpstr>
      <vt:lpstr>Pneumonia</vt:lpstr>
      <vt:lpstr>Classification</vt:lpstr>
      <vt:lpstr>Classification</vt:lpstr>
      <vt:lpstr>Bacterial pneumonia</vt:lpstr>
      <vt:lpstr>Atypical pneumonia</vt:lpstr>
      <vt:lpstr>Fungal pneumonia</vt:lpstr>
      <vt:lpstr>Viral pneumonia</vt:lpstr>
      <vt:lpstr>Other pathogens</vt:lpstr>
      <vt:lpstr>Slide 46</vt:lpstr>
      <vt:lpstr>Lobar pneumonia</vt:lpstr>
      <vt:lpstr>Lobular pneumonia</vt:lpstr>
      <vt:lpstr>Slide 49</vt:lpstr>
      <vt:lpstr>CAP</vt:lpstr>
      <vt:lpstr>CAP</vt:lpstr>
      <vt:lpstr>CAP</vt:lpstr>
      <vt:lpstr>Organisms associated with CAP</vt:lpstr>
      <vt:lpstr>Organisms associated with CAP</vt:lpstr>
      <vt:lpstr>Organisms associated with CAP</vt:lpstr>
      <vt:lpstr>CAP: Risk Factors</vt:lpstr>
      <vt:lpstr>CAP: Clinical Presentation</vt:lpstr>
      <vt:lpstr>CAP:  Diagnosis –  Imaging</vt:lpstr>
      <vt:lpstr>Sputum Gram Stain &amp; Culture</vt:lpstr>
      <vt:lpstr>Limitations of Sputum Culture</vt:lpstr>
      <vt:lpstr>Blood Cultures</vt:lpstr>
      <vt:lpstr>CAP:   Diagnosis – Special Tests</vt:lpstr>
      <vt:lpstr>CAP: Poor Prognostic Factors</vt:lpstr>
      <vt:lpstr>CAP: Treatment Guidelines</vt:lpstr>
      <vt:lpstr>CAP: Treatment Guidelines</vt:lpstr>
      <vt:lpstr>CAP: PSI </vt:lpstr>
      <vt:lpstr>Slide 67</vt:lpstr>
      <vt:lpstr>CAP: PSI </vt:lpstr>
      <vt:lpstr>CAP: CURB-65</vt:lpstr>
      <vt:lpstr>CAP: CURB-65</vt:lpstr>
      <vt:lpstr>CAP: Treatment</vt:lpstr>
      <vt:lpstr>CAP: IDSA-ATS Treatment Guidelines</vt:lpstr>
      <vt:lpstr>CAP: IDSA-ATS Treatment Guidelines</vt:lpstr>
      <vt:lpstr>CAP: IDSA-ATS Treatment Guidelines</vt:lpstr>
      <vt:lpstr>CAP: IDSA-ATS Treatment Guidelines</vt:lpstr>
      <vt:lpstr>CAP: IDSA-ATS Treatment Guidelines</vt:lpstr>
      <vt:lpstr>CAP: Risk Factors for Pseudomonas</vt:lpstr>
      <vt:lpstr>CAP: Pseudomonas Coverage</vt:lpstr>
      <vt:lpstr>CAP: MRSA</vt:lpstr>
      <vt:lpstr>CAP: MRSA – Vancomycin vs. Linezolid </vt:lpstr>
      <vt:lpstr>CAP:  Oral Abx Therapy</vt:lpstr>
      <vt:lpstr>CAP: Length of Therapy</vt:lpstr>
      <vt:lpstr>CAP: Criteria for Clinical Stability</vt:lpstr>
      <vt:lpstr>CAP: Prevention</vt:lpstr>
      <vt:lpstr>HAP</vt:lpstr>
      <vt:lpstr>HAP</vt:lpstr>
      <vt:lpstr>HAP</vt:lpstr>
      <vt:lpstr>HAP</vt:lpstr>
      <vt:lpstr>VAP</vt:lpstr>
      <vt:lpstr>HCAP</vt:lpstr>
      <vt:lpstr>HCAP:  Definition</vt:lpstr>
      <vt:lpstr>Streptococcus pneumonia</vt:lpstr>
      <vt:lpstr>Atypical pneumonia</vt:lpstr>
      <vt:lpstr>Diagnosis</vt:lpstr>
      <vt:lpstr> ICU admission decision. </vt:lpstr>
      <vt:lpstr>Slide 96</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Respiratory Tract Infections --lines of treatment</dc:title>
  <dc:creator>m.salah</dc:creator>
  <cp:lastModifiedBy>m.salah</cp:lastModifiedBy>
  <cp:revision>26</cp:revision>
  <dcterms:created xsi:type="dcterms:W3CDTF">2017-11-10T10:23:31Z</dcterms:created>
  <dcterms:modified xsi:type="dcterms:W3CDTF">2017-11-11T11:38:35Z</dcterms:modified>
</cp:coreProperties>
</file>