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812" r:id="rId2"/>
  </p:sldMasterIdLst>
  <p:notesMasterIdLst>
    <p:notesMasterId r:id="rId18"/>
  </p:notesMasterIdLst>
  <p:sldIdLst>
    <p:sldId id="336" r:id="rId3"/>
    <p:sldId id="337" r:id="rId4"/>
    <p:sldId id="347" r:id="rId5"/>
    <p:sldId id="346" r:id="rId6"/>
    <p:sldId id="339" r:id="rId7"/>
    <p:sldId id="338" r:id="rId8"/>
    <p:sldId id="342" r:id="rId9"/>
    <p:sldId id="344" r:id="rId10"/>
    <p:sldId id="345" r:id="rId11"/>
    <p:sldId id="341" r:id="rId12"/>
    <p:sldId id="349" r:id="rId13"/>
    <p:sldId id="351" r:id="rId14"/>
    <p:sldId id="348" r:id="rId15"/>
    <p:sldId id="350" r:id="rId16"/>
    <p:sldId id="35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99"/>
    <a:srgbClr val="FF0066"/>
    <a:srgbClr val="339933"/>
    <a:srgbClr val="FF0000"/>
    <a:srgbClr val="000099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9C679DD-BC11-482E-824B-AD278847A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83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7D7C-C572-4595-8F45-7F05B210B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90942-F1D4-4FE1-9E1D-4117B667A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A41C1-0335-48D8-8A54-3D0E3D14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F33-A2D8-4ED9-B029-2ECF12A9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01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36B9-6288-42D5-A8E5-1B20DD4D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06C1-A682-42FD-A821-319FAEF44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52FD-6401-4BBB-9DA1-09C7CFF6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A3AB-1CA8-4B7C-A97B-E1ED3C6BE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A64A2-7D45-4B28-BFC0-6498A6C6C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6E503-A6E4-490D-B2C4-5612F27E0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98EE5-ACA5-46CF-AEE5-73E051004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B5B9E-0082-4B65-8387-A47B4706E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85AE-3222-4F59-9D9D-75F0729D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AE515-0E0F-4B78-A315-FEFFB992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6E4FF-2DEC-46DF-B265-4F923F3EB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C0C7-4D89-4A87-9E6E-B2214A63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D2C9-68FA-4869-A6AB-30264DF5D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3C9B0-B486-4929-B675-1FE6E6760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8328-FC3B-42EA-B91D-3604E4F1F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C4481-0FA1-452C-B133-DD27EDD48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01CA-60F1-49BE-9601-7484CA173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2F07E-15DC-4BBD-9B1F-2F446AD84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7010E-6533-4FEE-819C-068D52C11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F0A5-E2BE-4594-842A-A31F2FEDD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1D4A-3E82-4EF6-9231-B60168871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2057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2083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84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10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8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87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2091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2C1885-C901-48DE-A0D3-76D704367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1416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90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solidFill>
                  <a:srgbClr val="EAEAEA"/>
                </a:solidFill>
                <a:latin typeface="Arial" charset="0"/>
                <a:cs typeface="Arial" pitchFamily="34" charset="0"/>
              </a:endParaRPr>
            </a:p>
          </p:txBody>
        </p:sp>
        <p:grpSp>
          <p:nvGrpSpPr>
            <p:cNvPr id="4105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891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grpSp>
            <p:nvGrpSpPr>
              <p:cNvPr id="4131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91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13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51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2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3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91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  <p:sp>
              <p:nvSpPr>
                <p:cNvPr id="891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>
                    <a:solidFill>
                      <a:srgbClr val="EAEAEA"/>
                    </a:solidFill>
                    <a:latin typeface="Arial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91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135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solidFill>
                    <a:srgbClr val="EAEAEA"/>
                  </a:solidFill>
                  <a:latin typeface="Arial" charset="0"/>
                  <a:cs typeface="Arial" pitchFamily="34" charset="0"/>
                </a:endParaRPr>
              </a:p>
            </p:txBody>
          </p:sp>
          <p:sp>
            <p:nvSpPr>
              <p:cNvPr id="4139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130A6F-4191-436E-8AC6-7A69604D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5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err="1" smtClean="0">
                <a:solidFill>
                  <a:srgbClr val="FFFF00"/>
                </a:solidFill>
                <a:ea typeface="PMingLiU" pitchFamily="18" charset="-120"/>
              </a:rPr>
              <a:t>Korsakoff</a:t>
            </a:r>
            <a:r>
              <a:rPr lang="en-US" altLang="zh-TW" b="1" dirty="0" smtClean="0">
                <a:solidFill>
                  <a:srgbClr val="FFFF00"/>
                </a:solidFill>
                <a:ea typeface="PMingLiU" pitchFamily="18" charset="-120"/>
              </a:rPr>
              <a:t> Syndrome</a:t>
            </a:r>
          </a:p>
        </p:txBody>
      </p:sp>
      <p:sp>
        <p:nvSpPr>
          <p:cNvPr id="307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Neuronal degeneration in the </a:t>
            </a: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mammillary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body, </a:t>
            </a: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dorsomedial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thalamic n. &amp; hippocampus.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Often seen in chronic alcoholics: due to thiamine deficiency.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Both short- and long-term memory loss.</a:t>
            </a:r>
          </a:p>
          <a:p>
            <a:pPr eaLnBrk="1" hangingPunct="1">
              <a:defRPr/>
            </a:pP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Confabulation. </a:t>
            </a:r>
          </a:p>
          <a:p>
            <a:pPr eaLnBrk="1" hangingPunct="1">
              <a:defRPr/>
            </a:pPr>
            <a:r>
              <a:rPr lang="en-US" altLang="zh-TW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Wernicke-Korsakoff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syndrome: profound memory loss &amp; learning</a:t>
            </a:r>
            <a:r>
              <a:rPr lang="en-US" altLang="zh-TW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PMingLiU" pitchFamily="18" charset="-120"/>
              </a:rPr>
              <a:t>difficulties.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Multimodal </a:t>
            </a:r>
            <a:r>
              <a:rPr lang="en-US" dirty="0"/>
              <a:t>sensory integration</a:t>
            </a:r>
          </a:p>
          <a:p>
            <a:pPr>
              <a:defRPr/>
            </a:pPr>
            <a:r>
              <a:rPr lang="en-US" dirty="0" smtClean="0"/>
              <a:t>Emotion processing</a:t>
            </a:r>
          </a:p>
          <a:p>
            <a:pPr>
              <a:defRPr/>
            </a:pPr>
            <a:r>
              <a:rPr lang="en-US" dirty="0" smtClean="0"/>
              <a:t>Motivation and behavioral selection</a:t>
            </a:r>
          </a:p>
          <a:p>
            <a:pPr marL="0" indent="0" algn="ctr"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Temporal-amygdala-orbitofrontal</a:t>
            </a:r>
          </a:p>
          <a:p>
            <a:pPr>
              <a:defRPr/>
            </a:pPr>
            <a:r>
              <a:rPr lang="en-US" dirty="0" smtClean="0"/>
              <a:t>Self knowledge</a:t>
            </a:r>
          </a:p>
          <a:p>
            <a:pPr>
              <a:defRPr/>
            </a:pPr>
            <a:r>
              <a:rPr lang="en-US" dirty="0" smtClean="0"/>
              <a:t>Default network </a:t>
            </a:r>
          </a:p>
          <a:p>
            <a:pPr>
              <a:defRPr/>
            </a:pP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8598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850"/>
            <a:ext cx="8226425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Temporal-amygdala-orbitofrontal</a:t>
            </a:r>
            <a:br>
              <a:rPr lang="en-US" dirty="0">
                <a:solidFill>
                  <a:srgbClr val="FFC000"/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13"/>
            <a:ext cx="8688387" cy="4497387"/>
          </a:xfrm>
        </p:spPr>
        <p:txBody>
          <a:bodyPr/>
          <a:lstStyle/>
          <a:p>
            <a:r>
              <a:rPr lang="en-US" dirty="0"/>
              <a:t>semantic </a:t>
            </a:r>
            <a:r>
              <a:rPr lang="en-US" dirty="0" smtClean="0"/>
              <a:t>deficits (semantic dementia) </a:t>
            </a:r>
          </a:p>
          <a:p>
            <a:r>
              <a:rPr lang="en-US" dirty="0" smtClean="0"/>
              <a:t>language difficulties</a:t>
            </a:r>
          </a:p>
          <a:p>
            <a:r>
              <a:rPr lang="en-US" dirty="0" smtClean="0"/>
              <a:t>personality </a:t>
            </a:r>
            <a:r>
              <a:rPr lang="en-US" dirty="0"/>
              <a:t>changes and other </a:t>
            </a:r>
            <a:r>
              <a:rPr lang="en-US" dirty="0" smtClean="0"/>
              <a:t>behavioral </a:t>
            </a:r>
            <a:r>
              <a:rPr lang="en-US" dirty="0"/>
              <a:t>symptoms (e.g. </a:t>
            </a:r>
            <a:r>
              <a:rPr lang="en-US" dirty="0" smtClean="0"/>
              <a:t>aggression</a:t>
            </a:r>
            <a:r>
              <a:rPr lang="en-US" dirty="0"/>
              <a:t>, </a:t>
            </a:r>
            <a:r>
              <a:rPr lang="en-US" dirty="0" err="1" smtClean="0"/>
              <a:t>disinhibition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Kluver-bucy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Psychopathy</a:t>
            </a:r>
          </a:p>
          <a:p>
            <a:pPr lvl="1"/>
            <a:r>
              <a:rPr lang="en-US" dirty="0" smtClean="0"/>
              <a:t>Bipolar affective disorders</a:t>
            </a:r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570857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577850"/>
            <a:ext cx="8226425" cy="1143000"/>
          </a:xfrm>
        </p:spPr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Temporal-amygdala-orbitofrontal</a:t>
            </a:r>
            <a:br>
              <a:rPr lang="en-US" dirty="0">
                <a:solidFill>
                  <a:srgbClr val="FFC000"/>
                </a:solidFill>
              </a:rPr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3413"/>
            <a:ext cx="8688387" cy="4497387"/>
          </a:xfrm>
        </p:spPr>
        <p:txBody>
          <a:bodyPr/>
          <a:lstStyle/>
          <a:p>
            <a:r>
              <a:rPr lang="en-US" dirty="0"/>
              <a:t>semantic </a:t>
            </a:r>
            <a:r>
              <a:rPr lang="en-US" dirty="0" smtClean="0"/>
              <a:t>deficits (semantic dementia) </a:t>
            </a:r>
          </a:p>
          <a:p>
            <a:r>
              <a:rPr lang="en-US" dirty="0" smtClean="0"/>
              <a:t>language difficulties</a:t>
            </a:r>
          </a:p>
          <a:p>
            <a:r>
              <a:rPr lang="en-US" dirty="0" smtClean="0"/>
              <a:t>personality </a:t>
            </a:r>
            <a:r>
              <a:rPr lang="en-US" dirty="0"/>
              <a:t>changes and other </a:t>
            </a:r>
            <a:r>
              <a:rPr lang="en-US" dirty="0" smtClean="0"/>
              <a:t>behavioral </a:t>
            </a:r>
            <a:r>
              <a:rPr lang="en-US" dirty="0"/>
              <a:t>symptoms (e.g. </a:t>
            </a:r>
            <a:r>
              <a:rPr lang="en-US" dirty="0" smtClean="0"/>
              <a:t>aggression</a:t>
            </a:r>
            <a:r>
              <a:rPr lang="en-US" dirty="0"/>
              <a:t>, </a:t>
            </a:r>
            <a:r>
              <a:rPr lang="en-US" dirty="0" err="1" smtClean="0"/>
              <a:t>disinhibition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Kluver-bucy</a:t>
            </a:r>
            <a:r>
              <a:rPr lang="en-US" dirty="0" smtClean="0"/>
              <a:t> syndrome</a:t>
            </a:r>
          </a:p>
          <a:p>
            <a:pPr lvl="1"/>
            <a:r>
              <a:rPr lang="en-US" dirty="0" smtClean="0"/>
              <a:t>Psychopathy</a:t>
            </a:r>
          </a:p>
          <a:p>
            <a:pPr lvl="1"/>
            <a:r>
              <a:rPr lang="en-US" dirty="0" smtClean="0"/>
              <a:t>Bipolar affective disorders</a:t>
            </a:r>
          </a:p>
          <a:p>
            <a:endParaRPr lang="ar-J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55" y="1855470"/>
            <a:ext cx="320992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1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 altLang="zh-TW" b="1">
                <a:solidFill>
                  <a:srgbClr val="FFFF00"/>
                </a:solidFill>
                <a:ea typeface="PMingLiU" pitchFamily="18" charset="-120"/>
              </a:rPr>
              <a:t>Ablation of the amygdala bilaterally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Kl</a:t>
            </a:r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entury Schoolbook"/>
                <a:ea typeface="PMingLiU" pitchFamily="18" charset="-120"/>
              </a:rPr>
              <a:t>ü</a:t>
            </a:r>
            <a:r>
              <a:rPr lang="en-US" altLang="zh-TW" b="1" i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ver-Bucy</a:t>
            </a:r>
            <a:r>
              <a:rPr lang="en-US" altLang="zh-TW" b="1" i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 Syndrome</a:t>
            </a: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Hyperphagia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Hyperorality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Hypersexuality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 err="1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Hypermetamorphosis</a:t>
            </a:r>
            <a:endParaRPr lang="en-US" altLang="zh-TW" sz="3200" b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  <a:p>
            <a:pPr lvl="1"/>
            <a:r>
              <a:rPr lang="en-US" altLang="zh-TW" sz="3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Agnosia: visual, tactile &amp; auditory</a:t>
            </a:r>
          </a:p>
          <a:p>
            <a:pPr lvl="1"/>
            <a:r>
              <a:rPr lang="en-US" altLang="zh-TW" sz="3200" b="1" dirty="0">
                <a:solidFill>
                  <a:schemeClr val="accent3">
                    <a:lumMod val="40000"/>
                    <a:lumOff val="60000"/>
                  </a:schemeClr>
                </a:solidFill>
                <a:ea typeface="PMingLiU" pitchFamily="18" charset="-120"/>
              </a:rPr>
              <a:t>Dementia</a:t>
            </a:r>
            <a:endParaRPr lang="en-US" altLang="zh-TW" sz="3200" b="1" i="1" dirty="0">
              <a:solidFill>
                <a:schemeClr val="accent3">
                  <a:lumMod val="40000"/>
                  <a:lumOff val="60000"/>
                </a:schemeClr>
              </a:solidFill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99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Self </a:t>
            </a:r>
            <a:r>
              <a:rPr lang="en-US" dirty="0" smtClean="0"/>
              <a:t>knowledge &amp; </a:t>
            </a:r>
            <a:r>
              <a:rPr lang="en-US" dirty="0" smtClean="0"/>
              <a:t>Autobiographical information</a:t>
            </a:r>
          </a:p>
          <a:p>
            <a:pPr>
              <a:defRPr/>
            </a:pPr>
            <a:r>
              <a:rPr lang="en-US" dirty="0"/>
              <a:t>Moral </a:t>
            </a:r>
            <a:r>
              <a:rPr lang="en-US" dirty="0" smtClean="0"/>
              <a:t>reasoning &amp; </a:t>
            </a:r>
            <a:r>
              <a:rPr lang="en-US" dirty="0" smtClean="0"/>
              <a:t> </a:t>
            </a:r>
            <a:r>
              <a:rPr lang="en-US" dirty="0" smtClean="0"/>
              <a:t>action </a:t>
            </a:r>
            <a:r>
              <a:rPr lang="en-US" dirty="0" smtClean="0"/>
              <a:t>monitoring</a:t>
            </a:r>
          </a:p>
          <a:p>
            <a:pPr>
              <a:defRPr/>
            </a:pPr>
            <a:r>
              <a:rPr lang="en-US" dirty="0"/>
              <a:t>Emotions of </a:t>
            </a:r>
            <a:r>
              <a:rPr lang="en-US" dirty="0" smtClean="0"/>
              <a:t>other &amp; social evaluations</a:t>
            </a:r>
            <a:endParaRPr lang="en-US" dirty="0" smtClean="0"/>
          </a:p>
          <a:p>
            <a:pPr marL="0" indent="0" algn="ctr">
              <a:buNone/>
              <a:defRPr/>
            </a:pPr>
            <a:r>
              <a:rPr lang="en-US" dirty="0" err="1" smtClean="0">
                <a:solidFill>
                  <a:srgbClr val="FFC000"/>
                </a:solidFill>
              </a:rPr>
              <a:t>Dorsomedial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Default network </a:t>
            </a:r>
            <a:endParaRPr lang="en-US" dirty="0" smtClean="0">
              <a:solidFill>
                <a:srgbClr val="FFC000"/>
              </a:solidFill>
            </a:endParaRPr>
          </a:p>
          <a:p>
            <a:pPr lvl="1">
              <a:defRPr/>
            </a:pPr>
            <a:r>
              <a:rPr lang="en-US" dirty="0"/>
              <a:t>Posterior cingulate cortex &amp; </a:t>
            </a:r>
            <a:r>
              <a:rPr lang="en-US" dirty="0" err="1"/>
              <a:t>precuneus</a:t>
            </a:r>
            <a:endParaRPr lang="en-US" dirty="0"/>
          </a:p>
          <a:p>
            <a:pPr lvl="1">
              <a:defRPr/>
            </a:pPr>
            <a:r>
              <a:rPr lang="en-US" dirty="0"/>
              <a:t>Medial prefrontal cortex </a:t>
            </a:r>
          </a:p>
          <a:p>
            <a:pPr lvl="1">
              <a:defRPr/>
            </a:pPr>
            <a:r>
              <a:rPr lang="en-US" dirty="0"/>
              <a:t>Angular </a:t>
            </a:r>
            <a:r>
              <a:rPr lang="en-US" dirty="0" err="1" smtClean="0"/>
              <a:t>gyrus</a:t>
            </a:r>
            <a:endParaRPr lang="en-US" dirty="0"/>
          </a:p>
          <a:p>
            <a:pPr marL="0" indent="0" algn="ctr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667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JO"/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387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24163"/>
            <a:ext cx="48768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429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200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71776"/>
            <a:ext cx="5082962" cy="678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02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</a:t>
            </a:r>
          </a:p>
          <a:p>
            <a:pPr>
              <a:defRPr/>
            </a:pPr>
            <a:r>
              <a:rPr lang="en-US" dirty="0" smtClean="0"/>
              <a:t>Spatial orientation </a:t>
            </a:r>
          </a:p>
          <a:p>
            <a:pPr>
              <a:defRPr/>
            </a:pPr>
            <a:r>
              <a:rPr lang="en-US" dirty="0"/>
              <a:t>Multimodal sensory integration</a:t>
            </a:r>
          </a:p>
          <a:p>
            <a:pPr>
              <a:defRPr/>
            </a:pPr>
            <a:r>
              <a:rPr lang="en-US" dirty="0" smtClean="0"/>
              <a:t>Emotion processing</a:t>
            </a:r>
          </a:p>
          <a:p>
            <a:pPr>
              <a:defRPr/>
            </a:pPr>
            <a:r>
              <a:rPr lang="en-US" dirty="0" smtClean="0"/>
              <a:t>Motivation and behavioral selection</a:t>
            </a:r>
          </a:p>
          <a:p>
            <a:pPr>
              <a:defRPr/>
            </a:pPr>
            <a:r>
              <a:rPr lang="en-US" dirty="0" smtClean="0"/>
              <a:t>Self knowledge</a:t>
            </a:r>
          </a:p>
          <a:p>
            <a:pPr>
              <a:defRPr/>
            </a:pPr>
            <a:r>
              <a:rPr lang="en-US" dirty="0" smtClean="0"/>
              <a:t>Default network 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Limbic system functions</a:t>
            </a: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Memory</a:t>
            </a:r>
          </a:p>
          <a:p>
            <a:pPr>
              <a:defRPr/>
            </a:pPr>
            <a:r>
              <a:rPr lang="en-US" dirty="0" smtClean="0"/>
              <a:t>Spatial orientation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C000"/>
                </a:solidFill>
              </a:rPr>
              <a:t>Hippocampal-</a:t>
            </a:r>
            <a:r>
              <a:rPr lang="en-US" dirty="0" err="1" smtClean="0">
                <a:solidFill>
                  <a:srgbClr val="FFC000"/>
                </a:solidFill>
              </a:rPr>
              <a:t>dienchphalic</a:t>
            </a:r>
            <a:r>
              <a:rPr lang="en-US" dirty="0" smtClean="0">
                <a:solidFill>
                  <a:srgbClr val="FFC000"/>
                </a:solidFill>
              </a:rPr>
              <a:t>-</a:t>
            </a:r>
            <a:r>
              <a:rPr lang="en-US" dirty="0" err="1" smtClean="0">
                <a:solidFill>
                  <a:srgbClr val="FFC000"/>
                </a:solidFill>
              </a:rPr>
              <a:t>parahippocampal</a:t>
            </a:r>
            <a:r>
              <a:rPr lang="en-US" dirty="0" smtClean="0">
                <a:solidFill>
                  <a:srgbClr val="FFC000"/>
                </a:solidFill>
              </a:rPr>
              <a:t>- </a:t>
            </a:r>
            <a:r>
              <a:rPr lang="en-US" dirty="0" err="1" smtClean="0">
                <a:solidFill>
                  <a:srgbClr val="FFC000"/>
                </a:solidFill>
              </a:rPr>
              <a:t>retrospinal</a:t>
            </a:r>
            <a:r>
              <a:rPr lang="en-US" dirty="0" smtClean="0">
                <a:solidFill>
                  <a:srgbClr val="FFC000"/>
                </a:solidFill>
              </a:rPr>
              <a:t> network</a:t>
            </a:r>
          </a:p>
          <a:p>
            <a:pPr>
              <a:defRPr/>
            </a:pPr>
            <a:r>
              <a:rPr lang="en-US" dirty="0"/>
              <a:t>Multimodal sensory integration</a:t>
            </a:r>
          </a:p>
          <a:p>
            <a:pPr>
              <a:defRPr/>
            </a:pPr>
            <a:r>
              <a:rPr lang="en-US" dirty="0"/>
              <a:t>Emotion processing</a:t>
            </a:r>
          </a:p>
          <a:p>
            <a:pPr>
              <a:defRPr/>
            </a:pPr>
            <a:r>
              <a:rPr lang="en-US" dirty="0"/>
              <a:t>Motivation and behavioral selection</a:t>
            </a:r>
          </a:p>
          <a:p>
            <a:pPr>
              <a:defRPr/>
            </a:pPr>
            <a:r>
              <a:rPr lang="en-US" dirty="0"/>
              <a:t>Self knowledge</a:t>
            </a:r>
          </a:p>
          <a:p>
            <a:pPr>
              <a:defRPr/>
            </a:pPr>
            <a:r>
              <a:rPr lang="en-US" dirty="0"/>
              <a:t>Default network 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143000"/>
            <a:ext cx="8226425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Hippocampal-</a:t>
            </a:r>
            <a:r>
              <a:rPr lang="en-US" dirty="0" err="1" smtClean="0">
                <a:solidFill>
                  <a:srgbClr val="FFFF00"/>
                </a:solidFill>
              </a:rPr>
              <a:t>dienchphalic</a:t>
            </a:r>
            <a:r>
              <a:rPr lang="en-US" dirty="0" smtClean="0">
                <a:solidFill>
                  <a:srgbClr val="FFFF00"/>
                </a:solidFill>
              </a:rPr>
              <a:t>-</a:t>
            </a:r>
            <a:r>
              <a:rPr lang="en-US" dirty="0" err="1" smtClean="0">
                <a:solidFill>
                  <a:srgbClr val="FFFF00"/>
                </a:solidFill>
              </a:rPr>
              <a:t>parahippocampal</a:t>
            </a:r>
            <a:r>
              <a:rPr lang="en-US" dirty="0" err="1">
                <a:solidFill>
                  <a:srgbClr val="FFFF00"/>
                </a:solidFill>
              </a:rPr>
              <a:t>-retrospinal</a:t>
            </a:r>
            <a:r>
              <a:rPr lang="en-US" dirty="0" smtClean="0">
                <a:solidFill>
                  <a:srgbClr val="FFFF00"/>
                </a:solidFill>
              </a:rPr>
              <a:t> network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ar-JO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360613"/>
            <a:ext cx="8226425" cy="4497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Alzheimer's disease</a:t>
            </a:r>
          </a:p>
          <a:p>
            <a:pPr>
              <a:defRPr/>
            </a:pPr>
            <a:r>
              <a:rPr lang="en-US" dirty="0" smtClean="0"/>
              <a:t>Amnesias</a:t>
            </a:r>
          </a:p>
          <a:p>
            <a:pPr>
              <a:defRPr/>
            </a:pPr>
            <a:r>
              <a:rPr lang="en-US" dirty="0" err="1" smtClean="0"/>
              <a:t>Korsakoff</a:t>
            </a:r>
            <a:r>
              <a:rPr lang="en-US" dirty="0" smtClean="0"/>
              <a:t> syndrome</a:t>
            </a:r>
          </a:p>
          <a:p>
            <a:pPr>
              <a:defRPr/>
            </a:pPr>
            <a:endParaRPr lang="ar-JO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 descr="http://www.google.jo/url?sa=i&amp;source=images&amp;cd=&amp;docid=uNq1lADn_CzwhM&amp;tbnid=l4putEbm3nFgqM:&amp;ved=0CAUQjBwwAA&amp;url=http%3A%2F%2Fwww.hia6.com%2Fforum%2Fstoreimg%2Fksa_1319071611_245.jpg&amp;ei=npAYUfC3D4ja0QX7g4D4Aw&amp;psig=AFQjCNEJS_ZXtrEA_ZVZoZhBzT_3elg8mA&amp;ust=136065078229079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47" name="Picture 4" descr="http://l.yimg.com/lo/api/res/1.2/7twHpZae6Uusdd7Dfz1RXw--/YXBwaWQ9bWtihttp:/img62.imageshack.us/img62/6694/fas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5675" y="1066800"/>
            <a:ext cx="2828925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AutoShape 6" descr="http://www.google.jo/url?sa=i&amp;source=images&amp;cd=&amp;docid=a7lxIiC-FhItNM&amp;tbnid=DMehouiY-5a_aM:&amp;ved=0CAUQjBwwAA&amp;url=http%3A%2F%2Fcinemagogue.com%2Fwp-content%2Fuploads%2F2012%2F06%2Fmemento_xlg.jpeg&amp;ei=9ZEYUeaxE4qe0QXtxoBg&amp;psig=AFQjCNEDtw4iyTRrYs6Ko5jw_6H5UUVGEw&amp;ust=1360651125363410"/>
          <p:cNvSpPr>
            <a:spLocks noChangeAspect="1" noChangeArrowheads="1"/>
          </p:cNvSpPr>
          <p:nvPr/>
        </p:nvSpPr>
        <p:spPr bwMode="auto">
          <a:xfrm>
            <a:off x="63500" y="-136525"/>
            <a:ext cx="9734550" cy="142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sp>
        <p:nvSpPr>
          <p:cNvPr id="82949" name="AutoShape 8" descr="http://www.google.jo/url?sa=i&amp;source=images&amp;cd=&amp;docid=dlfEu9Q-HlV5hM&amp;tbnid=UTghEpO3KhjIhM:&amp;ved=0CAUQjBwwAA&amp;url=http%3A%2F%2Fcps-static.rovicorp.com%2F2%2FOpen%2FSony%2520Pictures%2FMemento%2Fmomen_kat_1_h.jpg%3Fpartner%3Dallrovi.com&amp;ei=FpIYUZ-0IpKN0wWA7oCgCg&amp;psig=AFQjCNEmwpRwTYHeiEgEYn0T7sUuOT3JtA&amp;ust=1360651158624281"/>
          <p:cNvSpPr>
            <a:spLocks noChangeAspect="1" noChangeArrowheads="1"/>
          </p:cNvSpPr>
          <p:nvPr/>
        </p:nvSpPr>
        <p:spPr bwMode="auto">
          <a:xfrm>
            <a:off x="63500" y="-136525"/>
            <a:ext cx="32670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50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33333" t="12354" r="44118" b="5293"/>
          <a:stretch>
            <a:fillRect/>
          </a:stretch>
        </p:blipFill>
        <p:spPr>
          <a:xfrm>
            <a:off x="6361113" y="0"/>
            <a:ext cx="2554287" cy="3886200"/>
          </a:xfrm>
        </p:spPr>
      </p:pic>
      <p:sp>
        <p:nvSpPr>
          <p:cNvPr id="82951" name="AutoShape 11" descr="http://www.google.jo/url?sa=i&amp;source=images&amp;cd=&amp;docid=os8b97KcdN1-eM&amp;tbnid=2W08rZr1d7sJjM:&amp;ved=0CAUQjBwwAA&amp;url=http%3A%2F%2Fwww.sonypictures.com%2Fhomevideo%2F50firstdates%2Fimages%2Fgp055767.jpg&amp;ei=o5IYUZvuNYHU0QWjxYHwDQ&amp;psig=AFQjCNHH9dnq9poCJTzoRhNYNo2lRMEsdg&amp;ust=136065129993151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>
              <a:solidFill>
                <a:srgbClr val="EAEAEA"/>
              </a:solidFill>
              <a:cs typeface="Arial" pitchFamily="34" charset="0"/>
            </a:endParaRPr>
          </a:p>
        </p:txBody>
      </p:sp>
      <p:pic>
        <p:nvPicPr>
          <p:cNvPr id="82952" name="Picture 12"/>
          <p:cNvPicPr>
            <a:picLocks noChangeAspect="1" noChangeArrowheads="1"/>
          </p:cNvPicPr>
          <p:nvPr/>
        </p:nvPicPr>
        <p:blipFill>
          <a:blip r:embed="rId4" cstate="print"/>
          <a:srcRect l="33749" t="14999" r="44583" b="9000"/>
          <a:stretch>
            <a:fillRect/>
          </a:stretch>
        </p:blipFill>
        <p:spPr bwMode="auto">
          <a:xfrm>
            <a:off x="228600" y="2133600"/>
            <a:ext cx="32321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http://upload.wikimedia.org/wikipedia/en/thumb/c/cd/Henry_Gustav_1.jpg/220px-Henry_Gusta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4125" y="152400"/>
            <a:ext cx="38147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1295400" y="12954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00"/>
                </a:solidFill>
                <a:cs typeface="Arial" pitchFamily="34" charset="0"/>
              </a:rPr>
              <a:t>Henry Gustav Molaison (H.M.)</a:t>
            </a:r>
          </a:p>
        </p:txBody>
      </p:sp>
      <p:sp>
        <p:nvSpPr>
          <p:cNvPr id="41988" name="Content Placeholder 5"/>
          <p:cNvSpPr>
            <a:spLocks noGrp="1"/>
          </p:cNvSpPr>
          <p:nvPr>
            <p:ph/>
          </p:nvPr>
        </p:nvSpPr>
        <p:spPr>
          <a:xfrm>
            <a:off x="228600" y="3276600"/>
            <a:ext cx="8534400" cy="32766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Surgical removal of left and right medial temporal lobes (hippocampus,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parahippocampal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gyrus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</a:p>
          <a:p>
            <a:pPr>
              <a:defRPr/>
            </a:pPr>
            <a:endParaRPr lang="en-US" sz="28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>
              <a:defRPr/>
            </a:pPr>
            <a:r>
              <a:rPr lang="en-US" sz="28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Anterograde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amnesia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243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Fading Grid</vt:lpstr>
      <vt:lpstr>1_Fading Grid</vt:lpstr>
      <vt:lpstr>Limbic system </vt:lpstr>
      <vt:lpstr>PowerPoint Presentation</vt:lpstr>
      <vt:lpstr>PowerPoint Presentation</vt:lpstr>
      <vt:lpstr>PowerPoint Presentation</vt:lpstr>
      <vt:lpstr>Limbic system functions</vt:lpstr>
      <vt:lpstr>Limbic system functions</vt:lpstr>
      <vt:lpstr>Hippocampal-dienchphalic-parahippocampal-retrospinal network </vt:lpstr>
      <vt:lpstr>PowerPoint Presentation</vt:lpstr>
      <vt:lpstr>PowerPoint Presentation</vt:lpstr>
      <vt:lpstr>Korsakoff Syndrome</vt:lpstr>
      <vt:lpstr>Limbic system functions</vt:lpstr>
      <vt:lpstr>Temporal-amygdala-orbitofrontal </vt:lpstr>
      <vt:lpstr>Temporal-amygdala-orbitofrontal </vt:lpstr>
      <vt:lpstr>Ablation of the amygdala bilaterally</vt:lpstr>
      <vt:lpstr>Limbic system functions</vt:lpstr>
    </vt:vector>
  </TitlesOfParts>
  <Company>Anatomy / 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Rick Lin</dc:creator>
  <cp:lastModifiedBy>user-pc</cp:lastModifiedBy>
  <cp:revision>36</cp:revision>
  <dcterms:created xsi:type="dcterms:W3CDTF">2006-04-17T19:21:43Z</dcterms:created>
  <dcterms:modified xsi:type="dcterms:W3CDTF">2016-03-17T04:43:50Z</dcterms:modified>
</cp:coreProperties>
</file>