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71" r:id="rId11"/>
    <p:sldId id="267" r:id="rId12"/>
    <p:sldId id="268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2" autoAdjust="0"/>
    <p:restoredTop sz="94660"/>
  </p:normalViewPr>
  <p:slideViewPr>
    <p:cSldViewPr>
      <p:cViewPr>
        <p:scale>
          <a:sx n="100" d="100"/>
          <a:sy n="10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0184-EB40-4232-B8A1-2AC1E59AE1E2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ADB4-F051-4F4D-8694-1A48E3D11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INFLAMMATION </a:t>
            </a:r>
            <a:r>
              <a:rPr lang="en-GB" smtClean="0"/>
              <a:t>LECTURE </a:t>
            </a:r>
            <a:r>
              <a:rPr lang="en-GB" smtClean="0"/>
              <a:t>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HEYAM AWAD, FRCPATH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SENSORS OF CELL DAMAGE</a:t>
            </a:r>
            <a:endParaRPr lang="en-GB" dirty="0"/>
          </a:p>
        </p:txBody>
      </p:sp>
      <p:pic>
        <p:nvPicPr>
          <p:cNvPr id="9218" name="Picture 2" descr="C:\Users\marwan\Desktop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2" y="299164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SENSORS OF CELL DAMAGE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 descr="C:\Users\marwan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184576" cy="276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SENSORS OF CELL DAMAGE</a:t>
            </a:r>
            <a:endParaRPr lang="en-GB" dirty="0"/>
          </a:p>
        </p:txBody>
      </p:sp>
      <p:pic>
        <p:nvPicPr>
          <p:cNvPr id="8194" name="Picture 2" descr="C:\Users\marwan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3800251" cy="267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SENSORS OF CELL DAMAGE ACTIVATE A PROTEIN CYTOSOLIC COMPLEX CALLES INFLAMMASOME.</a:t>
            </a:r>
          </a:p>
          <a:p>
            <a:r>
              <a:rPr lang="en-GB" dirty="0" smtClean="0"/>
              <a:t>INFLAMMASOME INDUCES PRODUCTION OF IL-1.</a:t>
            </a:r>
          </a:p>
          <a:p>
            <a:r>
              <a:rPr lang="en-GB" dirty="0" smtClean="0"/>
              <a:t>IL-1 RECRUITS LEUKOCYTES.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CELLS?</a:t>
            </a:r>
          </a:p>
          <a:p>
            <a:endParaRPr lang="en-GB" dirty="0"/>
          </a:p>
          <a:p>
            <a:r>
              <a:rPr lang="en-GB" dirty="0" smtClean="0"/>
              <a:t>WHERE IN THE CELLS?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CELLULAR 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WBCs EXPRESS RECEPTORS FOR </a:t>
            </a:r>
            <a:r>
              <a:rPr lang="en-GB" dirty="0" err="1" smtClean="0"/>
              <a:t>Fc</a:t>
            </a:r>
            <a:r>
              <a:rPr lang="en-GB" dirty="0" smtClean="0"/>
              <a:t> TAIL OF ANTIBODIES AND COMPLEMENT...............SO THEY RECOGNISE MICROBES COATED WITH ANTIBODIES AND COMPLEMENT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CIRCULATING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COMPLEMENT SYSTEM REACTS AGAINST MICROBES.</a:t>
            </a:r>
          </a:p>
          <a:p>
            <a:r>
              <a:rPr lang="en-GB" dirty="0" smtClean="0"/>
              <a:t>MANNOSE- BINDING LECTIN RECOGNISES MICROBIAL SUGARS.</a:t>
            </a:r>
          </a:p>
          <a:p>
            <a:r>
              <a:rPr lang="en-GB" dirty="0" smtClean="0"/>
              <a:t>COLLECTINS BIND MICROBES.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</a:t>
            </a:r>
            <a:endParaRPr lang="en-GB" dirty="0"/>
          </a:p>
        </p:txBody>
      </p:sp>
      <p:pic>
        <p:nvPicPr>
          <p:cNvPr id="4" name="Picture 2" descr="C:\Users\marwan\Downloads\Inflammation_pic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52" y="1732629"/>
            <a:ext cx="6711696" cy="426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NORMALLY RBCs ARE CONFINED TO A CENTRAL COLUMN DISPLACING WBCs TO THE PERIPHERY.</a:t>
            </a:r>
          </a:p>
          <a:p>
            <a:r>
              <a:rPr lang="en-GB" dirty="0" smtClean="0"/>
              <a:t>STASIS CAUSES DECREASE  WALL SHEAR STRESS SO MORE WBCs TAKE A PERIPHERAL POSITION.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10242" name="Picture 2" descr="C:\Users\marwan\Desktop\downloa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565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arwan\Desktop\Happy_Eid-ul-Adha_zpsa669f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7687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ROLLING IS FOLLOWED BY ADHESION.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ROLLING AND ADHESION ARE CAUSED BY COMLEMENTARY ADHESION MOLECULES IN BOTH WBC AND ENDOTHELIAL CELLS.</a:t>
            </a:r>
          </a:p>
          <a:p>
            <a:r>
              <a:rPr lang="en-GB" dirty="0" smtClean="0"/>
              <a:t>ADHESION MOLECULES: SELECTINS AND INTEGRINS.....A LONG STORY!!!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SELECTINS CAUSE ROLLING....WEAK ADHESION.</a:t>
            </a:r>
          </a:p>
          <a:p>
            <a:r>
              <a:rPr lang="en-GB" dirty="0" smtClean="0"/>
              <a:t>ROLLING SLAWS DOWN WBCs....CHANCE FOR FIRM ADHESION.</a:t>
            </a:r>
          </a:p>
          <a:p>
            <a:r>
              <a:rPr lang="en-GB" dirty="0" smtClean="0"/>
              <a:t>FIRM ADHESION BY INTEGRING...VCAM AND ICAM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TRANSMIGRATION OR DIAPEDESIS.</a:t>
            </a:r>
          </a:p>
          <a:p>
            <a:r>
              <a:rPr lang="en-GB" dirty="0" smtClean="0"/>
              <a:t>OCCURS MAINLY IN POSTCAPILLARY VENULES.</a:t>
            </a:r>
          </a:p>
          <a:p>
            <a:r>
              <a:rPr lang="en-GB" dirty="0" smtClean="0"/>
              <a:t>ADHESION MOLECULES...PECAM (PLATELET ENDOTHELIAL CELL ASHESION MOLECULE).</a:t>
            </a:r>
          </a:p>
          <a:p>
            <a:r>
              <a:rPr lang="en-GB" dirty="0" smtClean="0"/>
              <a:t>THROUGH THE BASEMENT MEMBRANE? COLLAGENASE.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CHEMOATTRACTANTS:</a:t>
            </a:r>
          </a:p>
          <a:p>
            <a:r>
              <a:rPr lang="en-GB" dirty="0" smtClean="0"/>
              <a:t>BACTERIAL PRODUCTS; PEPTIDES AND LIPIDS.</a:t>
            </a:r>
          </a:p>
          <a:p>
            <a:r>
              <a:rPr lang="en-GB" dirty="0" smtClean="0"/>
              <a:t>CYTOKINES, ESPECIALLY CHEMOKINES( IL8 ).</a:t>
            </a:r>
          </a:p>
          <a:p>
            <a:r>
              <a:rPr lang="en-GB" dirty="0" smtClean="0"/>
              <a:t>COMPLEMENT C5a.</a:t>
            </a:r>
          </a:p>
          <a:p>
            <a:r>
              <a:rPr lang="en-GB" dirty="0" smtClean="0"/>
              <a:t>ARACHIDONIC ACID METABOLITES, LEUKOTRIENE B4.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REMOVAL OF INSULT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PHAGOCYTOSIS AND INTRACELLULAR KILLING.</a:t>
            </a:r>
          </a:p>
          <a:p>
            <a:r>
              <a:rPr lang="en-GB" dirty="0" smtClean="0"/>
              <a:t>THREE STEPS : RECOGNITION AND ATTACHMENT, ENGULFMENT, KILLING OR DERGRADATION.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arwa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32859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RECEPTORS FOR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MANNOSE RECEPTORS.</a:t>
            </a:r>
          </a:p>
          <a:p>
            <a:r>
              <a:rPr lang="en-GB" dirty="0" smtClean="0"/>
              <a:t>RECOGNISE MANNOSE AND FUCOSE ON GLYCOPROTEINS AND GLYCOLIPIDS 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RECEPTORS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SCAVENGER RECEPTOR.</a:t>
            </a:r>
          </a:p>
          <a:p>
            <a:r>
              <a:rPr lang="en-GB" dirty="0" smtClean="0"/>
              <a:t>RECOGNISE MODIFIED LDL....OXIDISED OR ACETYLATED.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INFLAMMATORY REACTION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RECOGNITION.</a:t>
            </a:r>
          </a:p>
          <a:p>
            <a:r>
              <a:rPr lang="en-GB" dirty="0" smtClean="0"/>
              <a:t>RECRUITMENT.</a:t>
            </a:r>
          </a:p>
          <a:p>
            <a:r>
              <a:rPr lang="en-GB" dirty="0" smtClean="0"/>
              <a:t>REMOVAL OF THE AGENT.</a:t>
            </a:r>
          </a:p>
          <a:p>
            <a:r>
              <a:rPr lang="en-GB" dirty="0" smtClean="0"/>
              <a:t>REGULATION.</a:t>
            </a:r>
          </a:p>
          <a:p>
            <a:r>
              <a:rPr lang="en-GB" dirty="0" smtClean="0"/>
              <a:t>RESOLUTION/ REPAIR.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RECEPTORS FOR OPSONINS.</a:t>
            </a:r>
          </a:p>
          <a:p>
            <a:r>
              <a:rPr lang="en-GB" dirty="0" smtClean="0"/>
              <a:t>OPSONINS ARE PROTEINS THAT BIND MICROBES.</a:t>
            </a:r>
          </a:p>
          <a:p>
            <a:r>
              <a:rPr lang="en-GB" dirty="0" smtClean="0"/>
              <a:t>OPSONINS: </a:t>
            </a:r>
            <a:r>
              <a:rPr lang="en-GB" dirty="0" err="1" smtClean="0"/>
              <a:t>IgG</a:t>
            </a:r>
            <a:r>
              <a:rPr lang="en-GB" dirty="0" smtClean="0"/>
              <a:t>, C3b, LECTINS.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ENGULFMENT</a:t>
            </a:r>
            <a:endParaRPr lang="en-GB" dirty="0"/>
          </a:p>
        </p:txBody>
      </p:sp>
      <p:pic>
        <p:nvPicPr>
          <p:cNvPr id="2050" name="Picture 2" descr="C:\Users\marwan\Desktop\img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2072481"/>
            <a:ext cx="5892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INTRACELLULAR DESTRUCTION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LYSOSOMAL ENZYMES.</a:t>
            </a:r>
          </a:p>
          <a:p>
            <a:r>
              <a:rPr lang="en-GB" dirty="0" smtClean="0"/>
              <a:t>REACTIVE OXYGEN SPECIES.</a:t>
            </a:r>
          </a:p>
          <a:p>
            <a:r>
              <a:rPr lang="en-GB" dirty="0" smtClean="0"/>
              <a:t>REACTIVE NITROGEN SPECIES.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LYSOSOMAL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CELLS?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NEUTROPHIL GRANULES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PRIMARY, LARGE, AZUROPHIL GRANULES.</a:t>
            </a:r>
          </a:p>
          <a:p>
            <a:pPr>
              <a:buNone/>
            </a:pPr>
            <a:r>
              <a:rPr lang="en-GB" dirty="0" smtClean="0"/>
              <a:t>         MYLOPEROXIDASE, BACTERIOCIDAL FACTORS,  HYDROLASES.</a:t>
            </a:r>
          </a:p>
          <a:p>
            <a:pPr>
              <a:buNone/>
            </a:pPr>
            <a:r>
              <a:rPr lang="en-GB" dirty="0" smtClean="0"/>
              <a:t>2. SECONDARY, SMALL, SPECIFIC GRANULES.</a:t>
            </a:r>
          </a:p>
          <a:p>
            <a:pPr>
              <a:buNone/>
            </a:pPr>
            <a:r>
              <a:rPr lang="en-GB" dirty="0" smtClean="0"/>
              <a:t>     LYSOZYME, COLLAGENASE, GELATINASE, ALKALINE PHOSPHATASE, HISTAMINASE.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PROTEASES.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ACID PROTEASES....DEGRADE ACIDIFIED DEBRIS .</a:t>
            </a:r>
          </a:p>
          <a:p>
            <a:r>
              <a:rPr lang="en-GB" dirty="0" smtClean="0"/>
              <a:t>NEUTRAL PROTEASES... CAN DEGRADE COLLAGEN, ELASTIN, FIBRIN, CARTILAGE, BASEMENT MEMBRANE</a:t>
            </a:r>
          </a:p>
          <a:p>
            <a:r>
              <a:rPr lang="en-GB" dirty="0" smtClean="0"/>
              <a:t>NEUTRAL PROTEASES CAN CAUSE TISSUE DESTRUCTION.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MACROPHAGES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CONTAIN: HYDROLASES, COLLAGENASE, ELASTASE, PHOSPHOLIPASE.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ANTIPROTEASES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LYSOSOMAL PROTEASES ARE HARMFUL TO OUR TISSUE.</a:t>
            </a:r>
          </a:p>
          <a:p>
            <a:r>
              <a:rPr lang="en-GB" dirty="0" smtClean="0"/>
              <a:t>CONTROLLED BY ANTIPROTEASES.</a:t>
            </a:r>
          </a:p>
          <a:p>
            <a:r>
              <a:rPr lang="en-GB" dirty="0" smtClean="0"/>
              <a:t>ALPHA 1 ANTITRYPSIN INHIBITS NEUTROPHIL ELASTASE.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REACTIVE OXYGEN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OXIDASES CAN PRODUCE ROS, </a:t>
            </a:r>
            <a:r>
              <a:rPr lang="en-GB" dirty="0" err="1" smtClean="0"/>
              <a:t>e.g</a:t>
            </a:r>
            <a:r>
              <a:rPr lang="en-GB" dirty="0" smtClean="0"/>
              <a:t>: SUPEROXIDE ANION.</a:t>
            </a:r>
          </a:p>
          <a:p>
            <a:r>
              <a:rPr lang="en-GB" dirty="0" smtClean="0"/>
              <a:t>OXIDASE CONSISTS OF 7 PROTEINS!! </a:t>
            </a:r>
          </a:p>
          <a:p>
            <a:r>
              <a:rPr lang="en-GB" dirty="0" smtClean="0"/>
              <a:t>COMPONENTS IN PLASMA MEMBRANE AND CYTOPLASM.</a:t>
            </a:r>
          </a:p>
          <a:p>
            <a:r>
              <a:rPr lang="en-GB" dirty="0" smtClean="0"/>
              <a:t>ROS PRODUCED IN PHAGOLYSOSOMES.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marwan\Desktop\NADP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1989931"/>
            <a:ext cx="4406900" cy="374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pic>
        <p:nvPicPr>
          <p:cNvPr id="3074" name="Picture 2" descr="C:\Users\marwan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4464496" cy="277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SUPEROXIDE IS CONVERTED TO HYDROGEN PEROXIDE (H2O2)</a:t>
            </a:r>
          </a:p>
          <a:p>
            <a:r>
              <a:rPr lang="en-GB" dirty="0" smtClean="0"/>
              <a:t>H2O2 CONVERTED BY MYELOPEROXIDASE TO HYPOCHLORITE (OCL2-)</a:t>
            </a:r>
          </a:p>
          <a:p>
            <a:r>
              <a:rPr lang="en-GB" dirty="0" smtClean="0"/>
              <a:t>HYPOCHLORITE DESTROYS MICROBES BY HALOGENATION OR  OXIDATION.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NITROGEN RADICALS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NITRIC OXIDE (NO) PRODUCED BY NITRIC OXIDE SYNTHASE (NOS)</a:t>
            </a:r>
          </a:p>
          <a:p>
            <a:r>
              <a:rPr lang="en-GB" dirty="0" smtClean="0"/>
              <a:t>NOS...</a:t>
            </a:r>
            <a:r>
              <a:rPr lang="en-GB" dirty="0" err="1" smtClean="0"/>
              <a:t>eNOS</a:t>
            </a:r>
            <a:r>
              <a:rPr lang="en-GB" dirty="0" smtClean="0"/>
              <a:t>, </a:t>
            </a:r>
            <a:r>
              <a:rPr lang="en-GB" dirty="0" err="1" smtClean="0"/>
              <a:t>nNOS,iNOS</a:t>
            </a:r>
            <a:r>
              <a:rPr lang="en-GB" dirty="0" smtClean="0"/>
              <a:t>.</a:t>
            </a:r>
          </a:p>
          <a:p>
            <a:r>
              <a:rPr lang="en-GB" smtClean="0"/>
              <a:t>NO RECTS WITH SUPEROXIDE TO FORM PEROXINITRITE(ONOO-)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RECEPTORS</a:t>
            </a:r>
            <a:endParaRPr lang="en-GB" dirty="0"/>
          </a:p>
        </p:txBody>
      </p:sp>
      <p:pic>
        <p:nvPicPr>
          <p:cNvPr id="4098" name="Picture 2" descr="C:\Users\marwan\Desktop\1000px-Different-b-cells-with-antigen-receptors-and-antigen-molecul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9938"/>
            <a:ext cx="8229600" cy="252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marwan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4726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CELULAR RECEPTORS FOR MICROBES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TOLL-LIKE RECEPTORS (TLRs).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 descr="C:\Users\marwa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CELLS?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EPITHELIAL.</a:t>
            </a:r>
          </a:p>
          <a:p>
            <a:r>
              <a:rPr lang="en-GB" dirty="0" smtClean="0"/>
              <a:t>DENDRITIC CELLS.</a:t>
            </a:r>
          </a:p>
          <a:p>
            <a:r>
              <a:rPr lang="en-GB" dirty="0" smtClean="0"/>
              <a:t>MACROPHAGES.</a:t>
            </a:r>
          </a:p>
          <a:p>
            <a:r>
              <a:rPr lang="en-GB" dirty="0" smtClean="0"/>
              <a:t>WBCs.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SENSORS OF CELL DAMAGE.</a:t>
            </a:r>
            <a:endParaRPr lang="en-GB" dirty="0"/>
          </a:p>
        </p:txBody>
      </p:sp>
      <p:pic>
        <p:nvPicPr>
          <p:cNvPr id="6146" name="Picture 2" descr="C:\Users\marwan\Desktop\Uric_aci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3312368" cy="2088232"/>
          </a:xfrm>
          <a:prstGeom prst="rect">
            <a:avLst/>
          </a:prstGeom>
          <a:noFill/>
        </p:spPr>
      </p:pic>
      <p:pic>
        <p:nvPicPr>
          <p:cNvPr id="6147" name="Picture 3" descr="C:\Users\marwan\Desktop\PRinc_photo_of_inflamed_gout_t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557</Words>
  <Application>Microsoft Office PowerPoint</Application>
  <PresentationFormat>On-screen Show (4:3)</PresentationFormat>
  <Paragraphs>103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INFLAMMATION LECTURE  </vt:lpstr>
      <vt:lpstr>Slide 2</vt:lpstr>
      <vt:lpstr>INFLAMMATORY REACTION</vt:lpstr>
      <vt:lpstr>RECOGNITION</vt:lpstr>
      <vt:lpstr>RECEPTORS</vt:lpstr>
      <vt:lpstr>Slide 6</vt:lpstr>
      <vt:lpstr>CELULAR RECEPTORS FOR MICROBES</vt:lpstr>
      <vt:lpstr>WHICH CELLS?</vt:lpstr>
      <vt:lpstr>SENSORS OF CELL DAMAGE.</vt:lpstr>
      <vt:lpstr>SENSORS OF CELL DAMAGE</vt:lpstr>
      <vt:lpstr>SENSORS OF CELL DAMAGE </vt:lpstr>
      <vt:lpstr>SENSORS OF CELL DAMAGE</vt:lpstr>
      <vt:lpstr>Slide 13</vt:lpstr>
      <vt:lpstr>Slide 14</vt:lpstr>
      <vt:lpstr>OTHER CELLULAR RECEPTORS</vt:lpstr>
      <vt:lpstr>CIRCULATING PROTEINS</vt:lpstr>
      <vt:lpstr>RECRUITMENT</vt:lpstr>
      <vt:lpstr>MARGINATION</vt:lpstr>
      <vt:lpstr>ROLLING</vt:lpstr>
      <vt:lpstr>Slide 20</vt:lpstr>
      <vt:lpstr>Slide 21</vt:lpstr>
      <vt:lpstr>Slide 22</vt:lpstr>
      <vt:lpstr>MIGRATION</vt:lpstr>
      <vt:lpstr>Slide 24</vt:lpstr>
      <vt:lpstr>CHEMOTAXIS</vt:lpstr>
      <vt:lpstr>REMOVAL OF INSULT</vt:lpstr>
      <vt:lpstr>Slide 27</vt:lpstr>
      <vt:lpstr>RECEPTORS FOR RECOGNITION</vt:lpstr>
      <vt:lpstr>RECEPTORS </vt:lpstr>
      <vt:lpstr>RECEPTORS</vt:lpstr>
      <vt:lpstr>ENGULFMENT</vt:lpstr>
      <vt:lpstr>INTRACELLULAR DESTRUCTION</vt:lpstr>
      <vt:lpstr>LYSOSOMAL ENZYMES</vt:lpstr>
      <vt:lpstr>NEUTROPHIL GRANULES</vt:lpstr>
      <vt:lpstr>PROTEASES.</vt:lpstr>
      <vt:lpstr>MACROPHAGES</vt:lpstr>
      <vt:lpstr>ANTIPROTEASES</vt:lpstr>
      <vt:lpstr> REACTIVE OXYGEN SPECIES</vt:lpstr>
      <vt:lpstr>Slide 39</vt:lpstr>
      <vt:lpstr>Slide 40</vt:lpstr>
      <vt:lpstr>NITROGEN RADICALS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LECTURE 2</dc:title>
  <dc:creator>Feras Obeid</dc:creator>
  <cp:lastModifiedBy>Feras Obeid</cp:lastModifiedBy>
  <cp:revision>4</cp:revision>
  <dcterms:created xsi:type="dcterms:W3CDTF">2014-10-12T20:48:25Z</dcterms:created>
  <dcterms:modified xsi:type="dcterms:W3CDTF">2014-10-14T07:00:11Z</dcterms:modified>
</cp:coreProperties>
</file>