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1" r:id="rId2"/>
    <p:sldMasterId id="2147483853" r:id="rId3"/>
  </p:sldMasterIdLst>
  <p:notesMasterIdLst>
    <p:notesMasterId r:id="rId50"/>
  </p:notesMasterIdLst>
  <p:sldIdLst>
    <p:sldId id="527" r:id="rId4"/>
    <p:sldId id="593" r:id="rId5"/>
    <p:sldId id="592" r:id="rId6"/>
    <p:sldId id="594" r:id="rId7"/>
    <p:sldId id="595" r:id="rId8"/>
    <p:sldId id="596" r:id="rId9"/>
    <p:sldId id="597" r:id="rId10"/>
    <p:sldId id="601" r:id="rId11"/>
    <p:sldId id="602" r:id="rId12"/>
    <p:sldId id="603" r:id="rId13"/>
    <p:sldId id="529" r:id="rId14"/>
    <p:sldId id="562" r:id="rId15"/>
    <p:sldId id="532" r:id="rId16"/>
    <p:sldId id="560" r:id="rId17"/>
    <p:sldId id="534" r:id="rId18"/>
    <p:sldId id="564" r:id="rId19"/>
    <p:sldId id="563" r:id="rId20"/>
    <p:sldId id="565" r:id="rId21"/>
    <p:sldId id="566" r:id="rId22"/>
    <p:sldId id="567" r:id="rId23"/>
    <p:sldId id="569" r:id="rId24"/>
    <p:sldId id="568" r:id="rId25"/>
    <p:sldId id="570" r:id="rId26"/>
    <p:sldId id="571" r:id="rId27"/>
    <p:sldId id="572" r:id="rId28"/>
    <p:sldId id="577" r:id="rId29"/>
    <p:sldId id="539" r:id="rId30"/>
    <p:sldId id="540" r:id="rId31"/>
    <p:sldId id="576" r:id="rId32"/>
    <p:sldId id="573" r:id="rId33"/>
    <p:sldId id="575" r:id="rId34"/>
    <p:sldId id="585" r:id="rId35"/>
    <p:sldId id="584" r:id="rId36"/>
    <p:sldId id="591" r:id="rId37"/>
    <p:sldId id="590" r:id="rId38"/>
    <p:sldId id="586" r:id="rId39"/>
    <p:sldId id="580" r:id="rId40"/>
    <p:sldId id="581" r:id="rId41"/>
    <p:sldId id="587" r:id="rId42"/>
    <p:sldId id="588" r:id="rId43"/>
    <p:sldId id="582" r:id="rId44"/>
    <p:sldId id="598" r:id="rId45"/>
    <p:sldId id="599" r:id="rId46"/>
    <p:sldId id="600" r:id="rId47"/>
    <p:sldId id="583" r:id="rId48"/>
    <p:sldId id="554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D7F116-5706-4A28-8731-D9089FE7B874}" type="datetimeFigureOut">
              <a:rPr lang="en-US"/>
              <a:pPr>
                <a:defRPr/>
              </a:pPr>
              <a:t>3/15/2016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FA9583-0AF3-4F80-9E99-904CF84BF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70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EAEAEA"/>
                </a:solidFill>
                <a:latin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9017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018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F39A2-B3BD-4407-8907-FE387B9891FD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1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6513E-E2A4-42EE-9A87-497D1F758F40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8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487BD-67BF-4B87-8D1A-47E670DCD75A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16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4D9B4-FCFC-4E1C-886D-1995AE9231BA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80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B0671-D593-4D1E-8790-A5C5B061F0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08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A5121-1451-4D58-A1BF-584E809638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40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3E6E3-8471-432D-9E57-4B17FFE370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00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5C443-EAAC-41A4-8962-BEC1BADEB2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9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2C9AA-2538-4991-A3EA-812C7D25D8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17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0C436-CF8D-4234-9ED2-585994E95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17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C39A4-B321-4559-8571-445F3EB2D8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1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FEEBB-5623-4EAB-819B-73A5F1FFCA9B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03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F1950-5A0B-40F0-8F8F-5543F2D02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36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CB5E5-09DC-40DE-ACB0-FD24047E5B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76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A0C1B-D4A2-4D58-8146-CAD9B8295F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95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94692-1A42-4CB5-87B4-FD68A394A7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29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EAEAEA"/>
                </a:solidFill>
                <a:latin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9017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018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4E5B5-F00C-4096-BE2E-5C769F5B4264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4E7B2-9434-4033-B3A4-7FEDFA8A4306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02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62CED-6B78-4ACC-B3FF-7BAD7825BC97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339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2BA39-D9FF-46DB-AD66-78FD6BCCD9DD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67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B31CE-6155-4D79-8CCA-E66572F7D5A8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23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7C8B6-AA3D-4E18-A324-7C4DF098DB87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0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C406C-9005-4684-BCB7-9A95B806B54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700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DFDB5-F48F-4306-8015-2755F15B0D69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901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1B64A-EB6E-4417-8053-2EAD8E1F22C4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45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25522-A508-420D-9442-1064373F7B56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08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8188B-DB59-49CA-A700-5A43489F0ED6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12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D1162-B422-4821-918E-FBE84890728B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60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37C0F-E895-436B-B36C-21B62581CAA9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0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99F4D-A00E-4C59-B141-8B388E739C2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4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63861-58BE-487D-A2A7-602963FBA53F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2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65E4C-B028-4DC9-B013-6E8D052CFAFB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87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93078-57C9-496B-A3EB-3E4959350F16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2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6C59E-E78C-43CF-9BF0-ECD4F01DB641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8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AEC3B-3F51-4D5C-B3BE-80E3A4F8892F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7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89091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EAEAEA"/>
                </a:solidFill>
                <a:latin typeface="Arial" charset="0"/>
              </a:endParaRPr>
            </a:p>
          </p:txBody>
        </p:sp>
        <p:grpSp>
          <p:nvGrpSpPr>
            <p:cNvPr id="615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89093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094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095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096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097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098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099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00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01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02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03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04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05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06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07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08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09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10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11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12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13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14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15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16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17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grpSp>
            <p:nvGrpSpPr>
              <p:cNvPr id="617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89119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20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21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22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23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24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25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26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27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28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29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30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31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32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33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618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89135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36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618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89138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39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40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41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42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43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44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45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46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89147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48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49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50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51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52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53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54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891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156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915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915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DF2637A-F2D9-4A47-BCE1-633B3D83243F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8915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8377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B7AB49C-9B58-4750-8EC3-5E5DDE15AE5A}" type="slidenum">
              <a:rPr lang="en-US">
                <a:solidFill>
                  <a:srgbClr val="000000"/>
                </a:solidFill>
                <a:latin typeface="Arial" charset="0"/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89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89091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EAEAEA"/>
                </a:solidFill>
                <a:latin typeface="Arial" charset="0"/>
              </a:endParaRPr>
            </a:p>
          </p:txBody>
        </p:sp>
        <p:grpSp>
          <p:nvGrpSpPr>
            <p:cNvPr id="15369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89093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094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095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096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097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098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099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00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01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02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03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04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05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06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07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08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09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10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11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12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13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14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15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16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17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grpSp>
            <p:nvGrpSpPr>
              <p:cNvPr id="15395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89119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20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21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22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23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24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25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26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27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28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29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30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31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32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33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5396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89135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36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5397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89138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39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40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41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42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43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44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45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89146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89147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48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49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50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51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52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53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89154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891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156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915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915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229FEB7-FCEF-4E97-B4EC-8963F5198819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8915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06522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838200" y="1395294"/>
            <a:ext cx="7772400" cy="11906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Brainstem and </a:t>
            </a:r>
            <a:r>
              <a:rPr lang="en-US" sz="3600" b="1" dirty="0" err="1" smtClean="0">
                <a:solidFill>
                  <a:srgbClr val="FFFF00"/>
                </a:solidFill>
              </a:rPr>
              <a:t>Corticonuclear</a:t>
            </a:r>
            <a:r>
              <a:rPr lang="en-US" sz="3600" b="1" dirty="0" smtClean="0">
                <a:solidFill>
                  <a:srgbClr val="FFFF00"/>
                </a:solidFill>
              </a:rPr>
              <a:t> Projections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9600"/>
            <a:ext cx="4201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EAEAEA"/>
                </a:solidFill>
              </a:rPr>
              <a:t>Trochlear</a:t>
            </a:r>
            <a:r>
              <a:rPr lang="en-US" sz="3600" dirty="0" smtClean="0">
                <a:solidFill>
                  <a:srgbClr val="EAEAEA"/>
                </a:solidFill>
              </a:rPr>
              <a:t> Nerve Palsy</a:t>
            </a:r>
            <a:endParaRPr lang="en-US" sz="3600" dirty="0">
              <a:solidFill>
                <a:srgbClr val="EAEAEA"/>
              </a:solidFill>
            </a:endParaRPr>
          </a:p>
        </p:txBody>
      </p:sp>
      <p:pic>
        <p:nvPicPr>
          <p:cNvPr id="3" name="Picture 2" descr="IVnervepals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256" y="1676400"/>
            <a:ext cx="5419344" cy="3975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1447800"/>
            <a:ext cx="2820067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EAEAEA"/>
                </a:solidFill>
              </a:rPr>
              <a:t>Note: Right eye</a:t>
            </a:r>
          </a:p>
          <a:p>
            <a:endParaRPr lang="en-US" sz="1400" dirty="0" smtClean="0">
              <a:solidFill>
                <a:srgbClr val="EAEAEA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EAEAEA"/>
                </a:solidFill>
              </a:rPr>
              <a:t>Instead of </a:t>
            </a:r>
            <a:r>
              <a:rPr lang="en-US" sz="1400" dirty="0" err="1" smtClean="0">
                <a:solidFill>
                  <a:srgbClr val="EAEAEA"/>
                </a:solidFill>
              </a:rPr>
              <a:t>intorsion</a:t>
            </a:r>
            <a:r>
              <a:rPr lang="en-US" sz="1400" dirty="0" smtClean="0">
                <a:solidFill>
                  <a:srgbClr val="EAEAEA"/>
                </a:solidFill>
              </a:rPr>
              <a:t> and depression</a:t>
            </a:r>
          </a:p>
          <a:p>
            <a:r>
              <a:rPr lang="en-US" sz="1400" dirty="0" smtClean="0">
                <a:solidFill>
                  <a:srgbClr val="EAEAEA"/>
                </a:solidFill>
              </a:rPr>
              <a:t> action of superior oblique</a:t>
            </a:r>
          </a:p>
          <a:p>
            <a:endParaRPr lang="en-US" sz="1400" dirty="0" smtClean="0">
              <a:solidFill>
                <a:srgbClr val="EAEAEA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EAEAEA"/>
                </a:solidFill>
              </a:rPr>
              <a:t>See </a:t>
            </a:r>
            <a:r>
              <a:rPr lang="en-US" sz="1400" dirty="0" err="1" smtClean="0">
                <a:solidFill>
                  <a:srgbClr val="EAEAEA"/>
                </a:solidFill>
              </a:rPr>
              <a:t>extorsion</a:t>
            </a:r>
            <a:r>
              <a:rPr lang="en-US" sz="1400" dirty="0" smtClean="0">
                <a:solidFill>
                  <a:srgbClr val="EAEAEA"/>
                </a:solidFill>
              </a:rPr>
              <a:t> and elevation</a:t>
            </a:r>
            <a:endParaRPr lang="en-US" sz="1400" dirty="0">
              <a:solidFill>
                <a:srgbClr val="EAEAE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4800600"/>
            <a:ext cx="2500621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EAEAEA"/>
                </a:solidFill>
              </a:rPr>
              <a:t>Attempted Correction:</a:t>
            </a:r>
          </a:p>
          <a:p>
            <a:endParaRPr lang="en-US" sz="1400" dirty="0" smtClean="0">
              <a:solidFill>
                <a:srgbClr val="EAEAEA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EAEAEA"/>
                </a:solidFill>
              </a:rPr>
              <a:t>Patient tilts head to her left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EAEAEA"/>
                </a:solidFill>
              </a:rPr>
              <a:t>Tucks chin to </a:t>
            </a:r>
            <a:r>
              <a:rPr lang="en-US" sz="1400" dirty="0" err="1" smtClean="0">
                <a:solidFill>
                  <a:srgbClr val="EAEAEA"/>
                </a:solidFill>
              </a:rPr>
              <a:t>foveate</a:t>
            </a:r>
            <a:r>
              <a:rPr lang="en-US" sz="1400" dirty="0" smtClean="0">
                <a:solidFill>
                  <a:srgbClr val="EAEAEA"/>
                </a:solidFill>
              </a:rPr>
              <a:t> on object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EAEAEA"/>
                </a:solidFill>
              </a:rPr>
              <a:t>Left eye will align accordingly</a:t>
            </a:r>
            <a:endParaRPr lang="en-US" sz="1400" dirty="0">
              <a:solidFill>
                <a:srgbClr val="EAEAE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4535" y="3217608"/>
            <a:ext cx="34932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Observe how the axes over</a:t>
            </a:r>
          </a:p>
          <a:p>
            <a:pPr algn="ctr"/>
            <a:r>
              <a:rPr lang="en-US" dirty="0">
                <a:solidFill>
                  <a:srgbClr val="FFC000"/>
                </a:solidFill>
              </a:rPr>
              <a:t>t</a:t>
            </a:r>
            <a:r>
              <a:rPr lang="en-US" dirty="0" smtClean="0">
                <a:solidFill>
                  <a:srgbClr val="FFC000"/>
                </a:solidFill>
              </a:rPr>
              <a:t>he right eye shift when patient</a:t>
            </a:r>
          </a:p>
          <a:p>
            <a:pPr algn="ctr"/>
            <a:r>
              <a:rPr lang="en-US" dirty="0">
                <a:solidFill>
                  <a:srgbClr val="FFC000"/>
                </a:solidFill>
              </a:rPr>
              <a:t>g</a:t>
            </a:r>
            <a:r>
              <a:rPr lang="en-US" dirty="0" smtClean="0">
                <a:solidFill>
                  <a:srgbClr val="FFC000"/>
                </a:solidFill>
              </a:rPr>
              <a:t>enerates a compensatory head</a:t>
            </a:r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movement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4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381000" y="685800"/>
            <a:ext cx="8361392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Face Area of Somatomotor Cortex and Frontal Eye Field</a:t>
            </a:r>
          </a:p>
        </p:txBody>
      </p:sp>
      <p:pic>
        <p:nvPicPr>
          <p:cNvPr id="4099" name="Picture 7" descr="Hemisphere-Dorsolateral 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95400"/>
            <a:ext cx="6096000" cy="4572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535113" y="5608638"/>
            <a:ext cx="13001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chemeClr val="bg1"/>
                </a:solidFill>
              </a:rPr>
              <a:t>See Atlas Fig. 2-11</a:t>
            </a:r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3830638" y="4105275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 l="5160" t="60714" r="56185" b="9524"/>
          <a:stretch>
            <a:fillRect/>
          </a:stretch>
        </p:blipFill>
        <p:spPr bwMode="auto">
          <a:xfrm>
            <a:off x="0" y="37338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1546" r="4135" b="19048"/>
          <a:stretch>
            <a:fillRect/>
          </a:stretch>
        </p:blipFill>
        <p:spPr bwMode="auto">
          <a:xfrm>
            <a:off x="2895600" y="0"/>
            <a:ext cx="61520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-200" y="990600"/>
            <a:ext cx="441980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</a:rPr>
              <a:t>Corticonuclear</a:t>
            </a:r>
            <a:r>
              <a:rPr lang="en-US" sz="3200" b="1" dirty="0">
                <a:solidFill>
                  <a:srgbClr val="FFFF00"/>
                </a:solidFill>
              </a:rPr>
              <a:t> Fibers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8129588" y="3429000"/>
            <a:ext cx="481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C0000"/>
                </a:solidFill>
              </a:rPr>
              <a:t>*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7315200" y="6248400"/>
            <a:ext cx="481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C0000"/>
                </a:solidFill>
              </a:rPr>
              <a:t>*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7924800" y="4191000"/>
            <a:ext cx="481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C0000"/>
                </a:solidFill>
              </a:rPr>
              <a:t>*</a:t>
            </a: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8077200" y="5181600"/>
            <a:ext cx="481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C0000"/>
                </a:solidFill>
              </a:rPr>
              <a:t>*</a:t>
            </a:r>
          </a:p>
        </p:txBody>
      </p:sp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7543800" y="4876800"/>
            <a:ext cx="481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C0000"/>
                </a:solidFill>
              </a:rPr>
              <a:t>*</a:t>
            </a:r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8153400" y="5638800"/>
            <a:ext cx="481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C0000"/>
                </a:solidFill>
              </a:rPr>
              <a:t>*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5181600"/>
            <a:ext cx="2438400" cy="1676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Axial MRI-T1_13"/>
          <p:cNvPicPr>
            <a:picLocks noChangeAspect="1" noChangeArrowheads="1"/>
          </p:cNvPicPr>
          <p:nvPr/>
        </p:nvPicPr>
        <p:blipFill>
          <a:blip r:embed="rId2" cstate="print"/>
          <a:srcRect r="3662"/>
          <a:stretch>
            <a:fillRect/>
          </a:stretch>
        </p:blipFill>
        <p:spPr bwMode="auto">
          <a:xfrm>
            <a:off x="152400" y="685800"/>
            <a:ext cx="4343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28600" y="6303963"/>
            <a:ext cx="10414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Atlas Fig. 5-12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3524250" y="214313"/>
            <a:ext cx="1990725" cy="3952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00"/>
                </a:solidFill>
              </a:rPr>
              <a:t>Internal Capsule</a:t>
            </a:r>
          </a:p>
        </p:txBody>
      </p:sp>
      <p:pic>
        <p:nvPicPr>
          <p:cNvPr id="7173" name="Picture 7" descr="Axial MRI-T1_13"/>
          <p:cNvPicPr>
            <a:picLocks noChangeAspect="1" noChangeArrowheads="1"/>
          </p:cNvPicPr>
          <p:nvPr/>
        </p:nvPicPr>
        <p:blipFill>
          <a:blip r:embed="rId2" cstate="print"/>
          <a:srcRect r="3380"/>
          <a:stretch>
            <a:fillRect/>
          </a:stretch>
        </p:blipFill>
        <p:spPr bwMode="auto">
          <a:xfrm>
            <a:off x="4645025" y="685800"/>
            <a:ext cx="43561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Line 9"/>
          <p:cNvSpPr>
            <a:spLocks noChangeShapeType="1"/>
          </p:cNvSpPr>
          <p:nvPr/>
        </p:nvSpPr>
        <p:spPr bwMode="auto">
          <a:xfrm flipH="1">
            <a:off x="7126288" y="3048000"/>
            <a:ext cx="341312" cy="4206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Line 10"/>
          <p:cNvSpPr>
            <a:spLocks noChangeShapeType="1"/>
          </p:cNvSpPr>
          <p:nvPr/>
        </p:nvSpPr>
        <p:spPr bwMode="auto">
          <a:xfrm flipH="1" flipV="1">
            <a:off x="7142163" y="3463925"/>
            <a:ext cx="385762" cy="711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Freeform 12"/>
          <p:cNvSpPr>
            <a:spLocks/>
          </p:cNvSpPr>
          <p:nvPr/>
        </p:nvSpPr>
        <p:spPr bwMode="auto">
          <a:xfrm>
            <a:off x="7183438" y="3514725"/>
            <a:ext cx="1036637" cy="812800"/>
          </a:xfrm>
          <a:custGeom>
            <a:avLst/>
            <a:gdLst>
              <a:gd name="T0" fmla="*/ 0 w 615"/>
              <a:gd name="T1" fmla="*/ 2147483647 h 512"/>
              <a:gd name="T2" fmla="*/ 2147483647 w 615"/>
              <a:gd name="T3" fmla="*/ 2147483647 h 512"/>
              <a:gd name="T4" fmla="*/ 2147483647 w 615"/>
              <a:gd name="T5" fmla="*/ 2147483647 h 512"/>
              <a:gd name="T6" fmla="*/ 2147483647 w 615"/>
              <a:gd name="T7" fmla="*/ 2147483647 h 512"/>
              <a:gd name="T8" fmla="*/ 2147483647 w 615"/>
              <a:gd name="T9" fmla="*/ 0 h 5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5"/>
              <a:gd name="T16" fmla="*/ 0 h 512"/>
              <a:gd name="T17" fmla="*/ 615 w 615"/>
              <a:gd name="T18" fmla="*/ 512 h 5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5" h="512">
                <a:moveTo>
                  <a:pt x="0" y="512"/>
                </a:moveTo>
                <a:cubicBezTo>
                  <a:pt x="42" y="455"/>
                  <a:pt x="85" y="399"/>
                  <a:pt x="128" y="359"/>
                </a:cubicBezTo>
                <a:cubicBezTo>
                  <a:pt x="171" y="319"/>
                  <a:pt x="194" y="310"/>
                  <a:pt x="256" y="269"/>
                </a:cubicBezTo>
                <a:cubicBezTo>
                  <a:pt x="318" y="228"/>
                  <a:pt x="439" y="161"/>
                  <a:pt x="499" y="116"/>
                </a:cubicBezTo>
                <a:cubicBezTo>
                  <a:pt x="559" y="71"/>
                  <a:pt x="587" y="35"/>
                  <a:pt x="615" y="0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Freeform 13"/>
          <p:cNvSpPr>
            <a:spLocks/>
          </p:cNvSpPr>
          <p:nvPr/>
        </p:nvSpPr>
        <p:spPr bwMode="auto">
          <a:xfrm>
            <a:off x="7061200" y="4205288"/>
            <a:ext cx="612775" cy="1484312"/>
          </a:xfrm>
          <a:custGeom>
            <a:avLst/>
            <a:gdLst>
              <a:gd name="T0" fmla="*/ 2147483647 w 386"/>
              <a:gd name="T1" fmla="*/ 2147483647 h 935"/>
              <a:gd name="T2" fmla="*/ 2147483647 w 386"/>
              <a:gd name="T3" fmla="*/ 2147483647 h 935"/>
              <a:gd name="T4" fmla="*/ 2147483647 w 386"/>
              <a:gd name="T5" fmla="*/ 2147483647 h 935"/>
              <a:gd name="T6" fmla="*/ 2147483647 w 386"/>
              <a:gd name="T7" fmla="*/ 2147483647 h 935"/>
              <a:gd name="T8" fmla="*/ 2147483647 w 386"/>
              <a:gd name="T9" fmla="*/ 2147483647 h 935"/>
              <a:gd name="T10" fmla="*/ 2147483647 w 386"/>
              <a:gd name="T11" fmla="*/ 2147483647 h 935"/>
              <a:gd name="T12" fmla="*/ 2147483647 w 386"/>
              <a:gd name="T13" fmla="*/ 2147483647 h 935"/>
              <a:gd name="T14" fmla="*/ 2147483647 w 386"/>
              <a:gd name="T15" fmla="*/ 2147483647 h 935"/>
              <a:gd name="T16" fmla="*/ 0 w 386"/>
              <a:gd name="T17" fmla="*/ 2147483647 h 9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6"/>
              <a:gd name="T28" fmla="*/ 0 h 935"/>
              <a:gd name="T29" fmla="*/ 386 w 386"/>
              <a:gd name="T30" fmla="*/ 935 h 9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6" h="935">
                <a:moveTo>
                  <a:pt x="192" y="103"/>
                </a:moveTo>
                <a:cubicBezTo>
                  <a:pt x="201" y="72"/>
                  <a:pt x="211" y="41"/>
                  <a:pt x="230" y="26"/>
                </a:cubicBezTo>
                <a:cubicBezTo>
                  <a:pt x="249" y="11"/>
                  <a:pt x="284" y="0"/>
                  <a:pt x="307" y="13"/>
                </a:cubicBezTo>
                <a:cubicBezTo>
                  <a:pt x="330" y="26"/>
                  <a:pt x="358" y="58"/>
                  <a:pt x="371" y="103"/>
                </a:cubicBezTo>
                <a:cubicBezTo>
                  <a:pt x="384" y="148"/>
                  <a:pt x="384" y="218"/>
                  <a:pt x="384" y="282"/>
                </a:cubicBezTo>
                <a:cubicBezTo>
                  <a:pt x="384" y="346"/>
                  <a:pt x="386" y="423"/>
                  <a:pt x="371" y="487"/>
                </a:cubicBezTo>
                <a:cubicBezTo>
                  <a:pt x="356" y="551"/>
                  <a:pt x="332" y="611"/>
                  <a:pt x="294" y="666"/>
                </a:cubicBezTo>
                <a:cubicBezTo>
                  <a:pt x="256" y="721"/>
                  <a:pt x="190" y="775"/>
                  <a:pt x="141" y="820"/>
                </a:cubicBezTo>
                <a:cubicBezTo>
                  <a:pt x="92" y="865"/>
                  <a:pt x="46" y="900"/>
                  <a:pt x="0" y="935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" name="Oval 16"/>
          <p:cNvSpPr>
            <a:spLocks noChangeArrowheads="1"/>
          </p:cNvSpPr>
          <p:nvPr/>
        </p:nvSpPr>
        <p:spPr bwMode="auto">
          <a:xfrm rot="-2081710">
            <a:off x="7516813" y="4286250"/>
            <a:ext cx="234950" cy="111125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Oval 17"/>
          <p:cNvSpPr>
            <a:spLocks noChangeArrowheads="1"/>
          </p:cNvSpPr>
          <p:nvPr/>
        </p:nvSpPr>
        <p:spPr bwMode="auto">
          <a:xfrm>
            <a:off x="6592888" y="3359150"/>
            <a:ext cx="142875" cy="142875"/>
          </a:xfrm>
          <a:prstGeom prst="ellipse">
            <a:avLst/>
          </a:prstGeom>
          <a:noFill/>
          <a:ln w="349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Text Box 6"/>
          <p:cNvSpPr txBox="1">
            <a:spLocks noChangeArrowheads="1"/>
          </p:cNvSpPr>
          <p:nvPr/>
        </p:nvSpPr>
        <p:spPr bwMode="auto">
          <a:xfrm>
            <a:off x="3257550" y="214313"/>
            <a:ext cx="2736647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Internal Capsule in MRI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 l="5160" t="60714" r="56185" b="9524"/>
          <a:stretch>
            <a:fillRect/>
          </a:stretch>
        </p:blipFill>
        <p:spPr bwMode="auto">
          <a:xfrm>
            <a:off x="0" y="37338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1546" r="4135" b="19048"/>
          <a:stretch>
            <a:fillRect/>
          </a:stretch>
        </p:blipFill>
        <p:spPr bwMode="auto">
          <a:xfrm>
            <a:off x="2895600" y="0"/>
            <a:ext cx="61520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-200" y="990600"/>
            <a:ext cx="441980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</a:rPr>
              <a:t>Corticonuclear</a:t>
            </a:r>
            <a:r>
              <a:rPr lang="en-US" sz="3200" b="1" dirty="0">
                <a:solidFill>
                  <a:srgbClr val="FFFF00"/>
                </a:solidFill>
              </a:rPr>
              <a:t> Fibers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8129588" y="3429000"/>
            <a:ext cx="481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C0000"/>
                </a:solidFill>
              </a:rPr>
              <a:t>*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7315200" y="6248400"/>
            <a:ext cx="481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C0000"/>
                </a:solidFill>
              </a:rPr>
              <a:t>*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7924800" y="4191000"/>
            <a:ext cx="481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C0000"/>
                </a:solidFill>
              </a:rPr>
              <a:t>*</a:t>
            </a: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8077200" y="5181600"/>
            <a:ext cx="481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C0000"/>
                </a:solidFill>
              </a:rPr>
              <a:t>*</a:t>
            </a:r>
          </a:p>
        </p:txBody>
      </p:sp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7543800" y="4876800"/>
            <a:ext cx="481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C0000"/>
                </a:solidFill>
              </a:rPr>
              <a:t>*</a:t>
            </a:r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8153400" y="5638800"/>
            <a:ext cx="481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C0000"/>
                </a:solidFill>
              </a:rPr>
              <a:t>*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5181600"/>
            <a:ext cx="2438400" cy="1676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aines_Neuroanatomy_6-24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201613" y="1163638"/>
            <a:ext cx="6629400" cy="47101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447800" y="508000"/>
            <a:ext cx="6219972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Corticonuclear Fibers in the Crus Cerebri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1158875" y="2273300"/>
            <a:ext cx="41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LE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1441450" y="2016125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UE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 rot="3091594">
            <a:off x="1636712" y="1846263"/>
            <a:ext cx="587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Face</a:t>
            </a:r>
          </a:p>
        </p:txBody>
      </p:sp>
      <p:sp>
        <p:nvSpPr>
          <p:cNvPr id="9224" name="Line 29"/>
          <p:cNvSpPr>
            <a:spLocks noChangeShapeType="1"/>
          </p:cNvSpPr>
          <p:nvPr/>
        </p:nvSpPr>
        <p:spPr bwMode="auto">
          <a:xfrm flipH="1">
            <a:off x="5691188" y="1973263"/>
            <a:ext cx="307975" cy="34925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420688" y="2660650"/>
            <a:ext cx="1090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POT fibers</a:t>
            </a:r>
          </a:p>
        </p:txBody>
      </p:sp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2022475" y="1703388"/>
            <a:ext cx="947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FP fibers</a:t>
            </a:r>
          </a:p>
        </p:txBody>
      </p:sp>
      <p:pic>
        <p:nvPicPr>
          <p:cNvPr id="9227" name="Picture 10" descr="Fig_6-24B.jpg"/>
          <p:cNvPicPr>
            <a:picLocks noChangeAspect="1"/>
          </p:cNvPicPr>
          <p:nvPr/>
        </p:nvPicPr>
        <p:blipFill>
          <a:blip r:embed="rId3" cstate="print"/>
          <a:srcRect l="1437"/>
          <a:stretch>
            <a:fillRect/>
          </a:stretch>
        </p:blipFill>
        <p:spPr bwMode="auto">
          <a:xfrm>
            <a:off x="5006975" y="3802063"/>
            <a:ext cx="4137025" cy="2905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8" name="Line 29"/>
          <p:cNvSpPr>
            <a:spLocks noChangeShapeType="1"/>
          </p:cNvSpPr>
          <p:nvPr/>
        </p:nvSpPr>
        <p:spPr bwMode="auto">
          <a:xfrm flipH="1">
            <a:off x="8505825" y="3994150"/>
            <a:ext cx="307975" cy="34925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-63107"/>
            <a:ext cx="6248399" cy="698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 l="5160" t="60714" r="56185" b="9524"/>
          <a:stretch>
            <a:fillRect/>
          </a:stretch>
        </p:blipFill>
        <p:spPr bwMode="auto">
          <a:xfrm>
            <a:off x="0" y="37338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1546" r="4135" b="19048"/>
          <a:stretch>
            <a:fillRect/>
          </a:stretch>
        </p:blipFill>
        <p:spPr bwMode="auto">
          <a:xfrm>
            <a:off x="2895600" y="0"/>
            <a:ext cx="61520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-200" y="990600"/>
            <a:ext cx="4719369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Trigeminal Nerve: CN V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8129588" y="3429000"/>
            <a:ext cx="481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C0000"/>
                </a:solidFill>
              </a:rPr>
              <a:t>*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7315200" y="6248400"/>
            <a:ext cx="481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C0000"/>
                </a:solidFill>
              </a:rPr>
              <a:t>*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7924800" y="4191000"/>
            <a:ext cx="481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C0000"/>
                </a:solidFill>
              </a:rPr>
              <a:t>*</a:t>
            </a: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8077200" y="5181600"/>
            <a:ext cx="481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C0000"/>
                </a:solidFill>
              </a:rPr>
              <a:t>*</a:t>
            </a:r>
          </a:p>
        </p:txBody>
      </p:sp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7543800" y="4876800"/>
            <a:ext cx="481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C0000"/>
                </a:solidFill>
              </a:rPr>
              <a:t>*</a:t>
            </a:r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8153400" y="5638800"/>
            <a:ext cx="481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C0000"/>
                </a:solidFill>
              </a:rPr>
              <a:t>*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5181600"/>
            <a:ext cx="2438400" cy="1676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28600"/>
            <a:ext cx="4390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Facial Nerve: CN VII</a:t>
            </a:r>
            <a:endParaRPr lang="en-US" sz="3600" dirty="0">
              <a:solidFill>
                <a:srgbClr val="FFFF00"/>
              </a:solidFill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2514600" y="990600"/>
            <a:ext cx="4648200" cy="5703775"/>
            <a:chOff x="1600200" y="1143000"/>
            <a:chExt cx="3505200" cy="5257800"/>
          </a:xfrm>
        </p:grpSpPr>
        <p:pic>
          <p:nvPicPr>
            <p:cNvPr id="4" name="Picture 3" descr="F67511-014-f003.jpg"/>
            <p:cNvPicPr>
              <a:picLocks noChangeAspect="1"/>
            </p:cNvPicPr>
            <p:nvPr/>
          </p:nvPicPr>
          <p:blipFill>
            <a:blip r:embed="rId2" cstate="print"/>
            <a:srcRect l="18987" t="9997" r="26582" b="3777"/>
            <a:stretch>
              <a:fillRect/>
            </a:stretch>
          </p:blipFill>
          <p:spPr>
            <a:xfrm>
              <a:off x="1752600" y="1143000"/>
              <a:ext cx="3276600" cy="5257800"/>
            </a:xfrm>
            <a:prstGeom prst="rect">
              <a:avLst/>
            </a:prstGeom>
          </p:spPr>
        </p:pic>
        <p:sp>
          <p:nvSpPr>
            <p:cNvPr id="5" name="5-Point Star 4"/>
            <p:cNvSpPr/>
            <p:nvPr/>
          </p:nvSpPr>
          <p:spPr>
            <a:xfrm>
              <a:off x="1600200" y="3505200"/>
              <a:ext cx="228600" cy="2286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4876800" y="3657600"/>
              <a:ext cx="228600" cy="2286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 l="5160" t="60714" r="56185" b="9524"/>
          <a:stretch>
            <a:fillRect/>
          </a:stretch>
        </p:blipFill>
        <p:spPr bwMode="auto">
          <a:xfrm>
            <a:off x="0" y="37338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1546" r="4135" b="19048"/>
          <a:stretch>
            <a:fillRect/>
          </a:stretch>
        </p:blipFill>
        <p:spPr bwMode="auto">
          <a:xfrm>
            <a:off x="2895600" y="0"/>
            <a:ext cx="61520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-200" y="990600"/>
            <a:ext cx="3921266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Facial Nerve: CN VII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8129588" y="3429000"/>
            <a:ext cx="481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C0000"/>
                </a:solidFill>
              </a:rPr>
              <a:t>*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7315200" y="6248400"/>
            <a:ext cx="481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C0000"/>
                </a:solidFill>
              </a:rPr>
              <a:t>*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7924800" y="4191000"/>
            <a:ext cx="481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C0000"/>
                </a:solidFill>
              </a:rPr>
              <a:t>*</a:t>
            </a: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8077200" y="5181600"/>
            <a:ext cx="481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C0000"/>
                </a:solidFill>
              </a:rPr>
              <a:t>*</a:t>
            </a:r>
          </a:p>
        </p:txBody>
      </p:sp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7543800" y="4876800"/>
            <a:ext cx="481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C0000"/>
                </a:solidFill>
              </a:rPr>
              <a:t>*</a:t>
            </a:r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8153400" y="5638800"/>
            <a:ext cx="481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C0000"/>
                </a:solidFill>
              </a:rPr>
              <a:t>*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5181600"/>
            <a:ext cx="2438400" cy="1676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334000" cy="686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200400" y="381000"/>
            <a:ext cx="1219200" cy="228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876800" y="478971"/>
            <a:ext cx="990600" cy="13062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940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06751-f25-14AB [Converted]"/>
          <p:cNvPicPr>
            <a:picLocks noChangeAspect="1" noChangeArrowheads="1"/>
          </p:cNvPicPr>
          <p:nvPr/>
        </p:nvPicPr>
        <p:blipFill>
          <a:blip r:embed="rId2" cstate="print">
            <a:lum bright="-18000" contrast="36000"/>
          </a:blip>
          <a:srcRect l="9833" t="9000" r="4477" b="11000"/>
          <a:stretch>
            <a:fillRect/>
          </a:stretch>
        </p:blipFill>
        <p:spPr bwMode="auto">
          <a:xfrm>
            <a:off x="2286000" y="685800"/>
            <a:ext cx="4648200" cy="6096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883275" y="6543675"/>
            <a:ext cx="1062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Text Fig. 25-14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3276600" y="152400"/>
            <a:ext cx="263084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The Facial Nerve</a:t>
            </a: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4479925" y="4992688"/>
            <a:ext cx="162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</a:rPr>
              <a:t>Bell Palsy</a:t>
            </a:r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4343400" y="2667000"/>
            <a:ext cx="2217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</a:rPr>
              <a:t>Central Seven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438400"/>
            <a:ext cx="30348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FF00"/>
                </a:solidFill>
              </a:rPr>
              <a:t>Smile </a:t>
            </a:r>
            <a:endParaRPr lang="en-US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228600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Smile 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111618" name="Picture 2" descr="F:\320-duchenne-smile.jpg"/>
          <p:cNvPicPr>
            <a:picLocks noChangeAspect="1" noChangeArrowheads="1"/>
          </p:cNvPicPr>
          <p:nvPr/>
        </p:nvPicPr>
        <p:blipFill>
          <a:blip r:embed="rId2" cstate="print"/>
          <a:srcRect r="70426"/>
          <a:stretch>
            <a:fillRect/>
          </a:stretch>
        </p:blipFill>
        <p:spPr bwMode="auto">
          <a:xfrm>
            <a:off x="-7245" y="1219203"/>
            <a:ext cx="3725697" cy="5472116"/>
          </a:xfrm>
          <a:prstGeom prst="rect">
            <a:avLst/>
          </a:prstGeom>
          <a:noFill/>
        </p:spPr>
      </p:pic>
      <p:pic>
        <p:nvPicPr>
          <p:cNvPr id="8" name="Picture 2" descr="F:\320-duchenne-smile.jpg"/>
          <p:cNvPicPr>
            <a:picLocks noChangeAspect="1" noChangeArrowheads="1"/>
          </p:cNvPicPr>
          <p:nvPr/>
        </p:nvPicPr>
        <p:blipFill>
          <a:blip r:embed="rId2" cstate="print"/>
          <a:srcRect l="29574" r="28837" b="85106"/>
          <a:stretch>
            <a:fillRect/>
          </a:stretch>
        </p:blipFill>
        <p:spPr bwMode="auto">
          <a:xfrm>
            <a:off x="2819400" y="381000"/>
            <a:ext cx="3429000" cy="533400"/>
          </a:xfrm>
          <a:prstGeom prst="rect">
            <a:avLst/>
          </a:prstGeom>
          <a:noFill/>
        </p:spPr>
      </p:pic>
      <p:pic>
        <p:nvPicPr>
          <p:cNvPr id="9" name="Picture 2" descr="F:\320-duchenne-smile.jpg"/>
          <p:cNvPicPr>
            <a:picLocks noChangeAspect="1" noChangeArrowheads="1"/>
          </p:cNvPicPr>
          <p:nvPr/>
        </p:nvPicPr>
        <p:blipFill>
          <a:blip r:embed="rId2" cstate="print"/>
          <a:srcRect l="70239"/>
          <a:stretch>
            <a:fillRect/>
          </a:stretch>
        </p:blipFill>
        <p:spPr bwMode="auto">
          <a:xfrm>
            <a:off x="5394852" y="1219200"/>
            <a:ext cx="3749148" cy="5472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3211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Pan Am Smile 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111618" name="Picture 2" descr="F:\320-duchenne-smile.jpg"/>
          <p:cNvPicPr>
            <a:picLocks noChangeAspect="1" noChangeArrowheads="1"/>
          </p:cNvPicPr>
          <p:nvPr/>
        </p:nvPicPr>
        <p:blipFill>
          <a:blip r:embed="rId2" cstate="print"/>
          <a:srcRect r="70426"/>
          <a:stretch>
            <a:fillRect/>
          </a:stretch>
        </p:blipFill>
        <p:spPr bwMode="auto">
          <a:xfrm>
            <a:off x="-7245" y="1219203"/>
            <a:ext cx="3725697" cy="5472116"/>
          </a:xfrm>
          <a:prstGeom prst="rect">
            <a:avLst/>
          </a:prstGeom>
          <a:noFill/>
        </p:spPr>
      </p:pic>
      <p:pic>
        <p:nvPicPr>
          <p:cNvPr id="9" name="Picture 2" descr="F:\320-duchenne-smile.jpg"/>
          <p:cNvPicPr>
            <a:picLocks noChangeAspect="1" noChangeArrowheads="1"/>
          </p:cNvPicPr>
          <p:nvPr/>
        </p:nvPicPr>
        <p:blipFill>
          <a:blip r:embed="rId2" cstate="print"/>
          <a:srcRect l="70239"/>
          <a:stretch>
            <a:fillRect/>
          </a:stretch>
        </p:blipFill>
        <p:spPr bwMode="auto">
          <a:xfrm>
            <a:off x="5394852" y="1219200"/>
            <a:ext cx="3749148" cy="54721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86400" y="381000"/>
            <a:ext cx="3493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Duchenne</a:t>
            </a:r>
            <a:r>
              <a:rPr lang="en-US" sz="3600" dirty="0" smtClean="0">
                <a:solidFill>
                  <a:srgbClr val="FFFF00"/>
                </a:solidFill>
              </a:rPr>
              <a:t> smile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3211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Pan Am Smile 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111618" name="Picture 2" descr="F:\320-duchenne-smile.jpg"/>
          <p:cNvPicPr>
            <a:picLocks noChangeAspect="1" noChangeArrowheads="1"/>
          </p:cNvPicPr>
          <p:nvPr/>
        </p:nvPicPr>
        <p:blipFill>
          <a:blip r:embed="rId2" cstate="print"/>
          <a:srcRect r="70426"/>
          <a:stretch>
            <a:fillRect/>
          </a:stretch>
        </p:blipFill>
        <p:spPr bwMode="auto">
          <a:xfrm>
            <a:off x="-7245" y="1219203"/>
            <a:ext cx="3725697" cy="547211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546" r="4135" b="19048"/>
          <a:stretch>
            <a:fillRect/>
          </a:stretch>
        </p:blipFill>
        <p:spPr bwMode="auto">
          <a:xfrm>
            <a:off x="4572000" y="1143000"/>
            <a:ext cx="423806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320-duchenne-smile.jpg"/>
          <p:cNvPicPr>
            <a:picLocks noChangeAspect="1" noChangeArrowheads="1"/>
          </p:cNvPicPr>
          <p:nvPr/>
        </p:nvPicPr>
        <p:blipFill>
          <a:blip r:embed="rId2" cstate="print"/>
          <a:srcRect l="70239"/>
          <a:stretch>
            <a:fillRect/>
          </a:stretch>
        </p:blipFill>
        <p:spPr bwMode="auto">
          <a:xfrm>
            <a:off x="5394852" y="1219200"/>
            <a:ext cx="3749148" cy="54721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86400" y="381000"/>
            <a:ext cx="3493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Duchenne</a:t>
            </a:r>
            <a:r>
              <a:rPr lang="en-US" sz="3600" dirty="0" smtClean="0">
                <a:solidFill>
                  <a:srgbClr val="FFFF00"/>
                </a:solidFill>
              </a:rPr>
              <a:t> smile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112642" name="Picture 2" descr="F:\ch29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1524000"/>
            <a:ext cx="5080000" cy="353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F06751-f25-15 [Converted]"/>
          <p:cNvPicPr>
            <a:picLocks noChangeAspect="1" noChangeArrowheads="1"/>
          </p:cNvPicPr>
          <p:nvPr/>
        </p:nvPicPr>
        <p:blipFill>
          <a:blip r:embed="rId2" cstate="print">
            <a:lum bright="-18000" contrast="48000"/>
          </a:blip>
          <a:srcRect l="23729" t="7771" r="5084" b="2753"/>
          <a:stretch>
            <a:fillRect/>
          </a:stretch>
        </p:blipFill>
        <p:spPr bwMode="auto">
          <a:xfrm>
            <a:off x="1447800" y="1371600"/>
            <a:ext cx="6400800" cy="4953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038475" y="762000"/>
            <a:ext cx="3365024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Corticonuclear Fibers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5403850" y="3733800"/>
            <a:ext cx="221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00"/>
                </a:solidFill>
              </a:rPr>
              <a:t>Nucleus ambiguus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5226050" y="4876800"/>
            <a:ext cx="247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00"/>
                </a:solidFill>
              </a:rPr>
              <a:t>Hypoglossal nucleus</a:t>
            </a: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1435100" y="6076950"/>
            <a:ext cx="1062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Text Fig. 25-15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638800" y="3200400"/>
            <a:ext cx="1381147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</a:rPr>
              <a:t>Vagus</a:t>
            </a:r>
            <a:r>
              <a:rPr lang="en-US" sz="2400" b="1" dirty="0" smtClean="0">
                <a:solidFill>
                  <a:srgbClr val="FFFF00"/>
                </a:solidFill>
              </a:rPr>
              <a:t> X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F06751-f25-15 [Converted]"/>
          <p:cNvPicPr>
            <a:picLocks noChangeAspect="1" noChangeArrowheads="1"/>
          </p:cNvPicPr>
          <p:nvPr/>
        </p:nvPicPr>
        <p:blipFill>
          <a:blip r:embed="rId2" cstate="print">
            <a:lum bright="-18000" contrast="48000"/>
          </a:blip>
          <a:srcRect l="23729" t="7771" r="5084" b="2753"/>
          <a:stretch>
            <a:fillRect/>
          </a:stretch>
        </p:blipFill>
        <p:spPr bwMode="auto">
          <a:xfrm>
            <a:off x="1447800" y="1371600"/>
            <a:ext cx="6400800" cy="4953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038475" y="762000"/>
            <a:ext cx="3365024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Corticonuclear Fibers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5403850" y="3733800"/>
            <a:ext cx="221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00"/>
                </a:solidFill>
              </a:rPr>
              <a:t>Nucleus ambiguus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5226050" y="4876800"/>
            <a:ext cx="247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00"/>
                </a:solidFill>
              </a:rPr>
              <a:t>Hypoglossal nucleus</a:t>
            </a: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1435100" y="6076950"/>
            <a:ext cx="1062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Text Fig. 25-15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F06751-f25-16AB [Converted]"/>
          <p:cNvPicPr>
            <a:picLocks noChangeAspect="1" noChangeArrowheads="1"/>
          </p:cNvPicPr>
          <p:nvPr/>
        </p:nvPicPr>
        <p:blipFill>
          <a:blip r:embed="rId2" cstate="print"/>
          <a:srcRect t="9630"/>
          <a:stretch>
            <a:fillRect/>
          </a:stretch>
        </p:blipFill>
        <p:spPr bwMode="auto">
          <a:xfrm>
            <a:off x="3100388" y="660400"/>
            <a:ext cx="2941637" cy="6197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114550" y="133350"/>
            <a:ext cx="495360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Lesion of the Hypoglossal Nerve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3803650" y="6610350"/>
            <a:ext cx="1062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Text Fig. 25-16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 l="5160" t="60714" r="56185" b="9524"/>
          <a:stretch>
            <a:fillRect/>
          </a:stretch>
        </p:blipFill>
        <p:spPr bwMode="auto">
          <a:xfrm>
            <a:off x="0" y="37338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1546" r="4135" b="19048"/>
          <a:stretch>
            <a:fillRect/>
          </a:stretch>
        </p:blipFill>
        <p:spPr bwMode="auto">
          <a:xfrm>
            <a:off x="2895600" y="0"/>
            <a:ext cx="61520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0" y="990600"/>
            <a:ext cx="4491935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Accessory Nerve CN XI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8129588" y="3429000"/>
            <a:ext cx="481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C0000"/>
                </a:solidFill>
              </a:rPr>
              <a:t>*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7315200" y="6248400"/>
            <a:ext cx="481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C0000"/>
                </a:solidFill>
              </a:rPr>
              <a:t>*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7924800" y="4191000"/>
            <a:ext cx="481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C0000"/>
                </a:solidFill>
              </a:rPr>
              <a:t>*</a:t>
            </a: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8077200" y="5181600"/>
            <a:ext cx="481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C0000"/>
                </a:solidFill>
              </a:rPr>
              <a:t>*</a:t>
            </a:r>
          </a:p>
        </p:txBody>
      </p:sp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7543800" y="4876800"/>
            <a:ext cx="481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C0000"/>
                </a:solidFill>
              </a:rPr>
              <a:t>*</a:t>
            </a:r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8153400" y="5638800"/>
            <a:ext cx="481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C0000"/>
                </a:solidFill>
              </a:rPr>
              <a:t>*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5181600"/>
            <a:ext cx="2438400" cy="1676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0" y="0"/>
            <a:ext cx="51054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dirty="0" smtClean="0"/>
          </a:p>
          <a:p>
            <a:r>
              <a:rPr lang="en-US" sz="1600" b="1" dirty="0" smtClean="0"/>
              <a:t>CN. VIII</a:t>
            </a:r>
            <a:endParaRPr lang="en-US" sz="1600" b="1" dirty="0"/>
          </a:p>
          <a:p>
            <a:r>
              <a:rPr lang="en-US" sz="1600" b="1" i="1" dirty="0"/>
              <a:t>-deafness</a:t>
            </a:r>
          </a:p>
          <a:p>
            <a:r>
              <a:rPr lang="en-US" sz="1600" b="1" i="1" dirty="0"/>
              <a:t>-vestibular </a:t>
            </a:r>
            <a:r>
              <a:rPr lang="en-US" sz="1600" b="1" i="1" dirty="0" err="1"/>
              <a:t>schwannoma</a:t>
            </a:r>
            <a:endParaRPr lang="en-US" sz="1600" b="1" i="1" dirty="0"/>
          </a:p>
          <a:p>
            <a:r>
              <a:rPr lang="en-US" sz="1600" b="1" i="1" dirty="0"/>
              <a:t>-</a:t>
            </a:r>
            <a:r>
              <a:rPr lang="en-US" sz="1600" b="1" i="1" dirty="0" smtClean="0"/>
              <a:t>tinnitus</a:t>
            </a:r>
          </a:p>
          <a:p>
            <a:endParaRPr lang="en-US" sz="1600" b="1" i="1" dirty="0"/>
          </a:p>
          <a:p>
            <a:r>
              <a:rPr lang="en-US" sz="1600" b="1" dirty="0"/>
              <a:t>CN. </a:t>
            </a:r>
            <a:r>
              <a:rPr lang="en-US" sz="1600" b="1" dirty="0" smtClean="0"/>
              <a:t>IX</a:t>
            </a:r>
          </a:p>
          <a:p>
            <a:endParaRPr lang="en-US" sz="1600" b="1" dirty="0"/>
          </a:p>
          <a:p>
            <a:r>
              <a:rPr lang="en-US" sz="1600" b="1" i="1" dirty="0"/>
              <a:t>-glossopharyngeal neuralgia</a:t>
            </a:r>
          </a:p>
          <a:p>
            <a:r>
              <a:rPr lang="en-US" sz="1600" b="1" i="1" dirty="0"/>
              <a:t>-gag reflex</a:t>
            </a:r>
          </a:p>
          <a:p>
            <a:r>
              <a:rPr lang="en-US" sz="1600" b="1" i="1" dirty="0"/>
              <a:t>-jugular foramen </a:t>
            </a:r>
            <a:r>
              <a:rPr lang="en-US" sz="1600" b="1" i="1" dirty="0" smtClean="0"/>
              <a:t>syndromes</a:t>
            </a:r>
          </a:p>
          <a:p>
            <a:endParaRPr lang="en-US" sz="1600" b="1" i="1" dirty="0"/>
          </a:p>
          <a:p>
            <a:r>
              <a:rPr lang="en-US" sz="1600" b="1" dirty="0"/>
              <a:t>CN. </a:t>
            </a:r>
            <a:r>
              <a:rPr lang="en-US" sz="1600" b="1" dirty="0" smtClean="0"/>
              <a:t>X</a:t>
            </a:r>
          </a:p>
          <a:p>
            <a:r>
              <a:rPr lang="en-US" sz="1600" b="1" i="1" dirty="0" smtClean="0"/>
              <a:t>-</a:t>
            </a:r>
            <a:r>
              <a:rPr lang="en-US" sz="1600" b="1" i="1" dirty="0"/>
              <a:t>dysarthria</a:t>
            </a:r>
          </a:p>
          <a:p>
            <a:r>
              <a:rPr lang="en-US" sz="1600" b="1" i="1" dirty="0"/>
              <a:t>-dysphagia</a:t>
            </a:r>
          </a:p>
          <a:p>
            <a:r>
              <a:rPr lang="en-US" sz="1600" b="1" i="1" dirty="0"/>
              <a:t>-dyspnea</a:t>
            </a:r>
          </a:p>
          <a:p>
            <a:r>
              <a:rPr lang="sv-SE" sz="1600" b="1" i="1" dirty="0"/>
              <a:t>-jugular foramen syndromes </a:t>
            </a:r>
            <a:r>
              <a:rPr lang="sv-SE" sz="1600" dirty="0"/>
              <a:t>(see Text p. 218)</a:t>
            </a:r>
          </a:p>
          <a:p>
            <a:r>
              <a:rPr lang="en-US" sz="1600" b="1" dirty="0"/>
              <a:t>CN. </a:t>
            </a:r>
            <a:r>
              <a:rPr lang="en-US" sz="1600" b="1" dirty="0" smtClean="0"/>
              <a:t>XI</a:t>
            </a:r>
          </a:p>
          <a:p>
            <a:endParaRPr lang="en-US" sz="1600" b="1" dirty="0"/>
          </a:p>
          <a:p>
            <a:r>
              <a:rPr lang="sv-SE" sz="1600" b="1" i="1" dirty="0"/>
              <a:t>-jugular foramen syndromes </a:t>
            </a:r>
            <a:r>
              <a:rPr lang="sv-SE" sz="1600" dirty="0"/>
              <a:t>(see Text p. 218)</a:t>
            </a:r>
          </a:p>
          <a:p>
            <a:r>
              <a:rPr lang="en-US" sz="1600" b="1" i="1" dirty="0"/>
              <a:t>-paralysis of trapezius and sternocleidomastoid </a:t>
            </a:r>
            <a:r>
              <a:rPr lang="en-US" sz="1600" b="1" i="1" dirty="0" smtClean="0"/>
              <a:t>muscles</a:t>
            </a:r>
          </a:p>
          <a:p>
            <a:endParaRPr lang="en-US" sz="1600" b="1" i="1" dirty="0"/>
          </a:p>
          <a:p>
            <a:r>
              <a:rPr lang="en-US" sz="1600" b="1" dirty="0"/>
              <a:t>CN. </a:t>
            </a:r>
            <a:r>
              <a:rPr lang="en-US" sz="1600" b="1" dirty="0" smtClean="0"/>
              <a:t>XII</a:t>
            </a:r>
          </a:p>
          <a:p>
            <a:endParaRPr lang="en-US" sz="1600" b="1" dirty="0"/>
          </a:p>
          <a:p>
            <a:r>
              <a:rPr lang="en-US" sz="1600" b="1" i="1" dirty="0"/>
              <a:t>-lateral deviation on protrusion</a:t>
            </a:r>
          </a:p>
          <a:p>
            <a:r>
              <a:rPr lang="en-US" sz="1600" b="1" i="1" dirty="0"/>
              <a:t>-medial medullary syndrome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267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smtClean="0">
                <a:solidFill>
                  <a:srgbClr val="EAEAEA"/>
                </a:solidFill>
              </a:rPr>
              <a:t>CN </a:t>
            </a:r>
            <a:r>
              <a:rPr lang="en-US" sz="1600" b="1" dirty="0">
                <a:solidFill>
                  <a:srgbClr val="EAEAEA"/>
                </a:solidFill>
              </a:rPr>
              <a:t>I</a:t>
            </a:r>
          </a:p>
          <a:p>
            <a:pPr lvl="0"/>
            <a:r>
              <a:rPr lang="en-US" sz="1600" b="1" i="1" dirty="0" smtClean="0">
                <a:solidFill>
                  <a:srgbClr val="EAEAEA"/>
                </a:solidFill>
              </a:rPr>
              <a:t>-</a:t>
            </a:r>
            <a:r>
              <a:rPr lang="en-US" sz="1600" b="1" i="1" dirty="0" err="1" smtClean="0">
                <a:solidFill>
                  <a:srgbClr val="EAEAEA"/>
                </a:solidFill>
              </a:rPr>
              <a:t>Anosomia</a:t>
            </a:r>
            <a:endParaRPr lang="en-US" sz="1600" b="1" i="1" dirty="0">
              <a:solidFill>
                <a:srgbClr val="EAEAEA"/>
              </a:solidFill>
            </a:endParaRPr>
          </a:p>
          <a:p>
            <a:r>
              <a:rPr lang="en-US" sz="1600" b="1" i="1" dirty="0" smtClean="0">
                <a:solidFill>
                  <a:srgbClr val="EAEAEA"/>
                </a:solidFill>
              </a:rPr>
              <a:t>-</a:t>
            </a:r>
            <a:r>
              <a:rPr lang="en-US" sz="1600" b="1" i="1" dirty="0" err="1">
                <a:solidFill>
                  <a:srgbClr val="EAEAEA"/>
                </a:solidFill>
              </a:rPr>
              <a:t>ageusia</a:t>
            </a:r>
            <a:r>
              <a:rPr lang="en-US" sz="1600" b="1" i="1" dirty="0">
                <a:solidFill>
                  <a:srgbClr val="EAEAEA"/>
                </a:solidFill>
              </a:rPr>
              <a:t>, </a:t>
            </a:r>
            <a:r>
              <a:rPr lang="en-US" sz="1600" b="1" i="1" dirty="0" err="1" smtClean="0">
                <a:solidFill>
                  <a:srgbClr val="EAEAEA"/>
                </a:solidFill>
              </a:rPr>
              <a:t>hypogeusia</a:t>
            </a:r>
            <a:endParaRPr lang="en-US" sz="1600" b="1" dirty="0" smtClean="0">
              <a:solidFill>
                <a:srgbClr val="EAEAEA"/>
              </a:solidFill>
            </a:endParaRPr>
          </a:p>
          <a:p>
            <a:pPr lvl="0"/>
            <a:r>
              <a:rPr lang="en-US" sz="1600" b="1" dirty="0" smtClean="0">
                <a:solidFill>
                  <a:srgbClr val="EAEAEA"/>
                </a:solidFill>
              </a:rPr>
              <a:t>CN </a:t>
            </a:r>
            <a:r>
              <a:rPr lang="en-US" sz="1600" b="1" dirty="0">
                <a:solidFill>
                  <a:srgbClr val="EAEAEA"/>
                </a:solidFill>
              </a:rPr>
              <a:t>II</a:t>
            </a:r>
          </a:p>
          <a:p>
            <a:pPr lvl="0"/>
            <a:r>
              <a:rPr lang="en-US" sz="1600" b="1" i="1" dirty="0">
                <a:solidFill>
                  <a:srgbClr val="EAEAEA"/>
                </a:solidFill>
              </a:rPr>
              <a:t>-blindness</a:t>
            </a:r>
          </a:p>
          <a:p>
            <a:pPr lvl="0"/>
            <a:r>
              <a:rPr lang="en-US" sz="1600" b="1" i="1" dirty="0">
                <a:solidFill>
                  <a:srgbClr val="EAEAEA"/>
                </a:solidFill>
              </a:rPr>
              <a:t>-hemianopia</a:t>
            </a:r>
          </a:p>
          <a:p>
            <a:pPr lvl="0"/>
            <a:r>
              <a:rPr lang="en-US" sz="1600" b="1" i="1" dirty="0">
                <a:solidFill>
                  <a:srgbClr val="EAEAEA"/>
                </a:solidFill>
              </a:rPr>
              <a:t>-</a:t>
            </a:r>
            <a:r>
              <a:rPr lang="en-US" sz="1600" b="1" i="1" dirty="0" err="1">
                <a:solidFill>
                  <a:srgbClr val="EAEAEA"/>
                </a:solidFill>
              </a:rPr>
              <a:t>mydriasis</a:t>
            </a:r>
            <a:endParaRPr lang="en-US" sz="1600" b="1" i="1" dirty="0">
              <a:solidFill>
                <a:srgbClr val="EAEAEA"/>
              </a:solidFill>
            </a:endParaRPr>
          </a:p>
          <a:p>
            <a:pPr lvl="0"/>
            <a:r>
              <a:rPr lang="en-US" sz="1600" b="1" i="1" dirty="0">
                <a:solidFill>
                  <a:srgbClr val="EAEAEA"/>
                </a:solidFill>
              </a:rPr>
              <a:t>-</a:t>
            </a:r>
            <a:r>
              <a:rPr lang="en-US" sz="1600" b="1" i="1" dirty="0" err="1">
                <a:solidFill>
                  <a:srgbClr val="EAEAEA"/>
                </a:solidFill>
              </a:rPr>
              <a:t>quadrantanopia</a:t>
            </a:r>
            <a:endParaRPr lang="en-US" sz="1600" b="1" i="1" dirty="0">
              <a:solidFill>
                <a:srgbClr val="EAEAEA"/>
              </a:solidFill>
            </a:endParaRPr>
          </a:p>
          <a:p>
            <a:pPr lvl="0"/>
            <a:endParaRPr lang="en-US" sz="1600" b="1" dirty="0" smtClean="0">
              <a:solidFill>
                <a:srgbClr val="EAEAEA"/>
              </a:solidFill>
            </a:endParaRPr>
          </a:p>
          <a:p>
            <a:pPr lvl="0"/>
            <a:r>
              <a:rPr lang="en-US" sz="1600" b="1" dirty="0" smtClean="0">
                <a:solidFill>
                  <a:srgbClr val="EAEAEA"/>
                </a:solidFill>
              </a:rPr>
              <a:t>CN </a:t>
            </a:r>
            <a:r>
              <a:rPr lang="en-US" sz="1600" b="1" dirty="0">
                <a:solidFill>
                  <a:srgbClr val="EAEAEA"/>
                </a:solidFill>
              </a:rPr>
              <a:t>III, IV, VI</a:t>
            </a:r>
          </a:p>
          <a:p>
            <a:pPr lvl="0"/>
            <a:r>
              <a:rPr lang="en-US" sz="1600" b="1" i="1" dirty="0">
                <a:solidFill>
                  <a:srgbClr val="EAEAEA"/>
                </a:solidFill>
              </a:rPr>
              <a:t>-diplopia</a:t>
            </a:r>
          </a:p>
          <a:p>
            <a:pPr lvl="0"/>
            <a:r>
              <a:rPr lang="en-US" sz="1600" b="1" i="1" dirty="0">
                <a:solidFill>
                  <a:srgbClr val="EAEAEA"/>
                </a:solidFill>
              </a:rPr>
              <a:t>-ptosis</a:t>
            </a:r>
          </a:p>
          <a:p>
            <a:pPr lvl="0"/>
            <a:r>
              <a:rPr lang="en-US" sz="1600" b="1" i="1" dirty="0">
                <a:solidFill>
                  <a:srgbClr val="EAEAEA"/>
                </a:solidFill>
              </a:rPr>
              <a:t>-paralysis of </a:t>
            </a:r>
            <a:r>
              <a:rPr lang="en-US" sz="1600" b="1" i="1" dirty="0" err="1">
                <a:solidFill>
                  <a:srgbClr val="EAEAEA"/>
                </a:solidFill>
              </a:rPr>
              <a:t>extraocular</a:t>
            </a:r>
            <a:r>
              <a:rPr lang="en-US" sz="1600" b="1" i="1" dirty="0">
                <a:solidFill>
                  <a:srgbClr val="EAEAEA"/>
                </a:solidFill>
              </a:rPr>
              <a:t> muscles</a:t>
            </a:r>
          </a:p>
          <a:p>
            <a:pPr lvl="0"/>
            <a:r>
              <a:rPr lang="en-US" sz="1600" b="1" i="1" dirty="0">
                <a:solidFill>
                  <a:srgbClr val="EAEAEA"/>
                </a:solidFill>
              </a:rPr>
              <a:t>-</a:t>
            </a:r>
            <a:r>
              <a:rPr lang="en-US" sz="1600" b="1" i="1" dirty="0" err="1">
                <a:solidFill>
                  <a:srgbClr val="EAEAEA"/>
                </a:solidFill>
              </a:rPr>
              <a:t>mydriasis</a:t>
            </a:r>
            <a:endParaRPr lang="en-US" sz="1600" b="1" i="1" dirty="0">
              <a:solidFill>
                <a:srgbClr val="EAEAEA"/>
              </a:solidFill>
            </a:endParaRPr>
          </a:p>
          <a:p>
            <a:pPr lvl="0"/>
            <a:r>
              <a:rPr lang="en-US" sz="1600" b="1" dirty="0">
                <a:solidFill>
                  <a:srgbClr val="EAEAEA"/>
                </a:solidFill>
              </a:rPr>
              <a:t>CN. V</a:t>
            </a:r>
          </a:p>
          <a:p>
            <a:pPr lvl="0"/>
            <a:r>
              <a:rPr lang="en-US" sz="1600" b="1" i="1" dirty="0">
                <a:solidFill>
                  <a:srgbClr val="EAEAEA"/>
                </a:solidFill>
              </a:rPr>
              <a:t>-trigeminal neuralgia (tic </a:t>
            </a:r>
            <a:r>
              <a:rPr lang="en-US" sz="1600" b="1" i="1" dirty="0" err="1">
                <a:solidFill>
                  <a:srgbClr val="EAEAEA"/>
                </a:solidFill>
              </a:rPr>
              <a:t>douloureux</a:t>
            </a:r>
            <a:r>
              <a:rPr lang="en-US" sz="1600" b="1" i="1" dirty="0">
                <a:solidFill>
                  <a:srgbClr val="EAEAEA"/>
                </a:solidFill>
              </a:rPr>
              <a:t>)</a:t>
            </a:r>
          </a:p>
          <a:p>
            <a:pPr lvl="0"/>
            <a:r>
              <a:rPr lang="en-US" sz="1600" b="1" i="1" dirty="0" smtClean="0">
                <a:solidFill>
                  <a:srgbClr val="EAEAEA"/>
                </a:solidFill>
              </a:rPr>
              <a:t>-</a:t>
            </a:r>
            <a:r>
              <a:rPr lang="en-US" sz="1600" b="1" i="1" dirty="0" err="1">
                <a:solidFill>
                  <a:srgbClr val="EAEAEA"/>
                </a:solidFill>
              </a:rPr>
              <a:t>paralyis</a:t>
            </a:r>
            <a:r>
              <a:rPr lang="en-US" sz="1600" b="1" i="1" dirty="0">
                <a:solidFill>
                  <a:srgbClr val="EAEAEA"/>
                </a:solidFill>
              </a:rPr>
              <a:t> of masticatory muscles</a:t>
            </a:r>
          </a:p>
          <a:p>
            <a:pPr lvl="0"/>
            <a:r>
              <a:rPr lang="en-US" sz="1600" b="1" i="1" dirty="0">
                <a:solidFill>
                  <a:srgbClr val="EAEAEA"/>
                </a:solidFill>
              </a:rPr>
              <a:t>-jaw jerk reflex (afferent limb/efferent limb)</a:t>
            </a:r>
          </a:p>
          <a:p>
            <a:pPr lvl="0"/>
            <a:r>
              <a:rPr lang="en-US" sz="1600" b="1" i="1" dirty="0">
                <a:solidFill>
                  <a:srgbClr val="EAEAEA"/>
                </a:solidFill>
              </a:rPr>
              <a:t>-lateral medullary </a:t>
            </a:r>
            <a:r>
              <a:rPr lang="en-US" sz="1600" b="1" i="1" dirty="0" smtClean="0">
                <a:solidFill>
                  <a:srgbClr val="EAEAEA"/>
                </a:solidFill>
              </a:rPr>
              <a:t>syndrome</a:t>
            </a:r>
          </a:p>
          <a:p>
            <a:pPr lvl="0"/>
            <a:endParaRPr lang="en-US" sz="1600" b="1" i="1" dirty="0">
              <a:solidFill>
                <a:srgbClr val="EAEAEA"/>
              </a:solidFill>
            </a:endParaRPr>
          </a:p>
          <a:p>
            <a:pPr lvl="0"/>
            <a:r>
              <a:rPr lang="en-US" sz="1600" b="1" dirty="0">
                <a:solidFill>
                  <a:srgbClr val="EAEAEA"/>
                </a:solidFill>
              </a:rPr>
              <a:t>CN. VII</a:t>
            </a:r>
          </a:p>
          <a:p>
            <a:pPr lvl="0"/>
            <a:r>
              <a:rPr lang="en-US" sz="1600" b="1" i="1" dirty="0">
                <a:solidFill>
                  <a:srgbClr val="EAEAEA"/>
                </a:solidFill>
              </a:rPr>
              <a:t>-Bell palsy</a:t>
            </a:r>
          </a:p>
          <a:p>
            <a:pPr lvl="0"/>
            <a:r>
              <a:rPr lang="en-US" sz="1600" b="1" i="1" dirty="0">
                <a:solidFill>
                  <a:srgbClr val="EAEAEA"/>
                </a:solidFill>
              </a:rPr>
              <a:t>-central seven</a:t>
            </a:r>
          </a:p>
          <a:p>
            <a:pPr lvl="0"/>
            <a:r>
              <a:rPr lang="en-US" sz="1600" b="1" i="1" dirty="0">
                <a:solidFill>
                  <a:srgbClr val="EAEAEA"/>
                </a:solidFill>
              </a:rPr>
              <a:t>-paralysis of muscles of facial expression</a:t>
            </a:r>
          </a:p>
          <a:p>
            <a:pPr lvl="0"/>
            <a:r>
              <a:rPr lang="en-US" sz="1600" b="1" i="1" dirty="0">
                <a:solidFill>
                  <a:srgbClr val="EAEAEA"/>
                </a:solidFill>
              </a:rPr>
              <a:t>-corneal reflex </a:t>
            </a:r>
            <a:endParaRPr lang="en-US" sz="1600" b="1" i="1" dirty="0" smtClean="0">
              <a:solidFill>
                <a:srgbClr val="EAEAEA"/>
              </a:solidFill>
            </a:endParaRPr>
          </a:p>
          <a:p>
            <a:pPr lvl="0"/>
            <a:r>
              <a:rPr lang="en-US" sz="1600" b="1" i="1" dirty="0" smtClean="0">
                <a:solidFill>
                  <a:srgbClr val="EAEAEA"/>
                </a:solidFill>
              </a:rPr>
              <a:t>-</a:t>
            </a:r>
            <a:r>
              <a:rPr lang="en-US" sz="1600" b="1" i="1" dirty="0" err="1">
                <a:solidFill>
                  <a:srgbClr val="EAEAEA"/>
                </a:solidFill>
              </a:rPr>
              <a:t>hemifacial</a:t>
            </a:r>
            <a:r>
              <a:rPr lang="en-US" sz="1600" b="1" i="1" dirty="0">
                <a:solidFill>
                  <a:srgbClr val="EAEAEA"/>
                </a:solidFill>
              </a:rPr>
              <a:t> </a:t>
            </a:r>
            <a:r>
              <a:rPr lang="en-US" sz="1600" b="1" i="1" dirty="0" smtClean="0">
                <a:solidFill>
                  <a:srgbClr val="EAEAEA"/>
                </a:solidFill>
              </a:rPr>
              <a:t>spasms</a:t>
            </a:r>
            <a:endParaRPr lang="en-US" sz="1600" b="1" i="1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05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7875" y="166850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Accessory Nerve CN XI</a:t>
            </a:r>
            <a:endParaRPr lang="en-US" sz="3600" dirty="0">
              <a:solidFill>
                <a:srgbClr val="FFFF00"/>
              </a:solidFill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3951175" y="2667000"/>
            <a:ext cx="4114800" cy="3962400"/>
            <a:chOff x="494900" y="2455250"/>
            <a:chExt cx="4648200" cy="4191000"/>
          </a:xfrm>
        </p:grpSpPr>
        <p:pic>
          <p:nvPicPr>
            <p:cNvPr id="5" name="Picture 4" descr="F67511-014-f007.jpg"/>
            <p:cNvPicPr>
              <a:picLocks noChangeAspect="1"/>
            </p:cNvPicPr>
            <p:nvPr/>
          </p:nvPicPr>
          <p:blipFill>
            <a:blip r:embed="rId2" cstate="print"/>
            <a:srcRect l="8976" t="3305" r="12802" b="5819"/>
            <a:stretch>
              <a:fillRect/>
            </a:stretch>
          </p:blipFill>
          <p:spPr>
            <a:xfrm>
              <a:off x="494900" y="2455250"/>
              <a:ext cx="4648200" cy="4191000"/>
            </a:xfrm>
            <a:prstGeom prst="rect">
              <a:avLst/>
            </a:prstGeom>
          </p:spPr>
        </p:pic>
        <p:sp>
          <p:nvSpPr>
            <p:cNvPr id="6" name="5-Point Star 5"/>
            <p:cNvSpPr/>
            <p:nvPr/>
          </p:nvSpPr>
          <p:spPr>
            <a:xfrm>
              <a:off x="3085700" y="4713975"/>
              <a:ext cx="381000" cy="38100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6"/>
          <p:cNvGrpSpPr/>
          <p:nvPr/>
        </p:nvGrpSpPr>
        <p:grpSpPr>
          <a:xfrm>
            <a:off x="333675" y="1641925"/>
            <a:ext cx="8142560" cy="646331"/>
            <a:chOff x="333675" y="1872925"/>
            <a:chExt cx="8142560" cy="646331"/>
          </a:xfrm>
        </p:grpSpPr>
        <p:sp>
          <p:nvSpPr>
            <p:cNvPr id="8" name="TextBox 7"/>
            <p:cNvSpPr txBox="1"/>
            <p:nvPr/>
          </p:nvSpPr>
          <p:spPr>
            <a:xfrm>
              <a:off x="333675" y="1981200"/>
              <a:ext cx="4033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Motor neurons in the cervical spinal cord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390725" y="2181725"/>
              <a:ext cx="762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236950" y="1872925"/>
              <a:ext cx="32392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Trapezius</a:t>
              </a:r>
              <a:r>
                <a:rPr lang="en-US" dirty="0" smtClean="0"/>
                <a:t> &amp; </a:t>
              </a:r>
              <a:r>
                <a:rPr lang="en-US" dirty="0" err="1" smtClean="0"/>
                <a:t>sternocleidomastoid</a:t>
              </a:r>
              <a:endParaRPr lang="en-US" dirty="0" smtClean="0"/>
            </a:p>
            <a:p>
              <a:pPr algn="ctr"/>
              <a:r>
                <a:rPr lang="en-US" dirty="0" smtClean="0"/>
                <a:t>muscles</a:t>
              </a:r>
              <a:endParaRPr lang="en-US" dirty="0"/>
            </a:p>
          </p:txBody>
        </p:sp>
      </p:grpSp>
      <p:grpSp>
        <p:nvGrpSpPr>
          <p:cNvPr id="7" name="Group 15"/>
          <p:cNvGrpSpPr/>
          <p:nvPr/>
        </p:nvGrpSpPr>
        <p:grpSpPr>
          <a:xfrm>
            <a:off x="1371600" y="2286000"/>
            <a:ext cx="2524225" cy="4419600"/>
            <a:chOff x="1209575" y="838200"/>
            <a:chExt cx="3057625" cy="4953000"/>
          </a:xfrm>
        </p:grpSpPr>
        <p:pic>
          <p:nvPicPr>
            <p:cNvPr id="11" name="Picture 10" descr="F67511-014-f003.jpg"/>
            <p:cNvPicPr>
              <a:picLocks noChangeAspect="1"/>
            </p:cNvPicPr>
            <p:nvPr/>
          </p:nvPicPr>
          <p:blipFill>
            <a:blip r:embed="rId3" cstate="print"/>
            <a:srcRect l="19992" t="10526" r="28028" b="3947"/>
            <a:stretch>
              <a:fillRect/>
            </a:stretch>
          </p:blipFill>
          <p:spPr>
            <a:xfrm>
              <a:off x="1295400" y="838200"/>
              <a:ext cx="2971800" cy="4953000"/>
            </a:xfrm>
            <a:prstGeom prst="rect">
              <a:avLst/>
            </a:prstGeom>
          </p:spPr>
        </p:pic>
        <p:sp>
          <p:nvSpPr>
            <p:cNvPr id="14" name="5-Point Star 13"/>
            <p:cNvSpPr/>
            <p:nvPr/>
          </p:nvSpPr>
          <p:spPr>
            <a:xfrm>
              <a:off x="1209575" y="5115025"/>
              <a:ext cx="228600" cy="2286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rnocleidomastoid.jpg"/>
          <p:cNvPicPr>
            <a:picLocks noChangeAspect="1"/>
          </p:cNvPicPr>
          <p:nvPr/>
        </p:nvPicPr>
        <p:blipFill>
          <a:blip r:embed="rId2" cstate="print"/>
          <a:srcRect l="25238" r="2201" b="12762"/>
          <a:stretch>
            <a:fillRect/>
          </a:stretch>
        </p:blipFill>
        <p:spPr>
          <a:xfrm>
            <a:off x="259874" y="1407166"/>
            <a:ext cx="3721775" cy="33172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trapezius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rcRect l="2651" t="4770" r="6710" b="658"/>
          <a:stretch>
            <a:fillRect/>
          </a:stretch>
        </p:blipFill>
        <p:spPr>
          <a:xfrm>
            <a:off x="4095550" y="1410816"/>
            <a:ext cx="4800600" cy="32959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90600" y="914400"/>
            <a:ext cx="2120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Sternocleidomastoid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86375" y="971350"/>
            <a:ext cx="1059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Trapezius</a:t>
            </a: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3257350" y="1475075"/>
            <a:ext cx="3048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7543800" y="2362200"/>
            <a:ext cx="3048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4343400" y="1676400"/>
            <a:ext cx="3048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05000" y="4953000"/>
            <a:ext cx="4843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Gray’s Anatomy for students: Figs. 8.171 page 920, 7.9 page 614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5486400"/>
            <a:ext cx="804503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sternocleidomastoid</a:t>
            </a:r>
            <a:r>
              <a:rPr lang="en-US" dirty="0" smtClean="0"/>
              <a:t> will tilt the head towards the shoulder on the same side,</a:t>
            </a:r>
          </a:p>
          <a:p>
            <a:pPr algn="ctr"/>
            <a:r>
              <a:rPr lang="en-US" dirty="0" smtClean="0"/>
              <a:t>Thereby, rotating the head to turn the face to the opposite direction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Les44-Forebrain-Vascular lesio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066800"/>
            <a:ext cx="3246437" cy="46815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505200" y="276225"/>
            <a:ext cx="1861407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Case </a:t>
            </a:r>
            <a:r>
              <a:rPr lang="en-US" sz="2400" b="1" dirty="0" smtClean="0">
                <a:solidFill>
                  <a:srgbClr val="FFFF00"/>
                </a:solidFill>
              </a:rPr>
              <a:t>Study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Les40-Midbrain-Weber syndrome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1295400" y="1371600"/>
            <a:ext cx="6781800" cy="47259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3390900" y="657225"/>
            <a:ext cx="1946367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 Case </a:t>
            </a:r>
            <a:r>
              <a:rPr lang="en-US" sz="2400" b="1" dirty="0" smtClean="0">
                <a:solidFill>
                  <a:srgbClr val="FFFF00"/>
                </a:solidFill>
              </a:rPr>
              <a:t>Study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0" y="1695271"/>
            <a:ext cx="9144000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Brainstem Syndromes Involving </a:t>
            </a:r>
            <a:r>
              <a:rPr lang="en-US" sz="3600" b="1" dirty="0" err="1" smtClean="0">
                <a:solidFill>
                  <a:srgbClr val="FFFF00"/>
                </a:solidFill>
              </a:rPr>
              <a:t>Corticospinal</a:t>
            </a:r>
            <a:r>
              <a:rPr lang="en-US" sz="3600" b="1" dirty="0" smtClean="0">
                <a:solidFill>
                  <a:srgbClr val="FFFF00"/>
                </a:solidFill>
              </a:rPr>
              <a:t> Fibers and Cranial Nerves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" y="121920"/>
            <a:ext cx="9140441" cy="658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0" y="6096000"/>
            <a:ext cx="1296060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Table 25-1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1066800" y="1981200"/>
            <a:ext cx="728917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The </a:t>
            </a:r>
            <a:r>
              <a:rPr lang="en-US" sz="3600" b="1" dirty="0" err="1">
                <a:solidFill>
                  <a:srgbClr val="FFFF00"/>
                </a:solidFill>
              </a:rPr>
              <a:t>Uncus</a:t>
            </a:r>
            <a:r>
              <a:rPr lang="en-US" sz="3600" b="1" dirty="0">
                <a:solidFill>
                  <a:srgbClr val="FFFF00"/>
                </a:solidFill>
              </a:rPr>
              <a:t> and </a:t>
            </a:r>
            <a:r>
              <a:rPr lang="en-US" sz="3600" b="1" dirty="0" err="1">
                <a:solidFill>
                  <a:srgbClr val="FFFF00"/>
                </a:solidFill>
              </a:rPr>
              <a:t>Uncal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Herniation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aines_15247_book-scan_bl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989013"/>
            <a:ext cx="5638800" cy="55245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387" name="Oval 6"/>
          <p:cNvSpPr>
            <a:spLocks noChangeArrowheads="1"/>
          </p:cNvSpPr>
          <p:nvPr/>
        </p:nvSpPr>
        <p:spPr bwMode="auto">
          <a:xfrm>
            <a:off x="5638800" y="2790825"/>
            <a:ext cx="685800" cy="6858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16388" name="Line 8"/>
          <p:cNvSpPr>
            <a:spLocks noChangeShapeType="1"/>
          </p:cNvSpPr>
          <p:nvPr/>
        </p:nvSpPr>
        <p:spPr bwMode="auto">
          <a:xfrm flipH="1">
            <a:off x="5410200" y="3324225"/>
            <a:ext cx="304800" cy="2286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6267450" y="2933700"/>
            <a:ext cx="8826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Uncus</a:t>
            </a:r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1749425" y="6286500"/>
            <a:ext cx="4410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Pernkopf Anatomy, Urban &amp; Schwarzenberg, Munich, 1989, Figure 202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Axial MRI-T1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50" y="990600"/>
            <a:ext cx="43751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644525" y="6229350"/>
            <a:ext cx="10414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Atlas Fig. 5-14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1957388" y="428625"/>
            <a:ext cx="4918334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The </a:t>
            </a:r>
            <a:r>
              <a:rPr lang="en-US" sz="2400" b="1" dirty="0" err="1">
                <a:solidFill>
                  <a:srgbClr val="FFFF00"/>
                </a:solidFill>
              </a:rPr>
              <a:t>Uncus</a:t>
            </a:r>
            <a:r>
              <a:rPr lang="en-US" sz="2400" b="1" dirty="0">
                <a:solidFill>
                  <a:srgbClr val="FFFF00"/>
                </a:solidFill>
              </a:rPr>
              <a:t> and </a:t>
            </a:r>
            <a:r>
              <a:rPr lang="en-US" sz="2400" b="1" dirty="0" err="1">
                <a:solidFill>
                  <a:srgbClr val="FFFF00"/>
                </a:solidFill>
              </a:rPr>
              <a:t>Uncal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Herniation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7413" name="Picture 8" descr="F06751-f25-17 [Converted]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 l="15076" t="4109" r="10616" b="4109"/>
          <a:stretch>
            <a:fillRect/>
          </a:stretch>
        </p:blipFill>
        <p:spPr bwMode="auto">
          <a:xfrm>
            <a:off x="5334000" y="1219200"/>
            <a:ext cx="3200400" cy="5105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5292725" y="6086475"/>
            <a:ext cx="1062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Text Fig. 25-17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09600"/>
            <a:ext cx="3852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Third Nerve Palsy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3" name="Picture 2" descr="IIInervepals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447800"/>
            <a:ext cx="3581400" cy="34070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5029200"/>
            <a:ext cx="2068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Eye “down and out”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87"/>
          <a:stretch/>
        </p:blipFill>
        <p:spPr bwMode="auto">
          <a:xfrm>
            <a:off x="-16727" y="0"/>
            <a:ext cx="3492215" cy="606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15"/>
          <a:stretch/>
        </p:blipFill>
        <p:spPr bwMode="auto">
          <a:xfrm>
            <a:off x="3475488" y="228600"/>
            <a:ext cx="3492215" cy="111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22688"/>
            <a:ext cx="3638927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2272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1447800" y="517525"/>
            <a:ext cx="6219972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Corticonuclear Fibers in the Crus Cerebri</a:t>
            </a:r>
          </a:p>
        </p:txBody>
      </p:sp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423863" y="5572125"/>
            <a:ext cx="1041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Atlas Fig. 5-24</a:t>
            </a:r>
          </a:p>
        </p:txBody>
      </p:sp>
      <p:pic>
        <p:nvPicPr>
          <p:cNvPr id="10244" name="Picture 4" descr="Haines_Neuroanatomy_6-24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 r="41522"/>
          <a:stretch>
            <a:fillRect/>
          </a:stretch>
        </p:blipFill>
        <p:spPr bwMode="auto">
          <a:xfrm>
            <a:off x="428625" y="1133475"/>
            <a:ext cx="3876675" cy="47101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322388" y="2181225"/>
            <a:ext cx="411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LE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1604963" y="1924050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UE</a:t>
            </a: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 rot="3091594">
            <a:off x="1800225" y="1754188"/>
            <a:ext cx="587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Face</a:t>
            </a: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423863" y="5572125"/>
            <a:ext cx="1041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Atlas Fig. 5-24</a:t>
            </a:r>
          </a:p>
        </p:txBody>
      </p:sp>
      <p:sp>
        <p:nvSpPr>
          <p:cNvPr id="10249" name="TextBox 15"/>
          <p:cNvSpPr txBox="1">
            <a:spLocks noChangeArrowheads="1"/>
          </p:cNvSpPr>
          <p:nvPr/>
        </p:nvSpPr>
        <p:spPr bwMode="auto">
          <a:xfrm>
            <a:off x="615950" y="2609850"/>
            <a:ext cx="1090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POT fibers</a:t>
            </a:r>
          </a:p>
        </p:txBody>
      </p:sp>
      <p:sp>
        <p:nvSpPr>
          <p:cNvPr id="10250" name="TextBox 16"/>
          <p:cNvSpPr txBox="1">
            <a:spLocks noChangeArrowheads="1"/>
          </p:cNvSpPr>
          <p:nvPr/>
        </p:nvSpPr>
        <p:spPr bwMode="auto">
          <a:xfrm>
            <a:off x="2227263" y="1631950"/>
            <a:ext cx="947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FP fibers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F06751-f25-18 [Converted]"/>
          <p:cNvPicPr>
            <a:picLocks noChangeAspect="1" noChangeArrowheads="1"/>
          </p:cNvPicPr>
          <p:nvPr/>
        </p:nvPicPr>
        <p:blipFill>
          <a:blip r:embed="rId2" cstate="print">
            <a:lum bright="-18000" contrast="36000"/>
          </a:blip>
          <a:srcRect l="16382" t="2817" r="12628" b="2817"/>
          <a:stretch>
            <a:fillRect/>
          </a:stretch>
        </p:blipFill>
        <p:spPr bwMode="auto">
          <a:xfrm>
            <a:off x="5141913" y="1028700"/>
            <a:ext cx="3087687" cy="53038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2667000" y="428625"/>
            <a:ext cx="3842719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The </a:t>
            </a:r>
            <a:r>
              <a:rPr lang="en-US" sz="2400" b="1" dirty="0" err="1">
                <a:solidFill>
                  <a:srgbClr val="FFFF00"/>
                </a:solidFill>
              </a:rPr>
              <a:t>Kernohan</a:t>
            </a:r>
            <a:r>
              <a:rPr lang="en-US" sz="2400" b="1" dirty="0">
                <a:solidFill>
                  <a:srgbClr val="FFFF00"/>
                </a:solidFill>
              </a:rPr>
              <a:t> Syndrome</a:t>
            </a:r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5126038" y="6067425"/>
            <a:ext cx="10620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Text Fig. 25-18</a:t>
            </a:r>
          </a:p>
        </p:txBody>
      </p:sp>
      <p:sp>
        <p:nvSpPr>
          <p:cNvPr id="18437" name="Line 11"/>
          <p:cNvSpPr>
            <a:spLocks noChangeShapeType="1"/>
          </p:cNvSpPr>
          <p:nvPr/>
        </p:nvSpPr>
        <p:spPr bwMode="auto">
          <a:xfrm flipV="1">
            <a:off x="7162800" y="2286000"/>
            <a:ext cx="45720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Text Box 15"/>
          <p:cNvSpPr txBox="1">
            <a:spLocks noChangeArrowheads="1"/>
          </p:cNvSpPr>
          <p:nvPr/>
        </p:nvSpPr>
        <p:spPr bwMode="auto">
          <a:xfrm>
            <a:off x="3125788" y="6045200"/>
            <a:ext cx="1041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chemeClr val="bg1"/>
                </a:solidFill>
              </a:rPr>
              <a:t>Atlas Fig. 5-23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Les21-Medulla-Med med syndrome-Variation 1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705600" cy="47275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3505200" y="609600"/>
            <a:ext cx="2297113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CC0000"/>
                </a:solidFill>
                <a:cs typeface="+mn-cs"/>
              </a:rPr>
              <a:t>Case Study 21</a:t>
            </a:r>
          </a:p>
        </p:txBody>
      </p:sp>
    </p:spTree>
    <p:extLst>
      <p:ext uri="{BB962C8B-B14F-4D97-AF65-F5344CB8AC3E}">
        <p14:creationId xmlns:p14="http://schemas.microsoft.com/office/powerpoint/2010/main" val="243320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Les18-Medulla-Lat, med syndrome-Variation 1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1524000"/>
            <a:ext cx="6629400" cy="44545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3581400" y="809625"/>
            <a:ext cx="2297113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CC0000"/>
                </a:solidFill>
                <a:cs typeface="+mn-cs"/>
              </a:rPr>
              <a:t>Case Study 18</a:t>
            </a:r>
          </a:p>
        </p:txBody>
      </p:sp>
    </p:spTree>
    <p:extLst>
      <p:ext uri="{BB962C8B-B14F-4D97-AF65-F5344CB8AC3E}">
        <p14:creationId xmlns:p14="http://schemas.microsoft.com/office/powerpoint/2010/main" val="13656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Les20-Medulla-Med med syndro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1568450"/>
            <a:ext cx="5856287" cy="4124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3581400" y="809625"/>
            <a:ext cx="2289175" cy="4619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CC0000"/>
                </a:solidFill>
                <a:cs typeface="+mn-cs"/>
              </a:rPr>
              <a:t>Case Study 20</a:t>
            </a:r>
          </a:p>
        </p:txBody>
      </p:sp>
    </p:spTree>
    <p:extLst>
      <p:ext uri="{BB962C8B-B14F-4D97-AF65-F5344CB8AC3E}">
        <p14:creationId xmlns:p14="http://schemas.microsoft.com/office/powerpoint/2010/main" val="15630584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3333750" y="2541588"/>
            <a:ext cx="2498725" cy="6699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15400" cy="680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554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046"/>
            <a:ext cx="9144000" cy="641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331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6544"/>
            <a:ext cx="9046029" cy="648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364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838200"/>
            <a:ext cx="890307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1590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09600"/>
            <a:ext cx="3423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EAEAEA"/>
                </a:solidFill>
              </a:rPr>
              <a:t>Third Nerve Palsy</a:t>
            </a:r>
            <a:endParaRPr lang="en-US" sz="3600" dirty="0">
              <a:solidFill>
                <a:srgbClr val="EAEAEA"/>
              </a:solidFill>
            </a:endParaRPr>
          </a:p>
        </p:txBody>
      </p:sp>
      <p:pic>
        <p:nvPicPr>
          <p:cNvPr id="3" name="Picture 2" descr="IIInervepals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447800"/>
            <a:ext cx="3581400" cy="34070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5029200"/>
            <a:ext cx="2068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AEAEA"/>
                </a:solidFill>
              </a:rPr>
              <a:t>Eye “down and out”</a:t>
            </a:r>
            <a:endParaRPr 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533</Words>
  <Application>Microsoft Office PowerPoint</Application>
  <PresentationFormat>On-screen Show (4:3)</PresentationFormat>
  <Paragraphs>176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Fading Grid</vt:lpstr>
      <vt:lpstr>Default Design</vt:lpstr>
      <vt:lpstr>1_Fading Grid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Dawsar</dc:creator>
  <cp:lastModifiedBy>user-pc</cp:lastModifiedBy>
  <cp:revision>90</cp:revision>
  <dcterms:created xsi:type="dcterms:W3CDTF">2013-02-05T19:58:16Z</dcterms:created>
  <dcterms:modified xsi:type="dcterms:W3CDTF">2016-03-15T04:47:29Z</dcterms:modified>
</cp:coreProperties>
</file>