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17"/>
  </p:notesMasterIdLst>
  <p:handoutMasterIdLst>
    <p:handoutMasterId r:id="rId118"/>
  </p:handoutMasterIdLst>
  <p:sldIdLst>
    <p:sldId id="835" r:id="rId3"/>
    <p:sldId id="1060" r:id="rId4"/>
    <p:sldId id="1125" r:id="rId5"/>
    <p:sldId id="1130" r:id="rId6"/>
    <p:sldId id="1262" r:id="rId7"/>
    <p:sldId id="1122" r:id="rId8"/>
    <p:sldId id="1109" r:id="rId9"/>
    <p:sldId id="1263" r:id="rId10"/>
    <p:sldId id="1112" r:id="rId11"/>
    <p:sldId id="1192" r:id="rId12"/>
    <p:sldId id="1193" r:id="rId13"/>
    <p:sldId id="1194" r:id="rId14"/>
    <p:sldId id="1195" r:id="rId15"/>
    <p:sldId id="1196" r:id="rId16"/>
    <p:sldId id="1275" r:id="rId17"/>
    <p:sldId id="1283" r:id="rId18"/>
    <p:sldId id="1278" r:id="rId19"/>
    <p:sldId id="1265" r:id="rId20"/>
    <p:sldId id="1266" r:id="rId21"/>
    <p:sldId id="1267" r:id="rId22"/>
    <p:sldId id="1268" r:id="rId23"/>
    <p:sldId id="1269" r:id="rId24"/>
    <p:sldId id="1270" r:id="rId25"/>
    <p:sldId id="1271" r:id="rId26"/>
    <p:sldId id="1276" r:id="rId27"/>
    <p:sldId id="1272" r:id="rId28"/>
    <p:sldId id="1273" r:id="rId29"/>
    <p:sldId id="1274" r:id="rId30"/>
    <p:sldId id="1197" r:id="rId31"/>
    <p:sldId id="1198" r:id="rId32"/>
    <p:sldId id="1277" r:id="rId33"/>
    <p:sldId id="1199" r:id="rId34"/>
    <p:sldId id="1200" r:id="rId35"/>
    <p:sldId id="1202" r:id="rId36"/>
    <p:sldId id="1203" r:id="rId37"/>
    <p:sldId id="1204" r:id="rId38"/>
    <p:sldId id="1205" r:id="rId39"/>
    <p:sldId id="1264" r:id="rId40"/>
    <p:sldId id="1206" r:id="rId41"/>
    <p:sldId id="1207" r:id="rId42"/>
    <p:sldId id="1208" r:id="rId43"/>
    <p:sldId id="1209" r:id="rId44"/>
    <p:sldId id="1214" r:id="rId45"/>
    <p:sldId id="1215" r:id="rId46"/>
    <p:sldId id="1210" r:id="rId47"/>
    <p:sldId id="1211" r:id="rId48"/>
    <p:sldId id="1212" r:id="rId49"/>
    <p:sldId id="1213" r:id="rId50"/>
    <p:sldId id="1216" r:id="rId51"/>
    <p:sldId id="1217" r:id="rId52"/>
    <p:sldId id="1218" r:id="rId53"/>
    <p:sldId id="1219" r:id="rId54"/>
    <p:sldId id="1220" r:id="rId55"/>
    <p:sldId id="1235" r:id="rId56"/>
    <p:sldId id="1259" r:id="rId57"/>
    <p:sldId id="1236" r:id="rId58"/>
    <p:sldId id="1237" r:id="rId59"/>
    <p:sldId id="1238" r:id="rId60"/>
    <p:sldId id="1239" r:id="rId61"/>
    <p:sldId id="1240" r:id="rId62"/>
    <p:sldId id="1241" r:id="rId63"/>
    <p:sldId id="1242" r:id="rId64"/>
    <p:sldId id="1243" r:id="rId65"/>
    <p:sldId id="1244" r:id="rId66"/>
    <p:sldId id="1245" r:id="rId67"/>
    <p:sldId id="1256" r:id="rId68"/>
    <p:sldId id="1279" r:id="rId69"/>
    <p:sldId id="1254" r:id="rId70"/>
    <p:sldId id="1280" r:id="rId71"/>
    <p:sldId id="1248" r:id="rId72"/>
    <p:sldId id="1249" r:id="rId73"/>
    <p:sldId id="1250" r:id="rId74"/>
    <p:sldId id="1255" r:id="rId75"/>
    <p:sldId id="1257" r:id="rId76"/>
    <p:sldId id="1258" r:id="rId77"/>
    <p:sldId id="1281" r:id="rId78"/>
    <p:sldId id="1282" r:id="rId79"/>
    <p:sldId id="1221" r:id="rId80"/>
    <p:sldId id="1222" r:id="rId81"/>
    <p:sldId id="1223" r:id="rId82"/>
    <p:sldId id="1224" r:id="rId83"/>
    <p:sldId id="1225" r:id="rId84"/>
    <p:sldId id="1226" r:id="rId85"/>
    <p:sldId id="1227" r:id="rId86"/>
    <p:sldId id="1229" r:id="rId87"/>
    <p:sldId id="1228" r:id="rId88"/>
    <p:sldId id="1261" r:id="rId89"/>
    <p:sldId id="1114" r:id="rId90"/>
    <p:sldId id="1230" r:id="rId91"/>
    <p:sldId id="1251" r:id="rId92"/>
    <p:sldId id="1252" r:id="rId93"/>
    <p:sldId id="1253" r:id="rId94"/>
    <p:sldId id="1260" r:id="rId95"/>
    <p:sldId id="1116" r:id="rId96"/>
    <p:sldId id="1133" r:id="rId97"/>
    <p:sldId id="1134" r:id="rId98"/>
    <p:sldId id="1231" r:id="rId99"/>
    <p:sldId id="1232" r:id="rId100"/>
    <p:sldId id="1135" r:id="rId101"/>
    <p:sldId id="1136" r:id="rId102"/>
    <p:sldId id="1138" r:id="rId103"/>
    <p:sldId id="1139" r:id="rId104"/>
    <p:sldId id="1162" r:id="rId105"/>
    <p:sldId id="1164" r:id="rId106"/>
    <p:sldId id="1166" r:id="rId107"/>
    <p:sldId id="1168" r:id="rId108"/>
    <p:sldId id="1170" r:id="rId109"/>
    <p:sldId id="1171" r:id="rId110"/>
    <p:sldId id="1172" r:id="rId111"/>
    <p:sldId id="1173" r:id="rId112"/>
    <p:sldId id="1174" r:id="rId113"/>
    <p:sldId id="1175" r:id="rId114"/>
    <p:sldId id="1177" r:id="rId115"/>
    <p:sldId id="1008" r:id="rId1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sha Bader" initials="RB"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1B416F"/>
    <a:srgbClr val="E46C0A"/>
    <a:srgbClr val="92D050"/>
    <a:srgbClr val="FFC000"/>
    <a:srgbClr val="92C000"/>
    <a:srgbClr val="0693EA"/>
    <a:srgbClr val="3C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63" autoAdjust="0"/>
    <p:restoredTop sz="90747" autoAdjust="0"/>
  </p:normalViewPr>
  <p:slideViewPr>
    <p:cSldViewPr>
      <p:cViewPr varScale="1">
        <p:scale>
          <a:sx n="84" d="100"/>
          <a:sy n="84" d="100"/>
        </p:scale>
        <p:origin x="150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notesMaster" Target="notesMasters/notesMaster1.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commentAuthors" Target="commentAuthor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3F1222C-7A54-4125-85CF-E4CDC9C23813}" type="datetimeFigureOut">
              <a:rPr lang="en-US" smtClean="0"/>
              <a:pPr/>
              <a:t>10/25/2017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9C6831-9BF7-4B9F-AC53-EA7141C5056D}" type="slidenum">
              <a:rPr lang="en-US" smtClean="0"/>
              <a:pPr/>
              <a:t>‹#›</a:t>
            </a:fld>
            <a:endParaRPr lang="en-US"/>
          </a:p>
        </p:txBody>
      </p:sp>
    </p:spTree>
    <p:extLst>
      <p:ext uri="{BB962C8B-B14F-4D97-AF65-F5344CB8AC3E}">
        <p14:creationId xmlns:p14="http://schemas.microsoft.com/office/powerpoint/2010/main" val="1013362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8289A0-69A6-4602-AE12-A0305FDD1B89}" type="datetimeFigureOut">
              <a:rPr lang="en-US" smtClean="0"/>
              <a:pPr/>
              <a:t>10/25/2017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DD7DF3-3218-4E5F-BB2A-3AE6A6AA4AA7}" type="slidenum">
              <a:rPr lang="en-US" smtClean="0"/>
              <a:pPr/>
              <a:t>‹#›</a:t>
            </a:fld>
            <a:endParaRPr lang="en-US"/>
          </a:p>
        </p:txBody>
      </p:sp>
    </p:spTree>
    <p:extLst>
      <p:ext uri="{BB962C8B-B14F-4D97-AF65-F5344CB8AC3E}">
        <p14:creationId xmlns:p14="http://schemas.microsoft.com/office/powerpoint/2010/main" val="116176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
        <p:nvSpPr>
          <p:cNvPr id="778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E98B4CD-FEFF-443C-A505-01C9C07AB517}" type="slidenum">
              <a:rPr lang="en-US" altLang="en-US" sz="1200">
                <a:solidFill>
                  <a:srgbClr val="000000"/>
                </a:solidFill>
                <a:ea typeface="ヒラギノ角ゴ ProN W3" charset="-128"/>
                <a:sym typeface="Arial" pitchFamily="34" charset="0"/>
              </a:rPr>
              <a:pPr eaLnBrk="1" hangingPunct="1"/>
              <a:t>8</a:t>
            </a:fld>
            <a:endParaRPr lang="en-US" altLang="en-US" sz="1200">
              <a:solidFill>
                <a:srgbClr val="000000"/>
              </a:solidFill>
              <a:ea typeface="ヒラギノ角ゴ ProN W3" charset="-128"/>
              <a:sym typeface="Arial" pitchFamily="34" charset="0"/>
            </a:endParaRPr>
          </a:p>
        </p:txBody>
      </p:sp>
    </p:spTree>
    <p:extLst>
      <p:ext uri="{BB962C8B-B14F-4D97-AF65-F5344CB8AC3E}">
        <p14:creationId xmlns:p14="http://schemas.microsoft.com/office/powerpoint/2010/main" val="1340632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Patches provide a slow and consistent release of nicotine</a:t>
            </a:r>
          </a:p>
          <a:p>
            <a:pPr eaLnBrk="1" hangingPunct="1">
              <a:spcBef>
                <a:spcPct val="0"/>
              </a:spcBef>
            </a:pPr>
            <a:r>
              <a:rPr lang="en-US" smtClean="0"/>
              <a:t>Nasal spray mimics most closely the cigarette in form of nicotine release</a:t>
            </a:r>
          </a:p>
          <a:p>
            <a:pPr eaLnBrk="1" hangingPunct="1">
              <a:spcBef>
                <a:spcPct val="0"/>
              </a:spcBef>
            </a:pPr>
            <a:endParaRPr lang="en-US" smtClean="0"/>
          </a:p>
          <a:p>
            <a:pPr eaLnBrk="1" hangingPunct="1">
              <a:spcBef>
                <a:spcPct val="0"/>
              </a:spcBef>
            </a:pPr>
            <a:r>
              <a:rPr lang="en-US" smtClean="0"/>
              <a:t>For references, see MD Consult (“</a:t>
            </a:r>
            <a:r>
              <a:rPr lang="en-US" b="1" smtClean="0"/>
              <a:t>NICOTINE REPLACEMENT THERAPY”, from Primary Care: Clinics in Office Practice - Volume 26, Issue 3 (September 1999) </a:t>
            </a:r>
          </a:p>
        </p:txBody>
      </p:sp>
      <p:sp>
        <p:nvSpPr>
          <p:cNvPr id="901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8BC73E-6095-4F6D-81AC-0C0D7ACFE9E2}" type="slidenum">
              <a:rPr lang="en-US" smtClean="0">
                <a:cs typeface="Arial" pitchFamily="34" charset="0"/>
              </a:rPr>
              <a:pPr fontAlgn="base">
                <a:spcBef>
                  <a:spcPct val="0"/>
                </a:spcBef>
                <a:spcAft>
                  <a:spcPct val="0"/>
                </a:spcAft>
                <a:defRPr/>
              </a:pPr>
              <a:t>101</a:t>
            </a:fld>
            <a:endParaRPr lang="en-US" smtClean="0">
              <a:cs typeface="Arial" pitchFamily="34" charset="0"/>
            </a:endParaRPr>
          </a:p>
        </p:txBody>
      </p:sp>
    </p:spTree>
    <p:extLst>
      <p:ext uri="{BB962C8B-B14F-4D97-AF65-F5344CB8AC3E}">
        <p14:creationId xmlns:p14="http://schemas.microsoft.com/office/powerpoint/2010/main" val="3966926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Hurt et al, Review</a:t>
            </a:r>
          </a:p>
          <a:p>
            <a:pPr eaLnBrk="1" hangingPunct="1">
              <a:spcBef>
                <a:spcPct val="0"/>
              </a:spcBef>
            </a:pPr>
            <a:r>
              <a:rPr lang="en-US" dirty="0" err="1" smtClean="0"/>
              <a:t>Micromedex</a:t>
            </a:r>
            <a:endParaRPr lang="en-US" dirty="0" smtClean="0"/>
          </a:p>
          <a:p>
            <a:pPr eaLnBrk="1" hangingPunct="1">
              <a:spcBef>
                <a:spcPct val="0"/>
              </a:spcBef>
            </a:pPr>
            <a:r>
              <a:rPr lang="en-US" dirty="0" err="1" smtClean="0"/>
              <a:t>Pubmed</a:t>
            </a:r>
            <a:endParaRPr lang="en-US" dirty="0" smtClean="0"/>
          </a:p>
          <a:p>
            <a:pPr eaLnBrk="1" hangingPunct="1">
              <a:spcBef>
                <a:spcPct val="0"/>
              </a:spcBef>
            </a:pPr>
            <a:r>
              <a:rPr lang="en-US" dirty="0" smtClean="0"/>
              <a:t>** Alternative definition: Patients who smoke first cigarette &gt;30 minutes after waking versus &lt; 30 minutes after waking</a:t>
            </a:r>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B204AB-B7C1-4C77-92BA-E2AAD2CAAFFE}" type="slidenum">
              <a:rPr lang="en-US" smtClean="0">
                <a:cs typeface="Arial" pitchFamily="34" charset="0"/>
              </a:rPr>
              <a:pPr fontAlgn="base">
                <a:spcBef>
                  <a:spcPct val="0"/>
                </a:spcBef>
                <a:spcAft>
                  <a:spcPct val="0"/>
                </a:spcAft>
                <a:defRPr/>
              </a:pPr>
              <a:t>102</a:t>
            </a:fld>
            <a:endParaRPr lang="en-US" smtClean="0">
              <a:cs typeface="Arial" pitchFamily="34" charset="0"/>
            </a:endParaRPr>
          </a:p>
        </p:txBody>
      </p:sp>
    </p:spTree>
    <p:extLst>
      <p:ext uri="{BB962C8B-B14F-4D97-AF65-F5344CB8AC3E}">
        <p14:creationId xmlns:p14="http://schemas.microsoft.com/office/powerpoint/2010/main" val="2893278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avoid bedtime doses of </a:t>
            </a:r>
            <a:r>
              <a:rPr lang="en-US" b="1" dirty="0" err="1"/>
              <a:t>Zyban</a:t>
            </a:r>
            <a:r>
              <a:rPr lang="en-US" b="1" dirty="0"/>
              <a:t> (boots)</a:t>
            </a:r>
          </a:p>
          <a:p>
            <a:r>
              <a:rPr lang="en-US" dirty="0"/>
              <a:t>Data show that bupropion SR and nicotine replacement therapies, in particular 4-mg nicotine gum and 4-mg nicotine lozenge, delay—but do not prevent—weight gain. (US guidelines)</a:t>
            </a:r>
          </a:p>
        </p:txBody>
      </p:sp>
      <p:sp>
        <p:nvSpPr>
          <p:cNvPr id="4" name="Slide Number Placeholder 3"/>
          <p:cNvSpPr>
            <a:spLocks noGrp="1"/>
          </p:cNvSpPr>
          <p:nvPr>
            <p:ph type="sldNum" sz="quarter" idx="10"/>
          </p:nvPr>
        </p:nvSpPr>
        <p:spPr/>
        <p:txBody>
          <a:bodyPr/>
          <a:lstStyle/>
          <a:p>
            <a:pPr>
              <a:defRPr/>
            </a:pPr>
            <a:fld id="{0B6E4B7C-F5C9-4183-9647-F2F0BB5464B3}" type="slidenum">
              <a:rPr lang="en-US" smtClean="0"/>
              <a:pPr>
                <a:defRPr/>
              </a:pPr>
              <a:t>104</a:t>
            </a:fld>
            <a:endParaRPr lang="en-US"/>
          </a:p>
        </p:txBody>
      </p:sp>
    </p:spTree>
    <p:extLst>
      <p:ext uri="{BB962C8B-B14F-4D97-AF65-F5344CB8AC3E}">
        <p14:creationId xmlns:p14="http://schemas.microsoft.com/office/powerpoint/2010/main" val="3005985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Bupropion is </a:t>
            </a:r>
            <a:r>
              <a:rPr lang="en-US" dirty="0" err="1" smtClean="0"/>
              <a:t>metabolised</a:t>
            </a:r>
            <a:r>
              <a:rPr lang="en-US" dirty="0" smtClean="0"/>
              <a:t> to its major active metabolite </a:t>
            </a:r>
            <a:r>
              <a:rPr lang="en-US" dirty="0" err="1" smtClean="0"/>
              <a:t>hydroxybupropion</a:t>
            </a:r>
            <a:r>
              <a:rPr lang="en-US" dirty="0" smtClean="0"/>
              <a:t> primarily by the </a:t>
            </a:r>
            <a:r>
              <a:rPr lang="en-US" dirty="0" err="1" smtClean="0"/>
              <a:t>cytochrome</a:t>
            </a:r>
            <a:r>
              <a:rPr lang="en-US" dirty="0" smtClean="0"/>
              <a:t> P450 CYP2B6.</a:t>
            </a:r>
          </a:p>
        </p:txBody>
      </p:sp>
      <p:sp>
        <p:nvSpPr>
          <p:cNvPr id="1105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AA8A4A-6A93-40BE-AE7A-F8491F58E778}" type="slidenum">
              <a:rPr lang="en-US" smtClean="0">
                <a:cs typeface="Arial" pitchFamily="34" charset="0"/>
              </a:rPr>
              <a:pPr fontAlgn="base">
                <a:spcBef>
                  <a:spcPct val="0"/>
                </a:spcBef>
                <a:spcAft>
                  <a:spcPct val="0"/>
                </a:spcAft>
                <a:defRPr/>
              </a:pPr>
              <a:t>105</a:t>
            </a:fld>
            <a:endParaRPr lang="en-US" smtClean="0">
              <a:cs typeface="Arial" pitchFamily="34" charset="0"/>
            </a:endParaRPr>
          </a:p>
        </p:txBody>
      </p:sp>
    </p:spTree>
    <p:extLst>
      <p:ext uri="{BB962C8B-B14F-4D97-AF65-F5344CB8AC3E}">
        <p14:creationId xmlns:p14="http://schemas.microsoft.com/office/powerpoint/2010/main" val="3613107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dirty="0" smtClean="0"/>
              <a:t>MAOIs – antidepressants particularly for atypical depression. The early MAOIs inhibited monoamine </a:t>
            </a:r>
            <a:r>
              <a:rPr lang="en-US" dirty="0" err="1" smtClean="0"/>
              <a:t>oxidase</a:t>
            </a:r>
            <a:r>
              <a:rPr lang="en-US" dirty="0" smtClean="0"/>
              <a:t> irreversibly, </a:t>
            </a:r>
            <a:r>
              <a:rPr lang="en-US" dirty="0" err="1" smtClean="0"/>
              <a:t>i.e</a:t>
            </a:r>
            <a:r>
              <a:rPr lang="en-US" dirty="0" smtClean="0"/>
              <a:t> they permanently deactivate it, and the enzyme cannot function until it has been replaced by the body, which can take about two weeks. A few newer MAOIs (</a:t>
            </a:r>
            <a:r>
              <a:rPr lang="en-US" dirty="0" err="1" smtClean="0"/>
              <a:t>eg</a:t>
            </a:r>
            <a:r>
              <a:rPr lang="en-US" dirty="0" smtClean="0"/>
              <a:t> </a:t>
            </a:r>
            <a:r>
              <a:rPr lang="en-US" dirty="0" err="1" smtClean="0"/>
              <a:t>mocolbemide</a:t>
            </a:r>
            <a:r>
              <a:rPr lang="en-US" dirty="0" smtClean="0"/>
              <a:t>) are reversible (they detach from enzyme and allow latter to return to function)</a:t>
            </a:r>
          </a:p>
          <a:p>
            <a:pPr eaLnBrk="1" hangingPunct="1">
              <a:spcBef>
                <a:spcPct val="0"/>
              </a:spcBef>
            </a:pPr>
            <a:endParaRPr lang="en-US" dirty="0" smtClean="0"/>
          </a:p>
          <a:p>
            <a:pPr eaLnBrk="1" hangingPunct="1">
              <a:spcBef>
                <a:spcPct val="0"/>
              </a:spcBef>
            </a:pPr>
            <a:r>
              <a:rPr lang="en-US" dirty="0" smtClean="0"/>
              <a:t>Note about avoiding in increased seizure</a:t>
            </a:r>
            <a:r>
              <a:rPr lang="en-US" baseline="0" dirty="0" smtClean="0"/>
              <a:t> risk situations from </a:t>
            </a:r>
            <a:r>
              <a:rPr lang="en-US" baseline="0" dirty="0" err="1" smtClean="0"/>
              <a:t>medsafe</a:t>
            </a:r>
            <a:r>
              <a:rPr lang="en-US" baseline="0" dirty="0" smtClean="0"/>
              <a:t> website and from Bupropion leaflet</a:t>
            </a:r>
          </a:p>
          <a:p>
            <a:pPr eaLnBrk="1" hangingPunct="1">
              <a:spcBef>
                <a:spcPct val="0"/>
              </a:spcBef>
            </a:pPr>
            <a:endParaRPr lang="en-US" baseline="0" dirty="0" smtClean="0"/>
          </a:p>
          <a:p>
            <a:r>
              <a:rPr lang="en-US" dirty="0" err="1" smtClean="0"/>
              <a:t>Micromedex</a:t>
            </a:r>
            <a:endParaRPr lang="en-US" dirty="0" smtClean="0"/>
          </a:p>
          <a:p>
            <a:r>
              <a:rPr lang="en-US" b="1" dirty="0"/>
              <a:t>Dosage in Hepatic Insufficiency</a:t>
            </a:r>
          </a:p>
          <a:p>
            <a:r>
              <a:rPr lang="en-US" b="1" dirty="0"/>
              <a:t>A) Bupropion </a:t>
            </a:r>
            <a:r>
              <a:rPr lang="en-US" b="1" dirty="0" err="1"/>
              <a:t>Hydrobromide</a:t>
            </a:r>
            <a:endParaRPr lang="en-US" b="1" dirty="0"/>
          </a:p>
          <a:p>
            <a:r>
              <a:rPr lang="en-US" b="1" dirty="0"/>
              <a:t>1) Mild To Moderate Impairment</a:t>
            </a:r>
          </a:p>
          <a:p>
            <a:r>
              <a:rPr lang="en-US" b="1" dirty="0"/>
              <a:t>a) In patients with mild to moderate hepatic cirrhosis, a reduced dose and frequency</a:t>
            </a:r>
          </a:p>
          <a:p>
            <a:r>
              <a:rPr lang="en-US" dirty="0"/>
              <a:t>should be considered [67].</a:t>
            </a:r>
          </a:p>
          <a:p>
            <a:r>
              <a:rPr lang="en-US" b="1" dirty="0"/>
              <a:t>2) Severe Impairment</a:t>
            </a:r>
          </a:p>
          <a:p>
            <a:r>
              <a:rPr lang="en-US" b="1" dirty="0"/>
              <a:t>a) Bupropion should be used with extreme caution in patients with severe hepatic</a:t>
            </a:r>
          </a:p>
          <a:p>
            <a:r>
              <a:rPr lang="en-US" dirty="0"/>
              <a:t>cirrhosis due to accumulation of the active metabolites of bupropion. A dose not</a:t>
            </a:r>
          </a:p>
          <a:p>
            <a:r>
              <a:rPr lang="en-US" dirty="0"/>
              <a:t>exceeding 174 mg every other day should be used [67].</a:t>
            </a:r>
            <a:endParaRPr lang="en-US" dirty="0" smtClean="0"/>
          </a:p>
          <a:p>
            <a:pPr eaLnBrk="1" hangingPunct="1">
              <a:spcBef>
                <a:spcPct val="0"/>
              </a:spcBef>
            </a:pPr>
            <a:endParaRPr lang="en-US" dirty="0" smtClean="0"/>
          </a:p>
        </p:txBody>
      </p:sp>
      <p:sp>
        <p:nvSpPr>
          <p:cNvPr id="1116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ED5FC0-4485-4BCC-A59F-83C080C3ECF7}" type="slidenum">
              <a:rPr lang="en-US" smtClean="0">
                <a:cs typeface="Arial" pitchFamily="34" charset="0"/>
              </a:rPr>
              <a:pPr fontAlgn="base">
                <a:spcBef>
                  <a:spcPct val="0"/>
                </a:spcBef>
                <a:spcAft>
                  <a:spcPct val="0"/>
                </a:spcAft>
                <a:defRPr/>
              </a:pPr>
              <a:t>106</a:t>
            </a:fld>
            <a:endParaRPr lang="en-US" smtClean="0">
              <a:cs typeface="Arial" pitchFamily="34" charset="0"/>
            </a:endParaRPr>
          </a:p>
        </p:txBody>
      </p:sp>
    </p:spTree>
    <p:extLst>
      <p:ext uri="{BB962C8B-B14F-4D97-AF65-F5344CB8AC3E}">
        <p14:creationId xmlns:p14="http://schemas.microsoft.com/office/powerpoint/2010/main" val="1118344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“Varenicline's mechanism of action. (A) Nicotine from cigarettes stimulates the production of high levels of dopamine in terminal synapse in the nucleus accumbens. (B) No nicotine present, which induces a state of nicotine withdrawal. (C) Varenicline blocks the nicotine-receptor sites and partially agonizes the receptors, stimulating moderate levels of dopamine in the terminal synapse in the nucleus accumbens. Illustration by Marie Dauenheimer, CMI.” From American Journal of Health-System Pharmacy. 2007;64(13):1381-1384 </a:t>
            </a:r>
          </a:p>
          <a:p>
            <a:pPr eaLnBrk="1" hangingPunct="1">
              <a:spcBef>
                <a:spcPct val="0"/>
              </a:spcBef>
            </a:pPr>
            <a:endParaRPr lang="en-US" smtClean="0"/>
          </a:p>
        </p:txBody>
      </p:sp>
      <p:sp>
        <p:nvSpPr>
          <p:cNvPr id="1126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7B707D-93A5-406A-A2B6-5CDADF418DF6}" type="slidenum">
              <a:rPr lang="en-US" smtClean="0">
                <a:cs typeface="Arial" pitchFamily="34" charset="0"/>
              </a:rPr>
              <a:pPr fontAlgn="base">
                <a:spcBef>
                  <a:spcPct val="0"/>
                </a:spcBef>
                <a:spcAft>
                  <a:spcPct val="0"/>
                </a:spcAft>
                <a:defRPr/>
              </a:pPr>
              <a:t>109</a:t>
            </a:fld>
            <a:endParaRPr lang="en-US" smtClean="0">
              <a:cs typeface="Arial" pitchFamily="34" charset="0"/>
            </a:endParaRPr>
          </a:p>
        </p:txBody>
      </p:sp>
    </p:spTree>
    <p:extLst>
      <p:ext uri="{BB962C8B-B14F-4D97-AF65-F5344CB8AC3E}">
        <p14:creationId xmlns:p14="http://schemas.microsoft.com/office/powerpoint/2010/main" val="4008477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severe renal impairment (creatinine clearance &lt;30 mL/min)</a:t>
            </a:r>
          </a:p>
          <a:p>
            <a:pPr eaLnBrk="1" hangingPunct="1">
              <a:spcBef>
                <a:spcPct val="0"/>
              </a:spcBef>
            </a:pPr>
            <a:r>
              <a:rPr lang="en-US" smtClean="0"/>
              <a:t>19% - sleep disturbances, bad dreams</a:t>
            </a:r>
          </a:p>
        </p:txBody>
      </p:sp>
      <p:sp>
        <p:nvSpPr>
          <p:cNvPr id="1136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8D2FD2-B47A-4622-B660-32AF869EC231}" type="slidenum">
              <a:rPr lang="en-US" smtClean="0">
                <a:cs typeface="Arial" pitchFamily="34" charset="0"/>
              </a:rPr>
              <a:pPr fontAlgn="base">
                <a:spcBef>
                  <a:spcPct val="0"/>
                </a:spcBef>
                <a:spcAft>
                  <a:spcPct val="0"/>
                </a:spcAft>
                <a:defRPr/>
              </a:pPr>
              <a:t>111</a:t>
            </a:fld>
            <a:endParaRPr lang="en-US" smtClean="0">
              <a:cs typeface="Arial" pitchFamily="34" charset="0"/>
            </a:endParaRPr>
          </a:p>
        </p:txBody>
      </p:sp>
    </p:spTree>
    <p:extLst>
      <p:ext uri="{BB962C8B-B14F-4D97-AF65-F5344CB8AC3E}">
        <p14:creationId xmlns:p14="http://schemas.microsoft.com/office/powerpoint/2010/main" val="3132905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severe renal impairment (creatinine clearance &lt;30 mL/min)</a:t>
            </a:r>
          </a:p>
          <a:p>
            <a:pPr eaLnBrk="1" hangingPunct="1">
              <a:spcBef>
                <a:spcPct val="0"/>
              </a:spcBef>
            </a:pPr>
            <a:r>
              <a:rPr lang="en-US" smtClean="0"/>
              <a:t>19% - sleep disturbances, bad dreams</a:t>
            </a:r>
          </a:p>
          <a:p>
            <a:r>
              <a:rPr lang="en-US" smtClean="0"/>
              <a:t>“CHANTIX should be used during pregnancy only if the potential benefit justifies the potential risk to the</a:t>
            </a:r>
          </a:p>
          <a:p>
            <a:r>
              <a:rPr lang="en-US" smtClean="0"/>
              <a:t>Fetus”</a:t>
            </a:r>
          </a:p>
          <a:p>
            <a:pPr eaLnBrk="1" hangingPunct="1">
              <a:spcBef>
                <a:spcPct val="0"/>
              </a:spcBef>
            </a:pPr>
            <a:endParaRPr lang="en-US" smtClean="0"/>
          </a:p>
        </p:txBody>
      </p:sp>
      <p:sp>
        <p:nvSpPr>
          <p:cNvPr id="1146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0D4978-EE7A-4F45-B9E1-02ED5A39BD75}" type="slidenum">
              <a:rPr lang="en-US" smtClean="0">
                <a:cs typeface="Arial" pitchFamily="34" charset="0"/>
              </a:rPr>
              <a:pPr fontAlgn="base">
                <a:spcBef>
                  <a:spcPct val="0"/>
                </a:spcBef>
                <a:spcAft>
                  <a:spcPct val="0"/>
                </a:spcAft>
                <a:defRPr/>
              </a:pPr>
              <a:t>112</a:t>
            </a:fld>
            <a:endParaRPr lang="en-US" smtClean="0">
              <a:cs typeface="Arial" pitchFamily="34" charset="0"/>
            </a:endParaRPr>
          </a:p>
        </p:txBody>
      </p:sp>
    </p:spTree>
    <p:extLst>
      <p:ext uri="{BB962C8B-B14F-4D97-AF65-F5344CB8AC3E}">
        <p14:creationId xmlns:p14="http://schemas.microsoft.com/office/powerpoint/2010/main" val="1471908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Corticosteroids may regulate gene expression in several ways. Glucocorticoids</a:t>
            </a:r>
          </a:p>
          <a:p>
            <a:r>
              <a:rPr lang="en-US" sz="1200" b="0" i="0" u="none" strike="noStrike" kern="1200" baseline="0" dirty="0" smtClean="0">
                <a:solidFill>
                  <a:schemeClr val="tx1"/>
                </a:solidFill>
                <a:latin typeface="+mn-lt"/>
                <a:ea typeface="+mn-ea"/>
                <a:cs typeface="+mn-cs"/>
              </a:rPr>
              <a:t>enter the cell to bind to glucocorticoid receptors in the cytoplasm that translocate to the</a:t>
            </a:r>
          </a:p>
          <a:p>
            <a:r>
              <a:rPr lang="en-US" sz="1200" b="0" i="0" u="none" strike="noStrike" kern="1200" baseline="0" dirty="0" smtClean="0">
                <a:solidFill>
                  <a:schemeClr val="tx1"/>
                </a:solidFill>
                <a:latin typeface="+mn-lt"/>
                <a:ea typeface="+mn-ea"/>
                <a:cs typeface="+mn-cs"/>
              </a:rPr>
              <a:t>nucleus. GR homodimers bind to glucocorticoid-response elements (GRE) in the promoter</a:t>
            </a:r>
          </a:p>
          <a:p>
            <a:r>
              <a:rPr lang="en-US" sz="1200" b="0" i="0" u="none" strike="noStrike" kern="1200" baseline="0" dirty="0" smtClean="0">
                <a:solidFill>
                  <a:schemeClr val="tx1"/>
                </a:solidFill>
                <a:latin typeface="+mn-lt"/>
                <a:ea typeface="+mn-ea"/>
                <a:cs typeface="+mn-cs"/>
              </a:rPr>
              <a:t>region of steroid-sensitive genes, which may encode anti-inflammatory proteins. Less</a:t>
            </a:r>
          </a:p>
          <a:p>
            <a:r>
              <a:rPr lang="en-US" sz="1200" b="0" i="0" u="none" strike="noStrike" kern="1200" baseline="0" dirty="0" smtClean="0">
                <a:solidFill>
                  <a:schemeClr val="tx1"/>
                </a:solidFill>
                <a:latin typeface="+mn-lt"/>
                <a:ea typeface="+mn-ea"/>
                <a:cs typeface="+mn-cs"/>
              </a:rPr>
              <a:t>commonly, GR homodimers interact with negative GREs to suppress genes, particularly</a:t>
            </a:r>
          </a:p>
          <a:p>
            <a:r>
              <a:rPr lang="en-US" sz="1200" b="0" i="0" u="none" strike="noStrike" kern="1200" baseline="0" dirty="0" smtClean="0">
                <a:solidFill>
                  <a:schemeClr val="tx1"/>
                </a:solidFill>
                <a:latin typeface="+mn-lt"/>
                <a:ea typeface="+mn-ea"/>
                <a:cs typeface="+mn-cs"/>
              </a:rPr>
              <a:t>those linked to side effects of corticosteroids. Nuclear GR also interact with coactivator</a:t>
            </a:r>
          </a:p>
          <a:p>
            <a:r>
              <a:rPr lang="en-US" sz="1200" b="0" i="0" u="none" strike="noStrike" kern="1200" baseline="0" dirty="0" smtClean="0">
                <a:solidFill>
                  <a:schemeClr val="tx1"/>
                </a:solidFill>
                <a:latin typeface="+mn-lt"/>
                <a:ea typeface="+mn-ea"/>
                <a:cs typeface="+mn-cs"/>
              </a:rPr>
              <a:t>molecules, such as CREB-binding protein (CBP), which is activated by </a:t>
            </a:r>
            <a:r>
              <a:rPr lang="en-US" sz="1200" b="0" i="0" u="none" strike="noStrike" kern="1200" baseline="0" dirty="0" err="1" smtClean="0">
                <a:solidFill>
                  <a:schemeClr val="tx1"/>
                </a:solidFill>
                <a:latin typeface="+mn-lt"/>
                <a:ea typeface="+mn-ea"/>
                <a:cs typeface="+mn-cs"/>
              </a:rPr>
              <a:t>proinflammatory</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transcription factors, such as nuclear factor-</a:t>
            </a:r>
            <a:r>
              <a:rPr lang="en-US" sz="1200" b="0" i="0" u="none" strike="noStrike" kern="1200" baseline="0" dirty="0" err="1" smtClean="0">
                <a:solidFill>
                  <a:schemeClr val="tx1"/>
                </a:solidFill>
                <a:latin typeface="+mn-lt"/>
                <a:ea typeface="+mn-ea"/>
                <a:cs typeface="+mn-cs"/>
              </a:rPr>
              <a:t>κB</a:t>
            </a:r>
            <a:r>
              <a:rPr lang="en-US" sz="1200" b="0" i="0" u="none" strike="noStrike" kern="1200" baseline="0" dirty="0" smtClean="0">
                <a:solidFill>
                  <a:schemeClr val="tx1"/>
                </a:solidFill>
                <a:latin typeface="+mn-lt"/>
                <a:ea typeface="+mn-ea"/>
                <a:cs typeface="+mn-cs"/>
              </a:rPr>
              <a:t> (NF-</a:t>
            </a:r>
            <a:r>
              <a:rPr lang="en-US" sz="1200" b="0" i="0" u="none" strike="noStrike" kern="1200" baseline="0" dirty="0" err="1" smtClean="0">
                <a:solidFill>
                  <a:schemeClr val="tx1"/>
                </a:solidFill>
                <a:latin typeface="+mn-lt"/>
                <a:ea typeface="+mn-ea"/>
                <a:cs typeface="+mn-cs"/>
              </a:rPr>
              <a:t>κB</a:t>
            </a:r>
            <a:r>
              <a:rPr lang="en-US" sz="1200" b="0" i="0" u="none" strike="noStrike" kern="1200" baseline="0" dirty="0" smtClean="0">
                <a:solidFill>
                  <a:schemeClr val="tx1"/>
                </a:solidFill>
                <a:latin typeface="+mn-lt"/>
                <a:ea typeface="+mn-ea"/>
                <a:cs typeface="+mn-cs"/>
              </a:rPr>
              <a:t>), thus switching off the</a:t>
            </a:r>
          </a:p>
          <a:p>
            <a:r>
              <a:rPr lang="en-US" sz="1200" b="0" i="0" u="none" strike="noStrike" kern="1200" baseline="0" dirty="0" smtClean="0">
                <a:solidFill>
                  <a:schemeClr val="tx1"/>
                </a:solidFill>
                <a:latin typeface="+mn-lt"/>
                <a:ea typeface="+mn-ea"/>
                <a:cs typeface="+mn-cs"/>
              </a:rPr>
              <a:t>inflammatory genes that are activated by these transcription factors. </a:t>
            </a:r>
            <a:r>
              <a:rPr lang="en-US" sz="1200" b="0" i="1" u="none" strike="noStrike" kern="1200" baseline="0" dirty="0" smtClean="0">
                <a:solidFill>
                  <a:schemeClr val="tx1"/>
                </a:solidFill>
                <a:latin typeface="+mn-lt"/>
                <a:ea typeface="+mn-ea"/>
                <a:cs typeface="+mn-cs"/>
              </a:rPr>
              <a:t>Other abbreviations:</a:t>
            </a:r>
          </a:p>
          <a:p>
            <a:r>
              <a:rPr lang="en-US" sz="1200" b="0" i="0" u="none" strike="noStrike" kern="1200" baseline="0" dirty="0" smtClean="0">
                <a:solidFill>
                  <a:schemeClr val="tx1"/>
                </a:solidFill>
                <a:latin typeface="+mn-lt"/>
                <a:ea typeface="+mn-ea"/>
                <a:cs typeface="+mn-cs"/>
              </a:rPr>
              <a:t>SLPI: secretory </a:t>
            </a:r>
            <a:r>
              <a:rPr lang="en-US" sz="1200" b="0" i="0" u="none" strike="noStrike" kern="1200" baseline="0" dirty="0" err="1" smtClean="0">
                <a:solidFill>
                  <a:schemeClr val="tx1"/>
                </a:solidFill>
                <a:latin typeface="+mn-lt"/>
                <a:ea typeface="+mn-ea"/>
                <a:cs typeface="+mn-cs"/>
              </a:rPr>
              <a:t>leukoprotease</a:t>
            </a:r>
            <a:r>
              <a:rPr lang="en-US" sz="1200" b="0" i="0" u="none" strike="noStrike" kern="1200" baseline="0" dirty="0" smtClean="0">
                <a:solidFill>
                  <a:schemeClr val="tx1"/>
                </a:solidFill>
                <a:latin typeface="+mn-lt"/>
                <a:ea typeface="+mn-ea"/>
                <a:cs typeface="+mn-cs"/>
              </a:rPr>
              <a:t> inhibitor; MKP-1: mitogen-activated kinase phosphatase-1;</a:t>
            </a:r>
          </a:p>
          <a:p>
            <a:r>
              <a:rPr lang="en-US" sz="1200" b="0" i="0" u="none" strike="noStrike" kern="1200" baseline="0" dirty="0" smtClean="0">
                <a:solidFill>
                  <a:schemeClr val="tx1"/>
                </a:solidFill>
                <a:latin typeface="+mn-lt"/>
                <a:ea typeface="+mn-ea"/>
                <a:cs typeface="+mn-cs"/>
              </a:rPr>
              <a:t>I</a:t>
            </a:r>
            <a:r>
              <a:rPr lang="el-GR" sz="1200" b="0" i="0" u="none" strike="noStrike" kern="1200" baseline="0" dirty="0" smtClean="0">
                <a:solidFill>
                  <a:schemeClr val="tx1"/>
                </a:solidFill>
                <a:latin typeface="+mn-lt"/>
                <a:ea typeface="+mn-ea"/>
                <a:cs typeface="+mn-cs"/>
              </a:rPr>
              <a:t>κ</a:t>
            </a:r>
            <a:r>
              <a:rPr lang="en-US" sz="1200" b="0" i="0" u="none" strike="noStrike" kern="1200" baseline="0" dirty="0" smtClean="0">
                <a:solidFill>
                  <a:schemeClr val="tx1"/>
                </a:solidFill>
                <a:latin typeface="+mn-lt"/>
                <a:ea typeface="+mn-ea"/>
                <a:cs typeface="+mn-cs"/>
              </a:rPr>
              <a:t>B-</a:t>
            </a:r>
            <a:r>
              <a:rPr lang="el-GR" sz="1200" b="0" i="0" u="none" strike="noStrike" kern="1200" baseline="0" dirty="0" smtClean="0">
                <a:solidFill>
                  <a:schemeClr val="tx1"/>
                </a:solidFill>
                <a:latin typeface="+mn-lt"/>
                <a:ea typeface="+mn-ea"/>
                <a:cs typeface="+mn-cs"/>
              </a:rPr>
              <a:t>α: </a:t>
            </a:r>
            <a:r>
              <a:rPr lang="en-US" sz="1200" b="0" i="0" u="none" strike="noStrike" kern="1200" baseline="0" dirty="0" smtClean="0">
                <a:solidFill>
                  <a:schemeClr val="tx1"/>
                </a:solidFill>
                <a:latin typeface="+mn-lt"/>
                <a:ea typeface="+mn-ea"/>
                <a:cs typeface="+mn-cs"/>
              </a:rPr>
              <a:t>inhibitor of NF-</a:t>
            </a:r>
            <a:r>
              <a:rPr lang="el-GR" sz="1200" b="0" i="0" u="none" strike="noStrike" kern="1200" baseline="0" dirty="0" smtClean="0">
                <a:solidFill>
                  <a:schemeClr val="tx1"/>
                </a:solidFill>
                <a:latin typeface="+mn-lt"/>
                <a:ea typeface="+mn-ea"/>
                <a:cs typeface="+mn-cs"/>
              </a:rPr>
              <a:t>κ</a:t>
            </a:r>
            <a:r>
              <a:rPr lang="en-US" sz="1200" b="0" i="0" u="none" strike="noStrike" kern="1200" baseline="0" dirty="0" smtClean="0">
                <a:solidFill>
                  <a:schemeClr val="tx1"/>
                </a:solidFill>
                <a:latin typeface="+mn-lt"/>
                <a:ea typeface="+mn-ea"/>
                <a:cs typeface="+mn-cs"/>
              </a:rPr>
              <a:t>B; GILZ: glucocorticoid-induced leucine zipper protein; POMC:</a:t>
            </a:r>
          </a:p>
          <a:p>
            <a:r>
              <a:rPr lang="en-US" sz="1200" b="0" i="0" u="none" strike="noStrike" kern="1200" baseline="0" dirty="0" smtClean="0">
                <a:solidFill>
                  <a:schemeClr val="tx1"/>
                </a:solidFill>
                <a:latin typeface="+mn-lt"/>
                <a:ea typeface="+mn-ea"/>
                <a:cs typeface="+mn-cs"/>
              </a:rPr>
              <a:t>proopiomelanocortin; CRH: corticotrophin releasing factor.</a:t>
            </a:r>
            <a:endParaRPr lang="en-US" dirty="0"/>
          </a:p>
        </p:txBody>
      </p:sp>
      <p:sp>
        <p:nvSpPr>
          <p:cNvPr id="4" name="Slide Number Placeholder 3"/>
          <p:cNvSpPr>
            <a:spLocks noGrp="1"/>
          </p:cNvSpPr>
          <p:nvPr>
            <p:ph type="sldNum" sz="quarter" idx="10"/>
          </p:nvPr>
        </p:nvSpPr>
        <p:spPr/>
        <p:txBody>
          <a:bodyPr/>
          <a:lstStyle/>
          <a:p>
            <a:fld id="{8CDD7DF3-3218-4E5F-BB2A-3AE6A6AA4AA7}" type="slidenum">
              <a:rPr lang="en-US" smtClean="0"/>
              <a:pPr/>
              <a:t>58</a:t>
            </a:fld>
            <a:endParaRPr lang="en-US"/>
          </a:p>
        </p:txBody>
      </p:sp>
    </p:spTree>
    <p:extLst>
      <p:ext uri="{BB962C8B-B14F-4D97-AF65-F5344CB8AC3E}">
        <p14:creationId xmlns:p14="http://schemas.microsoft.com/office/powerpoint/2010/main" val="40029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Corticosteroid suppression of activated inflammatory genes. Inflammatory genes</a:t>
            </a:r>
          </a:p>
          <a:p>
            <a:r>
              <a:rPr lang="en-US" sz="1200" b="0" i="0" u="none" strike="noStrike" kern="1200" baseline="0" dirty="0" smtClean="0">
                <a:solidFill>
                  <a:schemeClr val="tx1"/>
                </a:solidFill>
                <a:latin typeface="+mn-lt"/>
                <a:ea typeface="+mn-ea"/>
                <a:cs typeface="+mn-cs"/>
              </a:rPr>
              <a:t>are activated by inflammatory stimuli, such as interleukin-1β (IL-1β) or </a:t>
            </a:r>
            <a:r>
              <a:rPr lang="en-US" sz="1200" b="0" i="0" u="none" strike="noStrike" kern="1200" baseline="0" dirty="0" err="1" smtClean="0">
                <a:solidFill>
                  <a:schemeClr val="tx1"/>
                </a:solidFill>
                <a:latin typeface="+mn-lt"/>
                <a:ea typeface="+mn-ea"/>
                <a:cs typeface="+mn-cs"/>
              </a:rPr>
              <a:t>tumour</a:t>
            </a:r>
            <a:r>
              <a:rPr lang="en-US" sz="1200" b="0" i="0" u="none" strike="noStrike" kern="1200" baseline="0" dirty="0" smtClean="0">
                <a:solidFill>
                  <a:schemeClr val="tx1"/>
                </a:solidFill>
                <a:latin typeface="+mn-lt"/>
                <a:ea typeface="+mn-ea"/>
                <a:cs typeface="+mn-cs"/>
              </a:rPr>
              <a:t> necrosis</a:t>
            </a:r>
          </a:p>
          <a:p>
            <a:r>
              <a:rPr lang="en-US" sz="1200" b="0" i="0" u="none" strike="noStrike" kern="1200" baseline="0" dirty="0" smtClean="0">
                <a:solidFill>
                  <a:schemeClr val="tx1"/>
                </a:solidFill>
                <a:latin typeface="+mn-lt"/>
                <a:ea typeface="+mn-ea"/>
                <a:cs typeface="+mn-cs"/>
              </a:rPr>
              <a:t>factor-α (TNF-α), resulting in activation of IKK2 (inhibitor of I-</a:t>
            </a:r>
            <a:r>
              <a:rPr lang="en-US" sz="1200" b="0" i="0" u="none" strike="noStrike" kern="1200" baseline="0" dirty="0" err="1" smtClean="0">
                <a:solidFill>
                  <a:schemeClr val="tx1"/>
                </a:solidFill>
                <a:latin typeface="+mn-lt"/>
                <a:ea typeface="+mn-ea"/>
                <a:cs typeface="+mn-cs"/>
              </a:rPr>
              <a:t>κB</a:t>
            </a:r>
            <a:r>
              <a:rPr lang="en-US" sz="1200" b="0" i="0" u="none" strike="noStrike" kern="1200" baseline="0" dirty="0" smtClean="0">
                <a:solidFill>
                  <a:schemeClr val="tx1"/>
                </a:solidFill>
                <a:latin typeface="+mn-lt"/>
                <a:ea typeface="+mn-ea"/>
                <a:cs typeface="+mn-cs"/>
              </a:rPr>
              <a:t> kinase-2), which</a:t>
            </a:r>
          </a:p>
          <a:p>
            <a:r>
              <a:rPr lang="en-US" sz="1200" b="0" i="0" u="none" strike="noStrike" kern="1200" baseline="0" dirty="0" smtClean="0">
                <a:solidFill>
                  <a:schemeClr val="tx1"/>
                </a:solidFill>
                <a:latin typeface="+mn-lt"/>
                <a:ea typeface="+mn-ea"/>
                <a:cs typeface="+mn-cs"/>
              </a:rPr>
              <a:t>activates the transcription factor nuclear factor </a:t>
            </a:r>
            <a:r>
              <a:rPr lang="en-US" sz="1200" b="0" i="0" u="none" strike="noStrike" kern="1200" baseline="0" dirty="0" err="1" smtClean="0">
                <a:solidFill>
                  <a:schemeClr val="tx1"/>
                </a:solidFill>
                <a:latin typeface="+mn-lt"/>
                <a:ea typeface="+mn-ea"/>
                <a:cs typeface="+mn-cs"/>
              </a:rPr>
              <a:t>κB</a:t>
            </a:r>
            <a:r>
              <a:rPr lang="en-US" sz="1200" b="0" i="0" u="none" strike="noStrike" kern="1200" baseline="0" dirty="0" smtClean="0">
                <a:solidFill>
                  <a:schemeClr val="tx1"/>
                </a:solidFill>
                <a:latin typeface="+mn-lt"/>
                <a:ea typeface="+mn-ea"/>
                <a:cs typeface="+mn-cs"/>
              </a:rPr>
              <a:t> (NF-</a:t>
            </a:r>
            <a:r>
              <a:rPr lang="en-US" sz="1200" b="0" i="0" u="none" strike="noStrike" kern="1200" baseline="0" dirty="0" err="1" smtClean="0">
                <a:solidFill>
                  <a:schemeClr val="tx1"/>
                </a:solidFill>
                <a:latin typeface="+mn-lt"/>
                <a:ea typeface="+mn-ea"/>
                <a:cs typeface="+mn-cs"/>
              </a:rPr>
              <a:t>κB</a:t>
            </a:r>
            <a:r>
              <a:rPr lang="en-US" sz="1200" b="0" i="0" u="none" strike="noStrike" kern="1200" baseline="0" dirty="0" smtClean="0">
                <a:solidFill>
                  <a:schemeClr val="tx1"/>
                </a:solidFill>
                <a:latin typeface="+mn-lt"/>
                <a:ea typeface="+mn-ea"/>
                <a:cs typeface="+mn-cs"/>
              </a:rPr>
              <a:t>). A dimer of p50 and p65 NF-</a:t>
            </a:r>
          </a:p>
          <a:p>
            <a:r>
              <a:rPr lang="en-US" sz="1200" b="0" i="0" u="none" strike="noStrike" kern="1200" baseline="0" dirty="0" err="1" smtClean="0">
                <a:solidFill>
                  <a:schemeClr val="tx1"/>
                </a:solidFill>
                <a:latin typeface="+mn-lt"/>
                <a:ea typeface="+mn-ea"/>
                <a:cs typeface="+mn-cs"/>
              </a:rPr>
              <a:t>κB</a:t>
            </a:r>
            <a:r>
              <a:rPr lang="en-US" sz="1200" b="0" i="0" u="none" strike="noStrike" kern="1200" baseline="0" dirty="0" smtClean="0">
                <a:solidFill>
                  <a:schemeClr val="tx1"/>
                </a:solidFill>
                <a:latin typeface="+mn-lt"/>
                <a:ea typeface="+mn-ea"/>
                <a:cs typeface="+mn-cs"/>
              </a:rPr>
              <a:t> proteins </a:t>
            </a:r>
            <a:r>
              <a:rPr lang="en-US" sz="1200" b="0" i="0" u="none" strike="noStrike" kern="1200" baseline="0" dirty="0" err="1" smtClean="0">
                <a:solidFill>
                  <a:schemeClr val="tx1"/>
                </a:solidFill>
                <a:latin typeface="+mn-lt"/>
                <a:ea typeface="+mn-ea"/>
                <a:cs typeface="+mn-cs"/>
              </a:rPr>
              <a:t>translocates</a:t>
            </a:r>
            <a:r>
              <a:rPr lang="en-US" sz="1200" b="0" i="0" u="none" strike="noStrike" kern="1200" baseline="0" dirty="0" smtClean="0">
                <a:solidFill>
                  <a:schemeClr val="tx1"/>
                </a:solidFill>
                <a:latin typeface="+mn-lt"/>
                <a:ea typeface="+mn-ea"/>
                <a:cs typeface="+mn-cs"/>
              </a:rPr>
              <a:t> to the nucleus and binds to specific </a:t>
            </a:r>
            <a:r>
              <a:rPr lang="en-US" sz="1200" b="0" i="0" u="none" strike="noStrike" kern="1200" baseline="0" dirty="0" err="1" smtClean="0">
                <a:solidFill>
                  <a:schemeClr val="tx1"/>
                </a:solidFill>
                <a:latin typeface="+mn-lt"/>
                <a:ea typeface="+mn-ea"/>
                <a:cs typeface="+mn-cs"/>
              </a:rPr>
              <a:t>κB</a:t>
            </a:r>
            <a:r>
              <a:rPr lang="en-US" sz="1200" b="0" i="0" u="none" strike="noStrike" kern="1200" baseline="0" dirty="0" smtClean="0">
                <a:solidFill>
                  <a:schemeClr val="tx1"/>
                </a:solidFill>
                <a:latin typeface="+mn-lt"/>
                <a:ea typeface="+mn-ea"/>
                <a:cs typeface="+mn-cs"/>
              </a:rPr>
              <a:t> recognition sites and also</a:t>
            </a:r>
          </a:p>
          <a:p>
            <a:r>
              <a:rPr lang="en-US" sz="1200" b="0" i="0" u="none" strike="noStrike" kern="1200" baseline="0" dirty="0" smtClean="0">
                <a:solidFill>
                  <a:schemeClr val="tx1"/>
                </a:solidFill>
                <a:latin typeface="+mn-lt"/>
                <a:ea typeface="+mn-ea"/>
                <a:cs typeface="+mn-cs"/>
              </a:rPr>
              <a:t>to coactivators, such as CREB-binding protein (CBP) or p300/CBP-activating factor</a:t>
            </a:r>
          </a:p>
          <a:p>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pCAF</a:t>
            </a:r>
            <a:r>
              <a:rPr lang="en-US" sz="1200" b="0" i="0" u="none" strike="noStrike" kern="1200" baseline="0" dirty="0" smtClean="0">
                <a:solidFill>
                  <a:schemeClr val="tx1"/>
                </a:solidFill>
                <a:latin typeface="+mn-lt"/>
                <a:ea typeface="+mn-ea"/>
                <a:cs typeface="+mn-cs"/>
              </a:rPr>
              <a:t>), which have intrinsic histone acetyltransferase (HAT) activity. This results in</a:t>
            </a:r>
          </a:p>
          <a:p>
            <a:r>
              <a:rPr lang="en-US" sz="1200" b="0" i="0" u="none" strike="noStrike" kern="1200" baseline="0" dirty="0" smtClean="0">
                <a:solidFill>
                  <a:schemeClr val="tx1"/>
                </a:solidFill>
                <a:latin typeface="+mn-lt"/>
                <a:ea typeface="+mn-ea"/>
                <a:cs typeface="+mn-cs"/>
              </a:rPr>
              <a:t>acetylation of core histone H4, resulting in increased expression of genes encoding</a:t>
            </a:r>
          </a:p>
          <a:p>
            <a:r>
              <a:rPr lang="en-US" sz="1200" b="0" i="0" u="none" strike="noStrike" kern="1200" baseline="0" dirty="0" smtClean="0">
                <a:solidFill>
                  <a:schemeClr val="tx1"/>
                </a:solidFill>
                <a:latin typeface="+mn-lt"/>
                <a:ea typeface="+mn-ea"/>
                <a:cs typeface="+mn-cs"/>
              </a:rPr>
              <a:t>multiple inflammatory proteins. Glucocorticoid receptors (GR) after activation by</a:t>
            </a:r>
          </a:p>
          <a:p>
            <a:r>
              <a:rPr lang="en-US" sz="1200" b="0" i="0" u="none" strike="noStrike" kern="1200" baseline="0" dirty="0" smtClean="0">
                <a:solidFill>
                  <a:schemeClr val="tx1"/>
                </a:solidFill>
                <a:latin typeface="+mn-lt"/>
                <a:ea typeface="+mn-ea"/>
                <a:cs typeface="+mn-cs"/>
              </a:rPr>
              <a:t>glucocorticoids translocate to the nucleus and bind to coactivators to inhibit HAT activity</a:t>
            </a:r>
          </a:p>
          <a:p>
            <a:r>
              <a:rPr lang="en-US" sz="1200" b="0" i="0" u="none" strike="noStrike" kern="1200" baseline="0" dirty="0" smtClean="0">
                <a:solidFill>
                  <a:schemeClr val="tx1"/>
                </a:solidFill>
                <a:latin typeface="+mn-lt"/>
                <a:ea typeface="+mn-ea"/>
                <a:cs typeface="+mn-cs"/>
              </a:rPr>
              <a:t>directly and recruiting histone deacetylase-2 (HDAC2), which reverses histone acetylation</a:t>
            </a:r>
          </a:p>
          <a:p>
            <a:r>
              <a:rPr lang="en-US" sz="1200" b="0" i="0" u="none" strike="noStrike" kern="1200" baseline="0" dirty="0" smtClean="0">
                <a:solidFill>
                  <a:schemeClr val="tx1"/>
                </a:solidFill>
                <a:latin typeface="+mn-lt"/>
                <a:ea typeface="+mn-ea"/>
                <a:cs typeface="+mn-cs"/>
              </a:rPr>
              <a:t>leading in suppression of these activated inflammatory genes.</a:t>
            </a:r>
          </a:p>
          <a:p>
            <a:r>
              <a:rPr lang="en-US" sz="1200" b="0" i="0" u="none" strike="noStrike" kern="1200" baseline="0" dirty="0" smtClean="0">
                <a:solidFill>
                  <a:schemeClr val="tx1"/>
                </a:solidFill>
                <a:latin typeface="+mn-lt"/>
                <a:ea typeface="+mn-ea"/>
                <a:cs typeface="+mn-cs"/>
              </a:rPr>
              <a:t>There</a:t>
            </a:r>
            <a:endParaRPr lang="en-US" dirty="0"/>
          </a:p>
        </p:txBody>
      </p:sp>
      <p:sp>
        <p:nvSpPr>
          <p:cNvPr id="4" name="Slide Number Placeholder 3"/>
          <p:cNvSpPr>
            <a:spLocks noGrp="1"/>
          </p:cNvSpPr>
          <p:nvPr>
            <p:ph type="sldNum" sz="quarter" idx="10"/>
          </p:nvPr>
        </p:nvSpPr>
        <p:spPr/>
        <p:txBody>
          <a:bodyPr/>
          <a:lstStyle/>
          <a:p>
            <a:fld id="{8CDD7DF3-3218-4E5F-BB2A-3AE6A6AA4AA7}" type="slidenum">
              <a:rPr lang="en-US" smtClean="0"/>
              <a:pPr/>
              <a:t>59</a:t>
            </a:fld>
            <a:endParaRPr lang="en-US"/>
          </a:p>
        </p:txBody>
      </p:sp>
    </p:spTree>
    <p:extLst>
      <p:ext uri="{BB962C8B-B14F-4D97-AF65-F5344CB8AC3E}">
        <p14:creationId xmlns:p14="http://schemas.microsoft.com/office/powerpoint/2010/main" val="2296793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Mechanism of corticosteroid resistance in COPD, smoking asthma and severe</a:t>
            </a:r>
          </a:p>
          <a:p>
            <a:r>
              <a:rPr lang="en-US" sz="1200" b="0" i="0" u="none" strike="noStrike" kern="1200" baseline="0" dirty="0" smtClean="0">
                <a:solidFill>
                  <a:schemeClr val="tx1"/>
                </a:solidFill>
                <a:latin typeface="+mn-lt"/>
                <a:ea typeface="+mn-ea"/>
                <a:cs typeface="+mn-cs"/>
              </a:rPr>
              <a:t>asthma. Stimulation of mild asthmatic alveolar macrophages activates nuclear factor-</a:t>
            </a:r>
            <a:r>
              <a:rPr lang="en-US" sz="1200" b="0" i="0" u="none" strike="noStrike" kern="1200" baseline="0" dirty="0" err="1" smtClean="0">
                <a:solidFill>
                  <a:schemeClr val="tx1"/>
                </a:solidFill>
                <a:latin typeface="+mn-lt"/>
                <a:ea typeface="+mn-ea"/>
                <a:cs typeface="+mn-cs"/>
              </a:rPr>
              <a:t>κB</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(NF-</a:t>
            </a:r>
            <a:r>
              <a:rPr lang="en-US" sz="1200" b="0" i="0" u="none" strike="noStrike" kern="1200" baseline="0" dirty="0" err="1" smtClean="0">
                <a:solidFill>
                  <a:schemeClr val="tx1"/>
                </a:solidFill>
                <a:latin typeface="+mn-lt"/>
                <a:ea typeface="+mn-ea"/>
                <a:cs typeface="+mn-cs"/>
              </a:rPr>
              <a:t>κB</a:t>
            </a:r>
            <a:r>
              <a:rPr lang="en-US" sz="1200" b="0" i="0" u="none" strike="noStrike" kern="1200" baseline="0" dirty="0" smtClean="0">
                <a:solidFill>
                  <a:schemeClr val="tx1"/>
                </a:solidFill>
                <a:latin typeface="+mn-lt"/>
                <a:ea typeface="+mn-ea"/>
                <a:cs typeface="+mn-cs"/>
              </a:rPr>
              <a:t>) and other transcription factors to switch on histone acetyltransferase leading to</a:t>
            </a:r>
          </a:p>
          <a:p>
            <a:r>
              <a:rPr lang="en-US" sz="1200" b="0" i="0" u="none" strike="noStrike" kern="1200" baseline="0" dirty="0" smtClean="0">
                <a:solidFill>
                  <a:schemeClr val="tx1"/>
                </a:solidFill>
                <a:latin typeface="+mn-lt"/>
                <a:ea typeface="+mn-ea"/>
                <a:cs typeface="+mn-cs"/>
              </a:rPr>
              <a:t>histone acetylation and subsequently to transcription of genes encoding inflammatory</a:t>
            </a:r>
          </a:p>
          <a:p>
            <a:r>
              <a:rPr lang="en-US" sz="1200" b="0" i="0" u="none" strike="noStrike" kern="1200" baseline="0" dirty="0" smtClean="0">
                <a:solidFill>
                  <a:schemeClr val="tx1"/>
                </a:solidFill>
                <a:latin typeface="+mn-lt"/>
                <a:ea typeface="+mn-ea"/>
                <a:cs typeface="+mn-cs"/>
              </a:rPr>
              <a:t>proteins, such as </a:t>
            </a:r>
            <a:r>
              <a:rPr lang="en-US" sz="1200" b="0" i="0" u="none" strike="noStrike" kern="1200" baseline="0" dirty="0" err="1" smtClean="0">
                <a:solidFill>
                  <a:schemeClr val="tx1"/>
                </a:solidFill>
                <a:latin typeface="+mn-lt"/>
                <a:ea typeface="+mn-ea"/>
                <a:cs typeface="+mn-cs"/>
              </a:rPr>
              <a:t>tumour</a:t>
            </a:r>
            <a:r>
              <a:rPr lang="en-US" sz="1200" b="0" i="0" u="none" strike="noStrike" kern="1200" baseline="0" dirty="0" smtClean="0">
                <a:solidFill>
                  <a:schemeClr val="tx1"/>
                </a:solidFill>
                <a:latin typeface="+mn-lt"/>
                <a:ea typeface="+mn-ea"/>
                <a:cs typeface="+mn-cs"/>
              </a:rPr>
              <a:t> necrosis factor-</a:t>
            </a:r>
            <a:r>
              <a:rPr lang="el-GR" sz="1200" b="0" i="0" u="none" strike="noStrike" kern="1200" baseline="0" dirty="0" smtClean="0">
                <a:solidFill>
                  <a:schemeClr val="tx1"/>
                </a:solidFill>
                <a:latin typeface="+mn-lt"/>
                <a:ea typeface="+mn-ea"/>
                <a:cs typeface="+mn-cs"/>
              </a:rPr>
              <a:t>α (</a:t>
            </a:r>
            <a:r>
              <a:rPr lang="en-US" sz="1200" b="0" i="0" u="none" strike="noStrike" kern="1200" baseline="0" dirty="0" smtClean="0">
                <a:solidFill>
                  <a:schemeClr val="tx1"/>
                </a:solidFill>
                <a:latin typeface="+mn-lt"/>
                <a:ea typeface="+mn-ea"/>
                <a:cs typeface="+mn-cs"/>
              </a:rPr>
              <a:t>TNF-</a:t>
            </a:r>
            <a:r>
              <a:rPr lang="el-GR" sz="1200" b="0" i="0" u="none" strike="noStrike" kern="1200" baseline="0" dirty="0" smtClean="0">
                <a:solidFill>
                  <a:schemeClr val="tx1"/>
                </a:solidFill>
                <a:latin typeface="+mn-lt"/>
                <a:ea typeface="+mn-ea"/>
                <a:cs typeface="+mn-cs"/>
              </a:rPr>
              <a:t>α), </a:t>
            </a:r>
            <a:r>
              <a:rPr lang="en-US" sz="1200" b="0" i="0" u="none" strike="noStrike" kern="1200" baseline="0" dirty="0" smtClean="0">
                <a:solidFill>
                  <a:schemeClr val="tx1"/>
                </a:solidFill>
                <a:latin typeface="+mn-lt"/>
                <a:ea typeface="+mn-ea"/>
                <a:cs typeface="+mn-cs"/>
              </a:rPr>
              <a:t>interleukin-8 (IL-8) and </a:t>
            </a:r>
            <a:r>
              <a:rPr lang="en-US" sz="1200" b="0" i="0" u="none" strike="noStrike" kern="1200" baseline="0" dirty="0" err="1" smtClean="0">
                <a:solidFill>
                  <a:schemeClr val="tx1"/>
                </a:solidFill>
                <a:latin typeface="+mn-lt"/>
                <a:ea typeface="+mn-ea"/>
                <a:cs typeface="+mn-cs"/>
              </a:rPr>
              <a:t>granulocytemacrophage</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colony stimulating factor (GM-CSF). Corticosteroids reverse this by binding</a:t>
            </a:r>
          </a:p>
          <a:p>
            <a:r>
              <a:rPr lang="en-US" sz="1200" b="0" i="0" u="none" strike="noStrike" kern="1200" baseline="0" dirty="0" smtClean="0">
                <a:solidFill>
                  <a:schemeClr val="tx1"/>
                </a:solidFill>
                <a:latin typeface="+mn-lt"/>
                <a:ea typeface="+mn-ea"/>
                <a:cs typeface="+mn-cs"/>
              </a:rPr>
              <a:t>to glucocorticoid receptors (GR) and recruiting histone deacetylase-2 (HDAC2). This</a:t>
            </a:r>
          </a:p>
          <a:p>
            <a:r>
              <a:rPr lang="en-US" sz="1200" b="0" i="0" u="none" strike="noStrike" kern="1200" baseline="0" dirty="0" smtClean="0">
                <a:solidFill>
                  <a:schemeClr val="tx1"/>
                </a:solidFill>
                <a:latin typeface="+mn-lt"/>
                <a:ea typeface="+mn-ea"/>
                <a:cs typeface="+mn-cs"/>
              </a:rPr>
              <a:t>reverses the histone acetylation induced by NF-</a:t>
            </a:r>
            <a:r>
              <a:rPr lang="en-US" sz="1200" b="0" i="0" u="none" strike="noStrike" kern="1200" baseline="0" dirty="0" err="1" smtClean="0">
                <a:solidFill>
                  <a:schemeClr val="tx1"/>
                </a:solidFill>
                <a:latin typeface="+mn-lt"/>
                <a:ea typeface="+mn-ea"/>
                <a:cs typeface="+mn-cs"/>
              </a:rPr>
              <a:t>κB</a:t>
            </a:r>
            <a:r>
              <a:rPr lang="en-US" sz="1200" b="0" i="0" u="none" strike="noStrike" kern="1200" baseline="0" dirty="0" smtClean="0">
                <a:solidFill>
                  <a:schemeClr val="tx1"/>
                </a:solidFill>
                <a:latin typeface="+mn-lt"/>
                <a:ea typeface="+mn-ea"/>
                <a:cs typeface="+mn-cs"/>
              </a:rPr>
              <a:t> and switches off the activated</a:t>
            </a:r>
          </a:p>
          <a:p>
            <a:r>
              <a:rPr lang="en-US" sz="1200" b="0" i="0" u="none" strike="noStrike" kern="1200" baseline="0" dirty="0" smtClean="0">
                <a:solidFill>
                  <a:schemeClr val="tx1"/>
                </a:solidFill>
                <a:latin typeface="+mn-lt"/>
                <a:ea typeface="+mn-ea"/>
                <a:cs typeface="+mn-cs"/>
              </a:rPr>
              <a:t>inflammatory genes. In COPD patients and smoking asthmatics cigarette smoke generates</a:t>
            </a:r>
          </a:p>
          <a:p>
            <a:r>
              <a:rPr lang="en-US" sz="1200" b="0" i="0" u="none" strike="noStrike" kern="1200" baseline="0" dirty="0" smtClean="0">
                <a:solidFill>
                  <a:schemeClr val="tx1"/>
                </a:solidFill>
                <a:latin typeface="+mn-lt"/>
                <a:ea typeface="+mn-ea"/>
                <a:cs typeface="+mn-cs"/>
              </a:rPr>
              <a:t>oxidative stress (acting through the formation of </a:t>
            </a:r>
            <a:r>
              <a:rPr lang="en-US" sz="1200" b="0" i="0" u="none" strike="noStrike" kern="1200" baseline="0" dirty="0" err="1" smtClean="0">
                <a:solidFill>
                  <a:schemeClr val="tx1"/>
                </a:solidFill>
                <a:latin typeface="+mn-lt"/>
                <a:ea typeface="+mn-ea"/>
                <a:cs typeface="+mn-cs"/>
              </a:rPr>
              <a:t>peroxynitrite</a:t>
            </a:r>
            <a:r>
              <a:rPr lang="en-US" sz="1200" b="0" i="0" u="none" strike="noStrike" kern="1200" baseline="0" dirty="0" smtClean="0">
                <a:solidFill>
                  <a:schemeClr val="tx1"/>
                </a:solidFill>
                <a:latin typeface="+mn-lt"/>
                <a:ea typeface="+mn-ea"/>
                <a:cs typeface="+mn-cs"/>
              </a:rPr>
              <a:t>) and in severe asthma and</a:t>
            </a:r>
          </a:p>
          <a:p>
            <a:r>
              <a:rPr lang="en-US" sz="1200" b="0" i="0" u="none" strike="noStrike" kern="1200" baseline="0" dirty="0" smtClean="0">
                <a:solidFill>
                  <a:schemeClr val="tx1"/>
                </a:solidFill>
                <a:latin typeface="+mn-lt"/>
                <a:ea typeface="+mn-ea"/>
                <a:cs typeface="+mn-cs"/>
              </a:rPr>
              <a:t>COPD intense inflammation generates oxidative stress to impair the activity of HDAC2.</a:t>
            </a:r>
          </a:p>
          <a:p>
            <a:r>
              <a:rPr lang="en-US" sz="1200" b="0" i="0" u="none" strike="noStrike" kern="1200" baseline="0" dirty="0" smtClean="0">
                <a:solidFill>
                  <a:schemeClr val="tx1"/>
                </a:solidFill>
                <a:latin typeface="+mn-lt"/>
                <a:ea typeface="+mn-ea"/>
                <a:cs typeface="+mn-cs"/>
              </a:rPr>
              <a:t>This amplifies the inflammatory response to NF-</a:t>
            </a:r>
            <a:r>
              <a:rPr lang="en-US" sz="1200" b="0" i="0" u="none" strike="noStrike" kern="1200" baseline="0" dirty="0" err="1" smtClean="0">
                <a:solidFill>
                  <a:schemeClr val="tx1"/>
                </a:solidFill>
                <a:latin typeface="+mn-lt"/>
                <a:ea typeface="+mn-ea"/>
                <a:cs typeface="+mn-cs"/>
              </a:rPr>
              <a:t>κB</a:t>
            </a:r>
            <a:r>
              <a:rPr lang="en-US" sz="1200" b="0" i="0" u="none" strike="noStrike" kern="1200" baseline="0" dirty="0" smtClean="0">
                <a:solidFill>
                  <a:schemeClr val="tx1"/>
                </a:solidFill>
                <a:latin typeface="+mn-lt"/>
                <a:ea typeface="+mn-ea"/>
                <a:cs typeface="+mn-cs"/>
              </a:rPr>
              <a:t> activation, but also reduces the </a:t>
            </a:r>
            <a:r>
              <a:rPr lang="en-US" sz="1200" b="0" i="0" u="none" strike="noStrike" kern="1200" baseline="0" dirty="0" err="1" smtClean="0">
                <a:solidFill>
                  <a:schemeClr val="tx1"/>
                </a:solidFill>
                <a:latin typeface="+mn-lt"/>
                <a:ea typeface="+mn-ea"/>
                <a:cs typeface="+mn-cs"/>
              </a:rPr>
              <a:t>antiinflammatory</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effect of corticosteroids, as HDAC2 is now unable to reverse histone</a:t>
            </a:r>
          </a:p>
          <a:p>
            <a:r>
              <a:rPr lang="en-US" sz="1200" b="0" i="0" u="none" strike="noStrike" kern="1200" baseline="0" dirty="0" smtClean="0">
                <a:solidFill>
                  <a:schemeClr val="tx1"/>
                </a:solidFill>
                <a:latin typeface="+mn-lt"/>
                <a:ea typeface="+mn-ea"/>
                <a:cs typeface="+mn-cs"/>
              </a:rPr>
              <a:t>acetylation.</a:t>
            </a:r>
            <a:endParaRPr lang="en-US" dirty="0"/>
          </a:p>
        </p:txBody>
      </p:sp>
      <p:sp>
        <p:nvSpPr>
          <p:cNvPr id="4" name="Slide Number Placeholder 3"/>
          <p:cNvSpPr>
            <a:spLocks noGrp="1"/>
          </p:cNvSpPr>
          <p:nvPr>
            <p:ph type="sldNum" sz="quarter" idx="10"/>
          </p:nvPr>
        </p:nvSpPr>
        <p:spPr/>
        <p:txBody>
          <a:bodyPr/>
          <a:lstStyle/>
          <a:p>
            <a:fld id="{8CDD7DF3-3218-4E5F-BB2A-3AE6A6AA4AA7}" type="slidenum">
              <a:rPr lang="en-US" smtClean="0"/>
              <a:pPr/>
              <a:t>60</a:t>
            </a:fld>
            <a:endParaRPr lang="en-US"/>
          </a:p>
        </p:txBody>
      </p:sp>
    </p:spTree>
    <p:extLst>
      <p:ext uri="{BB962C8B-B14F-4D97-AF65-F5344CB8AC3E}">
        <p14:creationId xmlns:p14="http://schemas.microsoft.com/office/powerpoint/2010/main" val="743402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Interaction between corticosteroids and long-acting β2-agonists (LABA).</a:t>
            </a:r>
          </a:p>
          <a:p>
            <a:r>
              <a:rPr lang="en-US" sz="1200" b="0" i="0" u="none" strike="noStrike" kern="1200" baseline="0" dirty="0" smtClean="0">
                <a:solidFill>
                  <a:schemeClr val="tx1"/>
                </a:solidFill>
                <a:latin typeface="+mn-lt"/>
                <a:ea typeface="+mn-ea"/>
                <a:cs typeface="+mn-cs"/>
              </a:rPr>
              <a:t>Corticosteroids have anti-inflammatory effects but also increase the numbers of β2-</a:t>
            </a:r>
          </a:p>
          <a:p>
            <a:r>
              <a:rPr lang="en-US" sz="1200" b="0" i="0" u="none" strike="noStrike" kern="1200" baseline="0" dirty="0" smtClean="0">
                <a:solidFill>
                  <a:schemeClr val="tx1"/>
                </a:solidFill>
                <a:latin typeface="+mn-lt"/>
                <a:ea typeface="+mn-ea"/>
                <a:cs typeface="+mn-cs"/>
              </a:rPr>
              <a:t>receptors, whereas β2-agonists, as well as inducing direct </a:t>
            </a:r>
            <a:r>
              <a:rPr lang="en-US" sz="1200" b="0" i="0" u="none" strike="noStrike" kern="1200" baseline="0" dirty="0" err="1" smtClean="0">
                <a:solidFill>
                  <a:schemeClr val="tx1"/>
                </a:solidFill>
                <a:latin typeface="+mn-lt"/>
                <a:ea typeface="+mn-ea"/>
                <a:cs typeface="+mn-cs"/>
              </a:rPr>
              <a:t>bronchodilatation</a:t>
            </a:r>
            <a:r>
              <a:rPr lang="en-US" sz="1200" b="0" i="0" u="none" strike="noStrike" kern="1200" baseline="0" dirty="0" smtClean="0">
                <a:solidFill>
                  <a:schemeClr val="tx1"/>
                </a:solidFill>
                <a:latin typeface="+mn-lt"/>
                <a:ea typeface="+mn-ea"/>
                <a:cs typeface="+mn-cs"/>
              </a:rPr>
              <a:t>, act on</a:t>
            </a:r>
          </a:p>
          <a:p>
            <a:r>
              <a:rPr lang="en-US" sz="1200" b="0" i="0" u="none" strike="noStrike" kern="1200" baseline="0" dirty="0" smtClean="0">
                <a:solidFill>
                  <a:schemeClr val="tx1"/>
                </a:solidFill>
                <a:latin typeface="+mn-lt"/>
                <a:ea typeface="+mn-ea"/>
                <a:cs typeface="+mn-cs"/>
              </a:rPr>
              <a:t>glucocorticoid receptors to increase the anti-inflammatory effects of corticosteroids.</a:t>
            </a:r>
            <a:endParaRPr lang="en-US" dirty="0"/>
          </a:p>
        </p:txBody>
      </p:sp>
      <p:sp>
        <p:nvSpPr>
          <p:cNvPr id="4" name="Slide Number Placeholder 3"/>
          <p:cNvSpPr>
            <a:spLocks noGrp="1"/>
          </p:cNvSpPr>
          <p:nvPr>
            <p:ph type="sldNum" sz="quarter" idx="10"/>
          </p:nvPr>
        </p:nvSpPr>
        <p:spPr/>
        <p:txBody>
          <a:bodyPr/>
          <a:lstStyle/>
          <a:p>
            <a:fld id="{8CDD7DF3-3218-4E5F-BB2A-3AE6A6AA4AA7}" type="slidenum">
              <a:rPr lang="en-US" smtClean="0"/>
              <a:pPr/>
              <a:t>61</a:t>
            </a:fld>
            <a:endParaRPr lang="en-US"/>
          </a:p>
        </p:txBody>
      </p:sp>
    </p:spTree>
    <p:extLst>
      <p:ext uri="{BB962C8B-B14F-4D97-AF65-F5344CB8AC3E}">
        <p14:creationId xmlns:p14="http://schemas.microsoft.com/office/powerpoint/2010/main" val="2667635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9710AB4-F815-4727-9818-FC6E8391198B}" type="slidenum">
              <a:rPr lang="en-AU" smtClean="0"/>
              <a:t>96</a:t>
            </a:fld>
            <a:endParaRPr lang="en-AU"/>
          </a:p>
        </p:txBody>
      </p:sp>
    </p:spTree>
    <p:extLst>
      <p:ext uri="{BB962C8B-B14F-4D97-AF65-F5344CB8AC3E}">
        <p14:creationId xmlns:p14="http://schemas.microsoft.com/office/powerpoint/2010/main" val="1229480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Males, taller subjects, smokers, and subjects with asthma had greater declines in FEV1 with age. Smoking and asthma had additive but not multiplicative effects on decline. Thus, asthma is associated with reduced lung function at the beginning of adult life as well as an increased rate of decline during adult life.</a:t>
            </a:r>
            <a:endParaRPr lang="en-US" dirty="0"/>
          </a:p>
        </p:txBody>
      </p:sp>
      <p:sp>
        <p:nvSpPr>
          <p:cNvPr id="4" name="Slide Number Placeholder 3"/>
          <p:cNvSpPr>
            <a:spLocks noGrp="1"/>
          </p:cNvSpPr>
          <p:nvPr>
            <p:ph type="sldNum" sz="quarter" idx="10"/>
          </p:nvPr>
        </p:nvSpPr>
        <p:spPr/>
        <p:txBody>
          <a:bodyPr/>
          <a:lstStyle/>
          <a:p>
            <a:fld id="{2B42E3A7-C25D-4140-8DEC-E7C8F02063DD}" type="slidenum">
              <a:rPr lang="en-US" smtClean="0"/>
              <a:pPr/>
              <a:t>98</a:t>
            </a:fld>
            <a:endParaRPr lang="en-US"/>
          </a:p>
        </p:txBody>
      </p:sp>
    </p:spTree>
    <p:extLst>
      <p:ext uri="{BB962C8B-B14F-4D97-AF65-F5344CB8AC3E}">
        <p14:creationId xmlns:p14="http://schemas.microsoft.com/office/powerpoint/2010/main" val="923239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ACCP toolkit (for TDT)</a:t>
            </a:r>
            <a:endParaRPr lang="en-US" dirty="0"/>
          </a:p>
        </p:txBody>
      </p:sp>
      <p:sp>
        <p:nvSpPr>
          <p:cNvPr id="4" name="Slide Number Placeholder 3"/>
          <p:cNvSpPr>
            <a:spLocks noGrp="1"/>
          </p:cNvSpPr>
          <p:nvPr>
            <p:ph type="sldNum" sz="quarter" idx="10"/>
          </p:nvPr>
        </p:nvSpPr>
        <p:spPr/>
        <p:txBody>
          <a:bodyPr/>
          <a:lstStyle/>
          <a:p>
            <a:pPr>
              <a:defRPr/>
            </a:pPr>
            <a:fld id="{0B6E4B7C-F5C9-4183-9647-F2F0BB5464B3}" type="slidenum">
              <a:rPr lang="en-US" smtClean="0"/>
              <a:pPr>
                <a:defRPr/>
              </a:pPr>
              <a:t>99</a:t>
            </a:fld>
            <a:endParaRPr lang="en-US"/>
          </a:p>
        </p:txBody>
      </p:sp>
    </p:spTree>
    <p:extLst>
      <p:ext uri="{BB962C8B-B14F-4D97-AF65-F5344CB8AC3E}">
        <p14:creationId xmlns:p14="http://schemas.microsoft.com/office/powerpoint/2010/main" val="1391921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Bupropion:</a:t>
            </a:r>
          </a:p>
          <a:p>
            <a:pPr eaLnBrk="1" hangingPunct="1">
              <a:spcBef>
                <a:spcPct val="0"/>
              </a:spcBef>
            </a:pPr>
            <a:r>
              <a:rPr lang="en-US" smtClean="0"/>
              <a:t>“Bupropion is an atypical antidepressant structurally similar to diethylpropion, an appetite suppressant. The mechanism of the antidepressant effect of bupropion is not fully understood, but bupropion inhibits reuptake of dopamine, noradrenaline, and serotonin in the central nervous system, is a non-competitive nicotine receptor antagonist, and at high concentrations inhibits the firing of noradrenergic neurons in the locus caeruleus. It is not clear which of these effects accounts for the antismoking activity of the drug, but inhibition of the reductions in levels of dopamine and noradrenaline levels in the central nervous system that occur in nicotine withdrawal is likely to be important. The antismoking effect of bupropion does not seem to be related to the antidepressant effect as bupropion is equally effective as a smoking cessation therapy in smokers with and without depression.”</a:t>
            </a:r>
          </a:p>
          <a:p>
            <a:pPr eaLnBrk="1" hangingPunct="1">
              <a:spcBef>
                <a:spcPct val="0"/>
              </a:spcBef>
            </a:pPr>
            <a:r>
              <a:rPr lang="en-US" smtClean="0"/>
              <a:t>From </a:t>
            </a:r>
          </a:p>
          <a:p>
            <a:pPr eaLnBrk="1" hangingPunct="1">
              <a:spcBef>
                <a:spcPct val="0"/>
              </a:spcBef>
            </a:pPr>
            <a:r>
              <a:rPr lang="en-US" i="1" smtClean="0"/>
              <a:t>ABC of smoking cessation - </a:t>
            </a:r>
            <a:r>
              <a:rPr lang="en-US" b="1" smtClean="0"/>
              <a:t>Bupropion and other non-nicotine pharmacotherapies. E Rody. BMJ VOLUME 328 28 FEBRUARY 2004</a:t>
            </a:r>
          </a:p>
          <a:p>
            <a:pPr eaLnBrk="1" hangingPunct="1">
              <a:spcBef>
                <a:spcPct val="0"/>
              </a:spcBef>
            </a:pPr>
            <a:endParaRPr lang="en-US" smtClean="0"/>
          </a:p>
          <a:p>
            <a:pPr eaLnBrk="1" hangingPunct="1">
              <a:spcBef>
                <a:spcPct val="0"/>
              </a:spcBef>
            </a:pPr>
            <a:endParaRPr lang="en-US" smtClean="0"/>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A139D7-6A9C-4BCB-AF74-A6E7A76101D5}" type="slidenum">
              <a:rPr lang="en-US" smtClean="0">
                <a:cs typeface="Arial" pitchFamily="34" charset="0"/>
              </a:rPr>
              <a:pPr fontAlgn="base">
                <a:spcBef>
                  <a:spcPct val="0"/>
                </a:spcBef>
                <a:spcAft>
                  <a:spcPct val="0"/>
                </a:spcAft>
                <a:defRPr/>
              </a:pPr>
              <a:t>100</a:t>
            </a:fld>
            <a:endParaRPr lang="en-US" smtClean="0">
              <a:cs typeface="Arial" pitchFamily="34" charset="0"/>
            </a:endParaRPr>
          </a:p>
        </p:txBody>
      </p:sp>
    </p:spTree>
    <p:extLst>
      <p:ext uri="{BB962C8B-B14F-4D97-AF65-F5344CB8AC3E}">
        <p14:creationId xmlns:p14="http://schemas.microsoft.com/office/powerpoint/2010/main" val="99162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934200" cy="1470025"/>
          </a:xfrm>
        </p:spPr>
        <p:txBody>
          <a:bodyPr>
            <a:noAutofit/>
          </a:bodyPr>
          <a:lstStyle>
            <a:lvl1pPr>
              <a:defRPr sz="5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248400" cy="1752600"/>
          </a:xfrm>
        </p:spPr>
        <p:txBody>
          <a:bodyPr/>
          <a:lstStyle>
            <a:lvl1pPr marL="0" indent="0" algn="ctr">
              <a:buNone/>
              <a:defRPr>
                <a:solidFill>
                  <a:srgbClr val="1B416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723900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0" y="274638"/>
            <a:ext cx="1447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650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TextBox 1"/>
          <p:cNvSpPr txBox="1">
            <a:spLocks noChangeArrowheads="1"/>
          </p:cNvSpPr>
          <p:nvPr userDrawn="1"/>
        </p:nvSpPr>
        <p:spPr bwMode="auto">
          <a:xfrm>
            <a:off x="1524000" y="6573072"/>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a:r>
              <a:rPr lang="en-US" sz="1200" dirty="0">
                <a:solidFill>
                  <a:srgbClr val="134679"/>
                </a:solidFill>
              </a:rPr>
              <a:t>© Global Initiative for Asthma</a:t>
            </a:r>
          </a:p>
        </p:txBody>
      </p:sp>
      <p:pic>
        <p:nvPicPr>
          <p:cNvPr id="9"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51" t="3504" r="4276" b="2338"/>
          <a:stretch/>
        </p:blipFill>
        <p:spPr bwMode="auto">
          <a:xfrm>
            <a:off x="157916" y="99940"/>
            <a:ext cx="8856000" cy="67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 name="Title 1"/>
          <p:cNvSpPr>
            <a:spLocks noGrp="1"/>
          </p:cNvSpPr>
          <p:nvPr>
            <p:ph type="ctrTitle"/>
          </p:nvPr>
        </p:nvSpPr>
        <p:spPr>
          <a:xfrm>
            <a:off x="685800" y="778721"/>
            <a:ext cx="77724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sp>
        <p:nvSpPr>
          <p:cNvPr id="13" name="Rectangle 7"/>
          <p:cNvSpPr>
            <a:spLocks/>
          </p:cNvSpPr>
          <p:nvPr userDrawn="1"/>
        </p:nvSpPr>
        <p:spPr bwMode="auto">
          <a:xfrm>
            <a:off x="179016" y="4218334"/>
            <a:ext cx="8813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en-US" sz="2500" dirty="0">
                <a:solidFill>
                  <a:srgbClr val="134679"/>
                </a:solidFill>
                <a:latin typeface="Arial" charset="0"/>
                <a:cs typeface="Arial" charset="0"/>
                <a:sym typeface="Arial" charset="0"/>
              </a:rPr>
              <a:t>GINA </a:t>
            </a:r>
            <a:r>
              <a:rPr lang="en-US" altLang="en-US" sz="2500" dirty="0" smtClean="0">
                <a:solidFill>
                  <a:srgbClr val="134679"/>
                </a:solidFill>
                <a:latin typeface="Arial" charset="0"/>
                <a:cs typeface="Arial" charset="0"/>
                <a:sym typeface="Arial" charset="0"/>
              </a:rPr>
              <a:t>Global Strategy </a:t>
            </a:r>
            <a:r>
              <a:rPr lang="en-US" altLang="en-US" sz="2500" dirty="0">
                <a:solidFill>
                  <a:srgbClr val="134679"/>
                </a:solidFill>
                <a:latin typeface="Arial" charset="0"/>
                <a:cs typeface="Arial" charset="0"/>
                <a:sym typeface="Arial" charset="0"/>
              </a:rPr>
              <a:t>for </a:t>
            </a:r>
            <a:r>
              <a:rPr lang="en-US" altLang="en-US" sz="2500" dirty="0" smtClean="0">
                <a:solidFill>
                  <a:srgbClr val="134679"/>
                </a:solidFill>
                <a:latin typeface="Arial" charset="0"/>
                <a:cs typeface="Arial" charset="0"/>
                <a:sym typeface="Arial" charset="0"/>
              </a:rPr>
              <a:t>Asthma </a:t>
            </a:r>
            <a:r>
              <a:rPr lang="en-US" altLang="en-US" sz="2500" dirty="0">
                <a:solidFill>
                  <a:srgbClr val="134679"/>
                </a:solidFill>
                <a:latin typeface="Arial" charset="0"/>
                <a:cs typeface="Arial" charset="0"/>
                <a:sym typeface="Arial" charset="0"/>
              </a:rPr>
              <a:t/>
            </a:r>
            <a:br>
              <a:rPr lang="en-US" altLang="en-US" sz="2500" dirty="0">
                <a:solidFill>
                  <a:srgbClr val="134679"/>
                </a:solidFill>
                <a:latin typeface="Arial" charset="0"/>
                <a:cs typeface="Arial" charset="0"/>
                <a:sym typeface="Arial" charset="0"/>
              </a:rPr>
            </a:br>
            <a:r>
              <a:rPr lang="en-US" altLang="en-US" sz="2500" dirty="0" smtClean="0">
                <a:solidFill>
                  <a:srgbClr val="134679"/>
                </a:solidFill>
                <a:latin typeface="Arial" charset="0"/>
                <a:cs typeface="Arial" charset="0"/>
                <a:sym typeface="Arial" charset="0"/>
              </a:rPr>
              <a:t>Management </a:t>
            </a:r>
            <a:r>
              <a:rPr lang="en-US" altLang="en-US" sz="2500" dirty="0">
                <a:solidFill>
                  <a:srgbClr val="134679"/>
                </a:solidFill>
                <a:latin typeface="Arial" charset="0"/>
                <a:cs typeface="Arial" charset="0"/>
                <a:sym typeface="Arial" charset="0"/>
              </a:rPr>
              <a:t>and </a:t>
            </a:r>
            <a:r>
              <a:rPr lang="en-US" altLang="en-US" sz="2500" smtClean="0">
                <a:solidFill>
                  <a:srgbClr val="134679"/>
                </a:solidFill>
                <a:latin typeface="Arial" charset="0"/>
                <a:cs typeface="Arial" charset="0"/>
                <a:sym typeface="Arial" charset="0"/>
              </a:rPr>
              <a:t>Prevention 2017</a:t>
            </a:r>
            <a:endParaRPr lang="en-US" altLang="en-US" sz="2500" dirty="0">
              <a:solidFill>
                <a:srgbClr val="134679"/>
              </a:solidFill>
              <a:latin typeface="Arial" charset="0"/>
              <a:cs typeface="Arial" charset="0"/>
              <a:sym typeface="Arial" charset="0"/>
            </a:endParaRPr>
          </a:p>
        </p:txBody>
      </p:sp>
      <p:pic>
        <p:nvPicPr>
          <p:cNvPr id="14"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53734" y="2409550"/>
            <a:ext cx="17065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 name="TextBox 2"/>
          <p:cNvSpPr txBox="1"/>
          <p:nvPr userDrawn="1"/>
        </p:nvSpPr>
        <p:spPr>
          <a:xfrm>
            <a:off x="901148" y="5183534"/>
            <a:ext cx="7076661" cy="923330"/>
          </a:xfrm>
          <a:prstGeom prst="rect">
            <a:avLst/>
          </a:prstGeom>
          <a:noFill/>
        </p:spPr>
        <p:txBody>
          <a:bodyPr wrap="square" rtlCol="0">
            <a:spAutoFit/>
          </a:bodyPr>
          <a:lstStyle/>
          <a:p>
            <a:r>
              <a:rPr lang="en-US" dirty="0" smtClean="0">
                <a:solidFill>
                  <a:srgbClr val="134679"/>
                </a:solidFill>
              </a:rPr>
              <a:t>This slide set is restricted for academic and educational purposes only.  Use of the slide set, or of individual slides, for commercial or promotional purposes requires approval from GINA. </a:t>
            </a:r>
            <a:endParaRPr lang="en-AU" dirty="0">
              <a:solidFill>
                <a:prstClr val="black"/>
              </a:solidFill>
            </a:endParaRPr>
          </a:p>
        </p:txBody>
      </p:sp>
    </p:spTree>
    <p:extLst>
      <p:ext uri="{BB962C8B-B14F-4D97-AF65-F5344CB8AC3E}">
        <p14:creationId xmlns:p14="http://schemas.microsoft.com/office/powerpoint/2010/main" val="407763637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9400" y="-165100"/>
            <a:ext cx="9702800" cy="718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289490654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15"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3" name="Content Placeholder 2"/>
          <p:cNvSpPr>
            <a:spLocks noGrp="1"/>
          </p:cNvSpPr>
          <p:nvPr>
            <p:ph idx="1"/>
          </p:nvPr>
        </p:nvSpPr>
        <p:spPr>
          <a:xfrm>
            <a:off x="457200" y="1192696"/>
            <a:ext cx="8527348" cy="5208104"/>
          </a:xfrm>
          <a:prstGeom prst="rect">
            <a:avLst/>
          </a:prstGeom>
        </p:spPr>
        <p:txBody>
          <a:bodyPr>
            <a:normAutofit/>
          </a:bodyPr>
          <a:lstStyle>
            <a:lvl1pPr marL="342900" indent="-342900">
              <a:buClr>
                <a:srgbClr val="F79646"/>
              </a:buClr>
              <a:buSzPct val="80000"/>
              <a:buFont typeface="Wingdings" panose="05000000000000000000" pitchFamily="2" charset="2"/>
              <a:buChar char=""/>
              <a:defRPr sz="2200" baseline="0">
                <a:solidFill>
                  <a:srgbClr val="07192B"/>
                </a:solidFill>
                <a:latin typeface="Arial" panose="020B0604020202020204" pitchFamily="34" charset="0"/>
                <a:cs typeface="Arial" panose="020B0604020202020204" pitchFamily="34" charset="0"/>
              </a:defRPr>
            </a:lvl1pPr>
            <a:lvl2pPr marL="742950" indent="-285750">
              <a:buClr>
                <a:srgbClr val="F79646"/>
              </a:buClr>
              <a:buFont typeface="Wingdings" panose="05000000000000000000" pitchFamily="2" charset="2"/>
              <a:buChar char="§"/>
              <a:defRPr sz="2000">
                <a:solidFill>
                  <a:srgbClr val="134679"/>
                </a:solidFill>
                <a:latin typeface="Arial" panose="020B0604020202020204" pitchFamily="34" charset="0"/>
                <a:cs typeface="Arial" panose="020B0604020202020204" pitchFamily="34" charset="0"/>
              </a:defRPr>
            </a:lvl2pPr>
            <a:lvl3pPr>
              <a:buClr>
                <a:srgbClr val="F79646"/>
              </a:buClr>
              <a:defRPr sz="1800">
                <a:solidFill>
                  <a:srgbClr val="134679"/>
                </a:solidFill>
                <a:latin typeface="Arial" panose="020B0604020202020204" pitchFamily="34" charset="0"/>
                <a:cs typeface="Arial" panose="020B0604020202020204" pitchFamily="34" charset="0"/>
              </a:defRPr>
            </a:lvl3pPr>
            <a:lvl4pPr>
              <a:buClr>
                <a:srgbClr val="F79646"/>
              </a:buClr>
              <a:defRPr sz="1600">
                <a:solidFill>
                  <a:srgbClr val="134679"/>
                </a:solidFill>
                <a:latin typeface="Arial" panose="020B0604020202020204" pitchFamily="34" charset="0"/>
                <a:cs typeface="Arial" panose="020B0604020202020204" pitchFamily="34" charset="0"/>
              </a:defRPr>
            </a:lvl4pPr>
            <a:lvl5pPr>
              <a:buClr>
                <a:srgbClr val="F79646"/>
              </a:buClr>
              <a:defRPr sz="1600">
                <a:solidFill>
                  <a:srgbClr val="134679"/>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25/10/2017</a:t>
            </a:fld>
            <a:endParaRPr lang="en-AU">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1848" y="139700"/>
            <a:ext cx="882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sp>
        <p:nvSpPr>
          <p:cNvPr id="14"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dirty="0">
                <a:solidFill>
                  <a:srgbClr val="FFFFFF"/>
                </a:solidFill>
                <a:latin typeface="Arial" charset="0"/>
                <a:cs typeface="Arial" charset="0"/>
                <a:sym typeface="Arial" charset="0"/>
              </a:rPr>
              <a:t>© Global Initiative for Asthma</a:t>
            </a:r>
          </a:p>
        </p:txBody>
      </p:sp>
      <p:sp>
        <p:nvSpPr>
          <p:cNvPr id="2" name="Title 1"/>
          <p:cNvSpPr>
            <a:spLocks noGrp="1"/>
          </p:cNvSpPr>
          <p:nvPr>
            <p:ph type="title"/>
          </p:nvPr>
        </p:nvSpPr>
        <p:spPr>
          <a:xfrm>
            <a:off x="172279" y="251382"/>
            <a:ext cx="7580243"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spTree>
    <p:extLst>
      <p:ext uri="{BB962C8B-B14F-4D97-AF65-F5344CB8AC3E}">
        <p14:creationId xmlns:p14="http://schemas.microsoft.com/office/powerpoint/2010/main" val="163997350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5"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25/10/2017</a:t>
            </a:fld>
            <a:endParaRPr lang="en-AU">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1848" y="139700"/>
            <a:ext cx="882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4"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sp>
        <p:nvSpPr>
          <p:cNvPr id="11" name="Title 1"/>
          <p:cNvSpPr>
            <a:spLocks noGrp="1"/>
          </p:cNvSpPr>
          <p:nvPr>
            <p:ph type="title"/>
          </p:nvPr>
        </p:nvSpPr>
        <p:spPr>
          <a:xfrm>
            <a:off x="172279" y="251382"/>
            <a:ext cx="7598533"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spTree>
    <p:extLst>
      <p:ext uri="{BB962C8B-B14F-4D97-AF65-F5344CB8AC3E}">
        <p14:creationId xmlns:p14="http://schemas.microsoft.com/office/powerpoint/2010/main" val="243173190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25/10/2017</a:t>
            </a:fld>
            <a:endParaRPr lang="en-AU">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sp>
        <p:nvSpPr>
          <p:cNvPr id="12"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3"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spTree>
    <p:extLst>
      <p:ext uri="{BB962C8B-B14F-4D97-AF65-F5344CB8AC3E}">
        <p14:creationId xmlns:p14="http://schemas.microsoft.com/office/powerpoint/2010/main" val="238294015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3"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51" t="3504" r="4276" b="2338"/>
          <a:stretch/>
        </p:blipFill>
        <p:spPr bwMode="auto">
          <a:xfrm>
            <a:off x="157916" y="99940"/>
            <a:ext cx="8856000" cy="67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25/10/2017</a:t>
            </a:fld>
            <a:endParaRPr lang="en-AU"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sp>
        <p:nvSpPr>
          <p:cNvPr id="8" name="TextBox 1"/>
          <p:cNvSpPr txBox="1">
            <a:spLocks noChangeArrowheads="1"/>
          </p:cNvSpPr>
          <p:nvPr userDrawn="1"/>
        </p:nvSpPr>
        <p:spPr bwMode="auto">
          <a:xfrm>
            <a:off x="1524000" y="6573072"/>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a:r>
              <a:rPr lang="en-US" sz="1200" dirty="0">
                <a:solidFill>
                  <a:srgbClr val="134679"/>
                </a:solidFill>
              </a:rPr>
              <a:t>© Global Initiative for </a:t>
            </a:r>
            <a:r>
              <a:rPr lang="en-US" sz="1200" dirty="0" smtClean="0">
                <a:solidFill>
                  <a:srgbClr val="134679"/>
                </a:solidFill>
              </a:rPr>
              <a:t>Asthma3.</a:t>
            </a:r>
            <a:endParaRPr lang="en-US" sz="1200" dirty="0">
              <a:solidFill>
                <a:srgbClr val="134679"/>
              </a:solidFill>
            </a:endParaRPr>
          </a:p>
        </p:txBody>
      </p:sp>
      <p:sp>
        <p:nvSpPr>
          <p:cNvPr id="2" name="Title 1"/>
          <p:cNvSpPr>
            <a:spLocks noGrp="1"/>
          </p:cNvSpPr>
          <p:nvPr>
            <p:ph type="ctrTitle"/>
          </p:nvPr>
        </p:nvSpPr>
        <p:spPr>
          <a:xfrm>
            <a:off x="685800" y="1255793"/>
            <a:ext cx="77724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sp>
        <p:nvSpPr>
          <p:cNvPr id="10" name="Rectangle 7"/>
          <p:cNvSpPr>
            <a:spLocks/>
          </p:cNvSpPr>
          <p:nvPr userDrawn="1"/>
        </p:nvSpPr>
        <p:spPr bwMode="auto">
          <a:xfrm>
            <a:off x="304800" y="4970120"/>
            <a:ext cx="8813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en-US" sz="2200" dirty="0">
                <a:solidFill>
                  <a:srgbClr val="134679"/>
                </a:solidFill>
                <a:latin typeface="Arial" charset="0"/>
                <a:cs typeface="Arial" charset="0"/>
                <a:sym typeface="Arial" charset="0"/>
              </a:rPr>
              <a:t>GINA </a:t>
            </a:r>
            <a:r>
              <a:rPr lang="en-US" altLang="en-US" sz="2200" dirty="0" smtClean="0">
                <a:solidFill>
                  <a:srgbClr val="134679"/>
                </a:solidFill>
                <a:latin typeface="Arial" charset="0"/>
                <a:cs typeface="Arial" charset="0"/>
                <a:sym typeface="Arial" charset="0"/>
              </a:rPr>
              <a:t>Global Strategy </a:t>
            </a:r>
            <a:r>
              <a:rPr lang="en-US" altLang="en-US" sz="2200" dirty="0">
                <a:solidFill>
                  <a:srgbClr val="134679"/>
                </a:solidFill>
                <a:latin typeface="Arial" charset="0"/>
                <a:cs typeface="Arial" charset="0"/>
                <a:sym typeface="Arial" charset="0"/>
              </a:rPr>
              <a:t>for </a:t>
            </a:r>
            <a:r>
              <a:rPr lang="en-US" altLang="en-US" sz="2200" dirty="0" smtClean="0">
                <a:solidFill>
                  <a:srgbClr val="134679"/>
                </a:solidFill>
                <a:latin typeface="Arial" charset="0"/>
                <a:cs typeface="Arial" charset="0"/>
                <a:sym typeface="Arial" charset="0"/>
              </a:rPr>
              <a:t>Asthma Management </a:t>
            </a:r>
            <a:br>
              <a:rPr lang="en-US" altLang="en-US" sz="2200" dirty="0" smtClean="0">
                <a:solidFill>
                  <a:srgbClr val="134679"/>
                </a:solidFill>
                <a:latin typeface="Arial" charset="0"/>
                <a:cs typeface="Arial" charset="0"/>
                <a:sym typeface="Arial" charset="0"/>
              </a:rPr>
            </a:br>
            <a:r>
              <a:rPr lang="en-US" altLang="en-US" sz="2200" dirty="0" smtClean="0">
                <a:solidFill>
                  <a:srgbClr val="134679"/>
                </a:solidFill>
                <a:latin typeface="Arial" charset="0"/>
                <a:cs typeface="Arial" charset="0"/>
                <a:sym typeface="Arial" charset="0"/>
              </a:rPr>
              <a:t>and Prevention</a:t>
            </a:r>
          </a:p>
          <a:p>
            <a:pPr algn="ctr">
              <a:spcBef>
                <a:spcPts val="663"/>
              </a:spcBef>
            </a:pPr>
            <a:r>
              <a:rPr lang="en-US" altLang="en-US" sz="2200" dirty="0" smtClean="0">
                <a:solidFill>
                  <a:srgbClr val="134679"/>
                </a:solidFill>
                <a:latin typeface="Arial" charset="0"/>
                <a:cs typeface="Arial" charset="0"/>
                <a:sym typeface="Arial" charset="0"/>
              </a:rPr>
              <a:t>GOLD Global Strategy for Diagnosis, </a:t>
            </a:r>
            <a:br>
              <a:rPr lang="en-US" altLang="en-US" sz="2200" dirty="0" smtClean="0">
                <a:solidFill>
                  <a:srgbClr val="134679"/>
                </a:solidFill>
                <a:latin typeface="Arial" charset="0"/>
                <a:cs typeface="Arial" charset="0"/>
                <a:sym typeface="Arial" charset="0"/>
              </a:rPr>
            </a:br>
            <a:r>
              <a:rPr lang="en-US" altLang="en-US" sz="2200" dirty="0" smtClean="0">
                <a:solidFill>
                  <a:srgbClr val="134679"/>
                </a:solidFill>
                <a:latin typeface="Arial" charset="0"/>
                <a:cs typeface="Arial" charset="0"/>
                <a:sym typeface="Arial" charset="0"/>
              </a:rPr>
              <a:t>Management and Prevention of COPD</a:t>
            </a:r>
            <a:endParaRPr lang="en-US" altLang="en-US" sz="2200" dirty="0">
              <a:solidFill>
                <a:srgbClr val="134679"/>
              </a:solidFill>
              <a:latin typeface="Arial" charset="0"/>
              <a:cs typeface="Arial" charset="0"/>
              <a:sym typeface="Arial" charset="0"/>
            </a:endParaRPr>
          </a:p>
        </p:txBody>
      </p:sp>
      <p:pic>
        <p:nvPicPr>
          <p:cNvPr id="11" name="Picture 5"/>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06605" y="3361008"/>
            <a:ext cx="1382316" cy="141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 name="Picture 2"/>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97228" y="3466585"/>
            <a:ext cx="1238562" cy="1249681"/>
          </a:xfrm>
          <a:prstGeom prst="rect">
            <a:avLst/>
          </a:prstGeom>
        </p:spPr>
      </p:pic>
    </p:spTree>
    <p:extLst>
      <p:ext uri="{BB962C8B-B14F-4D97-AF65-F5344CB8AC3E}">
        <p14:creationId xmlns:p14="http://schemas.microsoft.com/office/powerpoint/2010/main" val="90095956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5"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25/10/2017</a:t>
            </a:fld>
            <a:endParaRPr lang="en-AU">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1848" y="139700"/>
            <a:ext cx="882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4"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sp>
        <p:nvSpPr>
          <p:cNvPr id="11" name="Title 1"/>
          <p:cNvSpPr>
            <a:spLocks noGrp="1"/>
          </p:cNvSpPr>
          <p:nvPr>
            <p:ph type="title"/>
          </p:nvPr>
        </p:nvSpPr>
        <p:spPr>
          <a:xfrm>
            <a:off x="172278" y="251382"/>
            <a:ext cx="6480000"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pic>
        <p:nvPicPr>
          <p:cNvPr id="12" name="Picture 11"/>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82740" y="239367"/>
            <a:ext cx="860728" cy="868455"/>
          </a:xfrm>
          <a:prstGeom prst="rect">
            <a:avLst/>
          </a:prstGeom>
        </p:spPr>
      </p:pic>
    </p:spTree>
    <p:extLst>
      <p:ext uri="{BB962C8B-B14F-4D97-AF65-F5344CB8AC3E}">
        <p14:creationId xmlns:p14="http://schemas.microsoft.com/office/powerpoint/2010/main" val="20273969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7239000" cy="4525963"/>
          </a:xfrm>
        </p:spPr>
        <p:txBody>
          <a:bodyPr/>
          <a:lstStyle>
            <a:lvl1pPr>
              <a:defRPr>
                <a:latin typeface="Tahoma" pitchFamily="34" charset="0"/>
                <a:cs typeface="Tahoma" pitchFamily="34" charset="0"/>
              </a:defRPr>
            </a:lvl1pPr>
            <a:lvl2pPr>
              <a:defRPr>
                <a:latin typeface="Tahoma" pitchFamily="34" charset="0"/>
                <a:cs typeface="Tahoma" pitchFamily="34" charset="0"/>
              </a:defRPr>
            </a:lvl2pPr>
            <a:lvl3pPr>
              <a:defRPr>
                <a:latin typeface="Tahoma" pitchFamily="34" charset="0"/>
                <a:cs typeface="Tahoma" pitchFamily="34" charset="0"/>
              </a:defRPr>
            </a:lvl3pPr>
            <a:lvl4pPr>
              <a:defRPr>
                <a:latin typeface="Tahoma" pitchFamily="34" charset="0"/>
                <a:cs typeface="Tahoma" pitchFamily="34" charset="0"/>
              </a:defRPr>
            </a:lvl4pPr>
            <a:lvl5pPr>
              <a:defRPr>
                <a:latin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25/10/2017</a:t>
            </a:fld>
            <a:endParaRPr lang="en-AU">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sp>
        <p:nvSpPr>
          <p:cNvPr id="12"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3"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pic>
        <p:nvPicPr>
          <p:cNvPr id="8" name="Picture 7"/>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740" y="239367"/>
            <a:ext cx="860728" cy="868455"/>
          </a:xfrm>
          <a:prstGeom prst="rect">
            <a:avLst/>
          </a:prstGeom>
        </p:spPr>
      </p:pic>
    </p:spTree>
    <p:extLst>
      <p:ext uri="{BB962C8B-B14F-4D97-AF65-F5344CB8AC3E}">
        <p14:creationId xmlns:p14="http://schemas.microsoft.com/office/powerpoint/2010/main" val="260115824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Rounded Rectangle 14"/>
          <p:cNvSpPr/>
          <p:nvPr userDrawn="1"/>
        </p:nvSpPr>
        <p:spPr>
          <a:xfrm>
            <a:off x="165100" y="6653213"/>
            <a:ext cx="882015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prstClr val="white"/>
              </a:solidFill>
            </a:endParaRPr>
          </a:p>
        </p:txBody>
      </p:sp>
      <p:sp>
        <p:nvSpPr>
          <p:cNvPr id="3" name="Rectangle 23"/>
          <p:cNvSpPr>
            <a:spLocks/>
          </p:cNvSpPr>
          <p:nvPr userDrawn="1"/>
        </p:nvSpPr>
        <p:spPr bwMode="auto">
          <a:xfrm>
            <a:off x="7148513" y="6648450"/>
            <a:ext cx="1728787" cy="215900"/>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cs typeface="Arial" pitchFamily="34" charset="0"/>
                <a:sym typeface="Arial" pitchFamily="34" charset="0"/>
              </a:rPr>
              <a:t>© Global Initiative for Asthma</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1313" y="184150"/>
            <a:ext cx="968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04E9227-E274-4440-BA8E-C7106F132587}" type="datetime1">
              <a:rPr lang="en-AU" altLang="en-US">
                <a:solidFill>
                  <a:prstClr val="black"/>
                </a:solidFill>
              </a:rPr>
              <a:pPr/>
              <a:t>25/10/2017</a:t>
            </a:fld>
            <a:endParaRPr lang="en-AU" altLang="en-US">
              <a:solidFill>
                <a:prstClr val="black"/>
              </a:solidFill>
            </a:endParaRPr>
          </a:p>
        </p:txBody>
      </p:sp>
      <p:sp>
        <p:nvSpPr>
          <p:cNvPr id="6"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7"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51FF73E-AFE6-47C7-B9BC-46EA8BF16127}" type="slidenum">
              <a:rPr lang="en-AU" altLang="en-US">
                <a:solidFill>
                  <a:prstClr val="black"/>
                </a:solidFill>
              </a:rPr>
              <a:pPr/>
              <a:t>‹#›</a:t>
            </a:fld>
            <a:endParaRPr lang="en-AU" altLang="en-US">
              <a:solidFill>
                <a:prstClr val="black"/>
              </a:solidFill>
            </a:endParaRPr>
          </a:p>
        </p:txBody>
      </p:sp>
    </p:spTree>
    <p:extLst>
      <p:ext uri="{BB962C8B-B14F-4D97-AF65-F5344CB8AC3E}">
        <p14:creationId xmlns:p14="http://schemas.microsoft.com/office/powerpoint/2010/main" val="341211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934200" cy="1470025"/>
          </a:xfrm>
          <a:prstGeom prst="rect">
            <a:avLst/>
          </a:prstGeom>
        </p:spPr>
        <p:txBody>
          <a:bodyPr>
            <a:noAutofit/>
          </a:bodyPr>
          <a:lstStyle>
            <a:lvl1pPr>
              <a:defRPr sz="5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248400" cy="1752600"/>
          </a:xfrm>
          <a:prstGeom prst="rect">
            <a:avLst/>
          </a:prstGeom>
        </p:spPr>
        <p:txBody>
          <a:bodyPr/>
          <a:lstStyle>
            <a:lvl1pPr marL="0" indent="0" algn="ctr">
              <a:buNone/>
              <a:defRPr>
                <a:solidFill>
                  <a:srgbClr val="1B416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7948781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6973887"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6973887" cy="1500187"/>
          </a:xfrm>
        </p:spPr>
        <p:txBody>
          <a:bodyPr anchor="b"/>
          <a:lstStyle>
            <a:lvl1pPr marL="0" indent="0">
              <a:buNone/>
              <a:defRPr sz="2000">
                <a:solidFill>
                  <a:srgbClr val="17375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3429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2"/>
          <p:cNvSpPr>
            <a:spLocks noGrp="1"/>
          </p:cNvSpPr>
          <p:nvPr>
            <p:ph sz="half" idx="10"/>
          </p:nvPr>
        </p:nvSpPr>
        <p:spPr>
          <a:xfrm>
            <a:off x="4191000" y="1600200"/>
            <a:ext cx="3429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24000"/>
            <a:ext cx="3429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429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2"/>
          <p:cNvSpPr>
            <a:spLocks noGrp="1"/>
          </p:cNvSpPr>
          <p:nvPr>
            <p:ph type="body" idx="10"/>
          </p:nvPr>
        </p:nvSpPr>
        <p:spPr>
          <a:xfrm>
            <a:off x="4267200" y="1524000"/>
            <a:ext cx="3429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3"/>
          <p:cNvSpPr>
            <a:spLocks noGrp="1"/>
          </p:cNvSpPr>
          <p:nvPr>
            <p:ph sz="half" idx="11"/>
          </p:nvPr>
        </p:nvSpPr>
        <p:spPr>
          <a:xfrm>
            <a:off x="4267200" y="2220912"/>
            <a:ext cx="3429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1143000"/>
          </a:xfr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41211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628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16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p:nvPr userDrawn="1"/>
        </p:nvSpPr>
        <p:spPr>
          <a:xfrm>
            <a:off x="8534400" y="6400800"/>
            <a:ext cx="4572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7DA25A98-657F-4200-99A9-CBE038F1016D}" type="slidenum">
              <a:rPr lang="en-US" baseline="0" smtClean="0">
                <a:solidFill>
                  <a:schemeClr val="tx1"/>
                </a:solidFill>
              </a:rPr>
              <a:pPr algn="ctr"/>
              <a:t>‹#›</a:t>
            </a:fld>
            <a:endParaRPr lang="en-US" baseline="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spcBef>
          <a:spcPct val="0"/>
        </a:spcBef>
        <a:buNone/>
        <a:defRPr sz="4000" b="1" i="0" kern="1200" baseline="0">
          <a:solidFill>
            <a:srgbClr val="1B416F"/>
          </a:solidFill>
          <a:latin typeface="Tahoma" pitchFamily="34" charset="0"/>
          <a:ea typeface="+mj-ea"/>
          <a:cs typeface="+mj-cs"/>
        </a:defRPr>
      </a:lvl1pPr>
    </p:titleStyle>
    <p:bodyStyle>
      <a:lvl1pPr marL="342900" indent="-342900" algn="l" defTabSz="914400" rtl="0" eaLnBrk="1" latinLnBrk="0" hangingPunct="1">
        <a:spcBef>
          <a:spcPct val="20000"/>
        </a:spcBef>
        <a:buClr>
          <a:schemeClr val="accent6">
            <a:lumMod val="75000"/>
          </a:schemeClr>
        </a:buClr>
        <a:buFont typeface="Wingdings" panose="05000000000000000000" pitchFamily="2" charset="2"/>
        <a:buChar char="§"/>
        <a:defRPr sz="2800" b="1" i="0" kern="1200" baseline="0">
          <a:solidFill>
            <a:srgbClr val="17375E"/>
          </a:solidFill>
          <a:latin typeface="Tahoma"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baseline="0">
          <a:solidFill>
            <a:srgbClr val="17375E"/>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rgbClr val="17375E"/>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rgbClr val="17375E"/>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rgbClr val="17375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3551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5.emf"/></Relationships>
</file>

<file path=ppt/slides/_rels/slide5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7.emf"/></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0.emf"/></Relationships>
</file>

<file path=ppt/slides/_rels/slide6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95800"/>
            <a:ext cx="6934200" cy="1273175"/>
          </a:xfrm>
        </p:spPr>
        <p:txBody>
          <a:bodyPr>
            <a:noAutofit/>
          </a:bodyPr>
          <a:lstStyle/>
          <a:p>
            <a:r>
              <a:rPr lang="en-US" sz="1800" dirty="0" smtClean="0"/>
              <a:t>Feras Hawari, MD, FCCP</a:t>
            </a:r>
            <a:r>
              <a:rPr lang="en-US" sz="1800" dirty="0"/>
              <a:t/>
            </a:r>
            <a:br>
              <a:rPr lang="en-US" sz="1800" dirty="0"/>
            </a:br>
            <a:r>
              <a:rPr lang="en-US" sz="1800" cap="none" dirty="0" smtClean="0"/>
              <a:t>Director, Cancer </a:t>
            </a:r>
            <a:r>
              <a:rPr lang="en-US" sz="1800" cap="none" dirty="0"/>
              <a:t>Control Office</a:t>
            </a:r>
            <a:br>
              <a:rPr lang="en-US" sz="1800" cap="none" dirty="0"/>
            </a:br>
            <a:r>
              <a:rPr lang="en-US" sz="1800" cap="none" dirty="0"/>
              <a:t>Chief, </a:t>
            </a:r>
            <a:r>
              <a:rPr lang="en-US" sz="1800" cap="none" dirty="0" smtClean="0"/>
              <a:t>Pulmonary </a:t>
            </a:r>
            <a:r>
              <a:rPr lang="en-US" sz="1800" cap="none" dirty="0"/>
              <a:t>and Critical Care</a:t>
            </a:r>
            <a:br>
              <a:rPr lang="en-US" sz="1800" cap="none" dirty="0"/>
            </a:br>
            <a:r>
              <a:rPr lang="en-US" sz="1800" cap="none" dirty="0" smtClean="0"/>
              <a:t>Director, Respiratory </a:t>
            </a:r>
            <a:r>
              <a:rPr lang="en-US" sz="1800" cap="none" dirty="0"/>
              <a:t>Therapy </a:t>
            </a:r>
            <a:r>
              <a:rPr lang="en-US" sz="1800" cap="none" dirty="0" smtClean="0"/>
              <a:t>Service</a:t>
            </a:r>
            <a:br>
              <a:rPr lang="en-US" sz="1800" cap="none" dirty="0" smtClean="0"/>
            </a:br>
            <a:r>
              <a:rPr lang="en-US" sz="1800" cap="none" dirty="0" smtClean="0"/>
              <a:t>King Hussein Cancer Center</a:t>
            </a:r>
            <a:r>
              <a:rPr lang="en-US" sz="1800" cap="none" dirty="0"/>
              <a:t/>
            </a:r>
            <a:br>
              <a:rPr lang="en-US" sz="1800" cap="none" dirty="0"/>
            </a:br>
            <a:r>
              <a:rPr lang="en-US" sz="1800" cap="none" dirty="0" smtClean="0"/>
              <a:t/>
            </a:r>
            <a:br>
              <a:rPr lang="en-US" sz="1800" cap="none" dirty="0" smtClean="0"/>
            </a:br>
            <a:r>
              <a:rPr lang="en-US" sz="1800" cap="none" dirty="0" smtClean="0"/>
              <a:t>Regional Director, </a:t>
            </a:r>
            <a:r>
              <a:rPr lang="en-US" sz="1800" cap="none" dirty="0"/>
              <a:t>Global Bridges Eastern </a:t>
            </a:r>
            <a:r>
              <a:rPr lang="en-US" sz="1800" cap="none" dirty="0" smtClean="0"/>
              <a:t>Mediterranean</a:t>
            </a:r>
            <a:br>
              <a:rPr lang="en-US" sz="1800" cap="none" dirty="0" smtClean="0"/>
            </a:br>
            <a:r>
              <a:rPr lang="en-US" sz="1800" cap="none" dirty="0"/>
              <a:t/>
            </a:r>
            <a:br>
              <a:rPr lang="en-US" sz="1800" cap="none" dirty="0"/>
            </a:br>
            <a:endParaRPr lang="en-US" sz="1800" cap="none" dirty="0"/>
          </a:p>
        </p:txBody>
      </p:sp>
      <p:sp>
        <p:nvSpPr>
          <p:cNvPr id="3" name="Text Placeholder 2"/>
          <p:cNvSpPr>
            <a:spLocks noGrp="1"/>
          </p:cNvSpPr>
          <p:nvPr>
            <p:ph type="body" idx="1"/>
          </p:nvPr>
        </p:nvSpPr>
        <p:spPr>
          <a:xfrm>
            <a:off x="152400" y="762000"/>
            <a:ext cx="7696200" cy="2425700"/>
          </a:xfrm>
        </p:spPr>
        <p:txBody>
          <a:bodyPr>
            <a:noAutofit/>
          </a:bodyPr>
          <a:lstStyle/>
          <a:p>
            <a:r>
              <a:rPr lang="en-US" sz="4400" dirty="0" smtClean="0"/>
              <a:t>Asthma/COPD Pharmacology </a:t>
            </a:r>
            <a:endParaRPr lang="en-US" sz="4400" dirty="0"/>
          </a:p>
        </p:txBody>
      </p:sp>
    </p:spTree>
    <p:extLst>
      <p:ext uri="{BB962C8B-B14F-4D97-AF65-F5344CB8AC3E}">
        <p14:creationId xmlns:p14="http://schemas.microsoft.com/office/powerpoint/2010/main" val="18986824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Clr>
                <a:schemeClr val="accent2"/>
              </a:buClr>
              <a:buFont typeface="Wingdings" panose="05000000000000000000" pitchFamily="2" charset="2"/>
              <a:buChar char="§"/>
            </a:pPr>
            <a:r>
              <a:rPr lang="en-AU" b="1" dirty="0" smtClean="0"/>
              <a:t>How often should asthma be reviewed?</a:t>
            </a:r>
          </a:p>
          <a:p>
            <a:pPr lvl="1">
              <a:buClr>
                <a:schemeClr val="accent2"/>
              </a:buClr>
            </a:pPr>
            <a:r>
              <a:rPr lang="en-AU" dirty="0" smtClean="0"/>
              <a:t>1-3 months after treatment started, then every 3-12 months</a:t>
            </a:r>
          </a:p>
          <a:p>
            <a:pPr lvl="1">
              <a:buClr>
                <a:schemeClr val="accent2"/>
              </a:buClr>
            </a:pPr>
            <a:r>
              <a:rPr lang="en-AU" dirty="0" smtClean="0"/>
              <a:t>During pregnancy, every 4-6 weeks</a:t>
            </a:r>
          </a:p>
          <a:p>
            <a:pPr lvl="1">
              <a:buClr>
                <a:schemeClr val="accent2"/>
              </a:buClr>
            </a:pPr>
            <a:r>
              <a:rPr lang="en-AU" dirty="0" smtClean="0"/>
              <a:t>After an exacerbation, within 1 week</a:t>
            </a:r>
          </a:p>
          <a:p>
            <a:pPr>
              <a:buClr>
                <a:schemeClr val="accent2"/>
              </a:buClr>
              <a:buFont typeface="Wingdings" panose="05000000000000000000" pitchFamily="2" charset="2"/>
              <a:buChar char="§"/>
            </a:pPr>
            <a:r>
              <a:rPr lang="en-AU" b="1" dirty="0" smtClean="0"/>
              <a:t>Stepping up asthma treatment</a:t>
            </a:r>
          </a:p>
          <a:p>
            <a:pPr lvl="1">
              <a:buClr>
                <a:schemeClr val="accent2"/>
              </a:buClr>
            </a:pPr>
            <a:r>
              <a:rPr lang="en-AU" dirty="0" smtClean="0"/>
              <a:t>Sustained step-up, for at least </a:t>
            </a:r>
            <a:r>
              <a:rPr lang="en-AU" b="1" dirty="0" smtClean="0"/>
              <a:t>2-3 months </a:t>
            </a:r>
            <a:r>
              <a:rPr lang="en-AU" dirty="0" smtClean="0"/>
              <a:t>if asthma poorly controlled</a:t>
            </a:r>
          </a:p>
          <a:p>
            <a:pPr lvl="2">
              <a:buClr>
                <a:schemeClr val="accent2"/>
              </a:buClr>
              <a:buFont typeface="Wingdings" panose="05000000000000000000" pitchFamily="2" charset="2"/>
              <a:buChar char="§"/>
            </a:pPr>
            <a:r>
              <a:rPr lang="en-AU" dirty="0" smtClean="0"/>
              <a:t>Important: first check for common causes (symptoms not due to asthma, incorrect inhaler technique, poor adherence)</a:t>
            </a:r>
          </a:p>
          <a:p>
            <a:pPr lvl="1">
              <a:buClr>
                <a:schemeClr val="accent2"/>
              </a:buClr>
            </a:pPr>
            <a:r>
              <a:rPr lang="en-AU" dirty="0" smtClean="0"/>
              <a:t>Short-term step-up, for 1-2 weeks, e.g. with viral infection or allergen</a:t>
            </a:r>
          </a:p>
          <a:p>
            <a:pPr lvl="2">
              <a:buClr>
                <a:schemeClr val="accent2"/>
              </a:buClr>
              <a:buFont typeface="Wingdings" panose="05000000000000000000" pitchFamily="2" charset="2"/>
              <a:buChar char="§"/>
            </a:pPr>
            <a:r>
              <a:rPr lang="en-AU" dirty="0" smtClean="0"/>
              <a:t>May be initiated by patient with written asthma action plan</a:t>
            </a:r>
          </a:p>
          <a:p>
            <a:pPr lvl="1">
              <a:buClr>
                <a:schemeClr val="accent2"/>
              </a:buClr>
            </a:pPr>
            <a:r>
              <a:rPr lang="en-AU" dirty="0" smtClean="0"/>
              <a:t>Day-to-day adjustment</a:t>
            </a:r>
          </a:p>
          <a:p>
            <a:pPr lvl="2">
              <a:buClr>
                <a:schemeClr val="accent2"/>
              </a:buClr>
              <a:buFont typeface="Wingdings" panose="05000000000000000000" pitchFamily="2" charset="2"/>
              <a:buChar char="§"/>
            </a:pPr>
            <a:r>
              <a:rPr lang="en-AU" dirty="0" smtClean="0"/>
              <a:t>For patients prescribed low-dose ICS/formoterol maintenance and reliever regimen*</a:t>
            </a:r>
          </a:p>
          <a:p>
            <a:pPr>
              <a:buClr>
                <a:schemeClr val="accent2"/>
              </a:buClr>
              <a:buFont typeface="Wingdings" panose="05000000000000000000" pitchFamily="2" charset="2"/>
              <a:buChar char="§"/>
            </a:pPr>
            <a:r>
              <a:rPr lang="en-AU" b="1" dirty="0" smtClean="0"/>
              <a:t>Stepping down asthma treatment</a:t>
            </a:r>
          </a:p>
          <a:p>
            <a:pPr lvl="1">
              <a:buClr>
                <a:schemeClr val="accent2"/>
              </a:buClr>
            </a:pPr>
            <a:r>
              <a:rPr lang="en-AU" dirty="0" smtClean="0"/>
              <a:t>Consider step-down after good control maintained for </a:t>
            </a:r>
            <a:r>
              <a:rPr lang="en-AU" b="1" dirty="0" smtClean="0"/>
              <a:t>3 months</a:t>
            </a:r>
          </a:p>
          <a:p>
            <a:pPr lvl="1">
              <a:buClr>
                <a:schemeClr val="accent2"/>
              </a:buClr>
            </a:pPr>
            <a:r>
              <a:rPr lang="en-AU" dirty="0" smtClean="0"/>
              <a:t>Find each patient’s minimum effective dose, that controls both symptoms and exacerbations</a:t>
            </a:r>
          </a:p>
          <a:p>
            <a:pPr lvl="1">
              <a:buClr>
                <a:schemeClr val="accent2"/>
              </a:buClr>
            </a:pPr>
            <a:endParaRPr lang="en-AU" dirty="0"/>
          </a:p>
        </p:txBody>
      </p:sp>
      <p:sp>
        <p:nvSpPr>
          <p:cNvPr id="2" name="Title 1"/>
          <p:cNvSpPr>
            <a:spLocks noGrp="1"/>
          </p:cNvSpPr>
          <p:nvPr>
            <p:ph type="title"/>
          </p:nvPr>
        </p:nvSpPr>
        <p:spPr/>
        <p:txBody>
          <a:bodyPr/>
          <a:lstStyle/>
          <a:p>
            <a:r>
              <a:rPr lang="en-AU" smtClean="0"/>
              <a:t>Reviewing response and adjusting treatment</a:t>
            </a:r>
            <a:endParaRPr lang="en-AU" dirty="0"/>
          </a:p>
        </p:txBody>
      </p:sp>
      <p:sp>
        <p:nvSpPr>
          <p:cNvPr id="6" name="TextBox 5"/>
          <p:cNvSpPr txBox="1"/>
          <p:nvPr/>
        </p:nvSpPr>
        <p:spPr>
          <a:xfrm>
            <a:off x="159654" y="6623998"/>
            <a:ext cx="2046514" cy="276999"/>
          </a:xfrm>
          <a:prstGeom prst="rect">
            <a:avLst/>
          </a:prstGeom>
          <a:noFill/>
        </p:spPr>
        <p:txBody>
          <a:bodyPr wrap="square" rtlCol="0">
            <a:spAutoFit/>
          </a:bodyPr>
          <a:lstStyle/>
          <a:p>
            <a:r>
              <a:rPr lang="en-AU" sz="1200" i="1" smtClean="0">
                <a:solidFill>
                  <a:prstClr val="white"/>
                </a:solidFill>
              </a:rPr>
              <a:t>GINA 2017</a:t>
            </a:r>
            <a:endParaRPr lang="en-AU" sz="1200" i="1" dirty="0">
              <a:solidFill>
                <a:prstClr val="white"/>
              </a:solidFill>
            </a:endParaRPr>
          </a:p>
        </p:txBody>
      </p:sp>
      <p:sp>
        <p:nvSpPr>
          <p:cNvPr id="7" name="TextBox 6"/>
          <p:cNvSpPr txBox="1"/>
          <p:nvPr/>
        </p:nvSpPr>
        <p:spPr>
          <a:xfrm>
            <a:off x="59963" y="6328225"/>
            <a:ext cx="7792266" cy="307777"/>
          </a:xfrm>
          <a:prstGeom prst="rect">
            <a:avLst/>
          </a:prstGeom>
          <a:noFill/>
        </p:spPr>
        <p:txBody>
          <a:bodyPr wrap="square" rtlCol="0">
            <a:spAutoFit/>
          </a:bodyPr>
          <a:lstStyle/>
          <a:p>
            <a:r>
              <a:rPr lang="en-AU" sz="1400" dirty="0" smtClean="0">
                <a:solidFill>
                  <a:srgbClr val="134679"/>
                </a:solidFill>
                <a:cs typeface="Arial" panose="020B0604020202020204" pitchFamily="34" charset="0"/>
              </a:rPr>
              <a:t>*Approved only for low dose beclometasone/formoterol and low dose budesonide/formoterol</a:t>
            </a:r>
            <a:endParaRPr lang="en-AU" sz="1400" dirty="0">
              <a:solidFill>
                <a:srgbClr val="134679"/>
              </a:solidFill>
              <a:cs typeface="Arial" panose="020B0604020202020204" pitchFamily="34" charset="0"/>
            </a:endParaRPr>
          </a:p>
        </p:txBody>
      </p:sp>
    </p:spTree>
    <p:extLst>
      <p:ext uri="{BB962C8B-B14F-4D97-AF65-F5344CB8AC3E}">
        <p14:creationId xmlns:p14="http://schemas.microsoft.com/office/powerpoint/2010/main" val="2376703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First-line treatments</a:t>
            </a:r>
          </a:p>
        </p:txBody>
      </p:sp>
      <p:sp>
        <p:nvSpPr>
          <p:cNvPr id="3" name="Content Placeholder 2"/>
          <p:cNvSpPr>
            <a:spLocks noGrp="1"/>
          </p:cNvSpPr>
          <p:nvPr>
            <p:ph idx="1"/>
          </p:nvPr>
        </p:nvSpPr>
        <p:spPr>
          <a:xfrm>
            <a:off x="457200" y="1371600"/>
            <a:ext cx="7239000" cy="4495800"/>
          </a:xfrm>
        </p:spPr>
        <p:txBody>
          <a:bodyPr rtlCol="0">
            <a:normAutofit lnSpcReduction="10000"/>
          </a:bodyPr>
          <a:lstStyle/>
          <a:p>
            <a:pPr fontAlgn="auto">
              <a:spcAft>
                <a:spcPts val="0"/>
              </a:spcAft>
              <a:defRPr/>
            </a:pPr>
            <a:r>
              <a:rPr lang="en-US" dirty="0" smtClean="0"/>
              <a:t>Nicotine replacement therapy (NRT)</a:t>
            </a:r>
          </a:p>
          <a:p>
            <a:pPr lvl="1" fontAlgn="auto">
              <a:spcAft>
                <a:spcPts val="0"/>
              </a:spcAft>
              <a:defRPr/>
            </a:pPr>
            <a:r>
              <a:rPr lang="en-US" dirty="0" smtClean="0"/>
              <a:t>Skin patch (long-acting)			</a:t>
            </a:r>
          </a:p>
          <a:p>
            <a:pPr lvl="1" fontAlgn="auto">
              <a:spcAft>
                <a:spcPts val="0"/>
              </a:spcAft>
              <a:defRPr/>
            </a:pPr>
            <a:r>
              <a:rPr lang="en-US" dirty="0" smtClean="0"/>
              <a:t>Gum (short-acting)</a:t>
            </a:r>
            <a:r>
              <a:rPr lang="en-US" dirty="0" smtClean="0">
                <a:solidFill>
                  <a:schemeClr val="accent2"/>
                </a:solidFill>
              </a:rPr>
              <a:t>  	</a:t>
            </a:r>
            <a:r>
              <a:rPr lang="en-US" dirty="0" smtClean="0"/>
              <a:t>	    	</a:t>
            </a:r>
          </a:p>
          <a:p>
            <a:pPr lvl="1" fontAlgn="auto">
              <a:spcAft>
                <a:spcPts val="0"/>
              </a:spcAft>
              <a:defRPr/>
            </a:pPr>
            <a:r>
              <a:rPr lang="en-US" dirty="0" smtClean="0"/>
              <a:t>Oral inhaler</a:t>
            </a:r>
            <a:r>
              <a:rPr lang="en-US" dirty="0" smtClean="0">
                <a:solidFill>
                  <a:schemeClr val="accent2"/>
                </a:solidFill>
              </a:rPr>
              <a:t> </a:t>
            </a:r>
            <a:r>
              <a:rPr lang="en-US" dirty="0" smtClean="0"/>
              <a:t>(short-acting)*  		</a:t>
            </a:r>
          </a:p>
          <a:p>
            <a:pPr lvl="1" fontAlgn="auto">
              <a:spcAft>
                <a:spcPts val="0"/>
              </a:spcAft>
              <a:defRPr/>
            </a:pPr>
            <a:r>
              <a:rPr lang="en-US" dirty="0" smtClean="0"/>
              <a:t>Nasal spray</a:t>
            </a:r>
            <a:r>
              <a:rPr lang="en-US" dirty="0" smtClean="0">
                <a:solidFill>
                  <a:schemeClr val="accent2"/>
                </a:solidFill>
              </a:rPr>
              <a:t> </a:t>
            </a:r>
            <a:r>
              <a:rPr lang="en-US" dirty="0" smtClean="0"/>
              <a:t>(short-acting)* </a:t>
            </a:r>
          </a:p>
          <a:p>
            <a:pPr lvl="1" fontAlgn="auto">
              <a:spcAft>
                <a:spcPts val="0"/>
              </a:spcAft>
              <a:defRPr/>
            </a:pPr>
            <a:r>
              <a:rPr lang="en-US" dirty="0" smtClean="0"/>
              <a:t>Lozenge (short-acting)</a:t>
            </a:r>
          </a:p>
          <a:p>
            <a:pPr fontAlgn="auto">
              <a:spcAft>
                <a:spcPts val="0"/>
              </a:spcAft>
              <a:defRPr/>
            </a:pPr>
            <a:r>
              <a:rPr lang="en-US" dirty="0" smtClean="0"/>
              <a:t>Varenicline (</a:t>
            </a:r>
            <a:r>
              <a:rPr lang="en-US" dirty="0" err="1" smtClean="0"/>
              <a:t>Chantix</a:t>
            </a:r>
            <a:r>
              <a:rPr lang="en-US" dirty="0" smtClean="0"/>
              <a:t>/</a:t>
            </a:r>
            <a:r>
              <a:rPr lang="en-US" dirty="0" err="1" smtClean="0"/>
              <a:t>Champix</a:t>
            </a:r>
            <a:r>
              <a:rPr lang="en-US" dirty="0" smtClean="0"/>
              <a:t>)*</a:t>
            </a:r>
          </a:p>
          <a:p>
            <a:pPr lvl="1" fontAlgn="auto">
              <a:spcAft>
                <a:spcPts val="0"/>
              </a:spcAft>
              <a:defRPr/>
            </a:pPr>
            <a:r>
              <a:rPr lang="el-GR" dirty="0" smtClean="0"/>
              <a:t>α4</a:t>
            </a:r>
            <a:r>
              <a:rPr lang="en-US" dirty="0" smtClean="0"/>
              <a:t>ß2 receptor partial agonist </a:t>
            </a:r>
            <a:endParaRPr lang="en-US" dirty="0" smtClean="0">
              <a:solidFill>
                <a:schemeClr val="accent2"/>
              </a:solidFill>
            </a:endParaRPr>
          </a:p>
          <a:p>
            <a:pPr fontAlgn="auto">
              <a:spcAft>
                <a:spcPts val="0"/>
              </a:spcAft>
              <a:defRPr/>
            </a:pPr>
            <a:r>
              <a:rPr lang="en-US" dirty="0" smtClean="0"/>
              <a:t>Bupropion (</a:t>
            </a:r>
            <a:r>
              <a:rPr lang="en-US" dirty="0" err="1" smtClean="0"/>
              <a:t>Zyban</a:t>
            </a:r>
            <a:r>
              <a:rPr lang="en-US" dirty="0" smtClean="0"/>
              <a:t>, </a:t>
            </a:r>
            <a:r>
              <a:rPr lang="en-US" dirty="0" err="1" smtClean="0"/>
              <a:t>Wellbutrin</a:t>
            </a:r>
            <a:r>
              <a:rPr lang="en-US" dirty="0" smtClean="0"/>
              <a:t>)*</a:t>
            </a:r>
          </a:p>
          <a:p>
            <a:pPr lvl="1" fontAlgn="auto">
              <a:spcAft>
                <a:spcPts val="0"/>
              </a:spcAft>
              <a:defRPr/>
            </a:pPr>
            <a:r>
              <a:rPr lang="en-US" dirty="0" smtClean="0"/>
              <a:t>Antidepressant</a:t>
            </a:r>
            <a:endParaRPr lang="en-US" dirty="0"/>
          </a:p>
        </p:txBody>
      </p:sp>
      <p:sp>
        <p:nvSpPr>
          <p:cNvPr id="4" name="Rectangle 3"/>
          <p:cNvSpPr/>
          <p:nvPr/>
        </p:nvSpPr>
        <p:spPr>
          <a:xfrm>
            <a:off x="533400" y="5867400"/>
            <a:ext cx="26670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400" i="1" dirty="0">
                <a:solidFill>
                  <a:srgbClr val="17375E"/>
                </a:solidFill>
              </a:rPr>
              <a:t>*Prescription medication</a:t>
            </a:r>
          </a:p>
        </p:txBody>
      </p:sp>
    </p:spTree>
    <p:extLst>
      <p:ext uri="{BB962C8B-B14F-4D97-AF65-F5344CB8AC3E}">
        <p14:creationId xmlns:p14="http://schemas.microsoft.com/office/powerpoint/2010/main" val="656517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04800" y="152400"/>
            <a:ext cx="7239000" cy="1143000"/>
          </a:xfrm>
        </p:spPr>
        <p:txBody>
          <a:bodyPr/>
          <a:lstStyle/>
          <a:p>
            <a:r>
              <a:rPr lang="en-US" dirty="0" smtClean="0"/>
              <a:t>NRT relative to cigarettes</a:t>
            </a:r>
          </a:p>
        </p:txBody>
      </p:sp>
      <p:sp>
        <p:nvSpPr>
          <p:cNvPr id="5" name="Left Brace 4"/>
          <p:cNvSpPr/>
          <p:nvPr/>
        </p:nvSpPr>
        <p:spPr>
          <a:xfrm rot="5400000">
            <a:off x="2286000" y="1562100"/>
            <a:ext cx="190500" cy="571500"/>
          </a:xfrm>
          <a:prstGeom prst="leftBrace">
            <a:avLst/>
          </a:prstGeom>
          <a:ln w="22225">
            <a:solidFill>
              <a:srgbClr val="FF0000"/>
            </a:solidFill>
          </a:ln>
          <a:scene3d>
            <a:camera prst="orthographicFront">
              <a:rot lat="0" lon="21299999" rev="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pic>
        <p:nvPicPr>
          <p:cNvPr id="23556" name="Picture 3"/>
          <p:cNvPicPr>
            <a:picLocks noChangeAspect="1" noChangeArrowheads="1"/>
          </p:cNvPicPr>
          <p:nvPr/>
        </p:nvPicPr>
        <p:blipFill>
          <a:blip r:embed="rId3" cstate="print"/>
          <a:srcRect l="8893" t="20418" r="17589"/>
          <a:stretch>
            <a:fillRect/>
          </a:stretch>
        </p:blipFill>
        <p:spPr bwMode="auto">
          <a:xfrm>
            <a:off x="457200" y="1295400"/>
            <a:ext cx="7086600" cy="4953000"/>
          </a:xfrm>
          <a:prstGeom prst="rect">
            <a:avLst/>
          </a:prstGeom>
          <a:noFill/>
          <a:ln w="9525">
            <a:noFill/>
            <a:miter lim="800000"/>
            <a:headEnd/>
            <a:tailEnd/>
          </a:ln>
        </p:spPr>
      </p:pic>
    </p:spTree>
    <p:extLst>
      <p:ext uri="{BB962C8B-B14F-4D97-AF65-F5344CB8AC3E}">
        <p14:creationId xmlns:p14="http://schemas.microsoft.com/office/powerpoint/2010/main" val="4094115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NRT (gum)*</a:t>
            </a:r>
          </a:p>
        </p:txBody>
      </p:sp>
      <p:sp>
        <p:nvSpPr>
          <p:cNvPr id="26627" name="Content Placeholder 2"/>
          <p:cNvSpPr>
            <a:spLocks noGrp="1"/>
          </p:cNvSpPr>
          <p:nvPr>
            <p:ph idx="1"/>
          </p:nvPr>
        </p:nvSpPr>
        <p:spPr>
          <a:xfrm>
            <a:off x="152400" y="2057400"/>
            <a:ext cx="8382000" cy="3276600"/>
          </a:xfrm>
        </p:spPr>
        <p:txBody>
          <a:bodyPr>
            <a:noAutofit/>
          </a:bodyPr>
          <a:lstStyle/>
          <a:p>
            <a:r>
              <a:rPr lang="en-US" sz="2600" b="0" dirty="0" smtClean="0"/>
              <a:t>Proper use is to “chew and park” </a:t>
            </a:r>
          </a:p>
          <a:p>
            <a:r>
              <a:rPr lang="en-US" sz="2600" b="0" dirty="0" smtClean="0"/>
              <a:t>Available in 2 mg and 4 mg doses</a:t>
            </a:r>
          </a:p>
          <a:p>
            <a:pPr marL="1022350" lvl="1"/>
            <a:r>
              <a:rPr lang="en-US" sz="2600" b="0" dirty="0" smtClean="0"/>
              <a:t>Heavy smokers (25 or more cigarettes/day)** – 4 mg size</a:t>
            </a:r>
          </a:p>
          <a:p>
            <a:r>
              <a:rPr lang="en-US" sz="2600" b="0" dirty="0" smtClean="0"/>
              <a:t>Frequency </a:t>
            </a:r>
          </a:p>
          <a:p>
            <a:pPr marL="1022350" lvl="1"/>
            <a:r>
              <a:rPr lang="en-US" sz="2600" b="0" dirty="0" smtClean="0"/>
              <a:t>Week 1-6: 1 piece every 1-2 hours (10-15 pieces/d)</a:t>
            </a:r>
          </a:p>
          <a:p>
            <a:pPr marL="1022350" lvl="1"/>
            <a:r>
              <a:rPr lang="en-US" sz="2600" b="0" dirty="0" smtClean="0"/>
              <a:t>Week 7-9: 1 piece every 2-4 hours</a:t>
            </a:r>
          </a:p>
          <a:p>
            <a:pPr marL="1022350" lvl="1"/>
            <a:r>
              <a:rPr lang="en-US" sz="2600" b="0" dirty="0" smtClean="0"/>
              <a:t>Week 10-12: 1 piece every 4-8 hours</a:t>
            </a:r>
          </a:p>
        </p:txBody>
      </p:sp>
      <p:pic>
        <p:nvPicPr>
          <p:cNvPr id="26628" name="Picture 3" descr="gum.jpg"/>
          <p:cNvPicPr>
            <a:picLocks noChangeAspect="1"/>
          </p:cNvPicPr>
          <p:nvPr/>
        </p:nvPicPr>
        <p:blipFill>
          <a:blip r:embed="rId3" cstate="print"/>
          <a:srcRect/>
          <a:stretch>
            <a:fillRect/>
          </a:stretch>
        </p:blipFill>
        <p:spPr bwMode="auto">
          <a:xfrm>
            <a:off x="6337300" y="1260475"/>
            <a:ext cx="2752725" cy="1666875"/>
          </a:xfrm>
          <a:prstGeom prst="rect">
            <a:avLst/>
          </a:prstGeom>
          <a:noFill/>
          <a:ln w="9525">
            <a:noFill/>
            <a:miter lim="800000"/>
            <a:headEnd/>
            <a:tailEnd/>
          </a:ln>
        </p:spPr>
      </p:pic>
    </p:spTree>
    <p:extLst>
      <p:ext uri="{BB962C8B-B14F-4D97-AF65-F5344CB8AC3E}">
        <p14:creationId xmlns:p14="http://schemas.microsoft.com/office/powerpoint/2010/main" val="3710814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Bupropion</a:t>
            </a:r>
          </a:p>
        </p:txBody>
      </p:sp>
      <p:sp>
        <p:nvSpPr>
          <p:cNvPr id="53251" name="Content Placeholder 2"/>
          <p:cNvSpPr>
            <a:spLocks noGrp="1"/>
          </p:cNvSpPr>
          <p:nvPr>
            <p:ph idx="1"/>
          </p:nvPr>
        </p:nvSpPr>
        <p:spPr>
          <a:xfrm>
            <a:off x="152400" y="1447800"/>
            <a:ext cx="7467600" cy="4678363"/>
          </a:xfrm>
        </p:spPr>
        <p:txBody>
          <a:bodyPr>
            <a:normAutofit fontScale="85000" lnSpcReduction="20000"/>
          </a:bodyPr>
          <a:lstStyle/>
          <a:p>
            <a:pPr>
              <a:defRPr/>
            </a:pPr>
            <a:r>
              <a:rPr lang="en-US" dirty="0" smtClean="0"/>
              <a:t>Monocyclic antidepressant - inhibits reuptake of </a:t>
            </a:r>
            <a:r>
              <a:rPr lang="en-US" dirty="0" err="1" smtClean="0"/>
              <a:t>norepinephrine</a:t>
            </a:r>
            <a:r>
              <a:rPr lang="en-US" dirty="0" smtClean="0"/>
              <a:t> and dopamine</a:t>
            </a:r>
          </a:p>
          <a:p>
            <a:pPr marL="1022350" lvl="1">
              <a:defRPr/>
            </a:pPr>
            <a:r>
              <a:rPr lang="en-US" sz="3000" dirty="0" smtClean="0"/>
              <a:t>May inhibit nicotinic ACH receptor function but precise mechanism of action as smoking aid not clear</a:t>
            </a:r>
          </a:p>
          <a:p>
            <a:pPr marL="1022350" lvl="1">
              <a:defRPr/>
            </a:pPr>
            <a:r>
              <a:rPr lang="en-US" sz="3000" dirty="0" smtClean="0"/>
              <a:t>May attenuate weight gain in abstinent smokers</a:t>
            </a:r>
          </a:p>
          <a:p>
            <a:pPr marL="1481138" lvl="2">
              <a:defRPr/>
            </a:pPr>
            <a:r>
              <a:rPr lang="en-US" sz="2600" dirty="0" smtClean="0"/>
              <a:t>May be good for smokers worried about weight</a:t>
            </a:r>
          </a:p>
          <a:p>
            <a:pPr marL="1022350" lvl="1">
              <a:defRPr/>
            </a:pPr>
            <a:r>
              <a:rPr lang="en-US" sz="3000" dirty="0" smtClean="0"/>
              <a:t>Good for smokers with a history of depression</a:t>
            </a:r>
          </a:p>
          <a:p>
            <a:pPr>
              <a:defRPr/>
            </a:pPr>
            <a:r>
              <a:rPr lang="en-US" dirty="0" smtClean="0"/>
              <a:t>Bupropion appears to be equally effective and of similar efficacy to NRT</a:t>
            </a:r>
          </a:p>
          <a:p>
            <a:pPr>
              <a:defRPr/>
            </a:pPr>
            <a:endParaRPr lang="en-US" dirty="0" smtClean="0"/>
          </a:p>
        </p:txBody>
      </p:sp>
    </p:spTree>
    <p:extLst>
      <p:ext uri="{BB962C8B-B14F-4D97-AF65-F5344CB8AC3E}">
        <p14:creationId xmlns:p14="http://schemas.microsoft.com/office/powerpoint/2010/main" val="2591028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dirty="0" smtClean="0"/>
              <a:t>Side effects</a:t>
            </a:r>
          </a:p>
        </p:txBody>
      </p:sp>
      <p:sp>
        <p:nvSpPr>
          <p:cNvPr id="55299" name="Content Placeholder 2"/>
          <p:cNvSpPr>
            <a:spLocks noGrp="1"/>
          </p:cNvSpPr>
          <p:nvPr>
            <p:ph idx="1"/>
          </p:nvPr>
        </p:nvSpPr>
        <p:spPr/>
        <p:txBody>
          <a:bodyPr>
            <a:normAutofit lnSpcReduction="10000"/>
          </a:bodyPr>
          <a:lstStyle/>
          <a:p>
            <a:r>
              <a:rPr lang="en-US" dirty="0" smtClean="0"/>
              <a:t>Common side effects can include: insomnia, dry mouth, changes in the taste of food, anxiety, agitation, difficulty concentrating, tremors, headaches, nausea, depression</a:t>
            </a:r>
          </a:p>
          <a:p>
            <a:r>
              <a:rPr lang="en-US" dirty="0" smtClean="0"/>
              <a:t>There is a risk of about 1 in 1000 of seizures associated with bupropion use</a:t>
            </a:r>
          </a:p>
          <a:p>
            <a:r>
              <a:rPr lang="en-US" dirty="0" smtClean="0"/>
              <a:t>Suicide risk reported but no causal association concluded. </a:t>
            </a:r>
          </a:p>
          <a:p>
            <a:endParaRPr lang="en-US" dirty="0" smtClean="0"/>
          </a:p>
          <a:p>
            <a:endParaRPr lang="en-US" dirty="0" smtClean="0"/>
          </a:p>
        </p:txBody>
      </p:sp>
    </p:spTree>
    <p:extLst>
      <p:ext uri="{BB962C8B-B14F-4D97-AF65-F5344CB8AC3E}">
        <p14:creationId xmlns:p14="http://schemas.microsoft.com/office/powerpoint/2010/main" val="1127345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Precautions: drug interactions</a:t>
            </a:r>
          </a:p>
        </p:txBody>
      </p:sp>
      <p:sp>
        <p:nvSpPr>
          <p:cNvPr id="57347" name="Content Placeholder 2"/>
          <p:cNvSpPr>
            <a:spLocks noGrp="1"/>
          </p:cNvSpPr>
          <p:nvPr>
            <p:ph idx="1"/>
          </p:nvPr>
        </p:nvSpPr>
        <p:spPr/>
        <p:txBody>
          <a:bodyPr/>
          <a:lstStyle/>
          <a:p>
            <a:r>
              <a:rPr lang="en-US" dirty="0" smtClean="0"/>
              <a:t>Drugs which require metabolic activation by CYP2D6 in order to be effective (e.g. </a:t>
            </a:r>
            <a:r>
              <a:rPr lang="en-US" dirty="0" err="1" smtClean="0"/>
              <a:t>tamoxifen</a:t>
            </a:r>
            <a:r>
              <a:rPr lang="en-US" dirty="0" smtClean="0"/>
              <a:t>) may have lower efficacy</a:t>
            </a:r>
          </a:p>
          <a:p>
            <a:r>
              <a:rPr lang="en-US" dirty="0" smtClean="0"/>
              <a:t>Caution advised when bupropion is co-administered with medicinal products which </a:t>
            </a:r>
          </a:p>
          <a:p>
            <a:pPr marL="1022350" lvl="1"/>
            <a:r>
              <a:rPr lang="en-US" dirty="0" smtClean="0"/>
              <a:t>induce its metabolism (e.g. </a:t>
            </a:r>
            <a:r>
              <a:rPr lang="en-US" dirty="0" err="1" smtClean="0"/>
              <a:t>carbamazepine</a:t>
            </a:r>
            <a:r>
              <a:rPr lang="en-US" dirty="0" smtClean="0"/>
              <a:t>, </a:t>
            </a:r>
            <a:r>
              <a:rPr lang="en-US" dirty="0" err="1" smtClean="0"/>
              <a:t>phenytoin</a:t>
            </a:r>
            <a:r>
              <a:rPr lang="en-US" dirty="0" smtClean="0"/>
              <a:t>, </a:t>
            </a:r>
            <a:r>
              <a:rPr lang="en-US" dirty="0" err="1" smtClean="0"/>
              <a:t>ritonavir</a:t>
            </a:r>
            <a:r>
              <a:rPr lang="en-US" dirty="0" smtClean="0"/>
              <a:t>, </a:t>
            </a:r>
            <a:r>
              <a:rPr lang="en-US" dirty="0" err="1" smtClean="0"/>
              <a:t>efavirenz</a:t>
            </a:r>
            <a:r>
              <a:rPr lang="en-US" dirty="0" smtClean="0"/>
              <a:t> ) or </a:t>
            </a:r>
          </a:p>
          <a:p>
            <a:pPr marL="1022350" lvl="1"/>
            <a:r>
              <a:rPr lang="en-US" dirty="0" smtClean="0"/>
              <a:t>Inhibit its metabolism (e.g. </a:t>
            </a:r>
            <a:r>
              <a:rPr lang="en-US" dirty="0" err="1" smtClean="0"/>
              <a:t>valproate</a:t>
            </a:r>
            <a:r>
              <a:rPr lang="en-US" dirty="0" smtClean="0"/>
              <a:t>)</a:t>
            </a:r>
          </a:p>
        </p:txBody>
      </p:sp>
    </p:spTree>
    <p:extLst>
      <p:ext uri="{BB962C8B-B14F-4D97-AF65-F5344CB8AC3E}">
        <p14:creationId xmlns:p14="http://schemas.microsoft.com/office/powerpoint/2010/main" val="3348936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dirty="0" smtClean="0"/>
              <a:t>Contraindications</a:t>
            </a:r>
          </a:p>
        </p:txBody>
      </p:sp>
      <p:sp>
        <p:nvSpPr>
          <p:cNvPr id="59395" name="Content Placeholder 2"/>
          <p:cNvSpPr>
            <a:spLocks noGrp="1"/>
          </p:cNvSpPr>
          <p:nvPr>
            <p:ph idx="1"/>
          </p:nvPr>
        </p:nvSpPr>
        <p:spPr>
          <a:xfrm>
            <a:off x="7620" y="1417638"/>
            <a:ext cx="8458200" cy="4525962"/>
          </a:xfrm>
        </p:spPr>
        <p:txBody>
          <a:bodyPr>
            <a:normAutofit/>
          </a:bodyPr>
          <a:lstStyle/>
          <a:p>
            <a:pPr>
              <a:defRPr/>
            </a:pPr>
            <a:r>
              <a:rPr lang="en-US" sz="3000" b="0" dirty="0" smtClean="0"/>
              <a:t>Bupropion is contraindicated in patients with CNS disorders (seizures) </a:t>
            </a:r>
          </a:p>
          <a:p>
            <a:pPr lvl="1">
              <a:defRPr/>
            </a:pPr>
            <a:r>
              <a:rPr lang="en-US" sz="3000" b="0" dirty="0" smtClean="0"/>
              <a:t>And in situations that increase seizure risk (e.g. abrupt alcohol withdrawal, bulimia)</a:t>
            </a:r>
          </a:p>
          <a:p>
            <a:pPr>
              <a:defRPr/>
            </a:pPr>
            <a:r>
              <a:rPr lang="en-US" sz="3000" b="0" dirty="0" smtClean="0"/>
              <a:t>Severe hepatic cirrhosis</a:t>
            </a:r>
          </a:p>
          <a:p>
            <a:pPr>
              <a:defRPr/>
            </a:pPr>
            <a:r>
              <a:rPr lang="en-US" sz="3000" b="0" dirty="0" smtClean="0"/>
              <a:t>Bipolar disorder history</a:t>
            </a:r>
          </a:p>
          <a:p>
            <a:pPr>
              <a:buNone/>
              <a:defRPr/>
            </a:pPr>
            <a:endParaRPr lang="en-US" sz="3000" b="0" dirty="0" smtClean="0"/>
          </a:p>
        </p:txBody>
      </p:sp>
    </p:spTree>
    <p:extLst>
      <p:ext uri="{BB962C8B-B14F-4D97-AF65-F5344CB8AC3E}">
        <p14:creationId xmlns:p14="http://schemas.microsoft.com/office/powerpoint/2010/main" val="3964515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r>
              <a:rPr lang="en-US" dirty="0" err="1" smtClean="0"/>
              <a:t>varenicline</a:t>
            </a:r>
            <a:endParaRPr lang="en-US" dirty="0"/>
          </a:p>
        </p:txBody>
      </p:sp>
      <p:sp>
        <p:nvSpPr>
          <p:cNvPr id="60419" name="Text Placeholder 2"/>
          <p:cNvSpPr>
            <a:spLocks noGrp="1"/>
          </p:cNvSpPr>
          <p:nvPr>
            <p:ph type="body" idx="1"/>
          </p:nvPr>
        </p:nvSpPr>
        <p:spPr/>
        <p:txBody>
          <a:bodyPr/>
          <a:lstStyle/>
          <a:p>
            <a:endParaRPr lang="en-US" smtClean="0"/>
          </a:p>
        </p:txBody>
      </p:sp>
    </p:spTree>
    <p:extLst>
      <p:ext uri="{BB962C8B-B14F-4D97-AF65-F5344CB8AC3E}">
        <p14:creationId xmlns:p14="http://schemas.microsoft.com/office/powerpoint/2010/main" val="3285258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Varenicline</a:t>
            </a:r>
          </a:p>
        </p:txBody>
      </p:sp>
      <p:sp>
        <p:nvSpPr>
          <p:cNvPr id="59395" name="Content Placeholder 2"/>
          <p:cNvSpPr>
            <a:spLocks noGrp="1"/>
          </p:cNvSpPr>
          <p:nvPr>
            <p:ph idx="1"/>
          </p:nvPr>
        </p:nvSpPr>
        <p:spPr>
          <a:xfrm>
            <a:off x="457200" y="1371600"/>
            <a:ext cx="7239000" cy="4525963"/>
          </a:xfrm>
        </p:spPr>
        <p:txBody>
          <a:bodyPr>
            <a:normAutofit/>
          </a:bodyPr>
          <a:lstStyle/>
          <a:p>
            <a:pPr>
              <a:defRPr/>
            </a:pPr>
            <a:r>
              <a:rPr lang="en-US" dirty="0" smtClean="0"/>
              <a:t>A nicotinic acetylcholine receptor (</a:t>
            </a:r>
            <a:r>
              <a:rPr lang="el-GR" dirty="0" smtClean="0"/>
              <a:t>α4</a:t>
            </a:r>
            <a:r>
              <a:rPr lang="en-US" dirty="0" smtClean="0"/>
              <a:t>ß2 receptor) partial agonist. On binding to receptors in the brain:</a:t>
            </a:r>
          </a:p>
          <a:p>
            <a:pPr marL="1022350" lvl="1">
              <a:defRPr/>
            </a:pPr>
            <a:r>
              <a:rPr lang="en-US" dirty="0" smtClean="0"/>
              <a:t>Symptoms of craving and withdrawal are alleviated because </a:t>
            </a:r>
            <a:r>
              <a:rPr lang="en-US" dirty="0" err="1" smtClean="0"/>
              <a:t>varenicline</a:t>
            </a:r>
            <a:r>
              <a:rPr lang="en-US" dirty="0" smtClean="0"/>
              <a:t> acts as an agonist and induces dopamine release</a:t>
            </a:r>
          </a:p>
          <a:p>
            <a:pPr marL="1022350" lvl="1">
              <a:defRPr/>
            </a:pPr>
            <a:r>
              <a:rPr lang="en-US" dirty="0" smtClean="0"/>
              <a:t>Nicotine binding prevented thereby reducing the rewarding and reinforcing effects of smoking. </a:t>
            </a:r>
          </a:p>
          <a:p>
            <a:pPr>
              <a:defRPr/>
            </a:pPr>
            <a:endParaRPr lang="en-US" dirty="0" smtClean="0"/>
          </a:p>
          <a:p>
            <a:pPr>
              <a:defRPr/>
            </a:pPr>
            <a:endParaRPr lang="en-US" dirty="0" smtClean="0"/>
          </a:p>
        </p:txBody>
      </p:sp>
    </p:spTree>
    <p:extLst>
      <p:ext uri="{BB962C8B-B14F-4D97-AF65-F5344CB8AC3E}">
        <p14:creationId xmlns:p14="http://schemas.microsoft.com/office/powerpoint/2010/main" val="872105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Varenicline</a:t>
            </a:r>
          </a:p>
        </p:txBody>
      </p:sp>
      <p:pic>
        <p:nvPicPr>
          <p:cNvPr id="62467" name="Picture 3" descr="varenicline image.jpg"/>
          <p:cNvPicPr>
            <a:picLocks noChangeAspect="1"/>
          </p:cNvPicPr>
          <p:nvPr/>
        </p:nvPicPr>
        <p:blipFill>
          <a:blip r:embed="rId3" cstate="print"/>
          <a:srcRect t="2489"/>
          <a:stretch>
            <a:fillRect/>
          </a:stretch>
        </p:blipFill>
        <p:spPr bwMode="auto">
          <a:xfrm>
            <a:off x="304800" y="1600200"/>
            <a:ext cx="7010400" cy="4459287"/>
          </a:xfrm>
          <a:prstGeom prst="rect">
            <a:avLst/>
          </a:prstGeom>
          <a:noFill/>
          <a:ln w="9525">
            <a:noFill/>
            <a:miter lim="800000"/>
            <a:headEnd/>
            <a:tailEnd/>
          </a:ln>
        </p:spPr>
      </p:pic>
    </p:spTree>
    <p:extLst>
      <p:ext uri="{BB962C8B-B14F-4D97-AF65-F5344CB8AC3E}">
        <p14:creationId xmlns:p14="http://schemas.microsoft.com/office/powerpoint/2010/main" val="214892045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2695"/>
            <a:ext cx="8527348" cy="5569801"/>
          </a:xfrm>
        </p:spPr>
        <p:txBody>
          <a:bodyPr>
            <a:normAutofit fontScale="92500" lnSpcReduction="20000"/>
          </a:bodyPr>
          <a:lstStyle/>
          <a:p>
            <a:pPr marL="0" lvl="0" indent="0">
              <a:lnSpc>
                <a:spcPct val="120000"/>
              </a:lnSpc>
              <a:buNone/>
            </a:pPr>
            <a:r>
              <a:rPr lang="en-AU" dirty="0" smtClean="0"/>
              <a:t>To </a:t>
            </a:r>
            <a:r>
              <a:rPr lang="en-AU" dirty="0" smtClean="0"/>
              <a:t>find the lowest dose that controls symptoms and exacerbations, and minimizes the risk of side-effects</a:t>
            </a:r>
          </a:p>
          <a:p>
            <a:pPr lvl="0">
              <a:lnSpc>
                <a:spcPct val="120000"/>
              </a:lnSpc>
              <a:buClr>
                <a:schemeClr val="accent2"/>
              </a:buClr>
              <a:buFont typeface="Wingdings" panose="05000000000000000000" pitchFamily="2" charset="2"/>
              <a:buChar char="§"/>
            </a:pPr>
            <a:r>
              <a:rPr lang="en-AU" b="1" dirty="0" smtClean="0"/>
              <a:t>When to consider stepping down</a:t>
            </a:r>
          </a:p>
          <a:p>
            <a:pPr lvl="1">
              <a:lnSpc>
                <a:spcPct val="120000"/>
              </a:lnSpc>
              <a:buClr>
                <a:schemeClr val="accent2"/>
              </a:buClr>
            </a:pPr>
            <a:r>
              <a:rPr lang="en-AU" dirty="0" smtClean="0"/>
              <a:t>When symptoms have been well controlled and lung function stable for </a:t>
            </a:r>
            <a:br>
              <a:rPr lang="en-AU" dirty="0" smtClean="0"/>
            </a:br>
            <a:r>
              <a:rPr lang="en-AU" dirty="0" smtClean="0"/>
              <a:t>≥3 months </a:t>
            </a:r>
          </a:p>
          <a:p>
            <a:pPr lvl="1">
              <a:lnSpc>
                <a:spcPct val="120000"/>
              </a:lnSpc>
              <a:buClr>
                <a:schemeClr val="accent2"/>
              </a:buClr>
            </a:pPr>
            <a:r>
              <a:rPr lang="en-AU" dirty="0" smtClean="0"/>
              <a:t>No respiratory infection, patient not travelling, not pregnant</a:t>
            </a:r>
          </a:p>
          <a:p>
            <a:pPr lvl="0">
              <a:lnSpc>
                <a:spcPct val="120000"/>
              </a:lnSpc>
              <a:buClr>
                <a:schemeClr val="accent2"/>
              </a:buClr>
              <a:buFont typeface="Wingdings" panose="05000000000000000000" pitchFamily="2" charset="2"/>
              <a:buChar char="§"/>
            </a:pPr>
            <a:r>
              <a:rPr lang="en-AU" b="1" dirty="0" smtClean="0"/>
              <a:t>Prepare for step-down</a:t>
            </a:r>
          </a:p>
          <a:p>
            <a:pPr lvl="1">
              <a:lnSpc>
                <a:spcPct val="120000"/>
              </a:lnSpc>
              <a:buClr>
                <a:schemeClr val="accent2"/>
              </a:buClr>
            </a:pPr>
            <a:r>
              <a:rPr lang="en-AU" dirty="0" smtClean="0"/>
              <a:t>Record the level of symptom control and consider risk factors</a:t>
            </a:r>
          </a:p>
          <a:p>
            <a:pPr lvl="1">
              <a:lnSpc>
                <a:spcPct val="120000"/>
              </a:lnSpc>
              <a:buClr>
                <a:schemeClr val="accent2"/>
              </a:buClr>
            </a:pPr>
            <a:r>
              <a:rPr lang="en-AU" dirty="0" smtClean="0"/>
              <a:t>Make sure the patient has a written asthma action plan</a:t>
            </a:r>
          </a:p>
          <a:p>
            <a:pPr lvl="1">
              <a:lnSpc>
                <a:spcPct val="120000"/>
              </a:lnSpc>
              <a:buClr>
                <a:schemeClr val="accent2"/>
              </a:buClr>
            </a:pPr>
            <a:r>
              <a:rPr lang="en-AU" dirty="0" smtClean="0"/>
              <a:t>Book a follow-up visit in 1-3 months</a:t>
            </a:r>
          </a:p>
          <a:p>
            <a:pPr lvl="0">
              <a:lnSpc>
                <a:spcPct val="120000"/>
              </a:lnSpc>
              <a:buClr>
                <a:schemeClr val="accent2"/>
              </a:buClr>
              <a:buFont typeface="Wingdings" panose="05000000000000000000" pitchFamily="2" charset="2"/>
              <a:buChar char="§"/>
            </a:pPr>
            <a:r>
              <a:rPr lang="en-AU" b="1" dirty="0" smtClean="0"/>
              <a:t>Step down through available formulations</a:t>
            </a:r>
          </a:p>
          <a:p>
            <a:pPr lvl="1">
              <a:lnSpc>
                <a:spcPct val="120000"/>
              </a:lnSpc>
              <a:buClr>
                <a:schemeClr val="accent2"/>
              </a:buClr>
            </a:pPr>
            <a:r>
              <a:rPr lang="en-AU" dirty="0" smtClean="0"/>
              <a:t>Stepping down ICS doses by 25–50% at 3 month intervals is feasible and safe for most patients </a:t>
            </a:r>
            <a:r>
              <a:rPr lang="en-AU" sz="1900" i="1" dirty="0"/>
              <a:t>(Hagan et al, Allergy 2014)</a:t>
            </a:r>
            <a:endParaRPr lang="en-AU" dirty="0" smtClean="0"/>
          </a:p>
          <a:p>
            <a:pPr>
              <a:lnSpc>
                <a:spcPct val="120000"/>
              </a:lnSpc>
              <a:buClr>
                <a:schemeClr val="accent2"/>
              </a:buClr>
              <a:buFont typeface="Wingdings" panose="05000000000000000000" pitchFamily="2" charset="2"/>
              <a:buChar char="§"/>
            </a:pPr>
            <a:r>
              <a:rPr lang="en-AU" dirty="0" smtClean="0"/>
              <a:t>Stopping </a:t>
            </a:r>
            <a:r>
              <a:rPr lang="en-AU" dirty="0" smtClean="0"/>
              <a:t>ICS is not recommended in adults with asthma because of risk of exacerbations </a:t>
            </a:r>
            <a:r>
              <a:rPr lang="en-AU" sz="1900" i="1" dirty="0" smtClean="0"/>
              <a:t>(Rank et al, JACI 2013)</a:t>
            </a:r>
            <a:endParaRPr lang="en-AU" i="1" dirty="0"/>
          </a:p>
        </p:txBody>
      </p:sp>
      <p:sp>
        <p:nvSpPr>
          <p:cNvPr id="2" name="Title 1"/>
          <p:cNvSpPr>
            <a:spLocks noGrp="1"/>
          </p:cNvSpPr>
          <p:nvPr>
            <p:ph type="title"/>
          </p:nvPr>
        </p:nvSpPr>
        <p:spPr/>
        <p:txBody>
          <a:bodyPr/>
          <a:lstStyle/>
          <a:p>
            <a:r>
              <a:rPr lang="en-AU" smtClean="0"/>
              <a:t>General principles for stepping down controller treatment</a:t>
            </a:r>
            <a:endParaRPr lang="en-AU" dirty="0"/>
          </a:p>
        </p:txBody>
      </p:sp>
      <p:sp>
        <p:nvSpPr>
          <p:cNvPr id="6" name="TextBox 5"/>
          <p:cNvSpPr txBox="1"/>
          <p:nvPr/>
        </p:nvSpPr>
        <p:spPr>
          <a:xfrm>
            <a:off x="159654" y="6623998"/>
            <a:ext cx="2046514" cy="276999"/>
          </a:xfrm>
          <a:prstGeom prst="rect">
            <a:avLst/>
          </a:prstGeom>
          <a:noFill/>
        </p:spPr>
        <p:txBody>
          <a:bodyPr wrap="square" rtlCol="0">
            <a:spAutoFit/>
          </a:bodyPr>
          <a:lstStyle/>
          <a:p>
            <a:r>
              <a:rPr lang="en-AU" sz="1200" i="1" smtClean="0">
                <a:solidFill>
                  <a:schemeClr val="bg1"/>
                </a:solidFill>
              </a:rPr>
              <a:t>GINA 2017, </a:t>
            </a:r>
            <a:r>
              <a:rPr lang="en-AU" sz="1200" i="1" dirty="0" smtClean="0">
                <a:solidFill>
                  <a:schemeClr val="bg1"/>
                </a:solidFill>
              </a:rPr>
              <a:t>Box 3-7</a:t>
            </a:r>
            <a:endParaRPr lang="en-AU" sz="1200" i="1" dirty="0">
              <a:solidFill>
                <a:schemeClr val="bg1"/>
              </a:solidFill>
            </a:endParaRPr>
          </a:p>
        </p:txBody>
      </p:sp>
    </p:spTree>
    <p:extLst>
      <p:ext uri="{BB962C8B-B14F-4D97-AF65-F5344CB8AC3E}">
        <p14:creationId xmlns:p14="http://schemas.microsoft.com/office/powerpoint/2010/main" val="104357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Varenicline dosage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14352329"/>
              </p:ext>
            </p:extLst>
          </p:nvPr>
        </p:nvGraphicFramePr>
        <p:xfrm>
          <a:off x="38100" y="1600200"/>
          <a:ext cx="8229600" cy="2778760"/>
        </p:xfrm>
        <a:graphic>
          <a:graphicData uri="http://schemas.openxmlformats.org/drawingml/2006/table">
            <a:tbl>
              <a:tblPr firstRow="1" bandRow="1">
                <a:tableStyleId>{5C22544A-7EE6-4342-B048-85BDC9FD1C3A}</a:tableStyleId>
              </a:tblPr>
              <a:tblGrid>
                <a:gridCol w="2851841"/>
                <a:gridCol w="5377759"/>
              </a:tblGrid>
              <a:tr h="370840">
                <a:tc>
                  <a:txBody>
                    <a:bodyPr/>
                    <a:lstStyle/>
                    <a:p>
                      <a:endParaRPr lang="en-US" dirty="0"/>
                    </a:p>
                  </a:txBody>
                  <a:tcPr/>
                </a:tc>
                <a:tc>
                  <a:txBody>
                    <a:bodyPr/>
                    <a:lstStyle/>
                    <a:p>
                      <a:endParaRPr lang="en-US"/>
                    </a:p>
                  </a:txBody>
                  <a:tcPr/>
                </a:tc>
              </a:tr>
              <a:tr h="924560">
                <a:tc>
                  <a:txBody>
                    <a:bodyPr/>
                    <a:lstStyle/>
                    <a:p>
                      <a:r>
                        <a:rPr lang="en-US" dirty="0" smtClean="0"/>
                        <a:t>First visit</a:t>
                      </a:r>
                      <a:endParaRPr lang="en-US" dirty="0"/>
                    </a:p>
                  </a:txBody>
                  <a:tcPr/>
                </a:tc>
                <a:tc>
                  <a:txBody>
                    <a:bodyPr/>
                    <a:lstStyle/>
                    <a:p>
                      <a:r>
                        <a:rPr lang="en-US" dirty="0" smtClean="0"/>
                        <a:t>Counsel</a:t>
                      </a:r>
                      <a:r>
                        <a:rPr lang="en-US" baseline="0" dirty="0" smtClean="0"/>
                        <a:t> on reducing cigarette intake gradually over week and set target quit date. Medication should be started one week before TQD.</a:t>
                      </a:r>
                      <a:endParaRPr lang="en-US" dirty="0"/>
                    </a:p>
                  </a:txBody>
                  <a:tcPr/>
                </a:tc>
              </a:tr>
              <a:tr h="370840">
                <a:tc>
                  <a:txBody>
                    <a:bodyPr/>
                    <a:lstStyle/>
                    <a:p>
                      <a:r>
                        <a:rPr lang="en-US" dirty="0" smtClean="0"/>
                        <a:t>Week 1: days 1 to 3</a:t>
                      </a:r>
                      <a:endParaRPr lang="en-US" dirty="0"/>
                    </a:p>
                  </a:txBody>
                  <a:tcPr/>
                </a:tc>
                <a:tc>
                  <a:txBody>
                    <a:bodyPr/>
                    <a:lstStyle/>
                    <a:p>
                      <a:r>
                        <a:rPr lang="en-US" dirty="0" smtClean="0"/>
                        <a:t>0.5 mg once daily</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Week 1: days 4 to 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0.5 mg twice daily</a:t>
                      </a:r>
                    </a:p>
                  </a:txBody>
                  <a:tcPr/>
                </a:tc>
              </a:tr>
              <a:tr h="370840">
                <a:tc>
                  <a:txBody>
                    <a:bodyPr/>
                    <a:lstStyle/>
                    <a:p>
                      <a:r>
                        <a:rPr lang="en-US" dirty="0" smtClean="0"/>
                        <a:t>Week 2 (TQD)  to week 12*</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 mg twice daily</a:t>
                      </a:r>
                    </a:p>
                  </a:txBody>
                  <a:tcPr/>
                </a:tc>
              </a:tr>
              <a:tr h="370840">
                <a:tc>
                  <a:txBody>
                    <a:bodyPr/>
                    <a:lstStyle/>
                    <a:p>
                      <a:r>
                        <a:rPr lang="en-US" dirty="0" smtClean="0"/>
                        <a:t>Further treatment**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 mg twice daily</a:t>
                      </a:r>
                    </a:p>
                  </a:txBody>
                  <a:tcPr/>
                </a:tc>
              </a:tr>
            </a:tbl>
          </a:graphicData>
        </a:graphic>
      </p:graphicFrame>
      <p:sp>
        <p:nvSpPr>
          <p:cNvPr id="63514" name="TextBox 4"/>
          <p:cNvSpPr txBox="1">
            <a:spLocks noChangeArrowheads="1"/>
          </p:cNvSpPr>
          <p:nvPr/>
        </p:nvSpPr>
        <p:spPr bwMode="auto">
          <a:xfrm>
            <a:off x="609600" y="5322888"/>
            <a:ext cx="7086600" cy="784225"/>
          </a:xfrm>
          <a:prstGeom prst="rect">
            <a:avLst/>
          </a:prstGeom>
          <a:noFill/>
          <a:ln w="9525">
            <a:noFill/>
            <a:miter lim="800000"/>
            <a:headEnd/>
            <a:tailEnd/>
          </a:ln>
        </p:spPr>
        <p:txBody>
          <a:bodyPr>
            <a:spAutoFit/>
          </a:bodyPr>
          <a:lstStyle/>
          <a:p>
            <a:r>
              <a:rPr lang="en-US" sz="1500" i="1">
                <a:latin typeface="Calibri" pitchFamily="34" charset="0"/>
              </a:rPr>
              <a:t>** ”For patients who have successfully stopped smoking at the end of 12 weeks, an additional course of 12 weeks’ treatment with CHANTIX is recommended to further increase the likelihood of long-term abstinence” (Varenicline product label)</a:t>
            </a:r>
          </a:p>
        </p:txBody>
      </p:sp>
      <p:sp>
        <p:nvSpPr>
          <p:cNvPr id="63515" name="TextBox 5"/>
          <p:cNvSpPr txBox="1">
            <a:spLocks noChangeArrowheads="1"/>
          </p:cNvSpPr>
          <p:nvPr/>
        </p:nvSpPr>
        <p:spPr bwMode="auto">
          <a:xfrm>
            <a:off x="609600" y="4762500"/>
            <a:ext cx="7543800" cy="323850"/>
          </a:xfrm>
          <a:prstGeom prst="rect">
            <a:avLst/>
          </a:prstGeom>
          <a:noFill/>
          <a:ln w="9525">
            <a:noFill/>
            <a:miter lim="800000"/>
            <a:headEnd/>
            <a:tailEnd/>
          </a:ln>
        </p:spPr>
        <p:txBody>
          <a:bodyPr>
            <a:spAutoFit/>
          </a:bodyPr>
          <a:lstStyle/>
          <a:p>
            <a:r>
              <a:rPr lang="en-US" sz="1500" i="1">
                <a:latin typeface="Calibri" pitchFamily="34" charset="0"/>
              </a:rPr>
              <a:t>* In some patients, dose tapering at the end of treatment may be needed</a:t>
            </a:r>
          </a:p>
        </p:txBody>
      </p:sp>
    </p:spTree>
    <p:extLst>
      <p:ext uri="{BB962C8B-B14F-4D97-AF65-F5344CB8AC3E}">
        <p14:creationId xmlns:p14="http://schemas.microsoft.com/office/powerpoint/2010/main" val="2131198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mtClean="0"/>
              <a:t>Side effects</a:t>
            </a:r>
          </a:p>
        </p:txBody>
      </p:sp>
      <p:sp>
        <p:nvSpPr>
          <p:cNvPr id="65539" name="Content Placeholder 2"/>
          <p:cNvSpPr>
            <a:spLocks noGrp="1"/>
          </p:cNvSpPr>
          <p:nvPr>
            <p:ph idx="1"/>
          </p:nvPr>
        </p:nvSpPr>
        <p:spPr>
          <a:xfrm>
            <a:off x="152400" y="1524000"/>
            <a:ext cx="7620000" cy="4953000"/>
          </a:xfrm>
        </p:spPr>
        <p:txBody>
          <a:bodyPr>
            <a:normAutofit fontScale="92500" lnSpcReduction="20000"/>
          </a:bodyPr>
          <a:lstStyle/>
          <a:p>
            <a:r>
              <a:rPr lang="en-US" b="0" dirty="0" smtClean="0"/>
              <a:t>Most common side effect is nausea (varenicline binds with moderate affinity at the serotonin receptor)</a:t>
            </a:r>
          </a:p>
          <a:p>
            <a:pPr marL="1022350" lvl="1"/>
            <a:r>
              <a:rPr lang="en-US" b="0" dirty="0" smtClean="0"/>
              <a:t>Mild to moderate (often transient)</a:t>
            </a:r>
          </a:p>
          <a:p>
            <a:pPr marL="1022350" lvl="1"/>
            <a:r>
              <a:rPr lang="en-US" b="0" dirty="0" smtClean="0"/>
              <a:t>Dose-dependant, reaching 30%  in higher doses</a:t>
            </a:r>
          </a:p>
          <a:p>
            <a:r>
              <a:rPr lang="en-US" b="0" dirty="0" smtClean="0"/>
              <a:t>Other common side effects can include GI disturbances (e.g. constipation, flatulence), sleep disturbances, strange dreams or nightmares, headaches</a:t>
            </a:r>
          </a:p>
          <a:p>
            <a:r>
              <a:rPr lang="en-US" b="0" dirty="0" smtClean="0">
                <a:solidFill>
                  <a:schemeClr val="tx1"/>
                </a:solidFill>
              </a:rPr>
              <a:t>Cardiovascular side effects higher than in placebo but frequency of their occurrence is low (1.06%)*</a:t>
            </a:r>
          </a:p>
          <a:p>
            <a:pPr>
              <a:buNone/>
            </a:pPr>
            <a:r>
              <a:rPr lang="en-US" sz="1500" b="0" dirty="0" smtClean="0">
                <a:solidFill>
                  <a:schemeClr val="tx1"/>
                </a:solidFill>
              </a:rPr>
              <a:t>*</a:t>
            </a:r>
            <a:r>
              <a:rPr lang="en-US" sz="1500" b="0" dirty="0" smtClean="0"/>
              <a:t> Singh S, </a:t>
            </a:r>
            <a:r>
              <a:rPr lang="en-US" sz="1500" b="0" dirty="0" err="1" smtClean="0"/>
              <a:t>Loke</a:t>
            </a:r>
            <a:r>
              <a:rPr lang="en-US" sz="1500" b="0" dirty="0" smtClean="0"/>
              <a:t> YK, Spangler JG, </a:t>
            </a:r>
            <a:r>
              <a:rPr lang="en-US" sz="1500" b="0" dirty="0" err="1" smtClean="0"/>
              <a:t>Furberg</a:t>
            </a:r>
            <a:r>
              <a:rPr lang="en-US" sz="1500" b="0" dirty="0" smtClean="0"/>
              <a:t> CD. Risk of serious adverse cardiovascular events associated with varenicline: a systematic review and meta-analysis. CMAJ. 2011 Sep 6;183(12):1359-66</a:t>
            </a:r>
            <a:endParaRPr lang="en-US" sz="1500" b="0" dirty="0" smtClean="0">
              <a:solidFill>
                <a:schemeClr val="tx1"/>
              </a:solidFill>
            </a:endParaRPr>
          </a:p>
        </p:txBody>
      </p:sp>
    </p:spTree>
    <p:extLst>
      <p:ext uri="{BB962C8B-B14F-4D97-AF65-F5344CB8AC3E}">
        <p14:creationId xmlns:p14="http://schemas.microsoft.com/office/powerpoint/2010/main" val="222912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57200" y="174625"/>
            <a:ext cx="8077200" cy="618631"/>
          </a:xfrm>
        </p:spPr>
        <p:txBody>
          <a:bodyPr/>
          <a:lstStyle/>
          <a:p>
            <a:r>
              <a:rPr lang="en-US" dirty="0" smtClean="0"/>
              <a:t>Precautions</a:t>
            </a:r>
          </a:p>
        </p:txBody>
      </p:sp>
      <p:sp>
        <p:nvSpPr>
          <p:cNvPr id="3" name="Content Placeholder 2"/>
          <p:cNvSpPr>
            <a:spLocks noGrp="1"/>
          </p:cNvSpPr>
          <p:nvPr>
            <p:ph idx="1"/>
          </p:nvPr>
        </p:nvSpPr>
        <p:spPr>
          <a:xfrm>
            <a:off x="152400" y="1295400"/>
            <a:ext cx="7543800" cy="4953000"/>
          </a:xfrm>
        </p:spPr>
        <p:txBody>
          <a:bodyPr rtlCol="0">
            <a:normAutofit fontScale="92500" lnSpcReduction="10000"/>
          </a:bodyPr>
          <a:lstStyle/>
          <a:p>
            <a:pPr fontAlgn="auto">
              <a:spcAft>
                <a:spcPts val="0"/>
              </a:spcAft>
              <a:defRPr/>
            </a:pPr>
            <a:r>
              <a:rPr lang="en-US" dirty="0" smtClean="0"/>
              <a:t>Suicidal ideation reported after use</a:t>
            </a:r>
          </a:p>
          <a:p>
            <a:pPr lvl="1" fontAlgn="auto">
              <a:spcAft>
                <a:spcPts val="0"/>
              </a:spcAft>
              <a:defRPr/>
            </a:pPr>
            <a:r>
              <a:rPr lang="en-US" dirty="0" smtClean="0"/>
              <a:t>Observe patient</a:t>
            </a:r>
          </a:p>
          <a:p>
            <a:pPr fontAlgn="auto">
              <a:spcAft>
                <a:spcPts val="0"/>
              </a:spcAft>
              <a:defRPr/>
            </a:pPr>
            <a:r>
              <a:rPr lang="en-US" dirty="0" smtClean="0"/>
              <a:t>For patients with severe renal impairment (</a:t>
            </a:r>
            <a:r>
              <a:rPr lang="en-US" dirty="0" err="1" smtClean="0"/>
              <a:t>creatinine</a:t>
            </a:r>
            <a:r>
              <a:rPr lang="en-US" dirty="0" smtClean="0"/>
              <a:t> clearance &lt;30 </a:t>
            </a:r>
            <a:r>
              <a:rPr lang="en-US" dirty="0" err="1" smtClean="0"/>
              <a:t>mL</a:t>
            </a:r>
            <a:r>
              <a:rPr lang="en-US" dirty="0" smtClean="0"/>
              <a:t>/min)</a:t>
            </a:r>
          </a:p>
          <a:p>
            <a:pPr lvl="1" fontAlgn="auto">
              <a:spcAft>
                <a:spcPts val="0"/>
              </a:spcAft>
              <a:defRPr/>
            </a:pPr>
            <a:r>
              <a:rPr lang="en-US" dirty="0" smtClean="0"/>
              <a:t>Starting dose of 0.5 mg QD recommended, titrated as needed to a maximum dose of 0.5 mg BID. </a:t>
            </a:r>
          </a:p>
          <a:p>
            <a:pPr fontAlgn="auto">
              <a:spcAft>
                <a:spcPts val="0"/>
              </a:spcAft>
              <a:defRPr/>
            </a:pPr>
            <a:r>
              <a:rPr lang="en-US" dirty="0" smtClean="0"/>
              <a:t>For end-stage renal disease (</a:t>
            </a:r>
            <a:r>
              <a:rPr lang="en-US" dirty="0" err="1" smtClean="0"/>
              <a:t>hemodialysis</a:t>
            </a:r>
            <a:r>
              <a:rPr lang="en-US" dirty="0" smtClean="0"/>
              <a:t>), a maximum dose of 0.5 mg QD may be administered</a:t>
            </a:r>
          </a:p>
          <a:p>
            <a:pPr lvl="1" fontAlgn="auto">
              <a:spcAft>
                <a:spcPts val="0"/>
              </a:spcAft>
              <a:defRPr/>
            </a:pPr>
            <a:r>
              <a:rPr lang="en-US" dirty="0" smtClean="0"/>
              <a:t>No dosage adjustments for hepatic impairment</a:t>
            </a:r>
          </a:p>
          <a:p>
            <a:pPr fontAlgn="auto">
              <a:spcAft>
                <a:spcPts val="0"/>
              </a:spcAft>
              <a:defRPr/>
            </a:pPr>
            <a:r>
              <a:rPr lang="en-US" dirty="0" smtClean="0"/>
              <a:t>Varenicline is an FDA pregnancy Class C agent and has not been studied in breastfeeding subjects.</a:t>
            </a:r>
          </a:p>
        </p:txBody>
      </p:sp>
    </p:spTree>
    <p:extLst>
      <p:ext uri="{BB962C8B-B14F-4D97-AF65-F5344CB8AC3E}">
        <p14:creationId xmlns:p14="http://schemas.microsoft.com/office/powerpoint/2010/main" val="3722232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r>
              <a:rPr lang="en-US" dirty="0" smtClean="0"/>
              <a:t>There are currently no known drug interactions with varenicline</a:t>
            </a:r>
            <a:endParaRPr lang="en-US" dirty="0"/>
          </a:p>
        </p:txBody>
      </p:sp>
    </p:spTree>
    <p:extLst>
      <p:ext uri="{BB962C8B-B14F-4D97-AF65-F5344CB8AC3E}">
        <p14:creationId xmlns:p14="http://schemas.microsoft.com/office/powerpoint/2010/main" val="1935691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4" name="Picture 2" descr="KHCC_Design04_410x239.jpg"/>
          <p:cNvPicPr>
            <a:picLocks noChangeAspect="1"/>
          </p:cNvPicPr>
          <p:nvPr/>
        </p:nvPicPr>
        <p:blipFill>
          <a:blip r:embed="rId2" cstate="print"/>
          <a:srcRect/>
          <a:stretch>
            <a:fillRect/>
          </a:stretch>
        </p:blipFill>
        <p:spPr bwMode="auto">
          <a:xfrm>
            <a:off x="457200" y="1524000"/>
            <a:ext cx="7239000" cy="2514600"/>
          </a:xfrm>
          <a:prstGeom prst="rect">
            <a:avLst/>
          </a:prstGeom>
          <a:noFill/>
          <a:ln w="9525">
            <a:noFill/>
            <a:miter lim="800000"/>
            <a:headEnd/>
            <a:tailEnd/>
          </a:ln>
        </p:spPr>
      </p:pic>
    </p:spTree>
    <p:extLst>
      <p:ext uri="{BB962C8B-B14F-4D97-AF65-F5344CB8AC3E}">
        <p14:creationId xmlns:p14="http://schemas.microsoft.com/office/powerpoint/2010/main" val="637350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nSpc>
                <a:spcPct val="110000"/>
              </a:lnSpc>
              <a:buClr>
                <a:schemeClr val="accent2"/>
              </a:buClr>
            </a:pPr>
            <a:r>
              <a:rPr lang="en-AU" b="1" dirty="0" smtClean="0"/>
              <a:t>Poor adherence</a:t>
            </a:r>
            <a:r>
              <a:rPr lang="en-AU" dirty="0" smtClean="0"/>
              <a:t>:</a:t>
            </a:r>
          </a:p>
          <a:p>
            <a:pPr lvl="1">
              <a:lnSpc>
                <a:spcPct val="110000"/>
              </a:lnSpc>
              <a:buClr>
                <a:schemeClr val="accent2"/>
              </a:buClr>
            </a:pPr>
            <a:r>
              <a:rPr lang="en-AU" dirty="0" smtClean="0"/>
              <a:t>Is very </a:t>
            </a:r>
            <a:r>
              <a:rPr lang="en-AU" dirty="0" smtClean="0"/>
              <a:t>common: </a:t>
            </a:r>
            <a:r>
              <a:rPr lang="en-AU" dirty="0" smtClean="0"/>
              <a:t>50% of adults and children do not take controller medications as prescribed</a:t>
            </a:r>
          </a:p>
          <a:p>
            <a:pPr lvl="1">
              <a:lnSpc>
                <a:spcPct val="110000"/>
              </a:lnSpc>
              <a:buClr>
                <a:schemeClr val="accent2"/>
              </a:buClr>
            </a:pPr>
            <a:r>
              <a:rPr lang="en-AU" dirty="0" smtClean="0"/>
              <a:t>Contributes to uncontrolled asthma symptoms and risk of exacerbations and asthma-related death</a:t>
            </a:r>
          </a:p>
          <a:p>
            <a:pPr>
              <a:lnSpc>
                <a:spcPct val="110000"/>
              </a:lnSpc>
              <a:buClr>
                <a:schemeClr val="accent2"/>
              </a:buClr>
            </a:pPr>
            <a:r>
              <a:rPr lang="en-AU" b="1" dirty="0" smtClean="0"/>
              <a:t>Contributory factors</a:t>
            </a:r>
          </a:p>
          <a:p>
            <a:pPr lvl="1">
              <a:lnSpc>
                <a:spcPct val="110000"/>
              </a:lnSpc>
              <a:buClr>
                <a:schemeClr val="accent2"/>
              </a:buClr>
            </a:pPr>
            <a:r>
              <a:rPr lang="en-AU" dirty="0" smtClean="0"/>
              <a:t>Unintentional (e.g. forgetfulness, cost, confusion) and/or </a:t>
            </a:r>
          </a:p>
          <a:p>
            <a:pPr lvl="1">
              <a:lnSpc>
                <a:spcPct val="110000"/>
              </a:lnSpc>
              <a:buClr>
                <a:schemeClr val="accent2"/>
              </a:buClr>
            </a:pPr>
            <a:r>
              <a:rPr lang="en-AU" dirty="0" smtClean="0"/>
              <a:t>Intentional (e.g. no perceived need, fear of side-effects, cultural issues, cost)</a:t>
            </a:r>
          </a:p>
          <a:p>
            <a:pPr>
              <a:lnSpc>
                <a:spcPct val="110000"/>
              </a:lnSpc>
              <a:buClr>
                <a:schemeClr val="accent2"/>
              </a:buClr>
            </a:pPr>
            <a:r>
              <a:rPr lang="en-AU" b="1" dirty="0" smtClean="0"/>
              <a:t>How to identify patients with low adherence:</a:t>
            </a:r>
          </a:p>
          <a:p>
            <a:pPr lvl="1">
              <a:lnSpc>
                <a:spcPct val="110000"/>
              </a:lnSpc>
              <a:buClr>
                <a:schemeClr val="accent2"/>
              </a:buClr>
            </a:pPr>
            <a:r>
              <a:rPr lang="en-AU" dirty="0" smtClean="0"/>
              <a:t>Ask an empathic question, e.g. “</a:t>
            </a:r>
            <a:r>
              <a:rPr lang="en-AU" i="1" dirty="0" smtClean="0"/>
              <a:t>Do you find it easier to remember your medication in the morning or the evening?</a:t>
            </a:r>
            <a:r>
              <a:rPr lang="en-AU" dirty="0" smtClean="0"/>
              <a:t>”, or </a:t>
            </a:r>
            <a:br>
              <a:rPr lang="en-AU" dirty="0" smtClean="0"/>
            </a:br>
            <a:r>
              <a:rPr lang="en-AU" dirty="0" smtClean="0"/>
              <a:t>“</a:t>
            </a:r>
            <a:r>
              <a:rPr lang="en-AU" i="1" dirty="0" smtClean="0"/>
              <a:t>Would you say you are taking it 3 days a week, or less, or more?</a:t>
            </a:r>
            <a:r>
              <a:rPr lang="en-AU" dirty="0" smtClean="0"/>
              <a:t>”</a:t>
            </a:r>
          </a:p>
          <a:p>
            <a:pPr lvl="1">
              <a:lnSpc>
                <a:spcPct val="110000"/>
              </a:lnSpc>
              <a:buClr>
                <a:schemeClr val="accent2"/>
              </a:buClr>
            </a:pPr>
            <a:r>
              <a:rPr lang="en-AU" dirty="0" smtClean="0"/>
              <a:t>Check prescription date, label date and dose counter</a:t>
            </a:r>
          </a:p>
          <a:p>
            <a:pPr lvl="1">
              <a:lnSpc>
                <a:spcPct val="110000"/>
              </a:lnSpc>
              <a:buClr>
                <a:schemeClr val="accent2"/>
              </a:buClr>
            </a:pPr>
            <a:r>
              <a:rPr lang="en-AU" dirty="0" smtClean="0"/>
              <a:t>Ask patient about their beliefs and concerns about the medication</a:t>
            </a:r>
            <a:endParaRPr lang="en-AU" dirty="0"/>
          </a:p>
        </p:txBody>
      </p:sp>
      <p:sp>
        <p:nvSpPr>
          <p:cNvPr id="2" name="Title 1"/>
          <p:cNvSpPr>
            <a:spLocks noGrp="1"/>
          </p:cNvSpPr>
          <p:nvPr>
            <p:ph type="title"/>
          </p:nvPr>
        </p:nvSpPr>
        <p:spPr/>
        <p:txBody>
          <a:bodyPr/>
          <a:lstStyle/>
          <a:p>
            <a:r>
              <a:rPr lang="en-AU" smtClean="0"/>
              <a:t>Check adherence with asthma medications</a:t>
            </a:r>
            <a:endParaRPr lang="en-AU" dirty="0"/>
          </a:p>
        </p:txBody>
      </p:sp>
      <p:sp>
        <p:nvSpPr>
          <p:cNvPr id="4" name="TextBox 3"/>
          <p:cNvSpPr txBox="1"/>
          <p:nvPr/>
        </p:nvSpPr>
        <p:spPr>
          <a:xfrm>
            <a:off x="159654" y="6623998"/>
            <a:ext cx="2046514" cy="276999"/>
          </a:xfrm>
          <a:prstGeom prst="rect">
            <a:avLst/>
          </a:prstGeom>
          <a:noFill/>
        </p:spPr>
        <p:txBody>
          <a:bodyPr wrap="square" rtlCol="0">
            <a:spAutoFit/>
          </a:bodyPr>
          <a:lstStyle/>
          <a:p>
            <a:r>
              <a:rPr lang="en-AU" sz="1200" i="1" smtClean="0">
                <a:solidFill>
                  <a:schemeClr val="bg1"/>
                </a:solidFill>
              </a:rPr>
              <a:t>GINA 2017, </a:t>
            </a:r>
            <a:r>
              <a:rPr lang="en-AU" sz="1200" i="1" dirty="0" smtClean="0">
                <a:solidFill>
                  <a:schemeClr val="bg1"/>
                </a:solidFill>
              </a:rPr>
              <a:t>Box 3-12</a:t>
            </a:r>
            <a:endParaRPr lang="en-AU" sz="1200" i="1" dirty="0">
              <a:solidFill>
                <a:schemeClr val="bg1"/>
              </a:solidFill>
            </a:endParaRPr>
          </a:p>
        </p:txBody>
      </p:sp>
    </p:spTree>
    <p:extLst>
      <p:ext uri="{BB962C8B-B14F-4D97-AF65-F5344CB8AC3E}">
        <p14:creationId xmlns:p14="http://schemas.microsoft.com/office/powerpoint/2010/main" val="190025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1" descr="SLIDE 91_92.jpg"/>
          <p:cNvPicPr>
            <a:picLocks noChangeAspect="1"/>
          </p:cNvPicPr>
          <p:nvPr/>
        </p:nvPicPr>
        <p:blipFill>
          <a:blip r:embed="rId2" cstate="print">
            <a:extLst>
              <a:ext uri="{28A0092B-C50C-407E-A947-70E740481C1C}">
                <a14:useLocalDpi xmlns:a14="http://schemas.microsoft.com/office/drawing/2010/main" val="0"/>
              </a:ext>
            </a:extLst>
          </a:blip>
          <a:srcRect l="6467" r="763"/>
          <a:stretch>
            <a:fillRect/>
          </a:stretch>
        </p:blipFill>
        <p:spPr bwMode="auto">
          <a:xfrm>
            <a:off x="427038" y="1557338"/>
            <a:ext cx="8785225" cy="384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0"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9700"/>
            <a:ext cx="882015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571"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1313" y="184150"/>
            <a:ext cx="968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9572" name="Rectangle 6"/>
          <p:cNvSpPr>
            <a:spLocks noGrp="1" noChangeArrowheads="1"/>
          </p:cNvSpPr>
          <p:nvPr>
            <p:ph type="title"/>
          </p:nvPr>
        </p:nvSpPr>
        <p:spPr bwMode="auto">
          <a:xfrm>
            <a:off x="173038" y="250825"/>
            <a:ext cx="7597775" cy="1349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square" lIns="91440" tIns="45720" rIns="40631" bIns="45720" numCol="1" anchorCtr="0" compatLnSpc="1">
            <a:prstTxWarp prst="textNoShape">
              <a:avLst/>
            </a:prstTxWarp>
          </a:bodyPr>
          <a:lstStyle/>
          <a:p>
            <a:pPr marL="222250" eaLnBrk="1" hangingPunct="1"/>
            <a:r>
              <a:rPr lang="en-US" altLang="en-US" smtClean="0">
                <a:ea typeface="ヒラギノ角ゴ ProN W3" charset="-128"/>
              </a:rPr>
              <a:t>Written asthma action plans</a:t>
            </a:r>
          </a:p>
        </p:txBody>
      </p:sp>
      <p:sp>
        <p:nvSpPr>
          <p:cNvPr id="109573" name="Rectangle 7"/>
          <p:cNvSpPr>
            <a:spLocks/>
          </p:cNvSpPr>
          <p:nvPr/>
        </p:nvSpPr>
        <p:spPr bwMode="auto">
          <a:xfrm>
            <a:off x="160338" y="6667500"/>
            <a:ext cx="2058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1" bIns="0"/>
          <a:lstStyle>
            <a:lvl1pPr marL="36513"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i="1">
                <a:solidFill>
                  <a:srgbClr val="FFFFFF"/>
                </a:solidFill>
                <a:latin typeface="Arial Italic" charset="0"/>
                <a:sym typeface="Arial Italic" charset="0"/>
              </a:rPr>
              <a:t>GINA </a:t>
            </a:r>
            <a:r>
              <a:rPr lang="en-US" altLang="en-US" sz="1200" i="1" smtClean="0">
                <a:solidFill>
                  <a:srgbClr val="FFFFFF"/>
                </a:solidFill>
                <a:latin typeface="Arial Italic" charset="0"/>
                <a:sym typeface="Arial Italic" charset="0"/>
              </a:rPr>
              <a:t>2017, </a:t>
            </a:r>
            <a:r>
              <a:rPr lang="en-US" altLang="en-US" sz="1200" i="1" dirty="0">
                <a:solidFill>
                  <a:srgbClr val="FFFFFF"/>
                </a:solidFill>
                <a:latin typeface="Arial Italic" charset="0"/>
                <a:sym typeface="Arial Italic" charset="0"/>
              </a:rPr>
              <a:t>Box 4-2 (1/2)</a:t>
            </a:r>
          </a:p>
        </p:txBody>
      </p:sp>
      <p:sp>
        <p:nvSpPr>
          <p:cNvPr id="109575" name="Rectangle 12"/>
          <p:cNvSpPr>
            <a:spLocks/>
          </p:cNvSpPr>
          <p:nvPr/>
        </p:nvSpPr>
        <p:spPr bwMode="auto">
          <a:xfrm>
            <a:off x="419100" y="2019300"/>
            <a:ext cx="4668838"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130000"/>
              </a:lnSpc>
              <a:spcBef>
                <a:spcPts val="1125"/>
              </a:spcBef>
              <a:spcAft>
                <a:spcPts val="1200"/>
              </a:spcAft>
            </a:pPr>
            <a:r>
              <a:rPr lang="en-US" altLang="en-US" sz="1400" b="1">
                <a:sym typeface="Arial Bold" charset="0"/>
              </a:rPr>
              <a:t>Effective asthma self-management education requires:</a:t>
            </a:r>
          </a:p>
          <a:p>
            <a:pPr eaLnBrk="1" hangingPunct="1">
              <a:spcBef>
                <a:spcPts val="525"/>
              </a:spcBef>
              <a:spcAft>
                <a:spcPts val="100"/>
              </a:spcAft>
            </a:pPr>
            <a:r>
              <a:rPr lang="en-US" altLang="en-US" sz="1400"/>
              <a:t>• Self-monitoring of symptoms and/or lung function</a:t>
            </a:r>
          </a:p>
          <a:p>
            <a:pPr eaLnBrk="1" hangingPunct="1">
              <a:spcBef>
                <a:spcPts val="525"/>
              </a:spcBef>
              <a:spcAft>
                <a:spcPts val="100"/>
              </a:spcAft>
            </a:pPr>
            <a:r>
              <a:rPr lang="en-US" altLang="en-US" sz="1400"/>
              <a:t>• Written asthma action plan</a:t>
            </a:r>
          </a:p>
          <a:p>
            <a:pPr eaLnBrk="1" hangingPunct="1">
              <a:spcBef>
                <a:spcPts val="525"/>
              </a:spcBef>
              <a:spcAft>
                <a:spcPts val="100"/>
              </a:spcAft>
            </a:pPr>
            <a:r>
              <a:rPr lang="en-US" altLang="en-US" sz="1400"/>
              <a:t>• Regular medical review</a:t>
            </a:r>
          </a:p>
        </p:txBody>
      </p:sp>
      <p:sp>
        <p:nvSpPr>
          <p:cNvPr id="109576" name="Rectangle 13"/>
          <p:cNvSpPr>
            <a:spLocks/>
          </p:cNvSpPr>
          <p:nvPr/>
        </p:nvSpPr>
        <p:spPr bwMode="auto">
          <a:xfrm>
            <a:off x="6924111" y="2463800"/>
            <a:ext cx="1535677" cy="232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spcBef>
                <a:spcPts val="1125"/>
              </a:spcBef>
            </a:pPr>
            <a:r>
              <a:rPr lang="en-US" altLang="en-US" sz="1400" b="1">
                <a:sym typeface="Arial Bold" charset="0"/>
              </a:rPr>
              <a:t>If PEF or FEV</a:t>
            </a:r>
            <a:r>
              <a:rPr lang="en-US" altLang="en-US" sz="1400" b="1" baseline="1000">
                <a:sym typeface="Arial Bold" charset="0"/>
              </a:rPr>
              <a:t>1</a:t>
            </a:r>
            <a:r>
              <a:rPr lang="en-US" altLang="en-US" sz="1400" b="1">
                <a:sym typeface="Arial Bold" charset="0"/>
              </a:rPr>
              <a:t> </a:t>
            </a:r>
            <a:br>
              <a:rPr lang="en-US" altLang="en-US" sz="1400" b="1">
                <a:sym typeface="Arial Bold" charset="0"/>
              </a:rPr>
            </a:br>
            <a:r>
              <a:rPr lang="en-US" altLang="en-US" sz="1400" b="1">
                <a:sym typeface="Arial Bold" charset="0"/>
              </a:rPr>
              <a:t>&lt;60% best, or not </a:t>
            </a:r>
            <a:br>
              <a:rPr lang="en-US" altLang="en-US" sz="1400" b="1">
                <a:sym typeface="Arial Bold" charset="0"/>
              </a:rPr>
            </a:br>
            <a:r>
              <a:rPr lang="en-US" altLang="en-US" sz="1400" b="1">
                <a:sym typeface="Arial Bold" charset="0"/>
              </a:rPr>
              <a:t>improving after </a:t>
            </a:r>
            <a:br>
              <a:rPr lang="en-US" altLang="en-US" sz="1400" b="1">
                <a:sym typeface="Arial Bold" charset="0"/>
              </a:rPr>
            </a:br>
            <a:r>
              <a:rPr lang="en-US" altLang="en-US" sz="1400" b="1">
                <a:sym typeface="Arial Bold" charset="0"/>
              </a:rPr>
              <a:t>48 hours</a:t>
            </a:r>
            <a:endParaRPr lang="en-US" altLang="en-US" sz="1400" b="1"/>
          </a:p>
          <a:p>
            <a:pPr algn="r" eaLnBrk="1" hangingPunct="1">
              <a:lnSpc>
                <a:spcPct val="90000"/>
              </a:lnSpc>
              <a:spcBef>
                <a:spcPts val="1100"/>
              </a:spcBef>
            </a:pPr>
            <a:r>
              <a:rPr lang="en-US" altLang="en-US" sz="1300"/>
              <a:t>Continue reliever</a:t>
            </a:r>
          </a:p>
          <a:p>
            <a:pPr algn="r" eaLnBrk="1" hangingPunct="1">
              <a:lnSpc>
                <a:spcPct val="90000"/>
              </a:lnSpc>
              <a:spcBef>
                <a:spcPts val="1100"/>
              </a:spcBef>
            </a:pPr>
            <a:r>
              <a:rPr lang="en-US" altLang="en-US" sz="1300"/>
              <a:t>Continue controller</a:t>
            </a:r>
          </a:p>
          <a:p>
            <a:pPr algn="r" eaLnBrk="1" hangingPunct="1">
              <a:lnSpc>
                <a:spcPct val="90000"/>
              </a:lnSpc>
              <a:spcBef>
                <a:spcPts val="1100"/>
              </a:spcBef>
            </a:pPr>
            <a:r>
              <a:rPr lang="en-US" altLang="en-US" sz="1300"/>
              <a:t>Add prednisolone</a:t>
            </a:r>
            <a:br>
              <a:rPr lang="en-US" altLang="en-US" sz="1300"/>
            </a:br>
            <a:r>
              <a:rPr lang="en-US" altLang="en-US" sz="1300"/>
              <a:t>40–50 mg/day</a:t>
            </a:r>
          </a:p>
          <a:p>
            <a:pPr algn="r" eaLnBrk="1" hangingPunct="1">
              <a:lnSpc>
                <a:spcPct val="90000"/>
              </a:lnSpc>
              <a:spcBef>
                <a:spcPts val="1100"/>
              </a:spcBef>
            </a:pPr>
            <a:r>
              <a:rPr lang="en-US" altLang="en-US" sz="1300"/>
              <a:t>Contact doctor</a:t>
            </a:r>
          </a:p>
        </p:txBody>
      </p:sp>
      <p:sp>
        <p:nvSpPr>
          <p:cNvPr id="109577" name="Rectangle 14"/>
          <p:cNvSpPr>
            <a:spLocks/>
          </p:cNvSpPr>
          <p:nvPr/>
        </p:nvSpPr>
        <p:spPr bwMode="auto">
          <a:xfrm>
            <a:off x="4468813" y="3435350"/>
            <a:ext cx="1398587"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spcBef>
                <a:spcPts val="1500"/>
              </a:spcBef>
            </a:pPr>
            <a:r>
              <a:rPr lang="en-US" altLang="en-US" sz="1400" b="1">
                <a:sym typeface="Arial Bold" charset="0"/>
              </a:rPr>
              <a:t>All patients</a:t>
            </a:r>
            <a:endParaRPr lang="en-US" altLang="en-US" sz="1400" b="1"/>
          </a:p>
          <a:p>
            <a:pPr algn="r" eaLnBrk="1" hangingPunct="1">
              <a:lnSpc>
                <a:spcPct val="90000"/>
              </a:lnSpc>
              <a:spcBef>
                <a:spcPts val="1100"/>
              </a:spcBef>
            </a:pPr>
            <a:r>
              <a:rPr lang="en-US" altLang="en-US" sz="1300"/>
              <a:t>Increase reliever</a:t>
            </a:r>
          </a:p>
          <a:p>
            <a:pPr algn="r" eaLnBrk="1" hangingPunct="1">
              <a:lnSpc>
                <a:spcPct val="90000"/>
              </a:lnSpc>
              <a:spcBef>
                <a:spcPts val="1100"/>
              </a:spcBef>
            </a:pPr>
            <a:r>
              <a:rPr lang="en-US" altLang="en-US" sz="1300"/>
              <a:t>Early increase in </a:t>
            </a:r>
            <a:br>
              <a:rPr lang="en-US" altLang="en-US" sz="1300"/>
            </a:br>
            <a:r>
              <a:rPr lang="en-US" altLang="en-US" sz="1300"/>
              <a:t>controller as below</a:t>
            </a:r>
          </a:p>
          <a:p>
            <a:pPr algn="r" eaLnBrk="1" hangingPunct="1">
              <a:lnSpc>
                <a:spcPct val="90000"/>
              </a:lnSpc>
              <a:spcBef>
                <a:spcPts val="1100"/>
              </a:spcBef>
            </a:pPr>
            <a:r>
              <a:rPr lang="en-US" altLang="en-US" sz="1300"/>
              <a:t>Review response</a:t>
            </a:r>
          </a:p>
        </p:txBody>
      </p:sp>
      <p:sp>
        <p:nvSpPr>
          <p:cNvPr id="109578" name="Rectangle 15"/>
          <p:cNvSpPr>
            <a:spLocks/>
          </p:cNvSpPr>
          <p:nvPr/>
        </p:nvSpPr>
        <p:spPr bwMode="auto">
          <a:xfrm>
            <a:off x="584200" y="5130800"/>
            <a:ext cx="1369990"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120000"/>
              </a:lnSpc>
            </a:pPr>
            <a:r>
              <a:rPr lang="en-US" altLang="en-US" sz="1400">
                <a:solidFill>
                  <a:srgbClr val="134679"/>
                </a:solidFill>
              </a:rPr>
              <a:t>EARLY OR MILD</a:t>
            </a:r>
          </a:p>
        </p:txBody>
      </p:sp>
      <p:sp>
        <p:nvSpPr>
          <p:cNvPr id="109579" name="Rectangle 16"/>
          <p:cNvSpPr>
            <a:spLocks/>
          </p:cNvSpPr>
          <p:nvPr/>
        </p:nvSpPr>
        <p:spPr bwMode="auto">
          <a:xfrm>
            <a:off x="7048500" y="5130800"/>
            <a:ext cx="1535164" cy="23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120000"/>
              </a:lnSpc>
            </a:pPr>
            <a:r>
              <a:rPr lang="en-US" altLang="en-US" sz="1400">
                <a:solidFill>
                  <a:srgbClr val="134679"/>
                </a:solidFill>
              </a:rPr>
              <a:t>LATE OR SEVERE</a:t>
            </a:r>
          </a:p>
        </p:txBody>
      </p:sp>
    </p:spTree>
    <p:extLst>
      <p:ext uri="{BB962C8B-B14F-4D97-AF65-F5344CB8AC3E}">
        <p14:creationId xmlns:p14="http://schemas.microsoft.com/office/powerpoint/2010/main" val="3383359090"/>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Clr>
                <a:schemeClr val="accent2"/>
              </a:buClr>
            </a:pPr>
            <a:r>
              <a:rPr lang="en-AU" dirty="0" smtClean="0"/>
              <a:t>Increase inhaled reliever</a:t>
            </a:r>
          </a:p>
          <a:p>
            <a:pPr lvl="1">
              <a:buClr>
                <a:schemeClr val="accent2"/>
              </a:buClr>
            </a:pPr>
            <a:r>
              <a:rPr lang="en-AU" dirty="0" smtClean="0"/>
              <a:t>Increase frequency as needed</a:t>
            </a:r>
          </a:p>
          <a:p>
            <a:pPr lvl="1">
              <a:buClr>
                <a:schemeClr val="accent2"/>
              </a:buClr>
            </a:pPr>
            <a:r>
              <a:rPr lang="en-AU" dirty="0" smtClean="0"/>
              <a:t>Adding spacer for </a:t>
            </a:r>
            <a:r>
              <a:rPr lang="en-AU" dirty="0" err="1" smtClean="0"/>
              <a:t>pMDI</a:t>
            </a:r>
            <a:r>
              <a:rPr lang="en-AU" dirty="0" smtClean="0"/>
              <a:t> may be helpful</a:t>
            </a:r>
          </a:p>
          <a:p>
            <a:pPr>
              <a:buClr>
                <a:schemeClr val="accent2"/>
              </a:buClr>
            </a:pPr>
            <a:r>
              <a:rPr lang="en-AU" dirty="0" smtClean="0"/>
              <a:t>Early and rapid increase in inhaled controller</a:t>
            </a:r>
          </a:p>
          <a:p>
            <a:pPr lvl="1">
              <a:buClr>
                <a:schemeClr val="accent2"/>
              </a:buClr>
            </a:pPr>
            <a:r>
              <a:rPr lang="en-AU" dirty="0" smtClean="0"/>
              <a:t>Up to maximum ICS of 2000mcg BDP/day or equivalent</a:t>
            </a:r>
          </a:p>
          <a:p>
            <a:pPr lvl="1">
              <a:buClr>
                <a:schemeClr val="accent2"/>
              </a:buClr>
            </a:pPr>
            <a:r>
              <a:rPr lang="en-AU" dirty="0" smtClean="0"/>
              <a:t>Options depend on usual controller medication and type of LABA</a:t>
            </a:r>
          </a:p>
          <a:p>
            <a:pPr lvl="1">
              <a:buClr>
                <a:schemeClr val="accent2"/>
              </a:buClr>
            </a:pPr>
            <a:r>
              <a:rPr lang="en-AU" dirty="0" smtClean="0"/>
              <a:t>See GINA 2017 report Box 4-2 for details</a:t>
            </a:r>
          </a:p>
          <a:p>
            <a:pPr>
              <a:buClr>
                <a:schemeClr val="accent2"/>
              </a:buClr>
            </a:pPr>
            <a:r>
              <a:rPr lang="en-AU" dirty="0" smtClean="0"/>
              <a:t>Add oral corticosteroids if needed</a:t>
            </a:r>
          </a:p>
          <a:p>
            <a:pPr lvl="1">
              <a:buClr>
                <a:schemeClr val="accent2"/>
              </a:buClr>
            </a:pPr>
            <a:r>
              <a:rPr lang="en-AU" dirty="0" smtClean="0"/>
              <a:t>Adults: prednisolone 1mg/kg/day up to 50mg, usually 5-7 days</a:t>
            </a:r>
          </a:p>
          <a:p>
            <a:pPr lvl="1">
              <a:buClr>
                <a:schemeClr val="accent2"/>
              </a:buClr>
            </a:pPr>
            <a:r>
              <a:rPr lang="en-AU" dirty="0" smtClean="0"/>
              <a:t>Children: 1-2mg/kg/day up to 40mg, usually 3-5 days</a:t>
            </a:r>
          </a:p>
          <a:p>
            <a:pPr lvl="1">
              <a:buClr>
                <a:schemeClr val="accent2"/>
              </a:buClr>
            </a:pPr>
            <a:r>
              <a:rPr lang="en-AU" dirty="0" smtClean="0"/>
              <a:t>Morning dosing preferred to reduce side-effects</a:t>
            </a:r>
          </a:p>
          <a:p>
            <a:pPr lvl="1">
              <a:buClr>
                <a:schemeClr val="accent2"/>
              </a:buClr>
            </a:pPr>
            <a:r>
              <a:rPr lang="en-AU" dirty="0" smtClean="0"/>
              <a:t>Tapering not needed if taken for less than 2 weeks</a:t>
            </a:r>
          </a:p>
          <a:p>
            <a:pPr lvl="1">
              <a:buClr>
                <a:schemeClr val="accent2"/>
              </a:buClr>
            </a:pPr>
            <a:r>
              <a:rPr lang="en-AU" dirty="0" smtClean="0"/>
              <a:t>Remember </a:t>
            </a:r>
            <a:r>
              <a:rPr lang="en-AU" dirty="0"/>
              <a:t>to advise patients about common side-effects (sleep disturbance, increased appetite, reflux, mood changes</a:t>
            </a:r>
            <a:r>
              <a:rPr lang="en-AU" dirty="0" smtClean="0"/>
              <a:t>)</a:t>
            </a:r>
            <a:endParaRPr lang="en-AU" dirty="0"/>
          </a:p>
          <a:p>
            <a:pPr lvl="1">
              <a:buClr>
                <a:schemeClr val="accent2"/>
              </a:buClr>
            </a:pPr>
            <a:endParaRPr lang="en-AU" dirty="0" smtClean="0"/>
          </a:p>
          <a:p>
            <a:endParaRPr lang="en-AU" dirty="0"/>
          </a:p>
        </p:txBody>
      </p:sp>
      <p:sp>
        <p:nvSpPr>
          <p:cNvPr id="2" name="Title 1"/>
          <p:cNvSpPr>
            <a:spLocks noGrp="1"/>
          </p:cNvSpPr>
          <p:nvPr>
            <p:ph type="title"/>
          </p:nvPr>
        </p:nvSpPr>
        <p:spPr/>
        <p:txBody>
          <a:bodyPr/>
          <a:lstStyle/>
          <a:p>
            <a:r>
              <a:rPr lang="en-AU" dirty="0" smtClean="0"/>
              <a:t>Written asthma action plans – medication options</a:t>
            </a:r>
            <a:endParaRPr lang="en-AU" dirty="0"/>
          </a:p>
        </p:txBody>
      </p:sp>
      <p:sp>
        <p:nvSpPr>
          <p:cNvPr id="6" name="TextBox 5"/>
          <p:cNvSpPr txBox="1"/>
          <p:nvPr/>
        </p:nvSpPr>
        <p:spPr>
          <a:xfrm>
            <a:off x="159654" y="6623998"/>
            <a:ext cx="2046514" cy="276999"/>
          </a:xfrm>
          <a:prstGeom prst="rect">
            <a:avLst/>
          </a:prstGeom>
          <a:noFill/>
        </p:spPr>
        <p:txBody>
          <a:bodyPr wrap="square" rtlCol="0">
            <a:spAutoFit/>
          </a:bodyPr>
          <a:lstStyle/>
          <a:p>
            <a:r>
              <a:rPr lang="en-AU" sz="1200" i="1" smtClean="0">
                <a:solidFill>
                  <a:schemeClr val="bg1"/>
                </a:solidFill>
              </a:rPr>
              <a:t>GINA 2017, </a:t>
            </a:r>
            <a:r>
              <a:rPr lang="en-AU" sz="1200" i="1" dirty="0" smtClean="0">
                <a:solidFill>
                  <a:schemeClr val="bg1"/>
                </a:solidFill>
              </a:rPr>
              <a:t>Box 4-2 (2/2)</a:t>
            </a:r>
            <a:endParaRPr lang="en-AU" sz="1200" i="1" dirty="0">
              <a:solidFill>
                <a:schemeClr val="bg1"/>
              </a:solidFill>
            </a:endParaRPr>
          </a:p>
        </p:txBody>
      </p:sp>
      <p:grpSp>
        <p:nvGrpSpPr>
          <p:cNvPr id="5" name="Group 10"/>
          <p:cNvGrpSpPr>
            <a:grpSpLocks/>
          </p:cNvGrpSpPr>
          <p:nvPr/>
        </p:nvGrpSpPr>
        <p:grpSpPr bwMode="auto">
          <a:xfrm>
            <a:off x="7609564" y="4819195"/>
            <a:ext cx="993775" cy="841375"/>
            <a:chOff x="0" y="0"/>
            <a:chExt cx="626" cy="530"/>
          </a:xfrm>
        </p:grpSpPr>
        <p:sp>
          <p:nvSpPr>
            <p:cNvPr id="7" name="AutoShape 8"/>
            <p:cNvSpPr>
              <a:spLocks/>
            </p:cNvSpPr>
            <p:nvPr/>
          </p:nvSpPr>
          <p:spPr bwMode="auto">
            <a:xfrm>
              <a:off x="0" y="0"/>
              <a:ext cx="626" cy="5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600" h="21600">
                  <a:moveTo>
                    <a:pt x="0" y="10800"/>
                  </a:moveTo>
                  <a:lnTo>
                    <a:pt x="2976" y="8704"/>
                  </a:lnTo>
                  <a:lnTo>
                    <a:pt x="1447" y="5400"/>
                  </a:lnTo>
                  <a:lnTo>
                    <a:pt x="5072" y="5072"/>
                  </a:lnTo>
                  <a:lnTo>
                    <a:pt x="5400" y="1447"/>
                  </a:lnTo>
                  <a:lnTo>
                    <a:pt x="8704" y="2976"/>
                  </a:lnTo>
                  <a:lnTo>
                    <a:pt x="10800" y="0"/>
                  </a:lnTo>
                  <a:lnTo>
                    <a:pt x="12896" y="2976"/>
                  </a:lnTo>
                  <a:lnTo>
                    <a:pt x="16200" y="1447"/>
                  </a:lnTo>
                  <a:lnTo>
                    <a:pt x="16528" y="5072"/>
                  </a:lnTo>
                  <a:lnTo>
                    <a:pt x="20153" y="5400"/>
                  </a:lnTo>
                  <a:lnTo>
                    <a:pt x="18624" y="8704"/>
                  </a:lnTo>
                  <a:lnTo>
                    <a:pt x="21600" y="10800"/>
                  </a:lnTo>
                  <a:lnTo>
                    <a:pt x="18624" y="12896"/>
                  </a:lnTo>
                  <a:lnTo>
                    <a:pt x="20153" y="16200"/>
                  </a:lnTo>
                  <a:lnTo>
                    <a:pt x="16528" y="16528"/>
                  </a:lnTo>
                  <a:lnTo>
                    <a:pt x="16200" y="20153"/>
                  </a:lnTo>
                  <a:lnTo>
                    <a:pt x="12896" y="18624"/>
                  </a:lnTo>
                  <a:lnTo>
                    <a:pt x="10800" y="21600"/>
                  </a:lnTo>
                  <a:lnTo>
                    <a:pt x="8704" y="18624"/>
                  </a:lnTo>
                  <a:lnTo>
                    <a:pt x="5400" y="20153"/>
                  </a:lnTo>
                  <a:lnTo>
                    <a:pt x="5072" y="16528"/>
                  </a:lnTo>
                  <a:lnTo>
                    <a:pt x="1447" y="16200"/>
                  </a:lnTo>
                  <a:lnTo>
                    <a:pt x="2976" y="12896"/>
                  </a:lnTo>
                  <a:lnTo>
                    <a:pt x="0" y="10800"/>
                  </a:lnTo>
                  <a:close/>
                  <a:moveTo>
                    <a:pt x="0" y="10800"/>
                  </a:moveTo>
                </a:path>
              </a:pathLst>
            </a:custGeom>
            <a:solidFill>
              <a:srgbClr val="F8A662"/>
            </a:solidFill>
            <a:ln w="25400" cap="flat">
              <a:solidFill>
                <a:srgbClr val="385D8A"/>
              </a:solidFill>
              <a:prstDash val="solid"/>
              <a:round/>
              <a:headEnd type="none" w="med" len="med"/>
              <a:tailEnd type="none" w="med" len="med"/>
            </a:ln>
          </p:spPr>
          <p:txBody>
            <a:bodyPr lIns="0" tIns="0" rIns="0" bIns="0"/>
            <a:lstStyle/>
            <a:p>
              <a:endParaRPr lang="en-AU"/>
            </a:p>
          </p:txBody>
        </p:sp>
        <p:sp>
          <p:nvSpPr>
            <p:cNvPr id="8" name="Rectangle 7"/>
            <p:cNvSpPr>
              <a:spLocks/>
            </p:cNvSpPr>
            <p:nvPr/>
          </p:nvSpPr>
          <p:spPr bwMode="auto">
            <a:xfrm>
              <a:off x="75" y="201"/>
              <a:ext cx="47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smtClean="0">
                  <a:solidFill>
                    <a:srgbClr val="134679"/>
                  </a:solidFill>
                  <a:latin typeface="Arial Bold" charset="0"/>
                  <a:sym typeface="Arial Bold" charset="0"/>
                </a:rPr>
                <a:t>UPDATED 2017</a:t>
              </a:r>
              <a:endParaRPr lang="en-US" altLang="en-US" sz="1000" dirty="0">
                <a:solidFill>
                  <a:srgbClr val="134679"/>
                </a:solidFill>
                <a:latin typeface="Arial Bold" charset="0"/>
                <a:sym typeface="Arial Bold" charset="0"/>
              </a:endParaRPr>
            </a:p>
          </p:txBody>
        </p:sp>
      </p:grpSp>
    </p:spTree>
    <p:extLst>
      <p:ext uri="{BB962C8B-B14F-4D97-AF65-F5344CB8AC3E}">
        <p14:creationId xmlns:p14="http://schemas.microsoft.com/office/powerpoint/2010/main" val="17329088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a:spLocks noChangeArrowheads="1"/>
          </p:cNvSpPr>
          <p:nvPr/>
        </p:nvSpPr>
        <p:spPr bwMode="auto">
          <a:xfrm>
            <a:off x="356657" y="185654"/>
            <a:ext cx="7056784" cy="523220"/>
          </a:xfrm>
          <a:prstGeom prst="rect">
            <a:avLst/>
          </a:prstGeom>
          <a:noFill/>
          <a:ln w="9525">
            <a:noFill/>
            <a:miter lim="800000"/>
            <a:headEnd/>
            <a:tailEnd/>
          </a:ln>
        </p:spPr>
        <p:txBody>
          <a:bodyPr wrap="square">
            <a:spAutoFit/>
          </a:bodyPr>
          <a:lstStyle/>
          <a:p>
            <a:pPr algn="ctr"/>
            <a:r>
              <a:rPr lang="en-US" sz="2800" b="1" dirty="0" smtClean="0">
                <a:solidFill>
                  <a:schemeClr val="tx2"/>
                </a:solidFill>
                <a:latin typeface="Tahoma" pitchFamily="34" charset="0"/>
                <a:cs typeface="Tahoma" pitchFamily="34" charset="0"/>
              </a:rPr>
              <a:t>Management of Stable COPD</a:t>
            </a:r>
            <a:endParaRPr lang="en-US" sz="2800" b="1" dirty="0">
              <a:solidFill>
                <a:schemeClr val="tx2"/>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8" name="TextBox 1"/>
          <p:cNvSpPr txBox="1">
            <a:spLocks noChangeArrowheads="1"/>
          </p:cNvSpPr>
          <p:nvPr/>
        </p:nvSpPr>
        <p:spPr bwMode="auto">
          <a:xfrm>
            <a:off x="58819" y="785074"/>
            <a:ext cx="7652460" cy="1323439"/>
          </a:xfrm>
          <a:prstGeom prst="rect">
            <a:avLst/>
          </a:prstGeom>
          <a:noFill/>
          <a:ln w="9525">
            <a:noFill/>
            <a:miter lim="800000"/>
            <a:headEnd/>
            <a:tailEnd/>
          </a:ln>
        </p:spPr>
        <p:txBody>
          <a:bodyPr wrap="square">
            <a:spAutoFit/>
          </a:bodyPr>
          <a:lstStyle/>
          <a:p>
            <a:pPr marL="342900" indent="-342900">
              <a:buClr>
                <a:srgbClr val="FFCC66"/>
              </a:buClr>
              <a:buFont typeface="Arial" panose="020B0604020202020204" pitchFamily="34" charset="0"/>
              <a:buChar char="►"/>
            </a:pPr>
            <a:endParaRPr lang="en-AU" sz="2000" dirty="0"/>
          </a:p>
          <a:p>
            <a:pPr marL="342900" indent="-342900">
              <a:buClr>
                <a:schemeClr val="tx2"/>
              </a:buClr>
              <a:buFont typeface="Wingdings" panose="05000000000000000000" pitchFamily="2" charset="2"/>
              <a:buChar char="§"/>
            </a:pPr>
            <a:r>
              <a:rPr lang="en-AU" sz="2000" dirty="0"/>
              <a:t>Once COPD has been diagnosed, effective management should be based on an individualized assessment to reduce both current symptoms and future risks of </a:t>
            </a:r>
            <a:r>
              <a:rPr lang="en-AU" sz="2000" dirty="0" smtClean="0"/>
              <a:t>exacerbations.</a:t>
            </a:r>
            <a:endParaRPr lang="en-US" sz="2000" u="sng" baseline="30000" dirty="0" smtClean="0"/>
          </a:p>
        </p:txBody>
      </p:sp>
      <p:pic>
        <p:nvPicPr>
          <p:cNvPr id="4098" name="Picture 2" descr="table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68" y="2390239"/>
            <a:ext cx="8913731" cy="4289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0764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a:spLocks noChangeArrowheads="1"/>
          </p:cNvSpPr>
          <p:nvPr/>
        </p:nvSpPr>
        <p:spPr bwMode="auto">
          <a:xfrm>
            <a:off x="560877" y="383764"/>
            <a:ext cx="7056784" cy="523220"/>
          </a:xfrm>
          <a:prstGeom prst="rect">
            <a:avLst/>
          </a:prstGeom>
          <a:noFill/>
          <a:ln w="9525">
            <a:noFill/>
            <a:miter lim="800000"/>
            <a:headEnd/>
            <a:tailEnd/>
          </a:ln>
        </p:spPr>
        <p:txBody>
          <a:bodyPr wrap="square">
            <a:spAutoFit/>
          </a:bodyPr>
          <a:lstStyle/>
          <a:p>
            <a:pPr algn="ctr"/>
            <a:r>
              <a:rPr lang="en-US" sz="2800" b="1" dirty="0" smtClean="0">
                <a:solidFill>
                  <a:schemeClr val="tx2"/>
                </a:solidFill>
                <a:latin typeface="Tahoma" pitchFamily="34" charset="0"/>
                <a:cs typeface="Tahoma" pitchFamily="34" charset="0"/>
              </a:rPr>
              <a:t>Symptoms of COPD</a:t>
            </a:r>
            <a:endParaRPr lang="en-US" sz="2800" b="1" dirty="0">
              <a:solidFill>
                <a:schemeClr val="tx2"/>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304800" y="1258458"/>
            <a:ext cx="8229600" cy="4975721"/>
          </a:xfrm>
          <a:prstGeom prst="rect">
            <a:avLst/>
          </a:prstGeom>
          <a:noFill/>
          <a:ln w="9525">
            <a:noFill/>
            <a:miter lim="800000"/>
            <a:headEnd/>
            <a:tailEnd/>
          </a:ln>
        </p:spPr>
        <p:txBody>
          <a:bodyPr wrap="square">
            <a:spAutoFit/>
          </a:bodyPr>
          <a:lstStyle/>
          <a:p>
            <a:pPr>
              <a:buClr>
                <a:srgbClr val="FFCC66"/>
              </a:buClr>
            </a:pPr>
            <a:endParaRPr lang="en-US" sz="2000" dirty="0" smtClean="0"/>
          </a:p>
          <a:p>
            <a:pPr marL="342900" indent="-342900">
              <a:buClr>
                <a:srgbClr val="FFCC66"/>
              </a:buClr>
              <a:buFont typeface="Arial" panose="020B0604020202020204" pitchFamily="34" charset="0"/>
              <a:buChar char="►"/>
            </a:pPr>
            <a:endParaRPr lang="en-US" sz="2000" dirty="0" smtClean="0"/>
          </a:p>
          <a:p>
            <a:pPr marL="914400" lvl="1" indent="-457200">
              <a:buClr>
                <a:schemeClr val="accent2"/>
              </a:buClr>
              <a:buFont typeface="Wingdings" panose="05000000000000000000" pitchFamily="2" charset="2"/>
              <a:buChar char="§"/>
            </a:pPr>
            <a:r>
              <a:rPr lang="en-US" sz="3200" dirty="0" smtClean="0">
                <a:solidFill>
                  <a:schemeClr val="tx2"/>
                </a:solidFill>
              </a:rPr>
              <a:t>Chronic and progressive dyspnea</a:t>
            </a:r>
          </a:p>
          <a:p>
            <a:pPr marL="914400" lvl="1" indent="-457200">
              <a:buClr>
                <a:schemeClr val="accent2"/>
              </a:buClr>
              <a:buFont typeface="Wingdings" panose="05000000000000000000" pitchFamily="2" charset="2"/>
              <a:buChar char="§"/>
            </a:pPr>
            <a:r>
              <a:rPr lang="en-US" sz="3200" dirty="0" smtClean="0">
                <a:solidFill>
                  <a:schemeClr val="tx2"/>
                </a:solidFill>
              </a:rPr>
              <a:t>Cough</a:t>
            </a:r>
          </a:p>
          <a:p>
            <a:pPr marL="914400" lvl="1" indent="-457200">
              <a:buClr>
                <a:schemeClr val="accent2"/>
              </a:buClr>
              <a:buFont typeface="Wingdings" panose="05000000000000000000" pitchFamily="2" charset="2"/>
              <a:buChar char="§"/>
            </a:pPr>
            <a:r>
              <a:rPr lang="en-US" sz="3200" dirty="0" smtClean="0">
                <a:solidFill>
                  <a:schemeClr val="tx2"/>
                </a:solidFill>
              </a:rPr>
              <a:t>Sputum production</a:t>
            </a:r>
          </a:p>
          <a:p>
            <a:pPr marL="914400" lvl="1" indent="-457200">
              <a:buClr>
                <a:schemeClr val="accent2"/>
              </a:buClr>
              <a:buFont typeface="Wingdings" panose="05000000000000000000" pitchFamily="2" charset="2"/>
              <a:buChar char="§"/>
            </a:pPr>
            <a:r>
              <a:rPr lang="en-US" sz="3200" dirty="0" smtClean="0">
                <a:solidFill>
                  <a:schemeClr val="tx2"/>
                </a:solidFill>
              </a:rPr>
              <a:t>Wheezing and chest tightness</a:t>
            </a:r>
          </a:p>
          <a:p>
            <a:pPr marL="914400" lvl="1" indent="-457200">
              <a:buClr>
                <a:schemeClr val="accent2"/>
              </a:buClr>
              <a:buFont typeface="Wingdings" panose="05000000000000000000" pitchFamily="2" charset="2"/>
              <a:buChar char="§"/>
            </a:pPr>
            <a:r>
              <a:rPr lang="en-US" sz="3200" dirty="0" smtClean="0">
                <a:solidFill>
                  <a:schemeClr val="tx2"/>
                </a:solidFill>
              </a:rPr>
              <a:t>Others: </a:t>
            </a:r>
            <a:r>
              <a:rPr lang="en-US" sz="3200" dirty="0" smtClean="0">
                <a:solidFill>
                  <a:schemeClr val="tx2"/>
                </a:solidFill>
              </a:rPr>
              <a:t>including fatigue, weight loss, anorexia, syncope, rib fractures, ankle swelling, depression, anxiety.</a:t>
            </a:r>
            <a:endParaRPr lang="en-US" sz="3200" dirty="0">
              <a:solidFill>
                <a:schemeClr val="tx2"/>
              </a:solidFill>
            </a:endParaRPr>
          </a:p>
          <a:p>
            <a:pPr marL="342900" indent="-342900">
              <a:buClr>
                <a:schemeClr val="accent2"/>
              </a:buClr>
              <a:buFont typeface="Wingdings" panose="05000000000000000000" pitchFamily="2" charset="2"/>
              <a:buChar char="§"/>
            </a:pPr>
            <a:endParaRPr lang="en-US" sz="2000" b="1" dirty="0" smtClean="0">
              <a:solidFill>
                <a:schemeClr val="tx2"/>
              </a:solidFill>
            </a:endParaRPr>
          </a:p>
          <a:p>
            <a:pPr>
              <a:buClr>
                <a:srgbClr val="FFCC66"/>
              </a:buClr>
            </a:pPr>
            <a:endParaRPr lang="en-US" sz="2000" dirty="0"/>
          </a:p>
          <a:p>
            <a:pPr marL="342900" indent="-342900">
              <a:buClr>
                <a:srgbClr val="FFCC66"/>
              </a:buClr>
              <a:buFont typeface="Arial" panose="020B0604020202020204" pitchFamily="34" charset="0"/>
              <a:buChar char="►"/>
            </a:pPr>
            <a:endParaRPr lang="en-US" sz="2000" u="sng" baseline="30000" dirty="0" smtClean="0"/>
          </a:p>
        </p:txBody>
      </p:sp>
    </p:spTree>
    <p:extLst>
      <p:ext uri="{BB962C8B-B14F-4D97-AF65-F5344CB8AC3E}">
        <p14:creationId xmlns:p14="http://schemas.microsoft.com/office/powerpoint/2010/main" val="24860645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a:spLocks noChangeArrowheads="1"/>
          </p:cNvSpPr>
          <p:nvPr/>
        </p:nvSpPr>
        <p:spPr bwMode="auto">
          <a:xfrm>
            <a:off x="-12466" y="395082"/>
            <a:ext cx="8236024" cy="461665"/>
          </a:xfrm>
          <a:prstGeom prst="rect">
            <a:avLst/>
          </a:prstGeom>
          <a:noFill/>
          <a:ln w="9525">
            <a:noFill/>
            <a:miter lim="800000"/>
            <a:headEnd/>
            <a:tailEnd/>
          </a:ln>
        </p:spPr>
        <p:txBody>
          <a:bodyPr wrap="square">
            <a:spAutoFit/>
          </a:bodyPr>
          <a:lstStyle/>
          <a:p>
            <a:pPr algn="ctr"/>
            <a:r>
              <a:rPr lang="en-US" sz="2400" b="1" dirty="0" smtClean="0">
                <a:solidFill>
                  <a:schemeClr val="tx2"/>
                </a:solidFill>
                <a:latin typeface="Tahoma" pitchFamily="34" charset="0"/>
                <a:cs typeface="Tahoma" pitchFamily="34" charset="0"/>
              </a:rPr>
              <a:t>Classification of severity of airflow limitation</a:t>
            </a:r>
            <a:endParaRPr lang="en-US" sz="2400" b="1" dirty="0">
              <a:solidFill>
                <a:schemeClr val="tx2"/>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pic>
        <p:nvPicPr>
          <p:cNvPr id="7170" name="Picture 2" descr="tabl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676400"/>
            <a:ext cx="7620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97015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pic>
        <p:nvPicPr>
          <p:cNvPr id="15362" name="Picture 2" descr="table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6799"/>
          <a:stretch/>
        </p:blipFill>
        <p:spPr bwMode="auto">
          <a:xfrm>
            <a:off x="152400" y="152400"/>
            <a:ext cx="7620000" cy="652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98039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pic>
        <p:nvPicPr>
          <p:cNvPr id="16386" name="Picture 2" descr="table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3069"/>
          <a:stretch/>
        </p:blipFill>
        <p:spPr bwMode="auto">
          <a:xfrm>
            <a:off x="0" y="228600"/>
            <a:ext cx="7617661" cy="645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024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normAutofit fontScale="85000" lnSpcReduction="20000"/>
          </a:bodyPr>
          <a:lstStyle/>
          <a:p>
            <a:r>
              <a:rPr lang="en-US" dirty="0" smtClean="0"/>
              <a:t>Asthma: </a:t>
            </a:r>
            <a:r>
              <a:rPr lang="en-US" b="0" dirty="0" smtClean="0"/>
              <a:t>chronic </a:t>
            </a:r>
            <a:r>
              <a:rPr lang="en-US" b="0" dirty="0"/>
              <a:t>disease characterized by recurrent attacks of </a:t>
            </a:r>
            <a:r>
              <a:rPr lang="en-US" b="0" dirty="0" smtClean="0"/>
              <a:t>shortness of breath </a:t>
            </a:r>
            <a:r>
              <a:rPr lang="en-US" b="0" dirty="0"/>
              <a:t>and </a:t>
            </a:r>
            <a:r>
              <a:rPr lang="en-US" b="0" dirty="0" smtClean="0"/>
              <a:t>wheezing</a:t>
            </a:r>
          </a:p>
          <a:p>
            <a:endParaRPr lang="en-US" dirty="0" smtClean="0">
              <a:solidFill>
                <a:schemeClr val="tx2"/>
              </a:solidFill>
            </a:endParaRPr>
          </a:p>
          <a:p>
            <a:r>
              <a:rPr lang="en-US" dirty="0" smtClean="0">
                <a:solidFill>
                  <a:schemeClr val="tx2"/>
                </a:solidFill>
              </a:rPr>
              <a:t>Chronic </a:t>
            </a:r>
            <a:r>
              <a:rPr lang="en-US" dirty="0">
                <a:solidFill>
                  <a:schemeClr val="tx2"/>
                </a:solidFill>
              </a:rPr>
              <a:t>bronchitis</a:t>
            </a:r>
            <a:r>
              <a:rPr lang="en-US" b="0" dirty="0">
                <a:solidFill>
                  <a:schemeClr val="tx2"/>
                </a:solidFill>
              </a:rPr>
              <a:t>:  (clinical) the presence of a chronic productive cough for 3 months for 2 consecutive years </a:t>
            </a:r>
          </a:p>
          <a:p>
            <a:endParaRPr lang="en-US" b="0" dirty="0">
              <a:solidFill>
                <a:schemeClr val="tx2"/>
              </a:solidFill>
            </a:endParaRPr>
          </a:p>
          <a:p>
            <a:r>
              <a:rPr lang="en-US" dirty="0">
                <a:solidFill>
                  <a:schemeClr val="tx2"/>
                </a:solidFill>
              </a:rPr>
              <a:t>Emphysema</a:t>
            </a:r>
            <a:r>
              <a:rPr lang="en-US" b="0" dirty="0">
                <a:solidFill>
                  <a:schemeClr val="tx2"/>
                </a:solidFill>
              </a:rPr>
              <a:t>: (pathological)  an abnormal, permanent enlargement of the air spaces distal to the terminal bronchioles, accompanied by destruction of their walls and without obvious fibrosis</a:t>
            </a:r>
            <a:endParaRPr lang="en-US" b="0" dirty="0" smtClean="0"/>
          </a:p>
          <a:p>
            <a:pPr lvl="1"/>
            <a:endParaRPr lang="en-US" b="0" dirty="0" smtClean="0"/>
          </a:p>
        </p:txBody>
      </p:sp>
    </p:spTree>
    <p:extLst>
      <p:ext uri="{BB962C8B-B14F-4D97-AF65-F5344CB8AC3E}">
        <p14:creationId xmlns:p14="http://schemas.microsoft.com/office/powerpoint/2010/main" val="3880503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pic>
        <p:nvPicPr>
          <p:cNvPr id="17410" name="Picture 2" descr="table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6116"/>
            <a:ext cx="86868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86561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a:spLocks noChangeArrowheads="1"/>
          </p:cNvSpPr>
          <p:nvPr/>
        </p:nvSpPr>
        <p:spPr bwMode="auto">
          <a:xfrm>
            <a:off x="0" y="157575"/>
            <a:ext cx="7848600" cy="523220"/>
          </a:xfrm>
          <a:prstGeom prst="rect">
            <a:avLst/>
          </a:prstGeom>
          <a:noFill/>
          <a:ln w="9525">
            <a:noFill/>
            <a:miter lim="800000"/>
            <a:headEnd/>
            <a:tailEnd/>
          </a:ln>
        </p:spPr>
        <p:txBody>
          <a:bodyPr wrap="square">
            <a:spAutoFit/>
          </a:bodyPr>
          <a:lstStyle/>
          <a:p>
            <a:pPr algn="ctr"/>
            <a:r>
              <a:rPr lang="en-US" sz="2800" b="1" dirty="0" smtClean="0">
                <a:solidFill>
                  <a:schemeClr val="tx2"/>
                </a:solidFill>
                <a:latin typeface="Tahoma" pitchFamily="34" charset="0"/>
                <a:cs typeface="Tahoma" pitchFamily="34" charset="0"/>
              </a:rPr>
              <a:t>Anti-inflammatory Therapy in Stable COPD</a:t>
            </a:r>
            <a:endParaRPr lang="en-US" sz="2800" b="1" dirty="0">
              <a:solidFill>
                <a:schemeClr val="tx2"/>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pic>
        <p:nvPicPr>
          <p:cNvPr id="18434" name="Picture 2" descr="table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29" y="826164"/>
            <a:ext cx="8915400" cy="5853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48821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pic>
        <p:nvPicPr>
          <p:cNvPr id="20482" name="Picture 2" descr="table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650" y="2286000"/>
            <a:ext cx="7653749"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91395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a:spLocks noChangeArrowheads="1"/>
          </p:cNvSpPr>
          <p:nvPr/>
        </p:nvSpPr>
        <p:spPr bwMode="auto">
          <a:xfrm>
            <a:off x="304800" y="133472"/>
            <a:ext cx="7056784" cy="523220"/>
          </a:xfrm>
          <a:prstGeom prst="rect">
            <a:avLst/>
          </a:prstGeom>
          <a:noFill/>
          <a:ln w="9525">
            <a:noFill/>
            <a:miter lim="800000"/>
            <a:headEnd/>
            <a:tailEnd/>
          </a:ln>
        </p:spPr>
        <p:txBody>
          <a:bodyPr wrap="square">
            <a:spAutoFit/>
          </a:bodyPr>
          <a:lstStyle/>
          <a:p>
            <a:pPr algn="ctr"/>
            <a:r>
              <a:rPr lang="en-US" sz="2800" b="1" dirty="0" smtClean="0">
                <a:solidFill>
                  <a:schemeClr val="tx2"/>
                </a:solidFill>
                <a:latin typeface="Tahoma" pitchFamily="34" charset="0"/>
                <a:cs typeface="Tahoma" pitchFamily="34" charset="0"/>
              </a:rPr>
              <a:t>Treatment of Stable COPD</a:t>
            </a:r>
            <a:endParaRPr lang="en-US" sz="2800" b="1" dirty="0">
              <a:solidFill>
                <a:schemeClr val="tx2"/>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8" name="TextBox 1"/>
          <p:cNvSpPr txBox="1">
            <a:spLocks noChangeArrowheads="1"/>
          </p:cNvSpPr>
          <p:nvPr/>
        </p:nvSpPr>
        <p:spPr bwMode="auto">
          <a:xfrm>
            <a:off x="533400" y="1219200"/>
            <a:ext cx="7924800" cy="3477875"/>
          </a:xfrm>
          <a:prstGeom prst="rect">
            <a:avLst/>
          </a:prstGeom>
          <a:noFill/>
          <a:ln w="9525">
            <a:noFill/>
            <a:miter lim="800000"/>
            <a:headEnd/>
            <a:tailEnd/>
          </a:ln>
        </p:spPr>
        <p:txBody>
          <a:bodyPr wrap="square">
            <a:spAutoFit/>
          </a:bodyPr>
          <a:lstStyle/>
          <a:p>
            <a:pPr marL="342900" indent="-342900">
              <a:buClr>
                <a:schemeClr val="tx2"/>
              </a:buClr>
              <a:buFont typeface="Wingdings" panose="05000000000000000000" pitchFamily="2" charset="2"/>
              <a:buChar char="§"/>
            </a:pPr>
            <a:endParaRPr lang="en-US" sz="2000" b="1" dirty="0" smtClean="0">
              <a:solidFill>
                <a:schemeClr val="tx2"/>
              </a:solidFill>
            </a:endParaRPr>
          </a:p>
          <a:p>
            <a:pPr marL="342900" indent="-342900">
              <a:buClr>
                <a:schemeClr val="tx2"/>
              </a:buClr>
              <a:buFont typeface="Wingdings" panose="05000000000000000000" pitchFamily="2" charset="2"/>
              <a:buChar char="§"/>
            </a:pPr>
            <a:endParaRPr lang="en-US" sz="2000" b="1" dirty="0">
              <a:solidFill>
                <a:schemeClr val="tx2"/>
              </a:solidFill>
            </a:endParaRPr>
          </a:p>
          <a:p>
            <a:pPr marL="342900" indent="-342900">
              <a:buClr>
                <a:schemeClr val="tx2"/>
              </a:buClr>
              <a:buFont typeface="Wingdings" panose="05000000000000000000" pitchFamily="2" charset="2"/>
              <a:buChar char="§"/>
            </a:pPr>
            <a:r>
              <a:rPr lang="en-US" sz="2000" b="1" dirty="0" smtClean="0">
                <a:solidFill>
                  <a:schemeClr val="tx2"/>
                </a:solidFill>
              </a:rPr>
              <a:t>Pharmacologic </a:t>
            </a:r>
            <a:r>
              <a:rPr lang="en-US" sz="2000" b="1" dirty="0">
                <a:solidFill>
                  <a:schemeClr val="tx2"/>
                </a:solidFill>
              </a:rPr>
              <a:t>therapies can reduce symptoms, and the risk and severity of exacerbations, as well as improve health status and exercise tolerance</a:t>
            </a:r>
            <a:r>
              <a:rPr lang="en-US" sz="2000" b="1" dirty="0" smtClean="0">
                <a:solidFill>
                  <a:schemeClr val="tx2"/>
                </a:solidFill>
              </a:rPr>
              <a:t>.</a:t>
            </a:r>
          </a:p>
          <a:p>
            <a:pPr marL="342900" indent="-342900">
              <a:buClr>
                <a:schemeClr val="tx2"/>
              </a:buClr>
              <a:buFont typeface="Wingdings" panose="05000000000000000000" pitchFamily="2" charset="2"/>
              <a:buChar char="§"/>
            </a:pPr>
            <a:endParaRPr lang="en-AU" sz="2000" b="1" dirty="0">
              <a:solidFill>
                <a:schemeClr val="tx2"/>
              </a:solidFill>
            </a:endParaRPr>
          </a:p>
          <a:p>
            <a:pPr marL="342900" indent="-342900">
              <a:buClr>
                <a:schemeClr val="tx2"/>
              </a:buClr>
              <a:buFont typeface="Wingdings" panose="05000000000000000000" pitchFamily="2" charset="2"/>
              <a:buChar char="§"/>
            </a:pPr>
            <a:endParaRPr lang="en-US" sz="2000" b="1" dirty="0" smtClean="0">
              <a:solidFill>
                <a:schemeClr val="tx2"/>
              </a:solidFill>
            </a:endParaRPr>
          </a:p>
          <a:p>
            <a:pPr marL="342900" indent="-342900">
              <a:buClr>
                <a:schemeClr val="tx2"/>
              </a:buClr>
              <a:buFont typeface="Wingdings" panose="05000000000000000000" pitchFamily="2" charset="2"/>
              <a:buChar char="§"/>
            </a:pPr>
            <a:endParaRPr lang="en-US" sz="2000" b="1" dirty="0">
              <a:solidFill>
                <a:schemeClr val="tx2"/>
              </a:solidFill>
            </a:endParaRPr>
          </a:p>
          <a:p>
            <a:pPr marL="342900" indent="-342900">
              <a:buClr>
                <a:schemeClr val="tx2"/>
              </a:buClr>
              <a:buFont typeface="Wingdings" panose="05000000000000000000" pitchFamily="2" charset="2"/>
              <a:buChar char="§"/>
            </a:pPr>
            <a:endParaRPr lang="en-US" sz="2000" b="1" dirty="0" smtClean="0">
              <a:solidFill>
                <a:schemeClr val="tx2"/>
              </a:solidFill>
            </a:endParaRPr>
          </a:p>
          <a:p>
            <a:pPr marL="342900" indent="-342900">
              <a:buClr>
                <a:schemeClr val="tx2"/>
              </a:buClr>
              <a:buFont typeface="Wingdings" panose="05000000000000000000" pitchFamily="2" charset="2"/>
              <a:buChar char="§"/>
            </a:pPr>
            <a:r>
              <a:rPr lang="en-US" sz="2000" b="1" dirty="0" smtClean="0">
                <a:solidFill>
                  <a:schemeClr val="tx2"/>
                </a:solidFill>
              </a:rPr>
              <a:t>Most </a:t>
            </a:r>
            <a:r>
              <a:rPr lang="en-US" sz="2000" b="1" dirty="0">
                <a:solidFill>
                  <a:schemeClr val="tx2"/>
                </a:solidFill>
              </a:rPr>
              <a:t>of the drugs are inhaled so proper inhaler technique is of high relevance. </a:t>
            </a:r>
            <a:endParaRPr lang="en-US" sz="2000" b="1" dirty="0" smtClean="0">
              <a:solidFill>
                <a:schemeClr val="tx2"/>
              </a:solidFill>
            </a:endParaRPr>
          </a:p>
        </p:txBody>
      </p:sp>
    </p:spTree>
    <p:extLst>
      <p:ext uri="{BB962C8B-B14F-4D97-AF65-F5344CB8AC3E}">
        <p14:creationId xmlns:p14="http://schemas.microsoft.com/office/powerpoint/2010/main" val="38324039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a:spLocks noChangeArrowheads="1"/>
          </p:cNvSpPr>
          <p:nvPr/>
        </p:nvSpPr>
        <p:spPr bwMode="auto">
          <a:xfrm>
            <a:off x="579927" y="166604"/>
            <a:ext cx="7056784" cy="523220"/>
          </a:xfrm>
          <a:prstGeom prst="rect">
            <a:avLst/>
          </a:prstGeom>
          <a:noFill/>
          <a:ln w="9525">
            <a:noFill/>
            <a:miter lim="800000"/>
            <a:headEnd/>
            <a:tailEnd/>
          </a:ln>
        </p:spPr>
        <p:txBody>
          <a:bodyPr wrap="square">
            <a:spAutoFit/>
          </a:bodyPr>
          <a:lstStyle/>
          <a:p>
            <a:pPr algn="ctr"/>
            <a:r>
              <a:rPr lang="en-US" sz="2800" b="1" dirty="0" smtClean="0">
                <a:solidFill>
                  <a:schemeClr val="tx2"/>
                </a:solidFill>
                <a:latin typeface="Tahoma" pitchFamily="34" charset="0"/>
                <a:cs typeface="Tahoma" pitchFamily="34" charset="0"/>
              </a:rPr>
              <a:t>Treatment of Stable COPD</a:t>
            </a:r>
            <a:endParaRPr lang="en-US" sz="2800" b="1" dirty="0">
              <a:solidFill>
                <a:schemeClr val="tx2"/>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pic>
        <p:nvPicPr>
          <p:cNvPr id="7171" name="Picture 3" descr="table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14400"/>
            <a:ext cx="8991600" cy="250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54193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ble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752600"/>
            <a:ext cx="8991600"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70683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1"/>
          <p:cNvSpPr txBox="1">
            <a:spLocks noChangeArrowheads="1"/>
          </p:cNvSpPr>
          <p:nvPr/>
        </p:nvSpPr>
        <p:spPr bwMode="auto">
          <a:xfrm>
            <a:off x="598977" y="133472"/>
            <a:ext cx="7056784" cy="523220"/>
          </a:xfrm>
          <a:prstGeom prst="rect">
            <a:avLst/>
          </a:prstGeom>
          <a:noFill/>
          <a:ln w="9525">
            <a:noFill/>
            <a:miter lim="800000"/>
            <a:headEnd/>
            <a:tailEnd/>
          </a:ln>
        </p:spPr>
        <p:txBody>
          <a:bodyPr wrap="square">
            <a:spAutoFit/>
          </a:bodyPr>
          <a:lstStyle/>
          <a:p>
            <a:pPr algn="ctr"/>
            <a:r>
              <a:rPr lang="en-US" sz="2800" dirty="0" smtClean="0">
                <a:solidFill>
                  <a:schemeClr val="tx2"/>
                </a:solidFill>
                <a:latin typeface="Tahoma" pitchFamily="34" charset="0"/>
                <a:cs typeface="Tahoma" pitchFamily="34" charset="0"/>
              </a:rPr>
              <a:t>Treatment of Stable COPD</a:t>
            </a:r>
            <a:endParaRPr lang="en-US" sz="2800" dirty="0">
              <a:solidFill>
                <a:schemeClr val="tx2"/>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pic>
        <p:nvPicPr>
          <p:cNvPr id="8194" name="Picture 2" descr="table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143001"/>
            <a:ext cx="9067800" cy="526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5415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8" name="TextBox 1"/>
          <p:cNvSpPr txBox="1">
            <a:spLocks noChangeArrowheads="1"/>
          </p:cNvSpPr>
          <p:nvPr/>
        </p:nvSpPr>
        <p:spPr bwMode="auto">
          <a:xfrm>
            <a:off x="0" y="1752600"/>
            <a:ext cx="7772400" cy="2985433"/>
          </a:xfrm>
          <a:prstGeom prst="rect">
            <a:avLst/>
          </a:prstGeom>
          <a:noFill/>
          <a:ln w="9525">
            <a:noFill/>
            <a:miter lim="800000"/>
            <a:headEnd/>
            <a:tailEnd/>
          </a:ln>
        </p:spPr>
        <p:txBody>
          <a:bodyPr wrap="square">
            <a:spAutoFit/>
          </a:bodyPr>
          <a:lstStyle/>
          <a:p>
            <a:pPr>
              <a:buClr>
                <a:srgbClr val="FFCC66"/>
              </a:buClr>
            </a:pPr>
            <a:endParaRPr lang="en-AU" sz="2000" dirty="0"/>
          </a:p>
          <a:p>
            <a:pPr marL="342900" indent="-342900">
              <a:buClr>
                <a:schemeClr val="tx2"/>
              </a:buClr>
              <a:buFont typeface="Wingdings" panose="05000000000000000000" pitchFamily="2" charset="2"/>
              <a:buChar char="§"/>
            </a:pPr>
            <a:r>
              <a:rPr lang="en-AU" sz="2800" b="1" dirty="0" smtClean="0">
                <a:solidFill>
                  <a:schemeClr val="tx2"/>
                </a:solidFill>
              </a:rPr>
              <a:t>A proposed model for the initiation, and then subsequent escalation and/or de-escalation of pharmacologic management of COPD according to the individualized assessment of symptoms and exacerbation risk is shown.</a:t>
            </a:r>
          </a:p>
          <a:p>
            <a:pPr marL="342900" indent="-342900">
              <a:buClr>
                <a:schemeClr val="tx2"/>
              </a:buClr>
              <a:buFont typeface="Wingdings" panose="05000000000000000000" pitchFamily="2" charset="2"/>
              <a:buChar char="§"/>
            </a:pPr>
            <a:endParaRPr lang="en-AU" sz="2800" b="1" dirty="0" smtClean="0">
              <a:solidFill>
                <a:schemeClr val="tx2"/>
              </a:solidFill>
            </a:endParaRPr>
          </a:p>
        </p:txBody>
      </p:sp>
    </p:spTree>
    <p:extLst>
      <p:ext uri="{BB962C8B-B14F-4D97-AF65-F5344CB8AC3E}">
        <p14:creationId xmlns:p14="http://schemas.microsoft.com/office/powerpoint/2010/main" val="15398092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smtClean="0">
                <a:solidFill>
                  <a:srgbClr val="FFCC66"/>
                </a:solidFill>
                <a:latin typeface="Tahoma" pitchFamily="34" charset="0"/>
                <a:cs typeface="Tahoma" pitchFamily="34" charset="0"/>
              </a:rPr>
              <a:t>Treatment of Stable COPD</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pic>
        <p:nvPicPr>
          <p:cNvPr id="9218" name="Picture 2" descr="figure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98144"/>
            <a:ext cx="6743410" cy="615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27813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0833" name="Picture 1"/>
          <p:cNvPicPr>
            <a:picLocks noChangeAspect="1" noChangeArrowheads="1"/>
          </p:cNvPicPr>
          <p:nvPr/>
        </p:nvPicPr>
        <p:blipFill>
          <a:blip r:embed="rId2">
            <a:extLst>
              <a:ext uri="{28A0092B-C50C-407E-A947-70E740481C1C}">
                <a14:useLocalDpi xmlns:a14="http://schemas.microsoft.com/office/drawing/2010/main" val="0"/>
              </a:ext>
            </a:extLst>
          </a:blip>
          <a:srcRect l="1903" t="3139" r="2399" b="3909"/>
          <a:stretch>
            <a:fillRect/>
          </a:stretch>
        </p:blipFill>
        <p:spPr bwMode="auto">
          <a:xfrm>
            <a:off x="822325" y="1303338"/>
            <a:ext cx="724693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120834"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1313" y="182563"/>
            <a:ext cx="968375"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0835" name="Rectangle 5"/>
          <p:cNvSpPr>
            <a:spLocks/>
          </p:cNvSpPr>
          <p:nvPr/>
        </p:nvSpPr>
        <p:spPr bwMode="auto">
          <a:xfrm>
            <a:off x="160338" y="6656388"/>
            <a:ext cx="2062162"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6" bIns="0"/>
          <a:lstStyle>
            <a:lvl1pPr marL="39688"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100" i="1">
                <a:solidFill>
                  <a:srgbClr val="FFFFFF"/>
                </a:solidFill>
                <a:latin typeface="Arial Italic" charset="0"/>
                <a:sym typeface="Arial Italic" charset="0"/>
              </a:rPr>
              <a:t>GINA </a:t>
            </a:r>
            <a:r>
              <a:rPr lang="en-US" altLang="en-US" sz="1100" i="1" smtClean="0">
                <a:solidFill>
                  <a:srgbClr val="FFFFFF"/>
                </a:solidFill>
                <a:latin typeface="Arial Italic" charset="0"/>
                <a:sym typeface="Arial Italic" charset="0"/>
              </a:rPr>
              <a:t>2017, </a:t>
            </a:r>
            <a:r>
              <a:rPr lang="en-US" altLang="en-US" sz="1100" i="1" dirty="0">
                <a:solidFill>
                  <a:srgbClr val="FFFFFF"/>
                </a:solidFill>
                <a:latin typeface="Arial Italic" charset="0"/>
                <a:sym typeface="Arial Italic" charset="0"/>
              </a:rPr>
              <a:t>Box 4-4 (3/4)</a:t>
            </a:r>
          </a:p>
        </p:txBody>
      </p:sp>
      <p:sp>
        <p:nvSpPr>
          <p:cNvPr id="120836" name="Rectangle 6"/>
          <p:cNvSpPr>
            <a:spLocks/>
          </p:cNvSpPr>
          <p:nvPr/>
        </p:nvSpPr>
        <p:spPr bwMode="auto">
          <a:xfrm>
            <a:off x="1009650" y="1423988"/>
            <a:ext cx="3017838"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spcBef>
                <a:spcPts val="213"/>
              </a:spcBef>
              <a:spcAft>
                <a:spcPts val="600"/>
              </a:spcAft>
            </a:pPr>
            <a:r>
              <a:rPr lang="en-US" altLang="en-US" sz="1300" b="1" dirty="0">
                <a:solidFill>
                  <a:srgbClr val="FFFFFF"/>
                </a:solidFill>
                <a:latin typeface="Arial Bold" charset="0"/>
                <a:sym typeface="Arial Bold" charset="0"/>
              </a:rPr>
              <a:t>MILD or MODERATE</a:t>
            </a:r>
          </a:p>
          <a:p>
            <a:pPr eaLnBrk="1" hangingPunct="1">
              <a:lnSpc>
                <a:spcPct val="90000"/>
              </a:lnSpc>
              <a:spcBef>
                <a:spcPts val="213"/>
              </a:spcBef>
              <a:spcAft>
                <a:spcPts val="113"/>
              </a:spcAft>
            </a:pPr>
            <a:r>
              <a:rPr lang="en-US" altLang="en-US" sz="1300" dirty="0">
                <a:solidFill>
                  <a:srgbClr val="FFFFFF"/>
                </a:solidFill>
                <a:cs typeface="Arial" pitchFamily="34" charset="0"/>
              </a:rPr>
              <a:t>Talks in phrases</a:t>
            </a:r>
          </a:p>
          <a:p>
            <a:pPr eaLnBrk="1" hangingPunct="1">
              <a:lnSpc>
                <a:spcPct val="90000"/>
              </a:lnSpc>
              <a:spcBef>
                <a:spcPts val="213"/>
              </a:spcBef>
              <a:spcAft>
                <a:spcPts val="113"/>
              </a:spcAft>
            </a:pPr>
            <a:r>
              <a:rPr lang="en-US" altLang="en-US" sz="1300" dirty="0">
                <a:solidFill>
                  <a:srgbClr val="FFFFFF"/>
                </a:solidFill>
                <a:cs typeface="Arial" pitchFamily="34" charset="0"/>
              </a:rPr>
              <a:t>Prefers sitting to lying</a:t>
            </a:r>
          </a:p>
          <a:p>
            <a:pPr eaLnBrk="1" hangingPunct="1">
              <a:lnSpc>
                <a:spcPct val="90000"/>
              </a:lnSpc>
              <a:spcBef>
                <a:spcPts val="213"/>
              </a:spcBef>
              <a:spcAft>
                <a:spcPts val="113"/>
              </a:spcAft>
            </a:pPr>
            <a:r>
              <a:rPr lang="en-US" altLang="en-US" sz="1300" dirty="0">
                <a:solidFill>
                  <a:srgbClr val="FFFFFF"/>
                </a:solidFill>
                <a:cs typeface="Arial" pitchFamily="34" charset="0"/>
              </a:rPr>
              <a:t>Not agitated</a:t>
            </a:r>
          </a:p>
          <a:p>
            <a:pPr eaLnBrk="1" hangingPunct="1">
              <a:lnSpc>
                <a:spcPct val="90000"/>
              </a:lnSpc>
              <a:spcBef>
                <a:spcPts val="213"/>
              </a:spcBef>
              <a:spcAft>
                <a:spcPts val="113"/>
              </a:spcAft>
            </a:pPr>
            <a:r>
              <a:rPr lang="en-US" altLang="en-US" sz="1300" dirty="0">
                <a:solidFill>
                  <a:srgbClr val="FFFFFF"/>
                </a:solidFill>
                <a:cs typeface="Arial" pitchFamily="34" charset="0"/>
              </a:rPr>
              <a:t>Respiratory rate increased</a:t>
            </a:r>
          </a:p>
          <a:p>
            <a:pPr eaLnBrk="1" hangingPunct="1">
              <a:lnSpc>
                <a:spcPct val="90000"/>
              </a:lnSpc>
              <a:spcBef>
                <a:spcPts val="213"/>
              </a:spcBef>
              <a:spcAft>
                <a:spcPts val="113"/>
              </a:spcAft>
            </a:pPr>
            <a:r>
              <a:rPr lang="en-US" altLang="en-US" sz="1300" dirty="0">
                <a:solidFill>
                  <a:srgbClr val="FFFFFF"/>
                </a:solidFill>
                <a:cs typeface="Arial" pitchFamily="34" charset="0"/>
              </a:rPr>
              <a:t>Accessory muscles not used</a:t>
            </a:r>
          </a:p>
          <a:p>
            <a:pPr eaLnBrk="1" hangingPunct="1">
              <a:lnSpc>
                <a:spcPct val="90000"/>
              </a:lnSpc>
              <a:spcBef>
                <a:spcPts val="213"/>
              </a:spcBef>
              <a:spcAft>
                <a:spcPts val="113"/>
              </a:spcAft>
            </a:pPr>
            <a:r>
              <a:rPr lang="en-US" altLang="en-US" sz="1300" dirty="0">
                <a:solidFill>
                  <a:srgbClr val="FFFFFF"/>
                </a:solidFill>
                <a:cs typeface="Arial" pitchFamily="34" charset="0"/>
              </a:rPr>
              <a:t>Pulse rate 100–120 bpm</a:t>
            </a:r>
          </a:p>
          <a:p>
            <a:pPr eaLnBrk="1" hangingPunct="1">
              <a:lnSpc>
                <a:spcPct val="90000"/>
              </a:lnSpc>
              <a:spcBef>
                <a:spcPts val="213"/>
              </a:spcBef>
              <a:spcAft>
                <a:spcPts val="113"/>
              </a:spcAft>
            </a:pPr>
            <a:r>
              <a:rPr lang="en-US" altLang="en-US" sz="1300" dirty="0">
                <a:solidFill>
                  <a:srgbClr val="FFFFFF"/>
                </a:solidFill>
                <a:cs typeface="Arial" pitchFamily="34" charset="0"/>
              </a:rPr>
              <a:t>O</a:t>
            </a:r>
            <a:r>
              <a:rPr lang="en-US" altLang="en-US" sz="1300" baseline="-25000" dirty="0">
                <a:solidFill>
                  <a:srgbClr val="FFFFFF"/>
                </a:solidFill>
                <a:cs typeface="Arial" pitchFamily="34" charset="0"/>
              </a:rPr>
              <a:t>2</a:t>
            </a:r>
            <a:r>
              <a:rPr lang="en-US" altLang="en-US" sz="1300" dirty="0">
                <a:solidFill>
                  <a:srgbClr val="FFFFFF"/>
                </a:solidFill>
                <a:cs typeface="Arial" pitchFamily="34" charset="0"/>
              </a:rPr>
              <a:t> saturation (on air) 90–95%</a:t>
            </a:r>
          </a:p>
          <a:p>
            <a:pPr eaLnBrk="1" hangingPunct="1">
              <a:lnSpc>
                <a:spcPct val="90000"/>
              </a:lnSpc>
              <a:spcBef>
                <a:spcPts val="213"/>
              </a:spcBef>
              <a:spcAft>
                <a:spcPts val="113"/>
              </a:spcAft>
            </a:pPr>
            <a:r>
              <a:rPr lang="en-US" altLang="en-US" sz="1300" dirty="0">
                <a:solidFill>
                  <a:srgbClr val="FFFFFF"/>
                </a:solidFill>
                <a:cs typeface="Arial" pitchFamily="34" charset="0"/>
              </a:rPr>
              <a:t>PEF &gt;50% predicted or best</a:t>
            </a:r>
          </a:p>
        </p:txBody>
      </p:sp>
      <p:sp>
        <p:nvSpPr>
          <p:cNvPr id="120837" name="Rectangle 7"/>
          <p:cNvSpPr>
            <a:spLocks/>
          </p:cNvSpPr>
          <p:nvPr/>
        </p:nvSpPr>
        <p:spPr bwMode="auto">
          <a:xfrm>
            <a:off x="4857750" y="1419225"/>
            <a:ext cx="2911475"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spcBef>
                <a:spcPts val="213"/>
              </a:spcBef>
              <a:spcAft>
                <a:spcPts val="600"/>
              </a:spcAft>
            </a:pPr>
            <a:r>
              <a:rPr lang="en-US" altLang="en-US" sz="1300" b="1" dirty="0">
                <a:solidFill>
                  <a:srgbClr val="FFFFFF"/>
                </a:solidFill>
                <a:latin typeface="Arial Bold" charset="0"/>
                <a:sym typeface="Arial Bold" charset="0"/>
              </a:rPr>
              <a:t>SEVERE</a:t>
            </a:r>
            <a:endParaRPr lang="en-US" altLang="en-US" sz="1300" b="1" dirty="0">
              <a:solidFill>
                <a:srgbClr val="FFFFFF"/>
              </a:solidFill>
            </a:endParaRPr>
          </a:p>
          <a:p>
            <a:pPr eaLnBrk="1" hangingPunct="1">
              <a:lnSpc>
                <a:spcPct val="90000"/>
              </a:lnSpc>
              <a:spcBef>
                <a:spcPts val="213"/>
              </a:spcBef>
              <a:spcAft>
                <a:spcPts val="113"/>
              </a:spcAft>
            </a:pPr>
            <a:r>
              <a:rPr lang="en-US" altLang="en-US" sz="1300" dirty="0">
                <a:solidFill>
                  <a:srgbClr val="FFFFFF"/>
                </a:solidFill>
              </a:rPr>
              <a:t>Talks in words</a:t>
            </a:r>
          </a:p>
          <a:p>
            <a:pPr eaLnBrk="1" hangingPunct="1">
              <a:lnSpc>
                <a:spcPct val="90000"/>
              </a:lnSpc>
              <a:spcBef>
                <a:spcPts val="213"/>
              </a:spcBef>
              <a:spcAft>
                <a:spcPts val="113"/>
              </a:spcAft>
            </a:pPr>
            <a:r>
              <a:rPr lang="en-US" altLang="en-US" sz="1300" dirty="0">
                <a:solidFill>
                  <a:srgbClr val="FFFFFF"/>
                </a:solidFill>
              </a:rPr>
              <a:t>Sits hunched forwards</a:t>
            </a:r>
          </a:p>
          <a:p>
            <a:pPr eaLnBrk="1" hangingPunct="1">
              <a:lnSpc>
                <a:spcPct val="90000"/>
              </a:lnSpc>
              <a:spcBef>
                <a:spcPts val="213"/>
              </a:spcBef>
              <a:spcAft>
                <a:spcPts val="113"/>
              </a:spcAft>
            </a:pPr>
            <a:r>
              <a:rPr lang="en-US" altLang="en-US" sz="1300" dirty="0">
                <a:solidFill>
                  <a:srgbClr val="FFFFFF"/>
                </a:solidFill>
              </a:rPr>
              <a:t>Agitated</a:t>
            </a:r>
          </a:p>
          <a:p>
            <a:pPr eaLnBrk="1" hangingPunct="1">
              <a:lnSpc>
                <a:spcPct val="90000"/>
              </a:lnSpc>
              <a:spcBef>
                <a:spcPts val="213"/>
              </a:spcBef>
              <a:spcAft>
                <a:spcPts val="113"/>
              </a:spcAft>
            </a:pPr>
            <a:r>
              <a:rPr lang="en-US" altLang="en-US" sz="1300" dirty="0">
                <a:solidFill>
                  <a:srgbClr val="FFFFFF"/>
                </a:solidFill>
              </a:rPr>
              <a:t>Respiratory rate &gt;30/min</a:t>
            </a:r>
          </a:p>
          <a:p>
            <a:pPr eaLnBrk="1" hangingPunct="1">
              <a:lnSpc>
                <a:spcPct val="90000"/>
              </a:lnSpc>
              <a:spcBef>
                <a:spcPts val="213"/>
              </a:spcBef>
              <a:spcAft>
                <a:spcPts val="113"/>
              </a:spcAft>
            </a:pPr>
            <a:r>
              <a:rPr lang="en-US" altLang="en-US" sz="1300" dirty="0">
                <a:solidFill>
                  <a:srgbClr val="FFFFFF"/>
                </a:solidFill>
              </a:rPr>
              <a:t>Accessory muscles being used</a:t>
            </a:r>
          </a:p>
          <a:p>
            <a:pPr eaLnBrk="1" hangingPunct="1">
              <a:lnSpc>
                <a:spcPct val="90000"/>
              </a:lnSpc>
              <a:spcBef>
                <a:spcPts val="213"/>
              </a:spcBef>
              <a:spcAft>
                <a:spcPts val="113"/>
              </a:spcAft>
            </a:pPr>
            <a:r>
              <a:rPr lang="en-US" altLang="en-US" sz="1300" dirty="0">
                <a:solidFill>
                  <a:srgbClr val="FFFFFF"/>
                </a:solidFill>
              </a:rPr>
              <a:t>Pulse rate &gt;120 bpm</a:t>
            </a:r>
          </a:p>
          <a:p>
            <a:pPr eaLnBrk="1" hangingPunct="1">
              <a:lnSpc>
                <a:spcPct val="90000"/>
              </a:lnSpc>
              <a:spcBef>
                <a:spcPts val="213"/>
              </a:spcBef>
              <a:spcAft>
                <a:spcPts val="113"/>
              </a:spcAft>
            </a:pPr>
            <a:r>
              <a:rPr lang="en-US" altLang="en-US" sz="1300" dirty="0">
                <a:solidFill>
                  <a:srgbClr val="FFFFFF"/>
                </a:solidFill>
              </a:rPr>
              <a:t>O</a:t>
            </a:r>
            <a:r>
              <a:rPr lang="en-US" altLang="en-US" sz="1300" baseline="-25000" dirty="0">
                <a:solidFill>
                  <a:srgbClr val="FFFFFF"/>
                </a:solidFill>
              </a:rPr>
              <a:t>2</a:t>
            </a:r>
            <a:r>
              <a:rPr lang="en-US" altLang="en-US" sz="1300" dirty="0">
                <a:solidFill>
                  <a:srgbClr val="FFFFFF"/>
                </a:solidFill>
              </a:rPr>
              <a:t> saturation (on air) &lt; 90%</a:t>
            </a:r>
          </a:p>
          <a:p>
            <a:pPr eaLnBrk="1" hangingPunct="1">
              <a:lnSpc>
                <a:spcPct val="90000"/>
              </a:lnSpc>
              <a:spcBef>
                <a:spcPts val="213"/>
              </a:spcBef>
              <a:spcAft>
                <a:spcPts val="113"/>
              </a:spcAft>
            </a:pPr>
            <a:r>
              <a:rPr lang="en-US" altLang="en-US" sz="1300" dirty="0">
                <a:solidFill>
                  <a:srgbClr val="FFFFFF"/>
                </a:solidFill>
              </a:rPr>
              <a:t>PEF ≤50% predicted or best</a:t>
            </a:r>
          </a:p>
        </p:txBody>
      </p:sp>
      <p:sp>
        <p:nvSpPr>
          <p:cNvPr id="120838" name="Rectangle 9"/>
          <p:cNvSpPr>
            <a:spLocks/>
          </p:cNvSpPr>
          <p:nvPr/>
        </p:nvSpPr>
        <p:spPr bwMode="auto">
          <a:xfrm>
            <a:off x="1025525" y="3732213"/>
            <a:ext cx="2984500"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213"/>
              </a:spcBef>
              <a:spcAft>
                <a:spcPts val="113"/>
              </a:spcAft>
            </a:pPr>
            <a:r>
              <a:rPr lang="en-US" altLang="en-US" sz="1300" b="1">
                <a:latin typeface="Arial Bold" charset="0"/>
                <a:sym typeface="Arial Bold" charset="0"/>
              </a:rPr>
              <a:t>Short-acting beta</a:t>
            </a:r>
            <a:r>
              <a:rPr lang="en-US" altLang="en-US" sz="1300" b="1" baseline="-25000">
                <a:latin typeface="Arial Bold" charset="0"/>
                <a:sym typeface="Arial Bold" charset="0"/>
              </a:rPr>
              <a:t>2</a:t>
            </a:r>
            <a:r>
              <a:rPr lang="en-US" altLang="en-US" sz="1300" b="1">
                <a:latin typeface="Arial Bold" charset="0"/>
                <a:sym typeface="Arial Bold" charset="0"/>
              </a:rPr>
              <a:t>-agonists</a:t>
            </a:r>
          </a:p>
          <a:p>
            <a:pPr eaLnBrk="1" hangingPunct="1">
              <a:spcBef>
                <a:spcPts val="213"/>
              </a:spcBef>
              <a:spcAft>
                <a:spcPts val="113"/>
              </a:spcAft>
            </a:pPr>
            <a:r>
              <a:rPr lang="en-US" altLang="en-US" sz="1300" b="1">
                <a:latin typeface="Arial Bold" charset="0"/>
                <a:sym typeface="Arial Bold" charset="0"/>
              </a:rPr>
              <a:t>Consider ipratropium bromide</a:t>
            </a:r>
          </a:p>
          <a:p>
            <a:pPr eaLnBrk="1" hangingPunct="1">
              <a:spcBef>
                <a:spcPts val="213"/>
              </a:spcBef>
              <a:spcAft>
                <a:spcPts val="113"/>
              </a:spcAft>
            </a:pPr>
            <a:r>
              <a:rPr lang="en-US" altLang="en-US" sz="1300" b="1">
                <a:latin typeface="Arial Bold" charset="0"/>
                <a:sym typeface="Arial Bold" charset="0"/>
              </a:rPr>
              <a:t>Controlled O</a:t>
            </a:r>
            <a:r>
              <a:rPr lang="en-US" altLang="en-US" sz="1300" b="1" baseline="-25000">
                <a:latin typeface="Arial Bold" charset="0"/>
                <a:sym typeface="Arial Bold" charset="0"/>
              </a:rPr>
              <a:t>2</a:t>
            </a:r>
            <a:r>
              <a:rPr lang="en-US" altLang="en-US" sz="1300" b="1">
                <a:latin typeface="Arial Bold" charset="0"/>
                <a:sym typeface="Arial Bold" charset="0"/>
              </a:rPr>
              <a:t> to maintain</a:t>
            </a:r>
            <a:br>
              <a:rPr lang="en-US" altLang="en-US" sz="1300" b="1">
                <a:latin typeface="Arial Bold" charset="0"/>
                <a:sym typeface="Arial Bold" charset="0"/>
              </a:rPr>
            </a:br>
            <a:r>
              <a:rPr lang="en-US" altLang="en-US" sz="1300" b="1">
                <a:latin typeface="Arial Bold" charset="0"/>
                <a:sym typeface="Arial Bold" charset="0"/>
              </a:rPr>
              <a:t>  saturation 93–95% (children 94-98%)</a:t>
            </a:r>
          </a:p>
          <a:p>
            <a:pPr eaLnBrk="1" hangingPunct="1">
              <a:spcBef>
                <a:spcPts val="213"/>
              </a:spcBef>
              <a:spcAft>
                <a:spcPts val="113"/>
              </a:spcAft>
            </a:pPr>
            <a:r>
              <a:rPr lang="en-US" altLang="en-US" sz="1300" b="1">
                <a:latin typeface="Arial Bold" charset="0"/>
                <a:sym typeface="Arial Bold" charset="0"/>
              </a:rPr>
              <a:t>Oral corticosteroids</a:t>
            </a:r>
          </a:p>
        </p:txBody>
      </p:sp>
      <p:sp>
        <p:nvSpPr>
          <p:cNvPr id="120839" name="Rectangle 10"/>
          <p:cNvSpPr>
            <a:spLocks/>
          </p:cNvSpPr>
          <p:nvPr/>
        </p:nvSpPr>
        <p:spPr bwMode="auto">
          <a:xfrm>
            <a:off x="4884738" y="3732213"/>
            <a:ext cx="2982912"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213"/>
              </a:spcBef>
              <a:spcAft>
                <a:spcPts val="113"/>
              </a:spcAft>
            </a:pPr>
            <a:r>
              <a:rPr lang="en-US" altLang="en-US" sz="1300" b="1">
                <a:latin typeface="Arial Bold" charset="0"/>
                <a:sym typeface="Arial Bold" charset="0"/>
              </a:rPr>
              <a:t>Short-acting beta</a:t>
            </a:r>
            <a:r>
              <a:rPr lang="en-US" altLang="en-US" sz="1300" b="1" baseline="-25000">
                <a:latin typeface="Arial Bold" charset="0"/>
                <a:sym typeface="Arial Bold" charset="0"/>
              </a:rPr>
              <a:t>2</a:t>
            </a:r>
            <a:r>
              <a:rPr lang="en-US" altLang="en-US" sz="1300" b="1">
                <a:latin typeface="Arial Bold" charset="0"/>
                <a:sym typeface="Arial Bold" charset="0"/>
              </a:rPr>
              <a:t>-agonists</a:t>
            </a:r>
          </a:p>
          <a:p>
            <a:pPr eaLnBrk="1" hangingPunct="1">
              <a:spcBef>
                <a:spcPts val="213"/>
              </a:spcBef>
              <a:spcAft>
                <a:spcPts val="113"/>
              </a:spcAft>
            </a:pPr>
            <a:r>
              <a:rPr lang="en-US" altLang="en-US" sz="1300" b="1">
                <a:latin typeface="Arial Bold" charset="0"/>
                <a:sym typeface="Arial Bold" charset="0"/>
              </a:rPr>
              <a:t>Ipratropium bromide </a:t>
            </a:r>
          </a:p>
          <a:p>
            <a:pPr eaLnBrk="1" hangingPunct="1">
              <a:spcBef>
                <a:spcPts val="213"/>
              </a:spcBef>
              <a:spcAft>
                <a:spcPts val="113"/>
              </a:spcAft>
            </a:pPr>
            <a:r>
              <a:rPr lang="en-US" altLang="en-US" sz="1300" b="1">
                <a:latin typeface="Arial Bold" charset="0"/>
                <a:sym typeface="Arial Bold" charset="0"/>
              </a:rPr>
              <a:t>Controlled O</a:t>
            </a:r>
            <a:r>
              <a:rPr lang="en-US" altLang="en-US" sz="1300" b="1" baseline="-25000">
                <a:latin typeface="Arial Bold" charset="0"/>
                <a:sym typeface="Arial Bold" charset="0"/>
              </a:rPr>
              <a:t>2</a:t>
            </a:r>
            <a:r>
              <a:rPr lang="en-US" altLang="en-US" sz="1300" b="1">
                <a:latin typeface="Arial Bold" charset="0"/>
                <a:sym typeface="Arial Bold" charset="0"/>
              </a:rPr>
              <a:t> to maintain</a:t>
            </a:r>
            <a:br>
              <a:rPr lang="en-US" altLang="en-US" sz="1300" b="1">
                <a:latin typeface="Arial Bold" charset="0"/>
                <a:sym typeface="Arial Bold" charset="0"/>
              </a:rPr>
            </a:br>
            <a:r>
              <a:rPr lang="en-US" altLang="en-US" sz="1300" b="1">
                <a:latin typeface="Arial Bold" charset="0"/>
                <a:sym typeface="Arial Bold" charset="0"/>
              </a:rPr>
              <a:t>  saturation 93–95% (children 94-98%)</a:t>
            </a:r>
          </a:p>
          <a:p>
            <a:pPr eaLnBrk="1" hangingPunct="1">
              <a:spcBef>
                <a:spcPts val="213"/>
              </a:spcBef>
              <a:spcAft>
                <a:spcPts val="113"/>
              </a:spcAft>
            </a:pPr>
            <a:r>
              <a:rPr lang="en-US" altLang="en-US" sz="1300" b="1">
                <a:latin typeface="Arial Bold" charset="0"/>
                <a:sym typeface="Arial Bold" charset="0"/>
              </a:rPr>
              <a:t>Oral or IV corticosteroids</a:t>
            </a:r>
          </a:p>
          <a:p>
            <a:pPr eaLnBrk="1" hangingPunct="1">
              <a:spcBef>
                <a:spcPts val="213"/>
              </a:spcBef>
              <a:spcAft>
                <a:spcPts val="113"/>
              </a:spcAft>
            </a:pPr>
            <a:r>
              <a:rPr lang="en-US" altLang="en-US" sz="1300"/>
              <a:t>Consider IV magnesium</a:t>
            </a:r>
          </a:p>
          <a:p>
            <a:pPr eaLnBrk="1" hangingPunct="1">
              <a:spcBef>
                <a:spcPts val="213"/>
              </a:spcBef>
              <a:spcAft>
                <a:spcPts val="113"/>
              </a:spcAft>
            </a:pPr>
            <a:r>
              <a:rPr lang="en-US" altLang="en-US" sz="1300"/>
              <a:t>Consider high dose ICS</a:t>
            </a:r>
          </a:p>
        </p:txBody>
      </p:sp>
    </p:spTree>
    <p:extLst>
      <p:ext uri="{BB962C8B-B14F-4D97-AF65-F5344CB8AC3E}">
        <p14:creationId xmlns:p14="http://schemas.microsoft.com/office/powerpoint/2010/main" val="905125200"/>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 y="0"/>
            <a:ext cx="8686800" cy="6858000"/>
          </a:xfrm>
          <a:prstGeom prst="rect">
            <a:avLst/>
          </a:prstGeom>
        </p:spPr>
      </p:pic>
    </p:spTree>
    <p:extLst>
      <p:ext uri="{BB962C8B-B14F-4D97-AF65-F5344CB8AC3E}">
        <p14:creationId xmlns:p14="http://schemas.microsoft.com/office/powerpoint/2010/main" val="24008206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185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 y="490538"/>
            <a:ext cx="7948613" cy="607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121858"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1313" y="182563"/>
            <a:ext cx="968375"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1859" name="Rectangle 5"/>
          <p:cNvSpPr>
            <a:spLocks/>
          </p:cNvSpPr>
          <p:nvPr/>
        </p:nvSpPr>
        <p:spPr bwMode="auto">
          <a:xfrm>
            <a:off x="168275" y="6665913"/>
            <a:ext cx="2062163"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8" bIns="0"/>
          <a:lstStyle>
            <a:lvl1pPr marL="39688"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100" i="1">
                <a:solidFill>
                  <a:srgbClr val="FFFFFF"/>
                </a:solidFill>
                <a:latin typeface="Arial Italic" charset="0"/>
                <a:sym typeface="Arial Italic" charset="0"/>
              </a:rPr>
              <a:t>GINA </a:t>
            </a:r>
            <a:r>
              <a:rPr lang="en-US" altLang="en-US" sz="1100" i="1" smtClean="0">
                <a:solidFill>
                  <a:srgbClr val="FFFFFF"/>
                </a:solidFill>
                <a:latin typeface="Arial Italic" charset="0"/>
                <a:sym typeface="Arial Italic" charset="0"/>
              </a:rPr>
              <a:t>2017, </a:t>
            </a:r>
            <a:r>
              <a:rPr lang="en-US" altLang="en-US" sz="1100" i="1" dirty="0">
                <a:solidFill>
                  <a:srgbClr val="FFFFFF"/>
                </a:solidFill>
                <a:latin typeface="Arial Italic" charset="0"/>
                <a:sym typeface="Arial Italic" charset="0"/>
              </a:rPr>
              <a:t>Box 4-4 (4/4)</a:t>
            </a:r>
          </a:p>
        </p:txBody>
      </p:sp>
      <p:pic>
        <p:nvPicPr>
          <p:cNvPr id="121860"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1313" y="182563"/>
            <a:ext cx="968375"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1861" name="Rectangle 9"/>
          <p:cNvSpPr>
            <a:spLocks/>
          </p:cNvSpPr>
          <p:nvPr/>
        </p:nvSpPr>
        <p:spPr bwMode="auto">
          <a:xfrm>
            <a:off x="1042988" y="814388"/>
            <a:ext cx="29845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110000"/>
              </a:lnSpc>
              <a:spcBef>
                <a:spcPts val="275"/>
              </a:spcBef>
            </a:pPr>
            <a:r>
              <a:rPr lang="en-US" altLang="en-US" sz="1300" b="1">
                <a:latin typeface="Arial Bold" charset="0"/>
                <a:sym typeface="Arial Bold" charset="0"/>
              </a:rPr>
              <a:t>Short-acting beta</a:t>
            </a:r>
            <a:r>
              <a:rPr lang="en-US" altLang="en-US" sz="1300" b="1" baseline="-25000">
                <a:latin typeface="Arial Bold" charset="0"/>
                <a:sym typeface="Arial Bold" charset="0"/>
              </a:rPr>
              <a:t>2</a:t>
            </a:r>
            <a:r>
              <a:rPr lang="en-US" altLang="en-US" sz="1300" b="1">
                <a:latin typeface="Arial Bold" charset="0"/>
                <a:sym typeface="Arial Bold" charset="0"/>
              </a:rPr>
              <a:t>-agonists</a:t>
            </a:r>
          </a:p>
          <a:p>
            <a:pPr eaLnBrk="1" hangingPunct="1">
              <a:lnSpc>
                <a:spcPct val="110000"/>
              </a:lnSpc>
              <a:spcBef>
                <a:spcPts val="275"/>
              </a:spcBef>
            </a:pPr>
            <a:r>
              <a:rPr lang="en-US" altLang="en-US" sz="1300" b="1">
                <a:latin typeface="Arial Bold" charset="0"/>
                <a:sym typeface="Arial Bold" charset="0"/>
              </a:rPr>
              <a:t>Consider ipratropium bromide</a:t>
            </a:r>
          </a:p>
          <a:p>
            <a:pPr eaLnBrk="1" hangingPunct="1">
              <a:lnSpc>
                <a:spcPct val="110000"/>
              </a:lnSpc>
              <a:spcBef>
                <a:spcPts val="275"/>
              </a:spcBef>
            </a:pPr>
            <a:r>
              <a:rPr lang="en-US" altLang="en-US" sz="1300" b="1">
                <a:latin typeface="Arial Bold" charset="0"/>
                <a:sym typeface="Arial Bold" charset="0"/>
              </a:rPr>
              <a:t>Controlled O</a:t>
            </a:r>
            <a:r>
              <a:rPr lang="en-US" altLang="en-US" sz="1300" b="1" baseline="-25000">
                <a:latin typeface="Arial Bold" charset="0"/>
                <a:sym typeface="Arial Bold" charset="0"/>
              </a:rPr>
              <a:t>2</a:t>
            </a:r>
            <a:r>
              <a:rPr lang="en-US" altLang="en-US" sz="1300" b="1">
                <a:latin typeface="Arial Bold" charset="0"/>
                <a:sym typeface="Arial Bold" charset="0"/>
              </a:rPr>
              <a:t> to maintain</a:t>
            </a:r>
            <a:br>
              <a:rPr lang="en-US" altLang="en-US" sz="1300" b="1">
                <a:latin typeface="Arial Bold" charset="0"/>
                <a:sym typeface="Arial Bold" charset="0"/>
              </a:rPr>
            </a:br>
            <a:r>
              <a:rPr lang="en-US" altLang="en-US" sz="1300" b="1">
                <a:latin typeface="Arial Bold" charset="0"/>
                <a:sym typeface="Arial Bold" charset="0"/>
              </a:rPr>
              <a:t>  saturation 93–95% (children 94-98%)</a:t>
            </a:r>
          </a:p>
          <a:p>
            <a:pPr eaLnBrk="1" hangingPunct="1">
              <a:lnSpc>
                <a:spcPct val="110000"/>
              </a:lnSpc>
              <a:spcBef>
                <a:spcPts val="275"/>
              </a:spcBef>
            </a:pPr>
            <a:r>
              <a:rPr lang="en-US" altLang="en-US" sz="1300" b="1">
                <a:latin typeface="Arial Bold" charset="0"/>
                <a:sym typeface="Arial Bold" charset="0"/>
              </a:rPr>
              <a:t>Oral corticosteroids</a:t>
            </a:r>
          </a:p>
        </p:txBody>
      </p:sp>
      <p:sp>
        <p:nvSpPr>
          <p:cNvPr id="121862" name="Rectangle 10"/>
          <p:cNvSpPr>
            <a:spLocks/>
          </p:cNvSpPr>
          <p:nvPr/>
        </p:nvSpPr>
        <p:spPr bwMode="auto">
          <a:xfrm>
            <a:off x="4902200" y="814388"/>
            <a:ext cx="2982913"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110000"/>
              </a:lnSpc>
              <a:spcBef>
                <a:spcPts val="275"/>
              </a:spcBef>
            </a:pPr>
            <a:r>
              <a:rPr lang="en-US" altLang="en-US" sz="1300" b="1">
                <a:latin typeface="Arial Bold" charset="0"/>
                <a:sym typeface="Arial Bold" charset="0"/>
              </a:rPr>
              <a:t>Short-acting beta</a:t>
            </a:r>
            <a:r>
              <a:rPr lang="en-US" altLang="en-US" sz="1300" b="1" baseline="-25000">
                <a:latin typeface="Arial Bold" charset="0"/>
                <a:sym typeface="Arial Bold" charset="0"/>
              </a:rPr>
              <a:t>2</a:t>
            </a:r>
            <a:r>
              <a:rPr lang="en-US" altLang="en-US" sz="1300" b="1">
                <a:latin typeface="Arial Bold" charset="0"/>
                <a:sym typeface="Arial Bold" charset="0"/>
              </a:rPr>
              <a:t>-agonists</a:t>
            </a:r>
          </a:p>
          <a:p>
            <a:pPr eaLnBrk="1" hangingPunct="1">
              <a:lnSpc>
                <a:spcPct val="110000"/>
              </a:lnSpc>
              <a:spcBef>
                <a:spcPts val="275"/>
              </a:spcBef>
            </a:pPr>
            <a:r>
              <a:rPr lang="en-US" altLang="en-US" sz="1300" b="1">
                <a:latin typeface="Arial Bold" charset="0"/>
                <a:sym typeface="Arial Bold" charset="0"/>
              </a:rPr>
              <a:t>Ipratropium bromide </a:t>
            </a:r>
          </a:p>
          <a:p>
            <a:pPr eaLnBrk="1" hangingPunct="1">
              <a:lnSpc>
                <a:spcPct val="110000"/>
              </a:lnSpc>
              <a:spcBef>
                <a:spcPts val="275"/>
              </a:spcBef>
            </a:pPr>
            <a:r>
              <a:rPr lang="en-US" altLang="en-US" sz="1300" b="1">
                <a:latin typeface="Arial Bold" charset="0"/>
                <a:sym typeface="Arial Bold" charset="0"/>
              </a:rPr>
              <a:t>Controlled O</a:t>
            </a:r>
            <a:r>
              <a:rPr lang="en-US" altLang="en-US" sz="1300" b="1" baseline="-25000">
                <a:latin typeface="Arial Bold" charset="0"/>
                <a:sym typeface="Arial Bold" charset="0"/>
              </a:rPr>
              <a:t>2</a:t>
            </a:r>
            <a:r>
              <a:rPr lang="en-US" altLang="en-US" sz="1300" b="1">
                <a:latin typeface="Arial Bold" charset="0"/>
                <a:sym typeface="Arial Bold" charset="0"/>
              </a:rPr>
              <a:t> to maintain</a:t>
            </a:r>
            <a:br>
              <a:rPr lang="en-US" altLang="en-US" sz="1300" b="1">
                <a:latin typeface="Arial Bold" charset="0"/>
                <a:sym typeface="Arial Bold" charset="0"/>
              </a:rPr>
            </a:br>
            <a:r>
              <a:rPr lang="en-US" altLang="en-US" sz="1300" b="1">
                <a:latin typeface="Arial Bold" charset="0"/>
                <a:sym typeface="Arial Bold" charset="0"/>
              </a:rPr>
              <a:t>  saturation 93–95% (children 94-98%)</a:t>
            </a:r>
          </a:p>
          <a:p>
            <a:pPr eaLnBrk="1" hangingPunct="1">
              <a:lnSpc>
                <a:spcPct val="110000"/>
              </a:lnSpc>
              <a:spcBef>
                <a:spcPts val="275"/>
              </a:spcBef>
            </a:pPr>
            <a:r>
              <a:rPr lang="en-US" altLang="en-US" sz="1300" b="1">
                <a:latin typeface="Arial Bold" charset="0"/>
                <a:sym typeface="Arial Bold" charset="0"/>
              </a:rPr>
              <a:t>Oral or IV corticosteroids</a:t>
            </a:r>
          </a:p>
          <a:p>
            <a:pPr eaLnBrk="1" hangingPunct="1">
              <a:lnSpc>
                <a:spcPct val="110000"/>
              </a:lnSpc>
              <a:spcBef>
                <a:spcPts val="275"/>
              </a:spcBef>
            </a:pPr>
            <a:r>
              <a:rPr lang="en-US" altLang="en-US" sz="1300"/>
              <a:t>Consider IV magnesium</a:t>
            </a:r>
          </a:p>
          <a:p>
            <a:pPr eaLnBrk="1" hangingPunct="1">
              <a:lnSpc>
                <a:spcPct val="110000"/>
              </a:lnSpc>
              <a:spcBef>
                <a:spcPts val="275"/>
              </a:spcBef>
            </a:pPr>
            <a:r>
              <a:rPr lang="en-US" altLang="en-US" sz="1300"/>
              <a:t>Consider high dose ICS</a:t>
            </a:r>
          </a:p>
        </p:txBody>
      </p:sp>
      <p:sp>
        <p:nvSpPr>
          <p:cNvPr id="121863" name="Rectangle 11"/>
          <p:cNvSpPr>
            <a:spLocks/>
          </p:cNvSpPr>
          <p:nvPr/>
        </p:nvSpPr>
        <p:spPr bwMode="auto">
          <a:xfrm>
            <a:off x="2843213" y="2873375"/>
            <a:ext cx="32416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10000"/>
              </a:lnSpc>
              <a:spcBef>
                <a:spcPts val="563"/>
              </a:spcBef>
            </a:pPr>
            <a:r>
              <a:rPr lang="en-US" altLang="en-US" sz="1300" b="1">
                <a:solidFill>
                  <a:srgbClr val="134679"/>
                </a:solidFill>
                <a:latin typeface="Arial Bold" charset="0"/>
                <a:sym typeface="Arial Bold" charset="0"/>
              </a:rPr>
              <a:t>If continuing deterioration, treat as </a:t>
            </a:r>
            <a:br>
              <a:rPr lang="en-US" altLang="en-US" sz="1300" b="1">
                <a:solidFill>
                  <a:srgbClr val="134679"/>
                </a:solidFill>
                <a:latin typeface="Arial Bold" charset="0"/>
                <a:sym typeface="Arial Bold" charset="0"/>
              </a:rPr>
            </a:br>
            <a:r>
              <a:rPr lang="en-US" altLang="en-US" sz="1300" b="1">
                <a:solidFill>
                  <a:srgbClr val="134679"/>
                </a:solidFill>
                <a:latin typeface="Arial Bold" charset="0"/>
                <a:sym typeface="Arial Bold" charset="0"/>
              </a:rPr>
              <a:t>severe and re-assess for ICU</a:t>
            </a:r>
          </a:p>
        </p:txBody>
      </p:sp>
      <p:sp>
        <p:nvSpPr>
          <p:cNvPr id="121864" name="Rectangle 12"/>
          <p:cNvSpPr>
            <a:spLocks/>
          </p:cNvSpPr>
          <p:nvPr/>
        </p:nvSpPr>
        <p:spPr bwMode="auto">
          <a:xfrm>
            <a:off x="900113" y="3713163"/>
            <a:ext cx="712787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10000"/>
              </a:lnSpc>
              <a:spcBef>
                <a:spcPts val="425"/>
              </a:spcBef>
              <a:spcAft>
                <a:spcPts val="300"/>
              </a:spcAft>
            </a:pPr>
            <a:r>
              <a:rPr lang="en-US" altLang="en-US" sz="1300" b="1" dirty="0">
                <a:solidFill>
                  <a:srgbClr val="FFFFFF"/>
                </a:solidFill>
                <a:latin typeface="Arial Bold" charset="0"/>
                <a:sym typeface="Arial Bold" charset="0"/>
              </a:rPr>
              <a:t>ASSESS CLINICAL PROGRESS FREQUENTLY </a:t>
            </a:r>
          </a:p>
          <a:p>
            <a:pPr algn="ctr" eaLnBrk="1" hangingPunct="1">
              <a:lnSpc>
                <a:spcPct val="110000"/>
              </a:lnSpc>
              <a:spcBef>
                <a:spcPts val="425"/>
              </a:spcBef>
            </a:pPr>
            <a:r>
              <a:rPr lang="en-US" altLang="en-US" sz="1300" b="1" dirty="0">
                <a:solidFill>
                  <a:srgbClr val="FFFFFF"/>
                </a:solidFill>
                <a:latin typeface="Arial Bold" charset="0"/>
                <a:sym typeface="Arial Bold" charset="0"/>
              </a:rPr>
              <a:t>MEASURE LUNG FUNCTION </a:t>
            </a:r>
            <a:br>
              <a:rPr lang="en-US" altLang="en-US" sz="1300" b="1" dirty="0">
                <a:solidFill>
                  <a:srgbClr val="FFFFFF"/>
                </a:solidFill>
                <a:latin typeface="Arial Bold" charset="0"/>
                <a:sym typeface="Arial Bold" charset="0"/>
              </a:rPr>
            </a:br>
            <a:r>
              <a:rPr lang="en-US" altLang="en-US" sz="1300" b="1" dirty="0">
                <a:solidFill>
                  <a:srgbClr val="FFFFFF"/>
                </a:solidFill>
                <a:latin typeface="Arial Bold" charset="0"/>
                <a:sym typeface="Arial Bold" charset="0"/>
              </a:rPr>
              <a:t>in all patients one hour after initial treatment </a:t>
            </a:r>
          </a:p>
        </p:txBody>
      </p:sp>
      <p:sp>
        <p:nvSpPr>
          <p:cNvPr id="121865" name="Rectangle 13"/>
          <p:cNvSpPr>
            <a:spLocks/>
          </p:cNvSpPr>
          <p:nvPr/>
        </p:nvSpPr>
        <p:spPr bwMode="auto">
          <a:xfrm>
            <a:off x="874713" y="4991100"/>
            <a:ext cx="330517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ts val="275"/>
              </a:spcBef>
              <a:spcAft>
                <a:spcPts val="300"/>
              </a:spcAft>
            </a:pPr>
            <a:r>
              <a:rPr lang="en-US" altLang="en-US" sz="1300">
                <a:solidFill>
                  <a:srgbClr val="134679"/>
                </a:solidFill>
              </a:rPr>
              <a:t>FEV</a:t>
            </a:r>
            <a:r>
              <a:rPr lang="en-US" altLang="en-US" sz="1300" baseline="-25000">
                <a:solidFill>
                  <a:srgbClr val="134679"/>
                </a:solidFill>
              </a:rPr>
              <a:t>1</a:t>
            </a:r>
            <a:r>
              <a:rPr lang="en-US" altLang="en-US" sz="1300">
                <a:solidFill>
                  <a:srgbClr val="134679"/>
                </a:solidFill>
              </a:rPr>
              <a:t> or PEF 60-80% of predicted or personal best and symptoms improved</a:t>
            </a:r>
          </a:p>
          <a:p>
            <a:pPr algn="ctr" eaLnBrk="1" hangingPunct="1">
              <a:spcBef>
                <a:spcPts val="275"/>
              </a:spcBef>
              <a:spcAft>
                <a:spcPts val="300"/>
              </a:spcAft>
            </a:pPr>
            <a:r>
              <a:rPr lang="en-US" altLang="en-US" sz="1300" b="1">
                <a:solidFill>
                  <a:srgbClr val="134679"/>
                </a:solidFill>
                <a:sym typeface="Arial Bold" charset="0"/>
              </a:rPr>
              <a:t>MODERATE</a:t>
            </a:r>
            <a:endParaRPr lang="en-US" altLang="en-US" sz="1300" b="1">
              <a:solidFill>
                <a:srgbClr val="134679"/>
              </a:solidFill>
            </a:endParaRPr>
          </a:p>
          <a:p>
            <a:pPr algn="ctr" eaLnBrk="1" hangingPunct="1">
              <a:spcBef>
                <a:spcPts val="275"/>
              </a:spcBef>
            </a:pPr>
            <a:r>
              <a:rPr lang="en-US" altLang="en-US" sz="1300">
                <a:solidFill>
                  <a:srgbClr val="134679"/>
                </a:solidFill>
              </a:rPr>
              <a:t>Consider for discharge planning</a:t>
            </a:r>
          </a:p>
        </p:txBody>
      </p:sp>
      <p:sp>
        <p:nvSpPr>
          <p:cNvPr id="121866" name="Rectangle 14"/>
          <p:cNvSpPr>
            <a:spLocks/>
          </p:cNvSpPr>
          <p:nvPr/>
        </p:nvSpPr>
        <p:spPr bwMode="auto">
          <a:xfrm>
            <a:off x="4749800" y="4991100"/>
            <a:ext cx="3303588"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ts val="275"/>
              </a:spcBef>
              <a:spcAft>
                <a:spcPts val="300"/>
              </a:spcAft>
            </a:pPr>
            <a:r>
              <a:rPr lang="en-US" altLang="en-US" sz="1300">
                <a:solidFill>
                  <a:srgbClr val="134679"/>
                </a:solidFill>
              </a:rPr>
              <a:t>FEV</a:t>
            </a:r>
            <a:r>
              <a:rPr lang="en-US" altLang="en-US" sz="1300" baseline="-25000">
                <a:solidFill>
                  <a:srgbClr val="134679"/>
                </a:solidFill>
              </a:rPr>
              <a:t>1</a:t>
            </a:r>
            <a:r>
              <a:rPr lang="en-US" altLang="en-US" sz="1300">
                <a:solidFill>
                  <a:srgbClr val="134679"/>
                </a:solidFill>
              </a:rPr>
              <a:t> or PEF &lt;60% of predicted or </a:t>
            </a:r>
            <a:br>
              <a:rPr lang="en-US" altLang="en-US" sz="1300">
                <a:solidFill>
                  <a:srgbClr val="134679"/>
                </a:solidFill>
              </a:rPr>
            </a:br>
            <a:r>
              <a:rPr lang="en-US" altLang="en-US" sz="1300">
                <a:solidFill>
                  <a:srgbClr val="134679"/>
                </a:solidFill>
              </a:rPr>
              <a:t>personal best,or lack of clinical response</a:t>
            </a:r>
          </a:p>
          <a:p>
            <a:pPr algn="ctr" eaLnBrk="1" hangingPunct="1">
              <a:spcBef>
                <a:spcPts val="275"/>
              </a:spcBef>
              <a:spcAft>
                <a:spcPts val="300"/>
              </a:spcAft>
            </a:pPr>
            <a:r>
              <a:rPr lang="en-US" altLang="en-US" sz="1300" b="1">
                <a:solidFill>
                  <a:srgbClr val="134679"/>
                </a:solidFill>
                <a:sym typeface="Arial Bold" charset="0"/>
              </a:rPr>
              <a:t>SEVERE</a:t>
            </a:r>
            <a:endParaRPr lang="en-US" altLang="en-US" sz="1300" b="1">
              <a:solidFill>
                <a:srgbClr val="134679"/>
              </a:solidFill>
            </a:endParaRPr>
          </a:p>
          <a:p>
            <a:pPr algn="ctr" eaLnBrk="1" hangingPunct="1">
              <a:spcBef>
                <a:spcPts val="275"/>
              </a:spcBef>
            </a:pPr>
            <a:r>
              <a:rPr lang="en-US" altLang="en-US" sz="1300">
                <a:solidFill>
                  <a:srgbClr val="134679"/>
                </a:solidFill>
              </a:rPr>
              <a:t>Continue treatment as above </a:t>
            </a:r>
            <a:br>
              <a:rPr lang="en-US" altLang="en-US" sz="1300">
                <a:solidFill>
                  <a:srgbClr val="134679"/>
                </a:solidFill>
              </a:rPr>
            </a:br>
            <a:r>
              <a:rPr lang="en-US" altLang="en-US" sz="1300">
                <a:solidFill>
                  <a:srgbClr val="134679"/>
                </a:solidFill>
              </a:rPr>
              <a:t>and reassess frequently</a:t>
            </a:r>
          </a:p>
        </p:txBody>
      </p:sp>
    </p:spTree>
    <p:extLst>
      <p:ext uri="{BB962C8B-B14F-4D97-AF65-F5344CB8AC3E}">
        <p14:creationId xmlns:p14="http://schemas.microsoft.com/office/powerpoint/2010/main" val="2482347914"/>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57400"/>
            <a:ext cx="6973887" cy="1362075"/>
          </a:xfrm>
        </p:spPr>
        <p:txBody>
          <a:bodyPr/>
          <a:lstStyle/>
          <a:p>
            <a:pPr algn="ctr"/>
            <a:r>
              <a:rPr lang="el-GR" dirty="0"/>
              <a:t>β</a:t>
            </a:r>
            <a:r>
              <a:rPr lang="el-GR" baseline="-25000" dirty="0"/>
              <a:t>2</a:t>
            </a:r>
            <a:r>
              <a:rPr lang="el-GR" dirty="0"/>
              <a:t> </a:t>
            </a:r>
            <a:r>
              <a:rPr lang="en-US" dirty="0"/>
              <a:t>agonists</a:t>
            </a:r>
          </a:p>
        </p:txBody>
      </p:sp>
    </p:spTree>
    <p:extLst>
      <p:ext uri="{BB962C8B-B14F-4D97-AF65-F5344CB8AC3E}">
        <p14:creationId xmlns:p14="http://schemas.microsoft.com/office/powerpoint/2010/main" val="13178771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99468343"/>
              </p:ext>
            </p:extLst>
          </p:nvPr>
        </p:nvGraphicFramePr>
        <p:xfrm>
          <a:off x="381000" y="1524000"/>
          <a:ext cx="7010400" cy="4961252"/>
        </p:xfrm>
        <a:graphic>
          <a:graphicData uri="http://schemas.openxmlformats.org/drawingml/2006/table">
            <a:tbl>
              <a:tblPr firstRow="1" bandRow="1">
                <a:tableStyleId>{5C22544A-7EE6-4342-B048-85BDC9FD1C3A}</a:tableStyleId>
              </a:tblPr>
              <a:tblGrid>
                <a:gridCol w="2336800"/>
                <a:gridCol w="2336800"/>
                <a:gridCol w="2336800"/>
              </a:tblGrid>
              <a:tr h="604501">
                <a:tc>
                  <a:txBody>
                    <a:bodyPr/>
                    <a:lstStyle/>
                    <a:p>
                      <a:r>
                        <a:rPr lang="en-US" dirty="0" smtClean="0"/>
                        <a:t>Organ</a:t>
                      </a:r>
                      <a:endParaRPr lang="en-US" dirty="0"/>
                    </a:p>
                  </a:txBody>
                  <a:tcPr/>
                </a:tc>
                <a:tc>
                  <a:txBody>
                    <a:bodyPr/>
                    <a:lstStyle/>
                    <a:p>
                      <a:r>
                        <a:rPr lang="en-US" dirty="0" smtClean="0"/>
                        <a:t>B1</a:t>
                      </a:r>
                      <a:endParaRPr lang="en-US" dirty="0"/>
                    </a:p>
                  </a:txBody>
                  <a:tcPr/>
                </a:tc>
                <a:tc>
                  <a:txBody>
                    <a:bodyPr/>
                    <a:lstStyle/>
                    <a:p>
                      <a:r>
                        <a:rPr lang="en-US" dirty="0" smtClean="0"/>
                        <a:t>B2</a:t>
                      </a:r>
                      <a:endParaRPr lang="en-US" dirty="0"/>
                    </a:p>
                  </a:txBody>
                  <a:tcPr/>
                </a:tc>
              </a:tr>
              <a:tr h="729745">
                <a:tc>
                  <a:txBody>
                    <a:bodyPr/>
                    <a:lstStyle/>
                    <a:p>
                      <a:r>
                        <a:rPr lang="en-US" dirty="0" smtClean="0"/>
                        <a:t>Heart</a:t>
                      </a:r>
                      <a:endParaRPr lang="en-US" dirty="0"/>
                    </a:p>
                  </a:txBody>
                  <a:tcPr/>
                </a:tc>
                <a:tc>
                  <a:txBody>
                    <a:bodyPr/>
                    <a:lstStyle/>
                    <a:p>
                      <a:r>
                        <a:rPr lang="en-US" dirty="0" smtClean="0"/>
                        <a:t>+ inotropic and chronotropic</a:t>
                      </a:r>
                      <a:endParaRPr lang="en-US" dirty="0"/>
                    </a:p>
                  </a:txBody>
                  <a:tcPr/>
                </a:tc>
                <a:tc>
                  <a:txBody>
                    <a:bodyPr/>
                    <a:lstStyle/>
                    <a:p>
                      <a:endParaRPr lang="en-US"/>
                    </a:p>
                  </a:txBody>
                  <a:tcPr/>
                </a:tc>
              </a:tr>
              <a:tr h="604501">
                <a:tc>
                  <a:txBody>
                    <a:bodyPr/>
                    <a:lstStyle/>
                    <a:p>
                      <a:r>
                        <a:rPr lang="en-US" dirty="0" smtClean="0"/>
                        <a:t>Vessels</a:t>
                      </a:r>
                      <a:endParaRPr lang="en-US" dirty="0"/>
                    </a:p>
                  </a:txBody>
                  <a:tcPr/>
                </a:tc>
                <a:tc>
                  <a:txBody>
                    <a:bodyPr/>
                    <a:lstStyle/>
                    <a:p>
                      <a:endParaRPr lang="en-US"/>
                    </a:p>
                  </a:txBody>
                  <a:tcPr/>
                </a:tc>
                <a:tc>
                  <a:txBody>
                    <a:bodyPr/>
                    <a:lstStyle/>
                    <a:p>
                      <a:r>
                        <a:rPr lang="en-US" dirty="0" smtClean="0"/>
                        <a:t>Vasodilation</a:t>
                      </a:r>
                      <a:endParaRPr lang="en-US" dirty="0"/>
                    </a:p>
                  </a:txBody>
                  <a:tcPr/>
                </a:tc>
              </a:tr>
              <a:tr h="604501">
                <a:tc>
                  <a:txBody>
                    <a:bodyPr/>
                    <a:lstStyle/>
                    <a:p>
                      <a:r>
                        <a:rPr lang="en-US" dirty="0" smtClean="0"/>
                        <a:t>Bronchi</a:t>
                      </a:r>
                      <a:endParaRPr lang="en-US" dirty="0"/>
                    </a:p>
                  </a:txBody>
                  <a:tcPr/>
                </a:tc>
                <a:tc>
                  <a:txBody>
                    <a:bodyPr/>
                    <a:lstStyle/>
                    <a:p>
                      <a:endParaRPr lang="en-US"/>
                    </a:p>
                  </a:txBody>
                  <a:tcPr/>
                </a:tc>
                <a:tc>
                  <a:txBody>
                    <a:bodyPr/>
                    <a:lstStyle/>
                    <a:p>
                      <a:r>
                        <a:rPr lang="en-US" dirty="0" smtClean="0"/>
                        <a:t>Bronchodilation</a:t>
                      </a:r>
                      <a:endParaRPr lang="en-US" dirty="0"/>
                    </a:p>
                  </a:txBody>
                  <a:tcPr/>
                </a:tc>
              </a:tr>
              <a:tr h="604501">
                <a:tc>
                  <a:txBody>
                    <a:bodyPr/>
                    <a:lstStyle/>
                    <a:p>
                      <a:r>
                        <a:rPr lang="en-US" dirty="0" smtClean="0"/>
                        <a:t>Uterus</a:t>
                      </a:r>
                      <a:endParaRPr lang="en-US" dirty="0"/>
                    </a:p>
                  </a:txBody>
                  <a:tcPr/>
                </a:tc>
                <a:tc>
                  <a:txBody>
                    <a:bodyPr/>
                    <a:lstStyle/>
                    <a:p>
                      <a:endParaRPr lang="en-US"/>
                    </a:p>
                  </a:txBody>
                  <a:tcPr/>
                </a:tc>
                <a:tc>
                  <a:txBody>
                    <a:bodyPr/>
                    <a:lstStyle/>
                    <a:p>
                      <a:r>
                        <a:rPr lang="en-US" dirty="0" err="1" smtClean="0"/>
                        <a:t>Tocolysis</a:t>
                      </a:r>
                      <a:endParaRPr lang="en-US" dirty="0"/>
                    </a:p>
                  </a:txBody>
                  <a:tcPr/>
                </a:tc>
              </a:tr>
              <a:tr h="604501">
                <a:tc>
                  <a:txBody>
                    <a:bodyPr/>
                    <a:lstStyle/>
                    <a:p>
                      <a:r>
                        <a:rPr lang="en-US" dirty="0" smtClean="0"/>
                        <a:t>Skeletal </a:t>
                      </a:r>
                      <a:r>
                        <a:rPr lang="en-US" dirty="0" err="1" smtClean="0"/>
                        <a:t>musceles</a:t>
                      </a:r>
                      <a:endParaRPr lang="en-US" dirty="0"/>
                    </a:p>
                  </a:txBody>
                  <a:tcPr/>
                </a:tc>
                <a:tc>
                  <a:txBody>
                    <a:bodyPr/>
                    <a:lstStyle/>
                    <a:p>
                      <a:endParaRPr lang="en-US" dirty="0"/>
                    </a:p>
                  </a:txBody>
                  <a:tcPr/>
                </a:tc>
                <a:tc>
                  <a:txBody>
                    <a:bodyPr/>
                    <a:lstStyle/>
                    <a:p>
                      <a:r>
                        <a:rPr lang="en-US" dirty="0" smtClean="0"/>
                        <a:t>Tremor</a:t>
                      </a:r>
                      <a:endParaRPr lang="en-US" dirty="0"/>
                    </a:p>
                  </a:txBody>
                  <a:tcPr/>
                </a:tc>
              </a:tr>
              <a:tr h="604501">
                <a:tc>
                  <a:txBody>
                    <a:bodyPr/>
                    <a:lstStyle/>
                    <a:p>
                      <a:r>
                        <a:rPr lang="en-US" dirty="0" smtClean="0"/>
                        <a:t>Fat tissue</a:t>
                      </a:r>
                      <a:endParaRPr lang="en-US" dirty="0"/>
                    </a:p>
                  </a:txBody>
                  <a:tcPr/>
                </a:tc>
                <a:tc>
                  <a:txBody>
                    <a:bodyPr/>
                    <a:lstStyle/>
                    <a:p>
                      <a:r>
                        <a:rPr lang="en-US" dirty="0" smtClean="0"/>
                        <a:t>Lipolysis</a:t>
                      </a:r>
                      <a:r>
                        <a:rPr lang="en-US" baseline="0" dirty="0" smtClean="0"/>
                        <a:t> (B3)</a:t>
                      </a:r>
                      <a:endParaRPr lang="en-US" dirty="0"/>
                    </a:p>
                  </a:txBody>
                  <a:tcPr/>
                </a:tc>
                <a:tc>
                  <a:txBody>
                    <a:bodyPr/>
                    <a:lstStyle/>
                    <a:p>
                      <a:endParaRPr lang="en-US" dirty="0"/>
                    </a:p>
                  </a:txBody>
                  <a:tcPr/>
                </a:tc>
              </a:tr>
              <a:tr h="604501">
                <a:tc>
                  <a:txBody>
                    <a:bodyPr/>
                    <a:lstStyle/>
                    <a:p>
                      <a:r>
                        <a:rPr lang="en-US" dirty="0" smtClean="0"/>
                        <a:t>Carb </a:t>
                      </a:r>
                      <a:r>
                        <a:rPr lang="en-US" dirty="0" err="1" smtClean="0"/>
                        <a:t>metabilisim</a:t>
                      </a:r>
                      <a:endParaRPr lang="en-US" dirty="0"/>
                    </a:p>
                  </a:txBody>
                  <a:tcPr/>
                </a:tc>
                <a:tc>
                  <a:txBody>
                    <a:bodyPr/>
                    <a:lstStyle/>
                    <a:p>
                      <a:endParaRPr lang="en-US"/>
                    </a:p>
                  </a:txBody>
                  <a:tcPr/>
                </a:tc>
                <a:tc>
                  <a:txBody>
                    <a:bodyPr/>
                    <a:lstStyle/>
                    <a:p>
                      <a:r>
                        <a:rPr lang="en-US" dirty="0" err="1" smtClean="0"/>
                        <a:t>Glycogenolysis</a:t>
                      </a:r>
                      <a:endParaRPr lang="en-US" dirty="0"/>
                    </a:p>
                  </a:txBody>
                  <a:tcPr/>
                </a:tc>
              </a:tr>
            </a:tbl>
          </a:graphicData>
        </a:graphic>
      </p:graphicFrame>
      <p:sp>
        <p:nvSpPr>
          <p:cNvPr id="3" name="Title 2"/>
          <p:cNvSpPr>
            <a:spLocks noGrp="1"/>
          </p:cNvSpPr>
          <p:nvPr>
            <p:ph type="title"/>
          </p:nvPr>
        </p:nvSpPr>
        <p:spPr>
          <a:xfrm>
            <a:off x="304800" y="19050"/>
            <a:ext cx="7239000" cy="1143000"/>
          </a:xfrm>
        </p:spPr>
        <p:txBody>
          <a:bodyPr/>
          <a:lstStyle/>
          <a:p>
            <a:r>
              <a:rPr lang="en-US" sz="2400" dirty="0"/>
              <a:t>Distribution of </a:t>
            </a:r>
            <a:r>
              <a:rPr lang="en-US" sz="2400" dirty="0" smtClean="0"/>
              <a:t>B1/B2 </a:t>
            </a:r>
            <a:r>
              <a:rPr lang="en-US" sz="2400" dirty="0"/>
              <a:t>receptors </a:t>
            </a:r>
            <a:endParaRPr lang="en-US" dirty="0"/>
          </a:p>
        </p:txBody>
      </p:sp>
    </p:spTree>
    <p:extLst>
      <p:ext uri="{BB962C8B-B14F-4D97-AF65-F5344CB8AC3E}">
        <p14:creationId xmlns:p14="http://schemas.microsoft.com/office/powerpoint/2010/main" val="5632746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ole of beta agonists in asthma and COPD  2 agonists have other beneficial effects including inhibition of mast cell-med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6934200" cy="520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1257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Effects of </a:t>
            </a:r>
            <a:r>
              <a:rPr lang="el-GR" sz="2400" dirty="0"/>
              <a:t>β</a:t>
            </a:r>
            <a:r>
              <a:rPr lang="el-GR" sz="2400" baseline="-25000" dirty="0"/>
              <a:t>2</a:t>
            </a:r>
            <a:r>
              <a:rPr lang="el-GR" sz="2400" dirty="0"/>
              <a:t> </a:t>
            </a:r>
            <a:r>
              <a:rPr lang="en-US" sz="2400" dirty="0"/>
              <a:t>agonists</a:t>
            </a:r>
            <a:r>
              <a:rPr lang="en-US" sz="2400" dirty="0" smtClean="0"/>
              <a:t> </a:t>
            </a:r>
            <a:r>
              <a:rPr lang="en-US" sz="2400" dirty="0"/>
              <a:t>on </a:t>
            </a:r>
            <a:r>
              <a:rPr lang="en-US" sz="2400" dirty="0" smtClean="0"/>
              <a:t>tracheobronchial tree</a:t>
            </a:r>
            <a:endParaRPr lang="en-US" sz="2400" dirty="0"/>
          </a:p>
        </p:txBody>
      </p:sp>
      <p:sp>
        <p:nvSpPr>
          <p:cNvPr id="3" name="Content Placeholder 2"/>
          <p:cNvSpPr>
            <a:spLocks noGrp="1"/>
          </p:cNvSpPr>
          <p:nvPr>
            <p:ph idx="1"/>
          </p:nvPr>
        </p:nvSpPr>
        <p:spPr/>
        <p:txBody>
          <a:bodyPr>
            <a:normAutofit fontScale="92500" lnSpcReduction="10000"/>
          </a:bodyPr>
          <a:lstStyle/>
          <a:p>
            <a:endParaRPr lang="en-US" b="0" dirty="0"/>
          </a:p>
          <a:p>
            <a:r>
              <a:rPr lang="en-US" b="0" dirty="0" smtClean="0"/>
              <a:t>Bronchodilation: smooth muscle relaxation</a:t>
            </a:r>
            <a:endParaRPr lang="en-US" b="0" dirty="0"/>
          </a:p>
          <a:p>
            <a:r>
              <a:rPr lang="en-US" b="0" dirty="0" smtClean="0"/>
              <a:t>Inhibition of mediators release from mast cells, eosinophils and basophiles</a:t>
            </a:r>
            <a:endParaRPr lang="en-US" b="0" dirty="0"/>
          </a:p>
          <a:p>
            <a:r>
              <a:rPr lang="en-US" b="0" dirty="0" smtClean="0"/>
              <a:t>Increase </a:t>
            </a:r>
            <a:r>
              <a:rPr lang="en-US" b="0" dirty="0" err="1" smtClean="0"/>
              <a:t>mucociliary</a:t>
            </a:r>
            <a:r>
              <a:rPr lang="en-US" b="0" dirty="0" smtClean="0"/>
              <a:t> transport via increasing cilia motion frequency</a:t>
            </a:r>
            <a:endParaRPr lang="en-US" b="0" dirty="0"/>
          </a:p>
          <a:p>
            <a:r>
              <a:rPr lang="en-US" b="0" dirty="0" smtClean="0"/>
              <a:t>Decrease capillaries permeability, decrease mucous membrane edema caused by inflammatory mediators</a:t>
            </a:r>
            <a:endParaRPr lang="en-US" b="0" dirty="0"/>
          </a:p>
          <a:p>
            <a:r>
              <a:rPr lang="en-US" b="0" dirty="0" smtClean="0"/>
              <a:t>Stimulation of epithelial cells to enhance  the secretion of Cl and H2O into the bronchi</a:t>
            </a:r>
            <a:endParaRPr lang="en-US" b="0" dirty="0"/>
          </a:p>
          <a:p>
            <a:endParaRPr lang="en-US" dirty="0"/>
          </a:p>
        </p:txBody>
      </p:sp>
    </p:spTree>
    <p:extLst>
      <p:ext uri="{BB962C8B-B14F-4D97-AF65-F5344CB8AC3E}">
        <p14:creationId xmlns:p14="http://schemas.microsoft.com/office/powerpoint/2010/main" val="1293534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Adverse effects of </a:t>
            </a:r>
            <a:r>
              <a:rPr lang="el-GR" sz="3600" dirty="0"/>
              <a:t>β</a:t>
            </a:r>
            <a:r>
              <a:rPr lang="el-GR" sz="3600" baseline="-25000" dirty="0"/>
              <a:t>2</a:t>
            </a:r>
            <a:r>
              <a:rPr lang="el-GR" sz="3600" dirty="0"/>
              <a:t> </a:t>
            </a:r>
            <a:r>
              <a:rPr lang="en-US" sz="3600" dirty="0"/>
              <a:t>agonists</a:t>
            </a:r>
          </a:p>
        </p:txBody>
      </p:sp>
      <p:sp>
        <p:nvSpPr>
          <p:cNvPr id="3" name="Content Placeholder 2"/>
          <p:cNvSpPr>
            <a:spLocks noGrp="1"/>
          </p:cNvSpPr>
          <p:nvPr>
            <p:ph idx="1"/>
          </p:nvPr>
        </p:nvSpPr>
        <p:spPr>
          <a:xfrm>
            <a:off x="457200" y="1219200"/>
            <a:ext cx="7239000" cy="5410200"/>
          </a:xfrm>
        </p:spPr>
        <p:txBody>
          <a:bodyPr>
            <a:normAutofit fontScale="55000" lnSpcReduction="20000"/>
          </a:bodyPr>
          <a:lstStyle/>
          <a:p>
            <a:endParaRPr lang="en-US" b="0" dirty="0"/>
          </a:p>
          <a:p>
            <a:r>
              <a:rPr lang="en-US" sz="3800" b="0" dirty="0" smtClean="0"/>
              <a:t>Tremor: skeletal muscles, </a:t>
            </a:r>
            <a:r>
              <a:rPr lang="en-US" sz="3600" b="0" dirty="0"/>
              <a:t>the most frequent dose-limiting side </a:t>
            </a:r>
            <a:r>
              <a:rPr lang="en-US" sz="3600" b="0" dirty="0" smtClean="0"/>
              <a:t>effect: Start low, try another type.</a:t>
            </a:r>
            <a:endParaRPr lang="en-US" sz="3600" b="0" dirty="0"/>
          </a:p>
          <a:p>
            <a:endParaRPr lang="en-US" sz="3800" b="0" dirty="0" smtClean="0"/>
          </a:p>
          <a:p>
            <a:r>
              <a:rPr lang="en-US" sz="3800" b="0" dirty="0" smtClean="0"/>
              <a:t>Tachycardia</a:t>
            </a:r>
            <a:endParaRPr lang="en-US" sz="3800" b="0" dirty="0"/>
          </a:p>
          <a:p>
            <a:endParaRPr lang="en-US" sz="3800" b="0" dirty="0" smtClean="0"/>
          </a:p>
          <a:p>
            <a:r>
              <a:rPr lang="en-US" sz="3800" b="0" dirty="0" smtClean="0"/>
              <a:t>Metabolic changes</a:t>
            </a:r>
            <a:r>
              <a:rPr lang="en-US" sz="3800" b="0" dirty="0"/>
              <a:t>:</a:t>
            </a:r>
          </a:p>
          <a:p>
            <a:pPr lvl="1"/>
            <a:r>
              <a:rPr lang="en-US" sz="3800" dirty="0" smtClean="0"/>
              <a:t>Increase: insulin level</a:t>
            </a:r>
            <a:r>
              <a:rPr lang="en-US" sz="3800" dirty="0"/>
              <a:t>, lactate, </a:t>
            </a:r>
            <a:r>
              <a:rPr lang="en-US" sz="3800" dirty="0" smtClean="0"/>
              <a:t>pyruvate and </a:t>
            </a:r>
            <a:r>
              <a:rPr lang="en-US" sz="3800" dirty="0"/>
              <a:t>ketones</a:t>
            </a:r>
          </a:p>
          <a:p>
            <a:pPr lvl="1"/>
            <a:r>
              <a:rPr lang="en-US" sz="3800" dirty="0" smtClean="0"/>
              <a:t>Decrease: serum levels of K</a:t>
            </a:r>
            <a:r>
              <a:rPr lang="en-US" sz="3800" dirty="0"/>
              <a:t>+, Ca++, Mg++</a:t>
            </a:r>
          </a:p>
          <a:p>
            <a:endParaRPr lang="en-US" sz="3800" b="0" dirty="0" smtClean="0"/>
          </a:p>
          <a:p>
            <a:r>
              <a:rPr lang="en-US" sz="3800" b="0" dirty="0" smtClean="0"/>
              <a:t>Anxiety</a:t>
            </a:r>
            <a:r>
              <a:rPr lang="en-US" sz="3800" b="0" dirty="0"/>
              <a:t>, i</a:t>
            </a:r>
            <a:r>
              <a:rPr lang="en-US" sz="3800" b="0" dirty="0" smtClean="0"/>
              <a:t>nsomnia</a:t>
            </a:r>
            <a:r>
              <a:rPr lang="en-US" sz="3800" b="0" dirty="0"/>
              <a:t>, </a:t>
            </a:r>
            <a:r>
              <a:rPr lang="en-US" sz="3800" b="0" dirty="0" smtClean="0"/>
              <a:t>confusion</a:t>
            </a:r>
            <a:endParaRPr lang="en-US" sz="3800" b="0" dirty="0"/>
          </a:p>
          <a:p>
            <a:endParaRPr lang="en-US" sz="3800" b="0" dirty="0" smtClean="0"/>
          </a:p>
          <a:p>
            <a:r>
              <a:rPr lang="en-US" sz="3800" b="0" dirty="0" smtClean="0"/>
              <a:t>Headache</a:t>
            </a:r>
            <a:endParaRPr lang="en-US" sz="3800" b="0" dirty="0"/>
          </a:p>
          <a:p>
            <a:endParaRPr lang="en-US" sz="3800" b="0" dirty="0" smtClean="0"/>
          </a:p>
          <a:p>
            <a:r>
              <a:rPr lang="en-US" sz="3800" b="0" dirty="0" smtClean="0"/>
              <a:t>Paradoxical bronchospasm</a:t>
            </a:r>
            <a:endParaRPr lang="en-US" sz="3800" b="0" dirty="0"/>
          </a:p>
          <a:p>
            <a:endParaRPr lang="en-US" sz="3800" b="0" dirty="0" smtClean="0"/>
          </a:p>
          <a:p>
            <a:r>
              <a:rPr lang="en-US" sz="3800" b="0" dirty="0" smtClean="0"/>
              <a:t>Allergic reactions</a:t>
            </a:r>
            <a:endParaRPr lang="en-US" sz="3800" b="0" dirty="0"/>
          </a:p>
          <a:p>
            <a:endParaRPr lang="en-US" sz="3200" b="0" dirty="0"/>
          </a:p>
        </p:txBody>
      </p:sp>
    </p:spTree>
    <p:extLst>
      <p:ext uri="{BB962C8B-B14F-4D97-AF65-F5344CB8AC3E}">
        <p14:creationId xmlns:p14="http://schemas.microsoft.com/office/powerpoint/2010/main" val="22286219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Types of </a:t>
            </a:r>
            <a:r>
              <a:rPr lang="el-GR" dirty="0" smtClean="0"/>
              <a:t>β</a:t>
            </a:r>
            <a:r>
              <a:rPr lang="el-GR" baseline="-25000" dirty="0" smtClean="0"/>
              <a:t>2</a:t>
            </a:r>
            <a:r>
              <a:rPr lang="el-GR" dirty="0"/>
              <a:t> </a:t>
            </a:r>
            <a:r>
              <a:rPr lang="en-US" dirty="0"/>
              <a:t>agonists</a:t>
            </a:r>
          </a:p>
        </p:txBody>
      </p:sp>
      <p:sp>
        <p:nvSpPr>
          <p:cNvPr id="3" name="Content Placeholder 2"/>
          <p:cNvSpPr>
            <a:spLocks noGrp="1"/>
          </p:cNvSpPr>
          <p:nvPr>
            <p:ph idx="1"/>
          </p:nvPr>
        </p:nvSpPr>
        <p:spPr/>
        <p:txBody>
          <a:bodyPr/>
          <a:lstStyle/>
          <a:p>
            <a:r>
              <a:rPr lang="en-US" dirty="0"/>
              <a:t>Short-acting </a:t>
            </a:r>
            <a:r>
              <a:rPr lang="el-GR" dirty="0"/>
              <a:t>β</a:t>
            </a:r>
            <a:r>
              <a:rPr lang="el-GR" baseline="-25000" dirty="0"/>
              <a:t>2</a:t>
            </a:r>
            <a:r>
              <a:rPr lang="el-GR" dirty="0"/>
              <a:t> </a:t>
            </a:r>
            <a:r>
              <a:rPr lang="en-US" dirty="0" smtClean="0"/>
              <a:t>agonists:</a:t>
            </a:r>
          </a:p>
          <a:p>
            <a:pPr lvl="1"/>
            <a:r>
              <a:rPr lang="en-US" dirty="0" smtClean="0"/>
              <a:t>Salbutamol, </a:t>
            </a:r>
            <a:r>
              <a:rPr lang="en-US" dirty="0" err="1" smtClean="0"/>
              <a:t>Levosalbutamol</a:t>
            </a:r>
            <a:r>
              <a:rPr lang="en-US" dirty="0" smtClean="0"/>
              <a:t>, terbutaline</a:t>
            </a:r>
          </a:p>
          <a:p>
            <a:endParaRPr lang="en-US" dirty="0" smtClean="0"/>
          </a:p>
          <a:p>
            <a:r>
              <a:rPr lang="en-US" dirty="0" smtClean="0"/>
              <a:t>Long Acting: </a:t>
            </a:r>
          </a:p>
          <a:p>
            <a:pPr lvl="1"/>
            <a:r>
              <a:rPr lang="en-US" dirty="0" smtClean="0"/>
              <a:t>Formoterol, Salmeterol</a:t>
            </a:r>
          </a:p>
          <a:p>
            <a:endParaRPr lang="en-US" dirty="0" smtClean="0"/>
          </a:p>
          <a:p>
            <a:r>
              <a:rPr lang="en-US" dirty="0" smtClean="0"/>
              <a:t>Ultra-long-acting </a:t>
            </a:r>
            <a:r>
              <a:rPr lang="el-GR" dirty="0"/>
              <a:t>β</a:t>
            </a:r>
            <a:r>
              <a:rPr lang="el-GR" baseline="-25000" dirty="0"/>
              <a:t>2</a:t>
            </a:r>
            <a:r>
              <a:rPr lang="el-GR" dirty="0"/>
              <a:t> </a:t>
            </a:r>
            <a:r>
              <a:rPr lang="en-US" dirty="0" smtClean="0"/>
              <a:t>agonists:</a:t>
            </a:r>
            <a:endParaRPr lang="en-US" dirty="0"/>
          </a:p>
          <a:p>
            <a:pPr lvl="1"/>
            <a:r>
              <a:rPr lang="en-US" dirty="0" err="1" smtClean="0"/>
              <a:t>Indacaterol</a:t>
            </a:r>
            <a:r>
              <a:rPr lang="en-US" dirty="0" smtClean="0"/>
              <a:t>, </a:t>
            </a:r>
            <a:r>
              <a:rPr lang="en-US" dirty="0" err="1" smtClean="0"/>
              <a:t>Vilanterol</a:t>
            </a:r>
            <a:endParaRPr lang="en-US" dirty="0"/>
          </a:p>
          <a:p>
            <a:endParaRPr lang="en-US" dirty="0"/>
          </a:p>
        </p:txBody>
      </p:sp>
    </p:spTree>
    <p:extLst>
      <p:ext uri="{BB962C8B-B14F-4D97-AF65-F5344CB8AC3E}">
        <p14:creationId xmlns:p14="http://schemas.microsoft.com/office/powerpoint/2010/main" val="24068117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2" name="Picture 4" descr="ParasympatholyticAgentsDirect Acting(Receptor Blockers)Indirectly acting(Non ReceptorBlockers)Muscarinic ReceptorAntagon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7696200"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261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81200"/>
            <a:ext cx="6973887" cy="1362075"/>
          </a:xfrm>
        </p:spPr>
        <p:txBody>
          <a:bodyPr/>
          <a:lstStyle/>
          <a:p>
            <a:r>
              <a:rPr lang="en-US" dirty="0" err="1"/>
              <a:t>Parasympatholytics</a:t>
            </a:r>
            <a:r>
              <a:rPr lang="en-US" dirty="0"/>
              <a:t> (Anticholinergic)</a:t>
            </a:r>
          </a:p>
        </p:txBody>
      </p:sp>
    </p:spTree>
    <p:extLst>
      <p:ext uri="{BB962C8B-B14F-4D97-AF65-F5344CB8AC3E}">
        <p14:creationId xmlns:p14="http://schemas.microsoft.com/office/powerpoint/2010/main" val="31633903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muscarinic recep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7598094" cy="5901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259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04800"/>
            <a:ext cx="1280160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30881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err="1" smtClean="0"/>
              <a:t>Parasympatholytics</a:t>
            </a:r>
            <a:r>
              <a:rPr lang="en-US" sz="2400" dirty="0" smtClean="0"/>
              <a:t> (Anticholinergic)</a:t>
            </a:r>
            <a:endParaRPr lang="en-US" sz="2400" dirty="0"/>
          </a:p>
        </p:txBody>
      </p:sp>
      <p:sp>
        <p:nvSpPr>
          <p:cNvPr id="4" name="Content Placeholder 3"/>
          <p:cNvSpPr>
            <a:spLocks noGrp="1"/>
          </p:cNvSpPr>
          <p:nvPr>
            <p:ph idx="1"/>
          </p:nvPr>
        </p:nvSpPr>
        <p:spPr/>
        <p:txBody>
          <a:bodyPr>
            <a:normAutofit fontScale="92500" lnSpcReduction="20000"/>
          </a:bodyPr>
          <a:lstStyle/>
          <a:p>
            <a:endParaRPr lang="en-US" b="0" dirty="0"/>
          </a:p>
          <a:p>
            <a:r>
              <a:rPr lang="en-US" b="0" dirty="0" smtClean="0"/>
              <a:t>Ipratropium bromide: </a:t>
            </a:r>
            <a:r>
              <a:rPr lang="en-US" b="0" dirty="0" err="1" smtClean="0"/>
              <a:t>Atrovent</a:t>
            </a:r>
            <a:r>
              <a:rPr lang="en-US" b="0" dirty="0" smtClean="0"/>
              <a:t>	</a:t>
            </a:r>
            <a:endParaRPr lang="en-US" b="0" dirty="0"/>
          </a:p>
          <a:p>
            <a:pPr marL="0" indent="0">
              <a:buNone/>
            </a:pPr>
            <a:endParaRPr lang="en-US" b="0" dirty="0" smtClean="0"/>
          </a:p>
          <a:p>
            <a:r>
              <a:rPr lang="en-US" b="0" dirty="0" err="1" smtClean="0"/>
              <a:t>Oxitropium</a:t>
            </a:r>
            <a:r>
              <a:rPr lang="en-US" b="0" dirty="0" smtClean="0"/>
              <a:t> bromide: </a:t>
            </a:r>
            <a:r>
              <a:rPr lang="en-US" b="0" dirty="0" err="1" smtClean="0"/>
              <a:t>Oxivent</a:t>
            </a:r>
            <a:endParaRPr lang="en-US" b="0" dirty="0" smtClean="0"/>
          </a:p>
          <a:p>
            <a:endParaRPr lang="en-US" b="0" dirty="0"/>
          </a:p>
          <a:p>
            <a:r>
              <a:rPr lang="en-US" b="0" dirty="0" smtClean="0"/>
              <a:t>Tiotropium bromide: Spiriva, slower onset of action with longer duration</a:t>
            </a:r>
          </a:p>
          <a:p>
            <a:endParaRPr lang="en-US" b="0" dirty="0" smtClean="0"/>
          </a:p>
          <a:p>
            <a:r>
              <a:rPr lang="en-US" b="0" dirty="0" err="1" smtClean="0"/>
              <a:t>Parasympatolytics</a:t>
            </a:r>
            <a:r>
              <a:rPr lang="en-US" b="0" dirty="0" smtClean="0"/>
              <a:t> in combination with </a:t>
            </a:r>
            <a:r>
              <a:rPr lang="el-GR" b="0" dirty="0"/>
              <a:t>β</a:t>
            </a:r>
            <a:r>
              <a:rPr lang="el-GR" b="0" baseline="-25000" dirty="0"/>
              <a:t>2</a:t>
            </a:r>
            <a:r>
              <a:rPr lang="el-GR" b="0" dirty="0"/>
              <a:t> </a:t>
            </a:r>
            <a:r>
              <a:rPr lang="en-US" b="0" dirty="0" smtClean="0"/>
              <a:t>agonists:</a:t>
            </a:r>
            <a:endParaRPr lang="en-US" b="0" dirty="0"/>
          </a:p>
          <a:p>
            <a:pPr lvl="1"/>
            <a:r>
              <a:rPr lang="en-US" dirty="0" err="1" smtClean="0"/>
              <a:t>Ipratropiumbromid</a:t>
            </a:r>
            <a:r>
              <a:rPr lang="en-US" dirty="0"/>
              <a:t>+ salbutamol-</a:t>
            </a:r>
            <a:r>
              <a:rPr lang="en-US" dirty="0" err="1"/>
              <a:t>Combivent</a:t>
            </a:r>
            <a:endParaRPr lang="en-US" b="0" dirty="0"/>
          </a:p>
          <a:p>
            <a:endParaRPr lang="en-US" dirty="0"/>
          </a:p>
        </p:txBody>
      </p:sp>
    </p:spTree>
    <p:extLst>
      <p:ext uri="{BB962C8B-B14F-4D97-AF65-F5344CB8AC3E}">
        <p14:creationId xmlns:p14="http://schemas.microsoft.com/office/powerpoint/2010/main" val="17869957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620" y="0"/>
            <a:ext cx="9136380" cy="6898728"/>
          </a:xfrm>
          <a:prstGeom prst="rect">
            <a:avLst/>
          </a:prstGeom>
        </p:spPr>
      </p:pic>
    </p:spTree>
    <p:extLst>
      <p:ext uri="{BB962C8B-B14F-4D97-AF65-F5344CB8AC3E}">
        <p14:creationId xmlns:p14="http://schemas.microsoft.com/office/powerpoint/2010/main" val="22087994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Inhalational anticholinergics</a:t>
            </a:r>
          </a:p>
        </p:txBody>
      </p:sp>
      <p:sp>
        <p:nvSpPr>
          <p:cNvPr id="3" name="Content Placeholder 2"/>
          <p:cNvSpPr>
            <a:spLocks noGrp="1"/>
          </p:cNvSpPr>
          <p:nvPr>
            <p:ph idx="1"/>
          </p:nvPr>
        </p:nvSpPr>
        <p:spPr/>
        <p:txBody>
          <a:bodyPr>
            <a:normAutofit/>
          </a:bodyPr>
          <a:lstStyle/>
          <a:p>
            <a:r>
              <a:rPr lang="en-US" b="0" dirty="0" smtClean="0"/>
              <a:t>All </a:t>
            </a:r>
            <a:r>
              <a:rPr lang="en-US" b="0" dirty="0"/>
              <a:t>contain a quaternary </a:t>
            </a:r>
            <a:r>
              <a:rPr lang="en-US" b="0" dirty="0" smtClean="0"/>
              <a:t>ammonium (limited  </a:t>
            </a:r>
            <a:r>
              <a:rPr lang="en-US" b="0" dirty="0"/>
              <a:t>systemic absorption and </a:t>
            </a:r>
            <a:r>
              <a:rPr lang="en-US" b="0" dirty="0" smtClean="0"/>
              <a:t>penetration of the </a:t>
            </a:r>
            <a:r>
              <a:rPr lang="en-US" b="0" dirty="0"/>
              <a:t>blood–brain </a:t>
            </a:r>
            <a:r>
              <a:rPr lang="en-US" b="0" dirty="0" smtClean="0"/>
              <a:t>barrier)</a:t>
            </a:r>
          </a:p>
          <a:p>
            <a:r>
              <a:rPr lang="en-US" b="0" dirty="0"/>
              <a:t>Ipratropium, tiotropium, and </a:t>
            </a:r>
            <a:r>
              <a:rPr lang="en-US" b="0" dirty="0" err="1"/>
              <a:t>aclidinium</a:t>
            </a:r>
            <a:r>
              <a:rPr lang="en-US" b="0" dirty="0"/>
              <a:t> are structurally related to atropine, while </a:t>
            </a:r>
            <a:r>
              <a:rPr lang="en-US" b="0" dirty="0" err="1"/>
              <a:t>oxitropium</a:t>
            </a:r>
            <a:r>
              <a:rPr lang="en-US" b="0" dirty="0"/>
              <a:t> is a congener of </a:t>
            </a:r>
            <a:r>
              <a:rPr lang="en-US" b="0" dirty="0" smtClean="0"/>
              <a:t>scopolamine</a:t>
            </a:r>
          </a:p>
          <a:p>
            <a:r>
              <a:rPr lang="en-US" b="0" dirty="0" smtClean="0"/>
              <a:t>Minimal </a:t>
            </a:r>
            <a:r>
              <a:rPr lang="en-US" b="0" dirty="0"/>
              <a:t>effects on </a:t>
            </a:r>
            <a:r>
              <a:rPr lang="en-US" b="0" dirty="0" err="1"/>
              <a:t>mucociliary</a:t>
            </a:r>
            <a:r>
              <a:rPr lang="en-US" b="0" dirty="0"/>
              <a:t> clearance of the </a:t>
            </a:r>
            <a:r>
              <a:rPr lang="en-US" b="0" dirty="0" smtClean="0"/>
              <a:t>airway (no inspissation </a:t>
            </a:r>
            <a:r>
              <a:rPr lang="en-US" b="0" dirty="0"/>
              <a:t>of viscid </a:t>
            </a:r>
            <a:r>
              <a:rPr lang="en-US" b="0" dirty="0" smtClean="0"/>
              <a:t>material and worsening)</a:t>
            </a:r>
            <a:endParaRPr lang="en-US" dirty="0"/>
          </a:p>
        </p:txBody>
      </p:sp>
    </p:spTree>
    <p:extLst>
      <p:ext uri="{BB962C8B-B14F-4D97-AF65-F5344CB8AC3E}">
        <p14:creationId xmlns:p14="http://schemas.microsoft.com/office/powerpoint/2010/main" val="23699754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Ipratropium</a:t>
            </a:r>
            <a:endParaRPr lang="en-US" dirty="0"/>
          </a:p>
        </p:txBody>
      </p:sp>
      <p:sp>
        <p:nvSpPr>
          <p:cNvPr id="3" name="Content Placeholder 2"/>
          <p:cNvSpPr>
            <a:spLocks noGrp="1"/>
          </p:cNvSpPr>
          <p:nvPr>
            <p:ph idx="1"/>
          </p:nvPr>
        </p:nvSpPr>
        <p:spPr/>
        <p:txBody>
          <a:bodyPr>
            <a:normAutofit/>
          </a:bodyPr>
          <a:lstStyle/>
          <a:p>
            <a:r>
              <a:rPr lang="en-US" b="0" dirty="0" smtClean="0"/>
              <a:t>10</a:t>
            </a:r>
            <a:r>
              <a:rPr lang="en-US" b="0" dirty="0"/>
              <a:t>%–30% of inhaled ipratropium is deposited in the </a:t>
            </a:r>
            <a:r>
              <a:rPr lang="en-US" b="0" dirty="0" smtClean="0"/>
              <a:t>lungs </a:t>
            </a:r>
          </a:p>
          <a:p>
            <a:endParaRPr lang="en-US" b="0" dirty="0" smtClean="0"/>
          </a:p>
          <a:p>
            <a:r>
              <a:rPr lang="en-US" b="0" dirty="0" smtClean="0"/>
              <a:t>Only </a:t>
            </a:r>
            <a:r>
              <a:rPr lang="en-US" b="0" dirty="0"/>
              <a:t>2% of the swallowed part may be absorbed </a:t>
            </a:r>
            <a:r>
              <a:rPr lang="en-US" b="0" dirty="0" smtClean="0"/>
              <a:t>systemically</a:t>
            </a:r>
          </a:p>
          <a:p>
            <a:endParaRPr lang="en-US" b="0" dirty="0" smtClean="0"/>
          </a:p>
          <a:p>
            <a:r>
              <a:rPr lang="en-US" b="0" dirty="0" smtClean="0"/>
              <a:t>The </a:t>
            </a:r>
            <a:r>
              <a:rPr lang="en-US" b="0" dirty="0"/>
              <a:t>majority of the systemically absorbed ipratropium and its metabolites are excreted </a:t>
            </a:r>
            <a:r>
              <a:rPr lang="en-US" b="0" dirty="0" err="1" smtClean="0"/>
              <a:t>renally</a:t>
            </a:r>
            <a:endParaRPr lang="en-US" dirty="0"/>
          </a:p>
        </p:txBody>
      </p:sp>
    </p:spTree>
    <p:extLst>
      <p:ext uri="{BB962C8B-B14F-4D97-AF65-F5344CB8AC3E}">
        <p14:creationId xmlns:p14="http://schemas.microsoft.com/office/powerpoint/2010/main" val="22301747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Tiotropium</a:t>
            </a:r>
          </a:p>
        </p:txBody>
      </p:sp>
      <p:sp>
        <p:nvSpPr>
          <p:cNvPr id="3" name="Content Placeholder 2"/>
          <p:cNvSpPr>
            <a:spLocks noGrp="1"/>
          </p:cNvSpPr>
          <p:nvPr>
            <p:ph idx="1"/>
          </p:nvPr>
        </p:nvSpPr>
        <p:spPr/>
        <p:txBody>
          <a:bodyPr>
            <a:normAutofit lnSpcReduction="10000"/>
          </a:bodyPr>
          <a:lstStyle/>
          <a:p>
            <a:r>
              <a:rPr lang="en-US" b="0" dirty="0" smtClean="0"/>
              <a:t>The </a:t>
            </a:r>
            <a:r>
              <a:rPr lang="en-US" b="0" dirty="0"/>
              <a:t>systemically absorbed tiotropium is mainly eliminated by the urinary </a:t>
            </a:r>
            <a:r>
              <a:rPr lang="en-US" b="0" dirty="0" smtClean="0"/>
              <a:t>tract</a:t>
            </a:r>
          </a:p>
          <a:p>
            <a:endParaRPr lang="en-US" b="0" dirty="0" smtClean="0"/>
          </a:p>
          <a:p>
            <a:r>
              <a:rPr lang="en-US" b="0" dirty="0" smtClean="0"/>
              <a:t>The </a:t>
            </a:r>
            <a:r>
              <a:rPr lang="en-US" b="0" dirty="0"/>
              <a:t>renal clearance of tiotropium exceeds the creatinine clearance, which suggests the presence of active secretion into kidney </a:t>
            </a:r>
            <a:r>
              <a:rPr lang="en-US" b="0" dirty="0" smtClean="0"/>
              <a:t>tubules</a:t>
            </a:r>
          </a:p>
          <a:p>
            <a:endParaRPr lang="en-US" b="0" dirty="0" smtClean="0"/>
          </a:p>
          <a:p>
            <a:r>
              <a:rPr lang="en-US" b="0" dirty="0" smtClean="0"/>
              <a:t>Renal </a:t>
            </a:r>
            <a:r>
              <a:rPr lang="en-US" b="0" dirty="0"/>
              <a:t>impairment may affect its elimination and its safety profile</a:t>
            </a:r>
            <a:endParaRPr lang="en-US" dirty="0"/>
          </a:p>
        </p:txBody>
      </p:sp>
    </p:spTree>
    <p:extLst>
      <p:ext uri="{BB962C8B-B14F-4D97-AF65-F5344CB8AC3E}">
        <p14:creationId xmlns:p14="http://schemas.microsoft.com/office/powerpoint/2010/main" val="38665119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Tiotropium</a:t>
            </a:r>
            <a:endParaRPr lang="en-US" dirty="0"/>
          </a:p>
        </p:txBody>
      </p:sp>
      <p:sp>
        <p:nvSpPr>
          <p:cNvPr id="3" name="Content Placeholder 2"/>
          <p:cNvSpPr>
            <a:spLocks noGrp="1"/>
          </p:cNvSpPr>
          <p:nvPr>
            <p:ph idx="1"/>
          </p:nvPr>
        </p:nvSpPr>
        <p:spPr/>
        <p:txBody>
          <a:bodyPr/>
          <a:lstStyle/>
          <a:p>
            <a:r>
              <a:rPr lang="en-US" b="0" dirty="0" smtClean="0"/>
              <a:t>Available </a:t>
            </a:r>
            <a:r>
              <a:rPr lang="en-US" b="0" dirty="0"/>
              <a:t>in a dry powder inhaler (DPI</a:t>
            </a:r>
            <a:r>
              <a:rPr lang="en-US" b="0" dirty="0" smtClean="0"/>
              <a:t>)</a:t>
            </a:r>
          </a:p>
          <a:p>
            <a:endParaRPr lang="en-US" b="0" dirty="0" smtClean="0"/>
          </a:p>
          <a:p>
            <a:r>
              <a:rPr lang="en-US" b="0" dirty="0" smtClean="0"/>
              <a:t>Patients </a:t>
            </a:r>
            <a:r>
              <a:rPr lang="en-US" b="0" dirty="0"/>
              <a:t>with moderate to severe renal impairment (creatinine clearance </a:t>
            </a:r>
            <a:r>
              <a:rPr lang="en-US" b="0" dirty="0" smtClean="0"/>
              <a:t>&lt; </a:t>
            </a:r>
            <a:r>
              <a:rPr lang="en-US" b="0" dirty="0"/>
              <a:t>50 mL/min) who are on tiotropium should be monitored closely for evidence of anticholinergic side effects</a:t>
            </a:r>
            <a:endParaRPr lang="en-US" dirty="0"/>
          </a:p>
        </p:txBody>
      </p:sp>
    </p:spTree>
    <p:extLst>
      <p:ext uri="{BB962C8B-B14F-4D97-AF65-F5344CB8AC3E}">
        <p14:creationId xmlns:p14="http://schemas.microsoft.com/office/powerpoint/2010/main" val="41414047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Tiotropium </a:t>
            </a:r>
            <a:r>
              <a:rPr lang="en-US" dirty="0"/>
              <a:t>Effects</a:t>
            </a:r>
          </a:p>
        </p:txBody>
      </p:sp>
      <p:sp>
        <p:nvSpPr>
          <p:cNvPr id="3" name="Content Placeholder 2"/>
          <p:cNvSpPr>
            <a:spLocks noGrp="1"/>
          </p:cNvSpPr>
          <p:nvPr>
            <p:ph idx="1"/>
          </p:nvPr>
        </p:nvSpPr>
        <p:spPr/>
        <p:txBody>
          <a:bodyPr/>
          <a:lstStyle/>
          <a:p>
            <a:r>
              <a:rPr lang="en-US" b="0" dirty="0" smtClean="0"/>
              <a:t>Improved </a:t>
            </a:r>
            <a:r>
              <a:rPr lang="en-US" b="0" dirty="0"/>
              <a:t>lung </a:t>
            </a:r>
            <a:r>
              <a:rPr lang="en-US" b="0" dirty="0" smtClean="0"/>
              <a:t>function</a:t>
            </a:r>
          </a:p>
          <a:p>
            <a:r>
              <a:rPr lang="en-US" b="0" dirty="0" smtClean="0"/>
              <a:t>Reduced </a:t>
            </a:r>
            <a:r>
              <a:rPr lang="en-US" b="0" dirty="0"/>
              <a:t>lung </a:t>
            </a:r>
            <a:r>
              <a:rPr lang="en-US" b="0" dirty="0" smtClean="0"/>
              <a:t>hyperinflation</a:t>
            </a:r>
          </a:p>
          <a:p>
            <a:r>
              <a:rPr lang="en-US" b="0" dirty="0" smtClean="0"/>
              <a:t>Improved </a:t>
            </a:r>
            <a:r>
              <a:rPr lang="en-US" b="0" dirty="0"/>
              <a:t>exercise </a:t>
            </a:r>
            <a:r>
              <a:rPr lang="en-US" b="0" dirty="0" smtClean="0"/>
              <a:t>capacity</a:t>
            </a:r>
          </a:p>
          <a:p>
            <a:r>
              <a:rPr lang="en-US" b="0" dirty="0" smtClean="0"/>
              <a:t>Reduced </a:t>
            </a:r>
            <a:r>
              <a:rPr lang="en-US" b="0" dirty="0"/>
              <a:t>COPD </a:t>
            </a:r>
            <a:r>
              <a:rPr lang="en-US" b="0" dirty="0" smtClean="0"/>
              <a:t>exacerbations</a:t>
            </a:r>
          </a:p>
          <a:p>
            <a:r>
              <a:rPr lang="en-US" b="0" dirty="0" smtClean="0"/>
              <a:t>Improved </a:t>
            </a:r>
            <a:r>
              <a:rPr lang="en-US" b="0" dirty="0"/>
              <a:t>quality of </a:t>
            </a:r>
            <a:r>
              <a:rPr lang="en-US" b="0" dirty="0" smtClean="0"/>
              <a:t>life</a:t>
            </a:r>
          </a:p>
          <a:p>
            <a:r>
              <a:rPr lang="en-US" b="0" dirty="0" smtClean="0"/>
              <a:t>In </a:t>
            </a:r>
            <a:r>
              <a:rPr lang="en-US" b="0" dirty="0"/>
              <a:t>long-term studies, ipratropium and tiotropium did not reduce lung function decline</a:t>
            </a:r>
            <a:endParaRPr lang="en-US" dirty="0"/>
          </a:p>
        </p:txBody>
      </p:sp>
    </p:spTree>
    <p:extLst>
      <p:ext uri="{BB962C8B-B14F-4D97-AF65-F5344CB8AC3E}">
        <p14:creationId xmlns:p14="http://schemas.microsoft.com/office/powerpoint/2010/main" val="29030446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 Effects</a:t>
            </a:r>
            <a:endParaRPr lang="en-US" dirty="0"/>
          </a:p>
        </p:txBody>
      </p:sp>
      <p:sp>
        <p:nvSpPr>
          <p:cNvPr id="3" name="Content Placeholder 2"/>
          <p:cNvSpPr>
            <a:spLocks noGrp="1"/>
          </p:cNvSpPr>
          <p:nvPr>
            <p:ph idx="1"/>
          </p:nvPr>
        </p:nvSpPr>
        <p:spPr/>
        <p:txBody>
          <a:bodyPr>
            <a:normAutofit/>
          </a:bodyPr>
          <a:lstStyle/>
          <a:p>
            <a:r>
              <a:rPr lang="en-US" b="0" dirty="0" smtClean="0"/>
              <a:t>Dry </a:t>
            </a:r>
            <a:r>
              <a:rPr lang="en-US" b="0" dirty="0"/>
              <a:t>mouth is the </a:t>
            </a:r>
            <a:r>
              <a:rPr lang="en-US" b="0" dirty="0" smtClean="0"/>
              <a:t>commonest</a:t>
            </a:r>
          </a:p>
          <a:p>
            <a:r>
              <a:rPr lang="en-US" b="0" dirty="0" smtClean="0"/>
              <a:t>Blurred vision</a:t>
            </a:r>
          </a:p>
          <a:p>
            <a:r>
              <a:rPr lang="en-US" b="0" dirty="0" smtClean="0"/>
              <a:t>Sore throat</a:t>
            </a:r>
          </a:p>
          <a:p>
            <a:r>
              <a:rPr lang="en-US" b="0" dirty="0" smtClean="0"/>
              <a:t>Rhinorrhea</a:t>
            </a:r>
          </a:p>
          <a:p>
            <a:r>
              <a:rPr lang="en-US" b="0" dirty="0" smtClean="0"/>
              <a:t>Constipation</a:t>
            </a:r>
          </a:p>
          <a:p>
            <a:r>
              <a:rPr lang="en-US" b="0" dirty="0" smtClean="0"/>
              <a:t>Nausea</a:t>
            </a:r>
          </a:p>
          <a:p>
            <a:endParaRPr lang="en-US" dirty="0"/>
          </a:p>
        </p:txBody>
      </p:sp>
    </p:spTree>
    <p:extLst>
      <p:ext uri="{BB962C8B-B14F-4D97-AF65-F5344CB8AC3E}">
        <p14:creationId xmlns:p14="http://schemas.microsoft.com/office/powerpoint/2010/main" val="19567311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Aclidinium</a:t>
            </a:r>
            <a:endParaRPr lang="en-US" dirty="0"/>
          </a:p>
        </p:txBody>
      </p:sp>
      <p:sp>
        <p:nvSpPr>
          <p:cNvPr id="3" name="Content Placeholder 2"/>
          <p:cNvSpPr>
            <a:spLocks noGrp="1"/>
          </p:cNvSpPr>
          <p:nvPr>
            <p:ph idx="1"/>
          </p:nvPr>
        </p:nvSpPr>
        <p:spPr/>
        <p:txBody>
          <a:bodyPr>
            <a:normAutofit fontScale="92500" lnSpcReduction="20000"/>
          </a:bodyPr>
          <a:lstStyle/>
          <a:p>
            <a:r>
              <a:rPr lang="en-US" b="0" dirty="0" smtClean="0"/>
              <a:t>Metabolized </a:t>
            </a:r>
            <a:r>
              <a:rPr lang="en-US" b="0" dirty="0"/>
              <a:t>rapidly by plasma </a:t>
            </a:r>
            <a:r>
              <a:rPr lang="en-US" b="0" dirty="0" err="1"/>
              <a:t>esterases</a:t>
            </a:r>
            <a:r>
              <a:rPr lang="en-US" b="0" dirty="0"/>
              <a:t>, resulting in a very low maximum plasma concentration and thus low systemic </a:t>
            </a:r>
            <a:r>
              <a:rPr lang="en-US" b="0" dirty="0" smtClean="0"/>
              <a:t>exposure</a:t>
            </a:r>
          </a:p>
          <a:p>
            <a:r>
              <a:rPr lang="en-US" b="0" dirty="0" smtClean="0"/>
              <a:t>Eliminated </a:t>
            </a:r>
            <a:r>
              <a:rPr lang="en-US" b="0" dirty="0"/>
              <a:t>as its metabolite in urine (close to two-thirds of a dose) and in feces (close to one-third of a dose</a:t>
            </a:r>
            <a:r>
              <a:rPr lang="en-US" b="0" dirty="0" smtClean="0"/>
              <a:t>)</a:t>
            </a:r>
          </a:p>
          <a:p>
            <a:r>
              <a:rPr lang="en-US" b="0" dirty="0" smtClean="0"/>
              <a:t>Dose </a:t>
            </a:r>
            <a:r>
              <a:rPr lang="en-US" b="0" dirty="0"/>
              <a:t>adjustment is not </a:t>
            </a:r>
            <a:r>
              <a:rPr lang="en-US" b="0" dirty="0" smtClean="0"/>
              <a:t>needed</a:t>
            </a:r>
          </a:p>
          <a:p>
            <a:r>
              <a:rPr lang="en-US" b="0" dirty="0" smtClean="0"/>
              <a:t>Residence </a:t>
            </a:r>
            <a:r>
              <a:rPr lang="en-US" b="0" dirty="0"/>
              <a:t>time of </a:t>
            </a:r>
            <a:r>
              <a:rPr lang="en-US" b="0" dirty="0" err="1"/>
              <a:t>aclidinium</a:t>
            </a:r>
            <a:r>
              <a:rPr lang="en-US" b="0" dirty="0"/>
              <a:t> in the muscarinic acetylcholine M2 receptor is short and may explain the favorable cardiovascular profile</a:t>
            </a:r>
            <a:endParaRPr lang="en-US" dirty="0"/>
          </a:p>
        </p:txBody>
      </p:sp>
    </p:spTree>
    <p:extLst>
      <p:ext uri="{BB962C8B-B14F-4D97-AF65-F5344CB8AC3E}">
        <p14:creationId xmlns:p14="http://schemas.microsoft.com/office/powerpoint/2010/main" val="24042813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0" dirty="0" smtClean="0"/>
              <a:t>Cardiovascular: arrhythmias </a:t>
            </a:r>
            <a:r>
              <a:rPr lang="en-US" b="0" dirty="0"/>
              <a:t>(including supraventricular tachycardia and atrial fibrillation), angina, nonspecific chest pain, and </a:t>
            </a:r>
            <a:r>
              <a:rPr lang="en-US" b="0" dirty="0" smtClean="0"/>
              <a:t>edema. (not </a:t>
            </a:r>
            <a:r>
              <a:rPr lang="en-US" b="0" dirty="0"/>
              <a:t>substantiated in the RCTs of </a:t>
            </a:r>
            <a:r>
              <a:rPr lang="en-US" b="0" dirty="0" smtClean="0"/>
              <a:t>tiotropium)</a:t>
            </a:r>
          </a:p>
        </p:txBody>
      </p:sp>
    </p:spTree>
    <p:extLst>
      <p:ext uri="{BB962C8B-B14F-4D97-AF65-F5344CB8AC3E}">
        <p14:creationId xmlns:p14="http://schemas.microsoft.com/office/powerpoint/2010/main" val="4029907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33600"/>
            <a:ext cx="6973887" cy="1362075"/>
          </a:xfrm>
        </p:spPr>
        <p:txBody>
          <a:bodyPr/>
          <a:lstStyle/>
          <a:p>
            <a:r>
              <a:rPr lang="en-US" dirty="0" smtClean="0"/>
              <a:t>Asthma</a:t>
            </a:r>
            <a:br>
              <a:rPr lang="en-US" dirty="0" smtClean="0"/>
            </a:br>
            <a:endParaRPr lang="en-US" dirty="0"/>
          </a:p>
        </p:txBody>
      </p:sp>
    </p:spTree>
    <p:extLst>
      <p:ext uri="{BB962C8B-B14F-4D97-AF65-F5344CB8AC3E}">
        <p14:creationId xmlns:p14="http://schemas.microsoft.com/office/powerpoint/2010/main" val="20270732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Pulmonary</a:t>
            </a:r>
            <a:endParaRPr lang="en-US" dirty="0"/>
          </a:p>
        </p:txBody>
      </p:sp>
      <p:sp>
        <p:nvSpPr>
          <p:cNvPr id="3" name="Content Placeholder 2"/>
          <p:cNvSpPr>
            <a:spLocks noGrp="1"/>
          </p:cNvSpPr>
          <p:nvPr>
            <p:ph idx="1"/>
          </p:nvPr>
        </p:nvSpPr>
        <p:spPr/>
        <p:txBody>
          <a:bodyPr>
            <a:normAutofit lnSpcReduction="10000"/>
          </a:bodyPr>
          <a:lstStyle/>
          <a:p>
            <a:r>
              <a:rPr lang="en-US" b="0" dirty="0" smtClean="0"/>
              <a:t>Rhinitis</a:t>
            </a:r>
            <a:r>
              <a:rPr lang="en-US" b="0" dirty="0"/>
              <a:t>, epistaxis, sinusitis, pharyngitis, laryngitis, throat irritation, cough, and upper respiratory tract </a:t>
            </a:r>
            <a:r>
              <a:rPr lang="en-US" b="0" dirty="0" smtClean="0"/>
              <a:t>infections </a:t>
            </a:r>
          </a:p>
          <a:p>
            <a:r>
              <a:rPr lang="en-US" b="0" dirty="0" smtClean="0"/>
              <a:t>In </a:t>
            </a:r>
            <a:r>
              <a:rPr lang="en-US" b="0" dirty="0"/>
              <a:t>0.3% of cases, acute paradoxical bronchospasm can be seen as an idiosyncratic reaction with anticholinergic </a:t>
            </a:r>
            <a:r>
              <a:rPr lang="en-US" b="0" dirty="0" smtClean="0"/>
              <a:t>use</a:t>
            </a:r>
          </a:p>
          <a:p>
            <a:r>
              <a:rPr lang="en-US" b="0" dirty="0" smtClean="0"/>
              <a:t>Patients </a:t>
            </a:r>
            <a:r>
              <a:rPr lang="en-US" b="0" dirty="0"/>
              <a:t>who are highly allergic to milk proteins are advised to avoid using tiotropium DPI because of trace amounts of milk protein in the lactose filler </a:t>
            </a:r>
            <a:endParaRPr lang="en-US" dirty="0"/>
          </a:p>
          <a:p>
            <a:endParaRPr lang="en-US" dirty="0"/>
          </a:p>
        </p:txBody>
      </p:sp>
    </p:spTree>
    <p:extLst>
      <p:ext uri="{BB962C8B-B14F-4D97-AF65-F5344CB8AC3E}">
        <p14:creationId xmlns:p14="http://schemas.microsoft.com/office/powerpoint/2010/main" val="2750376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Gastrointestinal</a:t>
            </a:r>
          </a:p>
        </p:txBody>
      </p:sp>
      <p:sp>
        <p:nvSpPr>
          <p:cNvPr id="3" name="Content Placeholder 2"/>
          <p:cNvSpPr>
            <a:spLocks noGrp="1"/>
          </p:cNvSpPr>
          <p:nvPr>
            <p:ph idx="1"/>
          </p:nvPr>
        </p:nvSpPr>
        <p:spPr/>
        <p:txBody>
          <a:bodyPr/>
          <a:lstStyle/>
          <a:p>
            <a:r>
              <a:rPr lang="en-US" b="0" dirty="0" smtClean="0"/>
              <a:t>Among </a:t>
            </a:r>
            <a:r>
              <a:rPr lang="en-US" b="0" dirty="0"/>
              <a:t>the most frequently reported </a:t>
            </a:r>
            <a:endParaRPr lang="en-US" b="0" dirty="0" smtClean="0"/>
          </a:p>
          <a:p>
            <a:r>
              <a:rPr lang="en-US" b="0" dirty="0" smtClean="0"/>
              <a:t>Dry mouth : (common)</a:t>
            </a:r>
          </a:p>
          <a:p>
            <a:r>
              <a:rPr lang="en-US" dirty="0" err="1"/>
              <a:t>Dysgeusia</a:t>
            </a:r>
            <a:r>
              <a:rPr lang="en-US" b="0" dirty="0"/>
              <a:t>, also known as </a:t>
            </a:r>
            <a:r>
              <a:rPr lang="en-US" b="0" dirty="0" err="1"/>
              <a:t>parageusia</a:t>
            </a:r>
            <a:r>
              <a:rPr lang="en-US" b="0" dirty="0"/>
              <a:t>, is a distortion of the sense of </a:t>
            </a:r>
            <a:r>
              <a:rPr lang="en-US" b="0" dirty="0" smtClean="0"/>
              <a:t>taste</a:t>
            </a:r>
          </a:p>
          <a:p>
            <a:r>
              <a:rPr lang="en-US" b="0" dirty="0" smtClean="0"/>
              <a:t>Stomatitis</a:t>
            </a:r>
            <a:r>
              <a:rPr lang="en-US" b="0" dirty="0"/>
              <a:t>, abdominal pain, constipation, dyspepsia, nausea, vomiting, dysphagia, and paralytic ileus</a:t>
            </a:r>
            <a:endParaRPr lang="en-US" dirty="0"/>
          </a:p>
        </p:txBody>
      </p:sp>
    </p:spTree>
    <p:extLst>
      <p:ext uri="{BB962C8B-B14F-4D97-AF65-F5344CB8AC3E}">
        <p14:creationId xmlns:p14="http://schemas.microsoft.com/office/powerpoint/2010/main" val="136965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Genitourinary</a:t>
            </a:r>
          </a:p>
        </p:txBody>
      </p:sp>
      <p:sp>
        <p:nvSpPr>
          <p:cNvPr id="3" name="Content Placeholder 2"/>
          <p:cNvSpPr>
            <a:spLocks noGrp="1"/>
          </p:cNvSpPr>
          <p:nvPr>
            <p:ph idx="1"/>
          </p:nvPr>
        </p:nvSpPr>
        <p:spPr/>
        <p:txBody>
          <a:bodyPr>
            <a:normAutofit/>
          </a:bodyPr>
          <a:lstStyle/>
          <a:p>
            <a:r>
              <a:rPr lang="en-US" b="0" dirty="0" smtClean="0"/>
              <a:t>Urinary </a:t>
            </a:r>
            <a:r>
              <a:rPr lang="en-US" b="0" dirty="0"/>
              <a:t>difficulty, urinary retention, and urinary tract </a:t>
            </a:r>
            <a:r>
              <a:rPr lang="en-US" b="0" dirty="0" smtClean="0"/>
              <a:t>infection</a:t>
            </a:r>
          </a:p>
          <a:p>
            <a:r>
              <a:rPr lang="en-US" b="0" dirty="0" smtClean="0"/>
              <a:t>Increased </a:t>
            </a:r>
            <a:r>
              <a:rPr lang="en-US" b="0" dirty="0"/>
              <a:t>risk of urinary retention with tiotropium compared with </a:t>
            </a:r>
            <a:r>
              <a:rPr lang="en-US" b="0" dirty="0" smtClean="0"/>
              <a:t>placebo</a:t>
            </a:r>
          </a:p>
          <a:p>
            <a:r>
              <a:rPr lang="en-US" b="0" dirty="0" smtClean="0"/>
              <a:t>Use </a:t>
            </a:r>
            <a:r>
              <a:rPr lang="en-US" b="0" dirty="0"/>
              <a:t>with caution in patients with prostatic hypertrophy or bladder outlet obstruction.</a:t>
            </a:r>
            <a:endParaRPr lang="en-US" dirty="0"/>
          </a:p>
        </p:txBody>
      </p:sp>
    </p:spTree>
    <p:extLst>
      <p:ext uri="{BB962C8B-B14F-4D97-AF65-F5344CB8AC3E}">
        <p14:creationId xmlns:p14="http://schemas.microsoft.com/office/powerpoint/2010/main" val="16875677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Ophthalmic</a:t>
            </a:r>
          </a:p>
        </p:txBody>
      </p:sp>
      <p:sp>
        <p:nvSpPr>
          <p:cNvPr id="3" name="Content Placeholder 2"/>
          <p:cNvSpPr>
            <a:spLocks noGrp="1"/>
          </p:cNvSpPr>
          <p:nvPr>
            <p:ph idx="1"/>
          </p:nvPr>
        </p:nvSpPr>
        <p:spPr/>
        <p:txBody>
          <a:bodyPr>
            <a:normAutofit fontScale="92500" lnSpcReduction="20000"/>
          </a:bodyPr>
          <a:lstStyle/>
          <a:p>
            <a:r>
              <a:rPr lang="en-US" b="0" dirty="0" smtClean="0"/>
              <a:t>Blurred vision</a:t>
            </a:r>
          </a:p>
          <a:p>
            <a:r>
              <a:rPr lang="en-US" b="0" dirty="0" smtClean="0"/>
              <a:t>Elevated </a:t>
            </a:r>
            <a:r>
              <a:rPr lang="en-US" b="0" dirty="0"/>
              <a:t>intraocular pressure, acute or worsening narrow-angle glaucoma, and </a:t>
            </a:r>
            <a:r>
              <a:rPr lang="en-US" b="0" dirty="0" smtClean="0"/>
              <a:t>cataracts</a:t>
            </a:r>
          </a:p>
          <a:p>
            <a:r>
              <a:rPr lang="en-US" b="0" dirty="0" smtClean="0"/>
              <a:t>Patients </a:t>
            </a:r>
            <a:r>
              <a:rPr lang="en-US" b="0" dirty="0"/>
              <a:t>with preexisting narrow-angle glaucoma need to be monitored closely when started on these agents.</a:t>
            </a:r>
          </a:p>
          <a:p>
            <a:r>
              <a:rPr lang="en-US" b="0" dirty="0" smtClean="0"/>
              <a:t>Acute </a:t>
            </a:r>
            <a:r>
              <a:rPr lang="en-US" b="0" dirty="0" err="1"/>
              <a:t>anisocoria</a:t>
            </a:r>
            <a:r>
              <a:rPr lang="en-US" b="0" dirty="0"/>
              <a:t> in patients with loose-fitting nebulizer masks (resulting from the unequal exposure of the eyes to the anticholinergic medication and subsequent development of unilateral </a:t>
            </a:r>
            <a:r>
              <a:rPr lang="en-US" b="0" dirty="0" smtClean="0"/>
              <a:t>mydriasis) can last more than 24 hours </a:t>
            </a:r>
            <a:r>
              <a:rPr lang="en-US" b="0" smtClean="0"/>
              <a:t>with tiotropium</a:t>
            </a:r>
            <a:endParaRPr lang="en-US" dirty="0"/>
          </a:p>
        </p:txBody>
      </p:sp>
    </p:spTree>
    <p:extLst>
      <p:ext uri="{BB962C8B-B14F-4D97-AF65-F5344CB8AC3E}">
        <p14:creationId xmlns:p14="http://schemas.microsoft.com/office/powerpoint/2010/main" val="19560546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981200"/>
            <a:ext cx="7772400" cy="1362075"/>
          </a:xfrm>
        </p:spPr>
        <p:txBody>
          <a:bodyPr/>
          <a:lstStyle/>
          <a:p>
            <a:r>
              <a:rPr lang="en-US" dirty="0" smtClean="0"/>
              <a:t>Inhaled Corticosteroids</a:t>
            </a:r>
            <a:endParaRPr lang="en-US" dirty="0"/>
          </a:p>
        </p:txBody>
      </p:sp>
    </p:spTree>
    <p:extLst>
      <p:ext uri="{BB962C8B-B14F-4D97-AF65-F5344CB8AC3E}">
        <p14:creationId xmlns:p14="http://schemas.microsoft.com/office/powerpoint/2010/main" val="28631383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 y="20999"/>
            <a:ext cx="7655400" cy="6816001"/>
          </a:xfrm>
          <a:prstGeom prst="rect">
            <a:avLst/>
          </a:prstGeom>
        </p:spPr>
      </p:pic>
    </p:spTree>
    <p:extLst>
      <p:ext uri="{BB962C8B-B14F-4D97-AF65-F5344CB8AC3E}">
        <p14:creationId xmlns:p14="http://schemas.microsoft.com/office/powerpoint/2010/main" val="13333369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1000" y="228600"/>
            <a:ext cx="6681600" cy="6278401"/>
          </a:xfrm>
          <a:prstGeom prst="rect">
            <a:avLst/>
          </a:prstGeom>
        </p:spPr>
      </p:pic>
    </p:spTree>
    <p:extLst>
      <p:ext uri="{BB962C8B-B14F-4D97-AF65-F5344CB8AC3E}">
        <p14:creationId xmlns:p14="http://schemas.microsoft.com/office/powerpoint/2010/main" val="36971544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800" y="19050"/>
            <a:ext cx="6400800" cy="6858000"/>
          </a:xfrm>
          <a:prstGeom prst="rect">
            <a:avLst/>
          </a:prstGeom>
        </p:spPr>
      </p:pic>
    </p:spTree>
    <p:extLst>
      <p:ext uri="{BB962C8B-B14F-4D97-AF65-F5344CB8AC3E}">
        <p14:creationId xmlns:p14="http://schemas.microsoft.com/office/powerpoint/2010/main" val="36092066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33400" y="1447800"/>
            <a:ext cx="6629400" cy="4648200"/>
          </a:xfrm>
          <a:prstGeom prst="rect">
            <a:avLst/>
          </a:prstGeom>
        </p:spPr>
      </p:pic>
      <p:pic>
        <p:nvPicPr>
          <p:cNvPr id="4" name="Picture 3"/>
          <p:cNvPicPr>
            <a:picLocks noChangeAspect="1"/>
          </p:cNvPicPr>
          <p:nvPr/>
        </p:nvPicPr>
        <p:blipFill>
          <a:blip r:embed="rId4"/>
          <a:stretch>
            <a:fillRect/>
          </a:stretch>
        </p:blipFill>
        <p:spPr>
          <a:xfrm>
            <a:off x="304800" y="457200"/>
            <a:ext cx="6172200" cy="554400"/>
          </a:xfrm>
          <a:prstGeom prst="rect">
            <a:avLst/>
          </a:prstGeom>
        </p:spPr>
      </p:pic>
    </p:spTree>
    <p:extLst>
      <p:ext uri="{BB962C8B-B14F-4D97-AF65-F5344CB8AC3E}">
        <p14:creationId xmlns:p14="http://schemas.microsoft.com/office/powerpoint/2010/main" val="39114740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600200"/>
            <a:ext cx="6198000" cy="5060400"/>
          </a:xfrm>
          <a:prstGeom prst="rect">
            <a:avLst/>
          </a:prstGeom>
        </p:spPr>
      </p:pic>
      <p:pic>
        <p:nvPicPr>
          <p:cNvPr id="3" name="Picture 2"/>
          <p:cNvPicPr>
            <a:picLocks noChangeAspect="1"/>
          </p:cNvPicPr>
          <p:nvPr/>
        </p:nvPicPr>
        <p:blipFill>
          <a:blip r:embed="rId4"/>
          <a:stretch>
            <a:fillRect/>
          </a:stretch>
        </p:blipFill>
        <p:spPr>
          <a:xfrm>
            <a:off x="228600" y="381000"/>
            <a:ext cx="6579000" cy="685800"/>
          </a:xfrm>
          <a:prstGeom prst="rect">
            <a:avLst/>
          </a:prstGeom>
        </p:spPr>
      </p:pic>
    </p:spTree>
    <p:extLst>
      <p:ext uri="{BB962C8B-B14F-4D97-AF65-F5344CB8AC3E}">
        <p14:creationId xmlns:p14="http://schemas.microsoft.com/office/powerpoint/2010/main" val="1548028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ina classification of asthma 2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839200"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2501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7200" y="1295400"/>
            <a:ext cx="7239000" cy="5486400"/>
          </a:xfrm>
          <a:prstGeom prst="rect">
            <a:avLst/>
          </a:prstGeom>
        </p:spPr>
      </p:pic>
      <p:sp>
        <p:nvSpPr>
          <p:cNvPr id="3" name="Title 2"/>
          <p:cNvSpPr>
            <a:spLocks noGrp="1"/>
          </p:cNvSpPr>
          <p:nvPr>
            <p:ph type="title"/>
          </p:nvPr>
        </p:nvSpPr>
        <p:spPr>
          <a:xfrm>
            <a:off x="152400" y="152400"/>
            <a:ext cx="7543800" cy="914400"/>
          </a:xfrm>
        </p:spPr>
        <p:txBody>
          <a:bodyPr/>
          <a:lstStyle/>
          <a:p>
            <a:r>
              <a:rPr lang="en-US" sz="2400" dirty="0" smtClean="0"/>
              <a:t>Mechanism of steroid resistance in COPD, smoking asthma and severe asthma</a:t>
            </a:r>
            <a:endParaRPr lang="en-US" sz="2400" dirty="0"/>
          </a:p>
        </p:txBody>
      </p:sp>
    </p:spTree>
    <p:extLst>
      <p:ext uri="{BB962C8B-B14F-4D97-AF65-F5344CB8AC3E}">
        <p14:creationId xmlns:p14="http://schemas.microsoft.com/office/powerpoint/2010/main" val="315395901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6200" y="381000"/>
            <a:ext cx="7543800" cy="1143000"/>
          </a:xfrm>
          <a:prstGeom prst="rect">
            <a:avLst/>
          </a:prstGeom>
        </p:spPr>
      </p:pic>
      <p:pic>
        <p:nvPicPr>
          <p:cNvPr id="3" name="Picture 2"/>
          <p:cNvPicPr>
            <a:picLocks noChangeAspect="1"/>
          </p:cNvPicPr>
          <p:nvPr/>
        </p:nvPicPr>
        <p:blipFill>
          <a:blip r:embed="rId4"/>
          <a:stretch>
            <a:fillRect/>
          </a:stretch>
        </p:blipFill>
        <p:spPr>
          <a:xfrm>
            <a:off x="533400" y="2057400"/>
            <a:ext cx="6681600" cy="4281600"/>
          </a:xfrm>
          <a:prstGeom prst="rect">
            <a:avLst/>
          </a:prstGeom>
        </p:spPr>
      </p:pic>
    </p:spTree>
    <p:extLst>
      <p:ext uri="{BB962C8B-B14F-4D97-AF65-F5344CB8AC3E}">
        <p14:creationId xmlns:p14="http://schemas.microsoft.com/office/powerpoint/2010/main" val="9137698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33448" y="533400"/>
            <a:ext cx="7061752" cy="5867400"/>
          </a:xfrm>
          <a:prstGeom prst="rect">
            <a:avLst/>
          </a:prstGeom>
        </p:spPr>
      </p:pic>
    </p:spTree>
    <p:extLst>
      <p:ext uri="{BB962C8B-B14F-4D97-AF65-F5344CB8AC3E}">
        <p14:creationId xmlns:p14="http://schemas.microsoft.com/office/powerpoint/2010/main" val="21856134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ICS in </a:t>
            </a:r>
            <a:r>
              <a:rPr lang="en-US" dirty="0" err="1" smtClean="0"/>
              <a:t>Athma</a:t>
            </a:r>
            <a:endParaRPr lang="en-US" dirty="0"/>
          </a:p>
        </p:txBody>
      </p:sp>
      <p:sp>
        <p:nvSpPr>
          <p:cNvPr id="4" name="Content Placeholder 3"/>
          <p:cNvSpPr>
            <a:spLocks noGrp="1"/>
          </p:cNvSpPr>
          <p:nvPr>
            <p:ph idx="1"/>
          </p:nvPr>
        </p:nvSpPr>
        <p:spPr/>
        <p:txBody>
          <a:bodyPr>
            <a:normAutofit fontScale="62500" lnSpcReduction="20000"/>
          </a:bodyPr>
          <a:lstStyle/>
          <a:p>
            <a:r>
              <a:rPr lang="en-US" b="0" dirty="0" smtClean="0"/>
              <a:t>First-line </a:t>
            </a:r>
            <a:r>
              <a:rPr lang="en-US" b="0" dirty="0"/>
              <a:t>therapy in any patient who needs to use a </a:t>
            </a:r>
            <a:r>
              <a:rPr lang="en-US" b="0" dirty="0" smtClean="0"/>
              <a:t>β2-agonist inhaler </a:t>
            </a:r>
            <a:r>
              <a:rPr lang="en-US" b="0" dirty="0"/>
              <a:t>more than two to three times a week </a:t>
            </a:r>
            <a:endParaRPr lang="en-US" b="0" dirty="0" smtClean="0"/>
          </a:p>
          <a:p>
            <a:endParaRPr lang="en-US" b="0" dirty="0" smtClean="0"/>
          </a:p>
          <a:p>
            <a:r>
              <a:rPr lang="en-US" b="0" dirty="0" smtClean="0"/>
              <a:t>Reduces </a:t>
            </a:r>
            <a:r>
              <a:rPr lang="en-US" b="0" dirty="0"/>
              <a:t>symptoms and β2-agonist inhaler usage and </a:t>
            </a:r>
            <a:r>
              <a:rPr lang="en-US" b="0" dirty="0" smtClean="0"/>
              <a:t>improves </a:t>
            </a:r>
            <a:r>
              <a:rPr lang="en-US" b="0" dirty="0"/>
              <a:t>lung function.</a:t>
            </a:r>
          </a:p>
          <a:p>
            <a:endParaRPr lang="en-US" b="0" dirty="0" smtClean="0"/>
          </a:p>
          <a:p>
            <a:r>
              <a:rPr lang="en-US" b="0" dirty="0" smtClean="0"/>
              <a:t>Many patients became </a:t>
            </a:r>
            <a:r>
              <a:rPr lang="en-US" b="0" dirty="0"/>
              <a:t>completely </a:t>
            </a:r>
            <a:r>
              <a:rPr lang="en-US" b="0" dirty="0" smtClean="0"/>
              <a:t>asymptomatic</a:t>
            </a:r>
          </a:p>
          <a:p>
            <a:endParaRPr lang="en-US" b="0" dirty="0" smtClean="0"/>
          </a:p>
          <a:p>
            <a:r>
              <a:rPr lang="en-US" b="0" dirty="0" smtClean="0"/>
              <a:t>Reduces </a:t>
            </a:r>
            <a:r>
              <a:rPr lang="en-US" b="0" dirty="0"/>
              <a:t>exacerbation by around 40% over a three year </a:t>
            </a:r>
            <a:r>
              <a:rPr lang="en-US" b="0" dirty="0" smtClean="0"/>
              <a:t>period</a:t>
            </a:r>
          </a:p>
          <a:p>
            <a:endParaRPr lang="en-US" b="0" dirty="0" smtClean="0"/>
          </a:p>
          <a:p>
            <a:r>
              <a:rPr lang="en-US" b="0" dirty="0" smtClean="0"/>
              <a:t>Effects of ICS take on </a:t>
            </a:r>
            <a:r>
              <a:rPr lang="en-US" b="0" dirty="0" err="1" smtClean="0"/>
              <a:t>hyperresponsiveness</a:t>
            </a:r>
            <a:r>
              <a:rPr lang="en-US" b="0" dirty="0" smtClean="0"/>
              <a:t> need </a:t>
            </a:r>
            <a:r>
              <a:rPr lang="en-US" b="0" dirty="0"/>
              <a:t>several months to reach a plateau, the reduction in asthma symptoms </a:t>
            </a:r>
            <a:r>
              <a:rPr lang="en-US" b="0" dirty="0" smtClean="0"/>
              <a:t>occurs much </a:t>
            </a:r>
            <a:r>
              <a:rPr lang="en-US" b="0" dirty="0"/>
              <a:t>more rapidly and reduced inflammation is seen within </a:t>
            </a:r>
            <a:r>
              <a:rPr lang="en-US" b="0" dirty="0" smtClean="0"/>
              <a:t>hours</a:t>
            </a:r>
          </a:p>
          <a:p>
            <a:endParaRPr lang="en-US" b="0" dirty="0" smtClean="0"/>
          </a:p>
          <a:p>
            <a:r>
              <a:rPr lang="en-US" b="0" dirty="0" smtClean="0"/>
              <a:t>The </a:t>
            </a:r>
            <a:r>
              <a:rPr lang="en-US" b="0" dirty="0"/>
              <a:t>treatment of choice in nocturnal </a:t>
            </a:r>
            <a:r>
              <a:rPr lang="en-US" b="0" dirty="0" smtClean="0"/>
              <a:t>asthma</a:t>
            </a:r>
          </a:p>
          <a:p>
            <a:endParaRPr lang="en-US" b="0" dirty="0"/>
          </a:p>
          <a:p>
            <a:r>
              <a:rPr lang="en-US" b="0" dirty="0" smtClean="0"/>
              <a:t>Reduced asthma mortality</a:t>
            </a:r>
            <a:endParaRPr lang="en-US" b="0" dirty="0"/>
          </a:p>
          <a:p>
            <a:endParaRPr lang="en-US" b="0" dirty="0" smtClean="0"/>
          </a:p>
        </p:txBody>
      </p:sp>
    </p:spTree>
    <p:extLst>
      <p:ext uri="{BB962C8B-B14F-4D97-AF65-F5344CB8AC3E}">
        <p14:creationId xmlns:p14="http://schemas.microsoft.com/office/powerpoint/2010/main" val="33065615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in COPD</a:t>
            </a:r>
            <a:endParaRPr lang="en-US" dirty="0"/>
          </a:p>
        </p:txBody>
      </p:sp>
      <p:sp>
        <p:nvSpPr>
          <p:cNvPr id="3" name="Content Placeholder 2"/>
          <p:cNvSpPr>
            <a:spLocks noGrp="1"/>
          </p:cNvSpPr>
          <p:nvPr>
            <p:ph idx="1"/>
          </p:nvPr>
        </p:nvSpPr>
        <p:spPr/>
        <p:txBody>
          <a:bodyPr>
            <a:normAutofit fontScale="92500" lnSpcReduction="10000"/>
          </a:bodyPr>
          <a:lstStyle/>
          <a:p>
            <a:r>
              <a:rPr lang="en-US" b="0" dirty="0"/>
              <a:t>Patients with COPD have a poor response to </a:t>
            </a:r>
            <a:r>
              <a:rPr lang="en-US" b="0" dirty="0" smtClean="0"/>
              <a:t>corticosteroids</a:t>
            </a:r>
          </a:p>
          <a:p>
            <a:r>
              <a:rPr lang="en-US" b="0" dirty="0" smtClean="0"/>
              <a:t>High </a:t>
            </a:r>
            <a:r>
              <a:rPr lang="en-US" b="0" dirty="0"/>
              <a:t>doses of ICS have consistently been shown a </a:t>
            </a:r>
            <a:r>
              <a:rPr lang="en-US" b="0" dirty="0" smtClean="0"/>
              <a:t>reduction (20–25</a:t>
            </a:r>
            <a:r>
              <a:rPr lang="en-US" b="0" dirty="0"/>
              <a:t>%) in exacerbations in patients with severe disease and this is the main clinical indication </a:t>
            </a:r>
            <a:r>
              <a:rPr lang="en-US" b="0" dirty="0" smtClean="0"/>
              <a:t>for their use</a:t>
            </a:r>
          </a:p>
          <a:p>
            <a:r>
              <a:rPr lang="en-US" b="0" dirty="0" smtClean="0"/>
              <a:t>ICS failed </a:t>
            </a:r>
            <a:r>
              <a:rPr lang="en-US" b="0" dirty="0"/>
              <a:t>to reduce </a:t>
            </a:r>
            <a:r>
              <a:rPr lang="en-US" b="0" dirty="0" smtClean="0"/>
              <a:t>the progression </a:t>
            </a:r>
            <a:r>
              <a:rPr lang="en-US" b="0" dirty="0"/>
              <a:t>in COPD (measured by annual fall in FEV1) </a:t>
            </a:r>
            <a:endParaRPr lang="en-US" b="0" dirty="0" smtClean="0"/>
          </a:p>
          <a:p>
            <a:r>
              <a:rPr lang="en-US" b="0" dirty="0" smtClean="0"/>
              <a:t>Have </a:t>
            </a:r>
            <a:r>
              <a:rPr lang="en-US" b="0" dirty="0"/>
              <a:t>not been found to </a:t>
            </a:r>
            <a:r>
              <a:rPr lang="en-US" b="0" dirty="0" smtClean="0"/>
              <a:t>reduce mortality (low HDAC2)</a:t>
            </a:r>
            <a:endParaRPr lang="en-US" dirty="0"/>
          </a:p>
        </p:txBody>
      </p:sp>
    </p:spTree>
    <p:extLst>
      <p:ext uri="{BB962C8B-B14F-4D97-AF65-F5344CB8AC3E}">
        <p14:creationId xmlns:p14="http://schemas.microsoft.com/office/powerpoint/2010/main" val="34412118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5800" y="762000"/>
            <a:ext cx="6172199" cy="5638800"/>
          </a:xfrm>
          <a:prstGeom prst="rect">
            <a:avLst/>
          </a:prstGeom>
        </p:spPr>
      </p:pic>
    </p:spTree>
    <p:extLst>
      <p:ext uri="{BB962C8B-B14F-4D97-AF65-F5344CB8AC3E}">
        <p14:creationId xmlns:p14="http://schemas.microsoft.com/office/powerpoint/2010/main" val="9207137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Leukotrienes antagonists</a:t>
            </a:r>
            <a:endParaRPr lang="en-US" dirty="0"/>
          </a:p>
        </p:txBody>
      </p:sp>
      <p:sp>
        <p:nvSpPr>
          <p:cNvPr id="3" name="Content Placeholder 2"/>
          <p:cNvSpPr>
            <a:spLocks noGrp="1"/>
          </p:cNvSpPr>
          <p:nvPr>
            <p:ph idx="1"/>
          </p:nvPr>
        </p:nvSpPr>
        <p:spPr/>
        <p:txBody>
          <a:bodyPr/>
          <a:lstStyle/>
          <a:p>
            <a:r>
              <a:rPr lang="en-US" b="0" dirty="0"/>
              <a:t>Leukotrienes are </a:t>
            </a:r>
            <a:r>
              <a:rPr lang="en-US" b="0" dirty="0" err="1"/>
              <a:t>proinflammatory</a:t>
            </a:r>
            <a:r>
              <a:rPr lang="en-US" b="0" dirty="0"/>
              <a:t> mediators derived from arachidonic acid that contribute to the pathogenesis of asthma. The </a:t>
            </a:r>
            <a:r>
              <a:rPr lang="en-US" b="0" dirty="0" err="1"/>
              <a:t>cysteinyl</a:t>
            </a:r>
            <a:r>
              <a:rPr lang="en-US" b="0" dirty="0"/>
              <a:t> leukotrienes (</a:t>
            </a:r>
            <a:r>
              <a:rPr lang="en-US" b="0" dirty="0" err="1"/>
              <a:t>CysLTs</a:t>
            </a:r>
            <a:r>
              <a:rPr lang="en-US" b="0" dirty="0"/>
              <a:t>), LTC4, LTD4, and LTE4, mediate pro-asthmatic effects such as sustained bronchoconstriction, mucus </a:t>
            </a:r>
            <a:r>
              <a:rPr lang="en-US" b="0" dirty="0" smtClean="0"/>
              <a:t>secretion and airway edema </a:t>
            </a:r>
            <a:endParaRPr lang="en-US" b="0" dirty="0"/>
          </a:p>
        </p:txBody>
      </p:sp>
    </p:spTree>
    <p:extLst>
      <p:ext uri="{BB962C8B-B14F-4D97-AF65-F5344CB8AC3E}">
        <p14:creationId xmlns:p14="http://schemas.microsoft.com/office/powerpoint/2010/main" val="153271308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70866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76645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54737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62054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AutoShape 2" descr="Image result for leukotriene modifie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stretch>
            <a:fillRect/>
          </a:stretch>
        </p:blipFill>
        <p:spPr>
          <a:xfrm>
            <a:off x="0" y="381000"/>
            <a:ext cx="8988425" cy="6248400"/>
          </a:xfrm>
          <a:prstGeom prst="rect">
            <a:avLst/>
          </a:prstGeom>
        </p:spPr>
      </p:pic>
    </p:spTree>
    <p:extLst>
      <p:ext uri="{BB962C8B-B14F-4D97-AF65-F5344CB8AC3E}">
        <p14:creationId xmlns:p14="http://schemas.microsoft.com/office/powerpoint/2010/main" val="10639375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28600" y="152400"/>
            <a:ext cx="8229600" cy="1143000"/>
          </a:xfrm>
        </p:spPr>
        <p:txBody>
          <a:bodyPr/>
          <a:lstStyle/>
          <a:p>
            <a:pPr eaLnBrk="1" hangingPunct="1"/>
            <a:r>
              <a:rPr lang="en-US" altLang="en-US" dirty="0" smtClean="0"/>
              <a:t>Goals for treating asthma</a:t>
            </a:r>
          </a:p>
        </p:txBody>
      </p:sp>
      <p:sp>
        <p:nvSpPr>
          <p:cNvPr id="7171" name="Content Placeholder 2"/>
          <p:cNvSpPr>
            <a:spLocks noGrp="1"/>
          </p:cNvSpPr>
          <p:nvPr>
            <p:ph idx="1"/>
          </p:nvPr>
        </p:nvSpPr>
        <p:spPr/>
        <p:txBody>
          <a:bodyPr/>
          <a:lstStyle/>
          <a:p>
            <a:pPr eaLnBrk="1" hangingPunct="1"/>
            <a:endParaRPr lang="en-US" altLang="en-US" dirty="0" smtClean="0"/>
          </a:p>
          <a:p>
            <a:pPr eaLnBrk="1" hangingPunct="1"/>
            <a:r>
              <a:rPr lang="en-US" altLang="en-US" b="0" dirty="0" smtClean="0"/>
              <a:t>Avoid troublesome symptoms night and day</a:t>
            </a:r>
          </a:p>
          <a:p>
            <a:pPr eaLnBrk="1" hangingPunct="1"/>
            <a:r>
              <a:rPr lang="en-US" altLang="en-US" b="0" dirty="0" smtClean="0"/>
              <a:t> Use little or no reliever medication</a:t>
            </a:r>
          </a:p>
          <a:p>
            <a:pPr eaLnBrk="1" hangingPunct="1"/>
            <a:r>
              <a:rPr lang="en-US" altLang="en-US" b="0" dirty="0" smtClean="0"/>
              <a:t> Have productive, physically active lives</a:t>
            </a:r>
          </a:p>
          <a:p>
            <a:pPr eaLnBrk="1" hangingPunct="1"/>
            <a:r>
              <a:rPr lang="en-US" altLang="en-US" b="0" dirty="0" smtClean="0"/>
              <a:t> Have (near) normal lung function</a:t>
            </a:r>
          </a:p>
          <a:p>
            <a:pPr eaLnBrk="1" hangingPunct="1"/>
            <a:r>
              <a:rPr lang="en-US" altLang="en-US" b="0" dirty="0" smtClean="0"/>
              <a:t> Avoid serious attacks</a:t>
            </a:r>
          </a:p>
          <a:p>
            <a:pPr eaLnBrk="1" hangingPunct="1"/>
            <a:endParaRPr lang="en-US" altLang="en-US" dirty="0" smtClean="0"/>
          </a:p>
        </p:txBody>
      </p:sp>
    </p:spTree>
    <p:extLst>
      <p:ext uri="{BB962C8B-B14F-4D97-AF65-F5344CB8AC3E}">
        <p14:creationId xmlns:p14="http://schemas.microsoft.com/office/powerpoint/2010/main" val="38022103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leukotriene modifiers drug interac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0"/>
            <a:ext cx="6019800" cy="3390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77480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304800"/>
            <a:ext cx="9144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07733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zafirlukast dose adjust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5395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63820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Use of </a:t>
            </a:r>
            <a:r>
              <a:rPr lang="en-US" sz="3200" dirty="0" err="1"/>
              <a:t>antileukotriene</a:t>
            </a:r>
            <a:r>
              <a:rPr lang="en-US" sz="3200" dirty="0"/>
              <a:t> agents </a:t>
            </a:r>
          </a:p>
        </p:txBody>
      </p:sp>
      <p:sp>
        <p:nvSpPr>
          <p:cNvPr id="3" name="Content Placeholder 2"/>
          <p:cNvSpPr>
            <a:spLocks noGrp="1"/>
          </p:cNvSpPr>
          <p:nvPr>
            <p:ph idx="1"/>
          </p:nvPr>
        </p:nvSpPr>
        <p:spPr/>
        <p:txBody>
          <a:bodyPr/>
          <a:lstStyle/>
          <a:p>
            <a:r>
              <a:rPr lang="en-US" dirty="0" smtClean="0"/>
              <a:t>Aspirin induced asthma</a:t>
            </a:r>
          </a:p>
          <a:p>
            <a:r>
              <a:rPr lang="en-US" dirty="0" smtClean="0"/>
              <a:t>Exercise induced asthma</a:t>
            </a:r>
          </a:p>
          <a:p>
            <a:r>
              <a:rPr lang="en-US" dirty="0" smtClean="0"/>
              <a:t>More effective in children than adults</a:t>
            </a:r>
          </a:p>
          <a:p>
            <a:r>
              <a:rPr lang="en-US" dirty="0" smtClean="0"/>
              <a:t>Smoking </a:t>
            </a:r>
            <a:endParaRPr lang="en-US" dirty="0"/>
          </a:p>
        </p:txBody>
      </p:sp>
    </p:spTree>
    <p:extLst>
      <p:ext uri="{BB962C8B-B14F-4D97-AF65-F5344CB8AC3E}">
        <p14:creationId xmlns:p14="http://schemas.microsoft.com/office/powerpoint/2010/main" val="21396380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Adverse effects</a:t>
            </a:r>
            <a:endParaRPr lang="en-US" dirty="0"/>
          </a:p>
        </p:txBody>
      </p:sp>
      <p:sp>
        <p:nvSpPr>
          <p:cNvPr id="3" name="Content Placeholder 2"/>
          <p:cNvSpPr>
            <a:spLocks noGrp="1"/>
          </p:cNvSpPr>
          <p:nvPr>
            <p:ph idx="1"/>
          </p:nvPr>
        </p:nvSpPr>
        <p:spPr/>
        <p:txBody>
          <a:bodyPr>
            <a:normAutofit fontScale="85000" lnSpcReduction="20000"/>
          </a:bodyPr>
          <a:lstStyle/>
          <a:p>
            <a:r>
              <a:rPr lang="en-US" b="0" dirty="0" smtClean="0"/>
              <a:t>≤2%</a:t>
            </a:r>
          </a:p>
          <a:p>
            <a:r>
              <a:rPr lang="en-US" b="0" dirty="0" err="1" smtClean="0"/>
              <a:t>Zileuton</a:t>
            </a:r>
            <a:r>
              <a:rPr lang="en-US" b="0" dirty="0" smtClean="0"/>
              <a:t>, </a:t>
            </a:r>
            <a:r>
              <a:rPr lang="en-US" b="0" dirty="0" err="1" smtClean="0">
                <a:solidFill>
                  <a:schemeClr val="tx2"/>
                </a:solidFill>
              </a:rPr>
              <a:t>Zafirlukast</a:t>
            </a:r>
            <a:r>
              <a:rPr lang="en-US" b="0" dirty="0" smtClean="0">
                <a:solidFill>
                  <a:schemeClr val="tx2"/>
                </a:solidFill>
              </a:rPr>
              <a:t> </a:t>
            </a:r>
            <a:r>
              <a:rPr lang="en-US" b="0" dirty="0">
                <a:solidFill>
                  <a:schemeClr val="tx2"/>
                </a:solidFill>
              </a:rPr>
              <a:t>or </a:t>
            </a:r>
            <a:r>
              <a:rPr lang="en-US" b="0" dirty="0" err="1" smtClean="0">
                <a:solidFill>
                  <a:schemeClr val="tx2"/>
                </a:solidFill>
              </a:rPr>
              <a:t>Montelukast</a:t>
            </a:r>
            <a:r>
              <a:rPr lang="en-US" b="0" dirty="0">
                <a:solidFill>
                  <a:schemeClr val="tx2"/>
                </a:solidFill>
              </a:rPr>
              <a:t>: anaphylaxis, angioedema, dizziness, dyspepsia, muscle weakness, and elevated transaminases</a:t>
            </a:r>
          </a:p>
          <a:p>
            <a:r>
              <a:rPr lang="en-US" b="0" dirty="0" smtClean="0"/>
              <a:t>Headache </a:t>
            </a:r>
            <a:r>
              <a:rPr lang="en-US" b="0" dirty="0"/>
              <a:t>(</a:t>
            </a:r>
            <a:r>
              <a:rPr lang="en-US" b="0" dirty="0" smtClean="0"/>
              <a:t>23-25%), </a:t>
            </a:r>
            <a:r>
              <a:rPr lang="en-US" b="0" dirty="0"/>
              <a:t>dyspepsia (</a:t>
            </a:r>
            <a:r>
              <a:rPr lang="en-US" b="0" dirty="0" smtClean="0"/>
              <a:t>8%), </a:t>
            </a:r>
            <a:r>
              <a:rPr lang="en-US" b="0" dirty="0" err="1"/>
              <a:t>myalgias</a:t>
            </a:r>
            <a:r>
              <a:rPr lang="en-US" b="0" dirty="0"/>
              <a:t> (</a:t>
            </a:r>
            <a:r>
              <a:rPr lang="en-US" b="0" dirty="0" smtClean="0"/>
              <a:t>7%), </a:t>
            </a:r>
            <a:r>
              <a:rPr lang="en-US" b="0" dirty="0"/>
              <a:t>leukopenia (</a:t>
            </a:r>
            <a:r>
              <a:rPr lang="en-US" b="0" dirty="0" smtClean="0"/>
              <a:t>1-3%), </a:t>
            </a:r>
            <a:r>
              <a:rPr lang="en-US" b="0" dirty="0"/>
              <a:t>elevated transaminases (</a:t>
            </a:r>
            <a:r>
              <a:rPr lang="en-US" b="0" dirty="0" smtClean="0"/>
              <a:t>2-5%), </a:t>
            </a:r>
            <a:r>
              <a:rPr lang="en-US" b="0" dirty="0"/>
              <a:t>sleep disorders (&lt;</a:t>
            </a:r>
            <a:r>
              <a:rPr lang="en-US" b="0" dirty="0" smtClean="0"/>
              <a:t>1%), </a:t>
            </a:r>
            <a:r>
              <a:rPr lang="en-US" b="0" dirty="0"/>
              <a:t>and behavior changes (&lt;</a:t>
            </a:r>
            <a:r>
              <a:rPr lang="en-US" b="0" dirty="0" smtClean="0"/>
              <a:t>1%) </a:t>
            </a:r>
          </a:p>
          <a:p>
            <a:pPr lvl="1"/>
            <a:r>
              <a:rPr lang="en-US" b="0" dirty="0" smtClean="0"/>
              <a:t>Use </a:t>
            </a:r>
            <a:r>
              <a:rPr lang="en-US" b="0" dirty="0"/>
              <a:t>in patients with a history of liver disease or substantial alcohol consumption should be </a:t>
            </a:r>
            <a:r>
              <a:rPr lang="en-US" b="0" dirty="0" smtClean="0"/>
              <a:t>avoided</a:t>
            </a:r>
          </a:p>
          <a:p>
            <a:pPr lvl="1"/>
            <a:r>
              <a:rPr lang="en-US" b="0" dirty="0" smtClean="0"/>
              <a:t>Monitor ALT </a:t>
            </a:r>
            <a:r>
              <a:rPr lang="en-US" b="0" dirty="0"/>
              <a:t>monthly for the first three months, every two to three months for the rest of the first year, and periodically </a:t>
            </a:r>
            <a:r>
              <a:rPr lang="en-US" b="0" dirty="0" smtClean="0"/>
              <a:t>thereafter</a:t>
            </a:r>
          </a:p>
          <a:p>
            <a:pPr lvl="1"/>
            <a:r>
              <a:rPr lang="en-US" b="0" dirty="0" smtClean="0"/>
              <a:t>Should </a:t>
            </a:r>
            <a:r>
              <a:rPr lang="en-US" b="0" dirty="0"/>
              <a:t>be discontinued if ALT is ≥3 times normal</a:t>
            </a:r>
            <a:endParaRPr lang="en-US" b="0" dirty="0">
              <a:solidFill>
                <a:schemeClr val="tx1"/>
              </a:solidFill>
            </a:endParaRPr>
          </a:p>
        </p:txBody>
      </p:sp>
    </p:spTree>
    <p:extLst>
      <p:ext uri="{BB962C8B-B14F-4D97-AF65-F5344CB8AC3E}">
        <p14:creationId xmlns:p14="http://schemas.microsoft.com/office/powerpoint/2010/main" val="19391044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Eosinophilic granulomatosis with </a:t>
            </a:r>
            <a:r>
              <a:rPr lang="en-US" sz="3200" dirty="0" err="1"/>
              <a:t>polyangiitis</a:t>
            </a:r>
            <a:endParaRPr lang="en-US" sz="3200" dirty="0"/>
          </a:p>
        </p:txBody>
      </p:sp>
      <p:sp>
        <p:nvSpPr>
          <p:cNvPr id="3" name="Content Placeholder 2"/>
          <p:cNvSpPr>
            <a:spLocks noGrp="1"/>
          </p:cNvSpPr>
          <p:nvPr>
            <p:ph idx="1"/>
          </p:nvPr>
        </p:nvSpPr>
        <p:spPr/>
        <p:txBody>
          <a:bodyPr>
            <a:normAutofit/>
          </a:bodyPr>
          <a:lstStyle/>
          <a:p>
            <a:r>
              <a:rPr lang="en-US" b="0" dirty="0" err="1" smtClean="0"/>
              <a:t>Churg</a:t>
            </a:r>
            <a:r>
              <a:rPr lang="en-US" b="0" dirty="0" smtClean="0"/>
              <a:t>-Strauss-like </a:t>
            </a:r>
            <a:r>
              <a:rPr lang="en-US" b="0" dirty="0"/>
              <a:t>syndrome develops as a rare complication in steroid-dependent asthmatics treated with </a:t>
            </a:r>
            <a:r>
              <a:rPr lang="en-US" b="0" dirty="0" err="1"/>
              <a:t>antileukotriene</a:t>
            </a:r>
            <a:r>
              <a:rPr lang="en-US" b="0" dirty="0"/>
              <a:t> </a:t>
            </a:r>
            <a:r>
              <a:rPr lang="en-US" b="0" dirty="0" smtClean="0"/>
              <a:t>agents</a:t>
            </a:r>
          </a:p>
          <a:p>
            <a:r>
              <a:rPr lang="en-US" b="0" dirty="0" smtClean="0"/>
              <a:t>Occurs </a:t>
            </a:r>
            <a:r>
              <a:rPr lang="en-US" b="0" dirty="0"/>
              <a:t>following tapering of the oral glucocorticoid </a:t>
            </a:r>
            <a:r>
              <a:rPr lang="en-US" b="0" dirty="0" smtClean="0"/>
              <a:t>dose</a:t>
            </a:r>
          </a:p>
          <a:p>
            <a:r>
              <a:rPr lang="en-US" b="0" dirty="0" smtClean="0"/>
              <a:t>EGPA </a:t>
            </a:r>
            <a:r>
              <a:rPr lang="en-US" b="0" dirty="0"/>
              <a:t>may be unmasked by glucocorticoid withdrawal, rather than being caused by the drugs themselves</a:t>
            </a:r>
          </a:p>
        </p:txBody>
      </p:sp>
    </p:spTree>
    <p:extLst>
      <p:ext uri="{BB962C8B-B14F-4D97-AF65-F5344CB8AC3E}">
        <p14:creationId xmlns:p14="http://schemas.microsoft.com/office/powerpoint/2010/main" val="188924758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133600"/>
            <a:ext cx="6973887" cy="1362075"/>
          </a:xfrm>
        </p:spPr>
        <p:txBody>
          <a:bodyPr/>
          <a:lstStyle/>
          <a:p>
            <a:r>
              <a:rPr lang="en-US" b="0" dirty="0"/>
              <a:t> </a:t>
            </a:r>
            <a:r>
              <a:rPr lang="en-US" dirty="0" err="1" smtClean="0"/>
              <a:t>Xanthines</a:t>
            </a:r>
            <a:endParaRPr lang="en-US" dirty="0"/>
          </a:p>
        </p:txBody>
      </p:sp>
    </p:spTree>
    <p:extLst>
      <p:ext uri="{BB962C8B-B14F-4D97-AF65-F5344CB8AC3E}">
        <p14:creationId xmlns:p14="http://schemas.microsoft.com/office/powerpoint/2010/main" val="36187592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7467600" cy="1143000"/>
          </a:xfrm>
        </p:spPr>
        <p:txBody>
          <a:bodyPr/>
          <a:lstStyle/>
          <a:p>
            <a:r>
              <a:rPr lang="en-US" sz="3200" dirty="0" smtClean="0"/>
              <a:t>Theophylline mechanism of action</a:t>
            </a:r>
            <a:endParaRPr lang="en-US" sz="3200" dirty="0"/>
          </a:p>
        </p:txBody>
      </p:sp>
      <p:sp>
        <p:nvSpPr>
          <p:cNvPr id="5" name="Content Placeholder 4"/>
          <p:cNvSpPr>
            <a:spLocks noGrp="1"/>
          </p:cNvSpPr>
          <p:nvPr>
            <p:ph idx="1"/>
          </p:nvPr>
        </p:nvSpPr>
        <p:spPr/>
        <p:txBody>
          <a:bodyPr>
            <a:normAutofit fontScale="85000" lnSpcReduction="20000"/>
          </a:bodyPr>
          <a:lstStyle/>
          <a:p>
            <a:r>
              <a:rPr lang="en-US" b="0" dirty="0" smtClean="0">
                <a:solidFill>
                  <a:schemeClr val="tx2"/>
                </a:solidFill>
              </a:rPr>
              <a:t>Competitive </a:t>
            </a:r>
            <a:r>
              <a:rPr lang="en-US" b="0" dirty="0">
                <a:solidFill>
                  <a:schemeClr val="tx2"/>
                </a:solidFill>
              </a:rPr>
              <a:t>nonselective </a:t>
            </a:r>
            <a:r>
              <a:rPr lang="en-US" b="0" dirty="0" smtClean="0">
                <a:solidFill>
                  <a:schemeClr val="tx2"/>
                </a:solidFill>
              </a:rPr>
              <a:t>phosphodiesterase inhibitor:</a:t>
            </a:r>
          </a:p>
          <a:p>
            <a:pPr lvl="1"/>
            <a:r>
              <a:rPr lang="en-US" b="0" dirty="0" smtClean="0">
                <a:solidFill>
                  <a:schemeClr val="tx2"/>
                </a:solidFill>
              </a:rPr>
              <a:t>Raises </a:t>
            </a:r>
            <a:r>
              <a:rPr lang="en-US" b="0" dirty="0">
                <a:solidFill>
                  <a:schemeClr val="tx2"/>
                </a:solidFill>
              </a:rPr>
              <a:t>intracellular </a:t>
            </a:r>
            <a:r>
              <a:rPr lang="en-US" b="1" dirty="0" err="1" smtClean="0">
                <a:solidFill>
                  <a:schemeClr val="tx2"/>
                </a:solidFill>
              </a:rPr>
              <a:t>cAMP</a:t>
            </a:r>
            <a:endParaRPr lang="en-US" b="1" dirty="0" smtClean="0">
              <a:solidFill>
                <a:schemeClr val="tx2"/>
              </a:solidFill>
            </a:endParaRPr>
          </a:p>
          <a:p>
            <a:pPr lvl="1"/>
            <a:r>
              <a:rPr lang="en-US" b="0" dirty="0" smtClean="0">
                <a:solidFill>
                  <a:schemeClr val="tx2"/>
                </a:solidFill>
              </a:rPr>
              <a:t>Activates</a:t>
            </a:r>
            <a:r>
              <a:rPr lang="en-US" b="0" dirty="0">
                <a:solidFill>
                  <a:schemeClr val="tx2"/>
                </a:solidFill>
              </a:rPr>
              <a:t> </a:t>
            </a:r>
            <a:r>
              <a:rPr lang="en-US" b="0" dirty="0" smtClean="0">
                <a:solidFill>
                  <a:schemeClr val="tx2"/>
                </a:solidFill>
              </a:rPr>
              <a:t>protein kinase</a:t>
            </a:r>
          </a:p>
          <a:p>
            <a:pPr lvl="1"/>
            <a:r>
              <a:rPr lang="en-US" b="0" dirty="0" smtClean="0">
                <a:solidFill>
                  <a:schemeClr val="tx2"/>
                </a:solidFill>
              </a:rPr>
              <a:t>Inhibits TNF alpha</a:t>
            </a:r>
          </a:p>
          <a:p>
            <a:pPr lvl="1"/>
            <a:r>
              <a:rPr lang="en-US" b="0" dirty="0" smtClean="0">
                <a:solidFill>
                  <a:schemeClr val="tx2"/>
                </a:solidFill>
              </a:rPr>
              <a:t>Inhibits</a:t>
            </a:r>
            <a:r>
              <a:rPr lang="en-US" b="0" dirty="0">
                <a:solidFill>
                  <a:schemeClr val="tx2"/>
                </a:solidFill>
              </a:rPr>
              <a:t> </a:t>
            </a:r>
            <a:r>
              <a:rPr lang="en-US" b="0" dirty="0" smtClean="0">
                <a:solidFill>
                  <a:schemeClr val="tx2"/>
                </a:solidFill>
              </a:rPr>
              <a:t>leukotriene</a:t>
            </a:r>
            <a:r>
              <a:rPr lang="en-US" b="0" dirty="0">
                <a:solidFill>
                  <a:schemeClr val="tx2"/>
                </a:solidFill>
              </a:rPr>
              <a:t> </a:t>
            </a:r>
            <a:r>
              <a:rPr lang="en-US" b="0" dirty="0" smtClean="0">
                <a:solidFill>
                  <a:schemeClr val="tx2"/>
                </a:solidFill>
              </a:rPr>
              <a:t>synthesis</a:t>
            </a:r>
          </a:p>
          <a:p>
            <a:r>
              <a:rPr lang="en-US" b="0" dirty="0" smtClean="0">
                <a:solidFill>
                  <a:schemeClr val="tx2"/>
                </a:solidFill>
              </a:rPr>
              <a:t>Nonselective</a:t>
            </a:r>
            <a:r>
              <a:rPr lang="en-US" b="0" dirty="0">
                <a:solidFill>
                  <a:schemeClr val="tx2"/>
                </a:solidFill>
              </a:rPr>
              <a:t> </a:t>
            </a:r>
            <a:r>
              <a:rPr lang="en-US" b="0" dirty="0" smtClean="0">
                <a:solidFill>
                  <a:schemeClr val="tx2"/>
                </a:solidFill>
              </a:rPr>
              <a:t>adenosine receptor</a:t>
            </a:r>
            <a:r>
              <a:rPr lang="en-US" b="0" dirty="0">
                <a:solidFill>
                  <a:schemeClr val="tx2"/>
                </a:solidFill>
              </a:rPr>
              <a:t> </a:t>
            </a:r>
            <a:r>
              <a:rPr lang="en-US" b="0" dirty="0" smtClean="0">
                <a:solidFill>
                  <a:schemeClr val="tx2"/>
                </a:solidFill>
              </a:rPr>
              <a:t>antagonist:</a:t>
            </a:r>
          </a:p>
          <a:p>
            <a:pPr lvl="1"/>
            <a:r>
              <a:rPr lang="en-US" b="0" dirty="0" smtClean="0">
                <a:solidFill>
                  <a:schemeClr val="tx2"/>
                </a:solidFill>
              </a:rPr>
              <a:t>Antagonizing </a:t>
            </a:r>
            <a:r>
              <a:rPr lang="en-US" b="0" dirty="0">
                <a:solidFill>
                  <a:schemeClr val="tx2"/>
                </a:solidFill>
              </a:rPr>
              <a:t>A1, A2, and A3 receptors almost </a:t>
            </a:r>
            <a:r>
              <a:rPr lang="en-US" b="0" dirty="0" smtClean="0">
                <a:solidFill>
                  <a:schemeClr val="tx2"/>
                </a:solidFill>
              </a:rPr>
              <a:t>(cardiac effects)</a:t>
            </a:r>
            <a:endParaRPr lang="en-US" b="0" dirty="0">
              <a:solidFill>
                <a:schemeClr val="tx2"/>
              </a:solidFill>
            </a:endParaRPr>
          </a:p>
          <a:p>
            <a:r>
              <a:rPr lang="en-US" b="0" dirty="0" smtClean="0">
                <a:solidFill>
                  <a:schemeClr val="tx2"/>
                </a:solidFill>
              </a:rPr>
              <a:t>Inhibit</a:t>
            </a:r>
            <a:r>
              <a:rPr lang="en-US" b="0" dirty="0">
                <a:solidFill>
                  <a:schemeClr val="tx2"/>
                </a:solidFill>
              </a:rPr>
              <a:t> </a:t>
            </a:r>
            <a:r>
              <a:rPr lang="en-US" dirty="0" smtClean="0">
                <a:solidFill>
                  <a:schemeClr val="tx2"/>
                </a:solidFill>
              </a:rPr>
              <a:t>TGF beta</a:t>
            </a:r>
            <a:r>
              <a:rPr lang="en-US" b="0" dirty="0" smtClean="0">
                <a:solidFill>
                  <a:schemeClr val="tx2"/>
                </a:solidFill>
              </a:rPr>
              <a:t>-mediated </a:t>
            </a:r>
            <a:r>
              <a:rPr lang="en-US" b="0" dirty="0">
                <a:solidFill>
                  <a:schemeClr val="tx2"/>
                </a:solidFill>
              </a:rPr>
              <a:t>conversion of pulmonary fibroblasts into </a:t>
            </a:r>
            <a:r>
              <a:rPr lang="en-US" b="0" dirty="0" err="1">
                <a:solidFill>
                  <a:schemeClr val="tx2"/>
                </a:solidFill>
              </a:rPr>
              <a:t>myofibroblasts</a:t>
            </a:r>
            <a:r>
              <a:rPr lang="en-US" b="0" dirty="0">
                <a:solidFill>
                  <a:schemeClr val="tx2"/>
                </a:solidFill>
              </a:rPr>
              <a:t> in </a:t>
            </a:r>
            <a:r>
              <a:rPr lang="en-US" b="0" dirty="0" smtClean="0">
                <a:solidFill>
                  <a:schemeClr val="tx2"/>
                </a:solidFill>
              </a:rPr>
              <a:t>COPD</a:t>
            </a:r>
            <a:r>
              <a:rPr lang="en-US" b="0" dirty="0">
                <a:solidFill>
                  <a:schemeClr val="tx2"/>
                </a:solidFill>
              </a:rPr>
              <a:t> and </a:t>
            </a:r>
            <a:r>
              <a:rPr lang="en-US" b="0" dirty="0" smtClean="0">
                <a:solidFill>
                  <a:schemeClr val="tx2"/>
                </a:solidFill>
              </a:rPr>
              <a:t>asthma</a:t>
            </a:r>
            <a:r>
              <a:rPr lang="en-US" b="0" dirty="0">
                <a:solidFill>
                  <a:schemeClr val="tx2"/>
                </a:solidFill>
              </a:rPr>
              <a:t> via </a:t>
            </a:r>
            <a:r>
              <a:rPr lang="en-US" b="0" dirty="0" err="1">
                <a:solidFill>
                  <a:schemeClr val="tx2"/>
                </a:solidFill>
              </a:rPr>
              <a:t>cAMP</a:t>
            </a:r>
            <a:r>
              <a:rPr lang="en-US" b="0" dirty="0">
                <a:solidFill>
                  <a:schemeClr val="tx2"/>
                </a:solidFill>
              </a:rPr>
              <a:t>-PKA pathway and suppresses COL1 mRNA, which codes for the protein </a:t>
            </a:r>
            <a:r>
              <a:rPr lang="en-US" b="0" dirty="0" smtClean="0">
                <a:solidFill>
                  <a:schemeClr val="tx2"/>
                </a:solidFill>
              </a:rPr>
              <a:t>collagen</a:t>
            </a:r>
            <a:endParaRPr lang="en-US" b="0" dirty="0">
              <a:solidFill>
                <a:schemeClr val="tx2"/>
              </a:solidFill>
            </a:endParaRPr>
          </a:p>
          <a:p>
            <a:endParaRPr lang="en-US" dirty="0">
              <a:solidFill>
                <a:schemeClr val="tx1"/>
              </a:solidFill>
            </a:endParaRPr>
          </a:p>
        </p:txBody>
      </p:sp>
    </p:spTree>
    <p:extLst>
      <p:ext uri="{BB962C8B-B14F-4D97-AF65-F5344CB8AC3E}">
        <p14:creationId xmlns:p14="http://schemas.microsoft.com/office/powerpoint/2010/main" val="28639044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arnes PJ. Pharmaceuticals 2010, 3(3), 725-7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 y="228600"/>
            <a:ext cx="8740140" cy="609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6473428"/>
            <a:ext cx="4565930" cy="369332"/>
          </a:xfrm>
          <a:prstGeom prst="rect">
            <a:avLst/>
          </a:prstGeom>
        </p:spPr>
        <p:txBody>
          <a:bodyPr wrap="none">
            <a:spAutoFit/>
          </a:bodyPr>
          <a:lstStyle/>
          <a:p>
            <a:r>
              <a:rPr lang="en-US" b="1" dirty="0" err="1">
                <a:solidFill>
                  <a:srgbClr val="000000"/>
                </a:solidFill>
                <a:latin typeface="Calibri" panose="020F0502020204030204" pitchFamily="34" charset="0"/>
              </a:rPr>
              <a:t>BarnesPJ</a:t>
            </a:r>
            <a:r>
              <a:rPr lang="en-US" b="1" dirty="0">
                <a:solidFill>
                  <a:srgbClr val="000000"/>
                </a:solidFill>
                <a:latin typeface="Calibri" panose="020F0502020204030204" pitchFamily="34" charset="0"/>
              </a:rPr>
              <a:t>. </a:t>
            </a:r>
            <a:r>
              <a:rPr lang="en-US" b="1" i="1" dirty="0">
                <a:solidFill>
                  <a:srgbClr val="000000"/>
                </a:solidFill>
                <a:latin typeface="Calibri" panose="020F0502020204030204" pitchFamily="34" charset="0"/>
              </a:rPr>
              <a:t>Pharmaceuticals</a:t>
            </a:r>
            <a:r>
              <a:rPr lang="en-US" b="1" dirty="0">
                <a:solidFill>
                  <a:srgbClr val="000000"/>
                </a:solidFill>
                <a:latin typeface="Calibri" panose="020F0502020204030204" pitchFamily="34" charset="0"/>
              </a:rPr>
              <a:t>2010, </a:t>
            </a:r>
            <a:r>
              <a:rPr lang="en-US" b="1" i="1" dirty="0">
                <a:solidFill>
                  <a:srgbClr val="000000"/>
                </a:solidFill>
                <a:latin typeface="Calibri" panose="020F0502020204030204" pitchFamily="34" charset="0"/>
              </a:rPr>
              <a:t>3</a:t>
            </a:r>
            <a:r>
              <a:rPr lang="en-US" b="1" dirty="0">
                <a:solidFill>
                  <a:srgbClr val="000000"/>
                </a:solidFill>
                <a:latin typeface="Calibri" panose="020F0502020204030204" pitchFamily="34" charset="0"/>
              </a:rPr>
              <a:t>(3), 725-747</a:t>
            </a:r>
            <a:endParaRPr lang="en-US" dirty="0"/>
          </a:p>
        </p:txBody>
      </p:sp>
    </p:spTree>
    <p:extLst>
      <p:ext uri="{BB962C8B-B14F-4D97-AF65-F5344CB8AC3E}">
        <p14:creationId xmlns:p14="http://schemas.microsoft.com/office/powerpoint/2010/main" val="189699471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Barnes PJ. Pharmaceuticals 2010, 3(3), 725-7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67056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9313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1" descr="SLIDE 53-54.jpg"/>
          <p:cNvPicPr>
            <a:picLocks noChangeAspect="1"/>
          </p:cNvPicPr>
          <p:nvPr/>
        </p:nvPicPr>
        <p:blipFill>
          <a:blip r:embed="rId3" cstate="print">
            <a:extLst>
              <a:ext uri="{28A0092B-C50C-407E-A947-70E740481C1C}">
                <a14:useLocalDpi xmlns:a14="http://schemas.microsoft.com/office/drawing/2010/main" val="0"/>
              </a:ext>
            </a:extLst>
          </a:blip>
          <a:srcRect l="1744" t="2495" r="1176" b="1849"/>
          <a:stretch>
            <a:fillRect/>
          </a:stretch>
        </p:blipFill>
        <p:spPr bwMode="auto">
          <a:xfrm>
            <a:off x="1466850" y="1100138"/>
            <a:ext cx="6011863" cy="552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2"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39700"/>
            <a:ext cx="882015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803"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275" y="1547981"/>
            <a:ext cx="968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6804" name="Rectangle 6"/>
          <p:cNvSpPr>
            <a:spLocks noGrp="1" noChangeArrowheads="1"/>
          </p:cNvSpPr>
          <p:nvPr>
            <p:ph type="title"/>
          </p:nvPr>
        </p:nvSpPr>
        <p:spPr bwMode="auto">
          <a:xfrm>
            <a:off x="173038" y="250826"/>
            <a:ext cx="7597775" cy="928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square" lIns="91440" tIns="45720" rIns="40631" bIns="45720" numCol="1" anchorCtr="0" compatLnSpc="1">
            <a:prstTxWarp prst="textNoShape">
              <a:avLst/>
            </a:prstTxWarp>
          </a:bodyPr>
          <a:lstStyle/>
          <a:p>
            <a:pPr marL="222250" eaLnBrk="1" hangingPunct="1"/>
            <a:r>
              <a:rPr lang="en-US" altLang="en-US" sz="1800" dirty="0" smtClean="0">
                <a:ea typeface="ヒラギノ角ゴ ProN W3" charset="-128"/>
              </a:rPr>
              <a:t>Stepwise management - pharmacotherapy</a:t>
            </a:r>
          </a:p>
        </p:txBody>
      </p:sp>
      <p:sp>
        <p:nvSpPr>
          <p:cNvPr id="76805" name="Rectangle 7"/>
          <p:cNvSpPr>
            <a:spLocks/>
          </p:cNvSpPr>
          <p:nvPr/>
        </p:nvSpPr>
        <p:spPr bwMode="auto">
          <a:xfrm>
            <a:off x="7462838" y="3879109"/>
            <a:ext cx="1646237" cy="2640296"/>
          </a:xfrm>
          <a:prstGeom prst="rect">
            <a:avLst/>
          </a:prstGeom>
          <a:solidFill>
            <a:schemeClr val="bg1"/>
          </a:solidFill>
          <a:ln>
            <a:noFill/>
          </a:ln>
          <a:extLst/>
        </p:spPr>
        <p:txBody>
          <a:bodyPr lIns="0" tIns="0" rIns="40631" bIns="0"/>
          <a:lstStyle>
            <a:lvl1pPr marL="36513"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900" b="1" dirty="0" smtClean="0"/>
              <a:t>*</a:t>
            </a:r>
          </a:p>
          <a:p>
            <a:pPr eaLnBrk="1" hangingPunct="1"/>
            <a:r>
              <a:rPr lang="en-US" altLang="en-US" sz="900" b="1" dirty="0" smtClean="0"/>
              <a:t>Not for children &lt;12 years</a:t>
            </a:r>
          </a:p>
          <a:p>
            <a:pPr eaLnBrk="1" hangingPunct="1">
              <a:spcBef>
                <a:spcPts val="600"/>
              </a:spcBef>
            </a:pPr>
            <a:r>
              <a:rPr lang="en-US" altLang="en-US" sz="900" b="1" dirty="0" smtClean="0"/>
              <a:t>**For children 6-11 years, the </a:t>
            </a:r>
            <a:r>
              <a:rPr lang="en-US" altLang="en-US" sz="900" b="1" dirty="0"/>
              <a:t>preferred Step 3 </a:t>
            </a:r>
            <a:r>
              <a:rPr lang="en-US" altLang="en-US" sz="900" b="1" dirty="0" smtClean="0"/>
              <a:t>treatment is </a:t>
            </a:r>
            <a:r>
              <a:rPr lang="en-US" altLang="en-US" sz="900" b="1" dirty="0"/>
              <a:t>medium dose ICS</a:t>
            </a:r>
          </a:p>
          <a:p>
            <a:pPr eaLnBrk="1" hangingPunct="1">
              <a:spcBef>
                <a:spcPts val="600"/>
              </a:spcBef>
            </a:pPr>
            <a:r>
              <a:rPr lang="en-US" altLang="en-US" sz="900" b="1" baseline="30000" dirty="0" smtClean="0"/>
              <a:t>#</a:t>
            </a:r>
            <a:r>
              <a:rPr lang="en-US" altLang="en-US" sz="900" b="1" dirty="0" smtClean="0"/>
              <a:t>For </a:t>
            </a:r>
            <a:r>
              <a:rPr lang="en-US" altLang="en-US" sz="900" b="1" dirty="0"/>
              <a:t>patients prescribed BDP/formoterol or BUD/ formoterol maintenance and reliever </a:t>
            </a:r>
            <a:r>
              <a:rPr lang="en-US" altLang="en-US" sz="900" b="1" dirty="0" smtClean="0"/>
              <a:t>therapy</a:t>
            </a:r>
          </a:p>
          <a:p>
            <a:pPr eaLnBrk="1" hangingPunct="1">
              <a:spcBef>
                <a:spcPts val="600"/>
              </a:spcBef>
            </a:pPr>
            <a:r>
              <a:rPr lang="en-AU" altLang="en-US" sz="900" b="1" dirty="0" smtClean="0">
                <a:sym typeface="Wingdings 2"/>
              </a:rPr>
              <a:t></a:t>
            </a:r>
            <a:r>
              <a:rPr lang="en-AU" altLang="en-US" sz="900" b="1" dirty="0" smtClean="0"/>
              <a:t> </a:t>
            </a:r>
            <a:r>
              <a:rPr lang="en-AU" altLang="en-US" sz="900" b="1" dirty="0"/>
              <a:t>Tiotropium by </a:t>
            </a:r>
            <a:r>
              <a:rPr lang="en-AU" altLang="en-US" sz="900" b="1" dirty="0" smtClean="0"/>
              <a:t>mist </a:t>
            </a:r>
            <a:r>
              <a:rPr lang="en-AU" altLang="en-US" sz="900" b="1" dirty="0"/>
              <a:t>inhaler is </a:t>
            </a:r>
            <a:r>
              <a:rPr lang="en-AU" altLang="en-US" sz="900" b="1" dirty="0" smtClean="0"/>
              <a:t>an </a:t>
            </a:r>
            <a:r>
              <a:rPr lang="en-AU" altLang="en-US" sz="900" b="1" dirty="0"/>
              <a:t>add-on treatment for </a:t>
            </a:r>
            <a:r>
              <a:rPr lang="en-AU" altLang="en-US" sz="900" b="1" dirty="0" smtClean="0"/>
              <a:t>patients ≥12 years with </a:t>
            </a:r>
            <a:r>
              <a:rPr lang="en-AU" altLang="en-US" sz="900" b="1" dirty="0"/>
              <a:t>a history of </a:t>
            </a:r>
            <a:r>
              <a:rPr lang="en-AU" altLang="en-US" sz="900" b="1" dirty="0" smtClean="0"/>
              <a:t>exacerbations</a:t>
            </a:r>
            <a:endParaRPr lang="en-US" altLang="en-US" sz="900" b="1" dirty="0"/>
          </a:p>
        </p:txBody>
      </p:sp>
      <p:sp>
        <p:nvSpPr>
          <p:cNvPr id="76806" name="Rectangle 8"/>
          <p:cNvSpPr>
            <a:spLocks/>
          </p:cNvSpPr>
          <p:nvPr/>
        </p:nvSpPr>
        <p:spPr bwMode="auto">
          <a:xfrm>
            <a:off x="168275" y="6650038"/>
            <a:ext cx="27987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1" bIns="0"/>
          <a:lstStyle>
            <a:lvl1pPr marL="36513"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i="1">
                <a:solidFill>
                  <a:srgbClr val="FFFFFF"/>
                </a:solidFill>
                <a:cs typeface="Arial" pitchFamily="34" charset="0"/>
                <a:sym typeface="Arial Italic" charset="0"/>
              </a:rPr>
              <a:t>GINA </a:t>
            </a:r>
            <a:r>
              <a:rPr lang="en-US" altLang="en-US" sz="1200" i="1" smtClean="0">
                <a:solidFill>
                  <a:srgbClr val="FFFFFF"/>
                </a:solidFill>
                <a:cs typeface="Arial" pitchFamily="34" charset="0"/>
                <a:sym typeface="Arial Italic" charset="0"/>
              </a:rPr>
              <a:t>2017, </a:t>
            </a:r>
            <a:r>
              <a:rPr lang="en-US" altLang="en-US" sz="1200" i="1" dirty="0">
                <a:solidFill>
                  <a:srgbClr val="FFFFFF"/>
                </a:solidFill>
                <a:cs typeface="Arial" pitchFamily="34" charset="0"/>
                <a:sym typeface="Arial Italic" charset="0"/>
              </a:rPr>
              <a:t>Box 3-5 </a:t>
            </a:r>
            <a:r>
              <a:rPr lang="en-US" altLang="en-US" sz="1200" i="1" dirty="0" smtClean="0">
                <a:solidFill>
                  <a:srgbClr val="FFFFFF"/>
                </a:solidFill>
                <a:cs typeface="Arial" pitchFamily="34" charset="0"/>
                <a:sym typeface="Arial Italic" charset="0"/>
              </a:rPr>
              <a:t> (2/8) (upper </a:t>
            </a:r>
            <a:r>
              <a:rPr lang="en-US" altLang="en-US" sz="1200" i="1" dirty="0">
                <a:solidFill>
                  <a:srgbClr val="FFFFFF"/>
                </a:solidFill>
                <a:cs typeface="Arial" pitchFamily="34" charset="0"/>
                <a:sym typeface="Arial Italic" charset="0"/>
              </a:rPr>
              <a:t>part)</a:t>
            </a:r>
          </a:p>
        </p:txBody>
      </p:sp>
      <p:sp>
        <p:nvSpPr>
          <p:cNvPr id="76807" name="Rectangle 10"/>
          <p:cNvSpPr>
            <a:spLocks/>
          </p:cNvSpPr>
          <p:nvPr/>
        </p:nvSpPr>
        <p:spPr bwMode="auto">
          <a:xfrm>
            <a:off x="4979988" y="1412875"/>
            <a:ext cx="19685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spcBef>
                <a:spcPts val="525"/>
              </a:spcBef>
            </a:pPr>
            <a:r>
              <a:rPr lang="en-US" altLang="en-US" sz="1000" b="1" dirty="0"/>
              <a:t>Diagnosis</a:t>
            </a:r>
          </a:p>
          <a:p>
            <a:pPr eaLnBrk="1" hangingPunct="1">
              <a:lnSpc>
                <a:spcPct val="90000"/>
              </a:lnSpc>
              <a:spcBef>
                <a:spcPts val="525"/>
              </a:spcBef>
            </a:pPr>
            <a:r>
              <a:rPr lang="en-US" altLang="en-US" sz="1000" b="1" dirty="0"/>
              <a:t>Symptom control &amp; risk factors</a:t>
            </a:r>
            <a:br>
              <a:rPr lang="en-US" altLang="en-US" sz="1000" b="1" dirty="0"/>
            </a:br>
            <a:r>
              <a:rPr lang="en-US" altLang="en-US" sz="1000" b="1" dirty="0"/>
              <a:t>(including lung function)</a:t>
            </a:r>
          </a:p>
          <a:p>
            <a:pPr eaLnBrk="1" hangingPunct="1">
              <a:lnSpc>
                <a:spcPct val="90000"/>
              </a:lnSpc>
              <a:spcBef>
                <a:spcPts val="525"/>
              </a:spcBef>
            </a:pPr>
            <a:r>
              <a:rPr lang="en-US" altLang="en-US" sz="1000" b="1" dirty="0"/>
              <a:t>Inhaler technique &amp; adherence</a:t>
            </a:r>
          </a:p>
          <a:p>
            <a:pPr eaLnBrk="1" hangingPunct="1">
              <a:lnSpc>
                <a:spcPct val="90000"/>
              </a:lnSpc>
              <a:spcBef>
                <a:spcPts val="525"/>
              </a:spcBef>
            </a:pPr>
            <a:r>
              <a:rPr lang="en-US" altLang="en-US" sz="1000" b="1" dirty="0"/>
              <a:t>Patient preference</a:t>
            </a:r>
          </a:p>
        </p:txBody>
      </p:sp>
      <p:sp>
        <p:nvSpPr>
          <p:cNvPr id="76808" name="Rectangle 11"/>
          <p:cNvSpPr>
            <a:spLocks/>
          </p:cNvSpPr>
          <p:nvPr/>
        </p:nvSpPr>
        <p:spPr bwMode="auto">
          <a:xfrm>
            <a:off x="5292725" y="2938463"/>
            <a:ext cx="19939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spcBef>
                <a:spcPts val="525"/>
              </a:spcBef>
            </a:pPr>
            <a:r>
              <a:rPr lang="en-US" altLang="en-US" sz="1000" b="1" dirty="0"/>
              <a:t>Asthma medications</a:t>
            </a:r>
          </a:p>
          <a:p>
            <a:pPr eaLnBrk="1" hangingPunct="1">
              <a:lnSpc>
                <a:spcPct val="90000"/>
              </a:lnSpc>
              <a:spcBef>
                <a:spcPts val="525"/>
              </a:spcBef>
            </a:pPr>
            <a:r>
              <a:rPr lang="en-US" altLang="en-US" sz="1000" b="1" dirty="0"/>
              <a:t>Non-pharmacological strategies</a:t>
            </a:r>
          </a:p>
          <a:p>
            <a:pPr eaLnBrk="1" hangingPunct="1">
              <a:lnSpc>
                <a:spcPct val="90000"/>
              </a:lnSpc>
              <a:spcBef>
                <a:spcPts val="525"/>
              </a:spcBef>
            </a:pPr>
            <a:r>
              <a:rPr lang="en-US" altLang="en-US" sz="1000" b="1" dirty="0"/>
              <a:t>Treat modifiable risk factors</a:t>
            </a:r>
          </a:p>
        </p:txBody>
      </p:sp>
      <p:sp>
        <p:nvSpPr>
          <p:cNvPr id="76809" name="Rectangle 12"/>
          <p:cNvSpPr>
            <a:spLocks/>
          </p:cNvSpPr>
          <p:nvPr/>
        </p:nvSpPr>
        <p:spPr bwMode="auto">
          <a:xfrm>
            <a:off x="1835150" y="2492375"/>
            <a:ext cx="113347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spcBef>
                <a:spcPts val="525"/>
              </a:spcBef>
            </a:pPr>
            <a:r>
              <a:rPr lang="en-US" altLang="en-US" sz="1000" b="1" dirty="0"/>
              <a:t>Symptoms</a:t>
            </a:r>
          </a:p>
          <a:p>
            <a:pPr eaLnBrk="1" hangingPunct="1">
              <a:lnSpc>
                <a:spcPct val="90000"/>
              </a:lnSpc>
              <a:spcBef>
                <a:spcPts val="525"/>
              </a:spcBef>
            </a:pPr>
            <a:r>
              <a:rPr lang="en-US" altLang="en-US" sz="1000" b="1" dirty="0"/>
              <a:t>Exacerbations</a:t>
            </a:r>
          </a:p>
          <a:p>
            <a:pPr eaLnBrk="1" hangingPunct="1">
              <a:lnSpc>
                <a:spcPct val="90000"/>
              </a:lnSpc>
              <a:spcBef>
                <a:spcPts val="525"/>
              </a:spcBef>
            </a:pPr>
            <a:r>
              <a:rPr lang="en-US" altLang="en-US" sz="1000" b="1" dirty="0"/>
              <a:t>Side-effects</a:t>
            </a:r>
          </a:p>
          <a:p>
            <a:pPr eaLnBrk="1" hangingPunct="1">
              <a:lnSpc>
                <a:spcPct val="90000"/>
              </a:lnSpc>
              <a:spcBef>
                <a:spcPts val="525"/>
              </a:spcBef>
            </a:pPr>
            <a:r>
              <a:rPr lang="en-US" altLang="en-US" sz="1000" b="1" dirty="0"/>
              <a:t>Patient satisfaction</a:t>
            </a:r>
          </a:p>
          <a:p>
            <a:pPr eaLnBrk="1" hangingPunct="1">
              <a:lnSpc>
                <a:spcPct val="90000"/>
              </a:lnSpc>
              <a:spcBef>
                <a:spcPts val="525"/>
              </a:spcBef>
            </a:pPr>
            <a:r>
              <a:rPr lang="en-US" altLang="en-US" sz="1000" b="1" dirty="0"/>
              <a:t>Lung function</a:t>
            </a:r>
          </a:p>
        </p:txBody>
      </p:sp>
      <p:sp>
        <p:nvSpPr>
          <p:cNvPr id="76810" name="Rectangle 14"/>
          <p:cNvSpPr>
            <a:spLocks/>
          </p:cNvSpPr>
          <p:nvPr/>
        </p:nvSpPr>
        <p:spPr bwMode="auto">
          <a:xfrm>
            <a:off x="538163" y="5683250"/>
            <a:ext cx="8001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US" altLang="en-US" sz="900" b="1" dirty="0">
                <a:latin typeface="Arial Italic" charset="0"/>
                <a:sym typeface="Arial Italic" charset="0"/>
              </a:rPr>
              <a:t>Other </a:t>
            </a:r>
            <a:br>
              <a:rPr lang="en-US" altLang="en-US" sz="900" b="1" dirty="0">
                <a:latin typeface="Arial Italic" charset="0"/>
                <a:sym typeface="Arial Italic" charset="0"/>
              </a:rPr>
            </a:br>
            <a:r>
              <a:rPr lang="en-US" altLang="en-US" sz="900" b="1" dirty="0">
                <a:latin typeface="Arial Italic" charset="0"/>
                <a:sym typeface="Arial Italic" charset="0"/>
              </a:rPr>
              <a:t>controller </a:t>
            </a:r>
            <a:br>
              <a:rPr lang="en-US" altLang="en-US" sz="900" b="1" dirty="0">
                <a:latin typeface="Arial Italic" charset="0"/>
                <a:sym typeface="Arial Italic" charset="0"/>
              </a:rPr>
            </a:br>
            <a:r>
              <a:rPr lang="en-US" altLang="en-US" sz="900" b="1" dirty="0">
                <a:latin typeface="Arial Italic" charset="0"/>
                <a:sym typeface="Arial Italic" charset="0"/>
              </a:rPr>
              <a:t>options</a:t>
            </a:r>
          </a:p>
        </p:txBody>
      </p:sp>
      <p:sp>
        <p:nvSpPr>
          <p:cNvPr id="76811" name="Rectangle 15"/>
          <p:cNvSpPr>
            <a:spLocks/>
          </p:cNvSpPr>
          <p:nvPr/>
        </p:nvSpPr>
        <p:spPr bwMode="auto">
          <a:xfrm>
            <a:off x="601663" y="6270625"/>
            <a:ext cx="7366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lnSpc>
                <a:spcPct val="120000"/>
              </a:lnSpc>
            </a:pPr>
            <a:r>
              <a:rPr lang="en-US" altLang="en-US" sz="900" b="1">
                <a:solidFill>
                  <a:srgbClr val="134679"/>
                </a:solidFill>
                <a:sym typeface="Arial Bold" charset="0"/>
              </a:rPr>
              <a:t>RELIEVER</a:t>
            </a:r>
          </a:p>
        </p:txBody>
      </p:sp>
      <p:sp>
        <p:nvSpPr>
          <p:cNvPr id="76812" name="Rectangle 16"/>
          <p:cNvSpPr>
            <a:spLocks/>
          </p:cNvSpPr>
          <p:nvPr/>
        </p:nvSpPr>
        <p:spPr bwMode="auto">
          <a:xfrm>
            <a:off x="1506538" y="4583113"/>
            <a:ext cx="6175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20000"/>
              </a:lnSpc>
            </a:pPr>
            <a:r>
              <a:rPr lang="en-US" altLang="en-US" sz="1000" b="1" dirty="0">
                <a:sym typeface="Arial Bold" charset="0"/>
              </a:rPr>
              <a:t>STEP 1</a:t>
            </a:r>
          </a:p>
        </p:txBody>
      </p:sp>
      <p:sp>
        <p:nvSpPr>
          <p:cNvPr id="76813" name="Rectangle 17"/>
          <p:cNvSpPr>
            <a:spLocks/>
          </p:cNvSpPr>
          <p:nvPr/>
        </p:nvSpPr>
        <p:spPr bwMode="auto">
          <a:xfrm>
            <a:off x="3349625" y="4583113"/>
            <a:ext cx="6191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20000"/>
              </a:lnSpc>
            </a:pPr>
            <a:r>
              <a:rPr lang="en-US" altLang="en-US" sz="1000" b="1">
                <a:sym typeface="Arial Bold" charset="0"/>
              </a:rPr>
              <a:t>STEP 2</a:t>
            </a:r>
          </a:p>
        </p:txBody>
      </p:sp>
      <p:sp>
        <p:nvSpPr>
          <p:cNvPr id="76814" name="Rectangle 18"/>
          <p:cNvSpPr>
            <a:spLocks/>
          </p:cNvSpPr>
          <p:nvPr/>
        </p:nvSpPr>
        <p:spPr bwMode="auto">
          <a:xfrm>
            <a:off x="5148263" y="4456113"/>
            <a:ext cx="8636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20000"/>
              </a:lnSpc>
            </a:pPr>
            <a:r>
              <a:rPr lang="en-US" altLang="en-US" sz="1000" b="1">
                <a:sym typeface="Arial Bold" charset="0"/>
              </a:rPr>
              <a:t>STEP 3</a:t>
            </a:r>
          </a:p>
        </p:txBody>
      </p:sp>
      <p:sp>
        <p:nvSpPr>
          <p:cNvPr id="76815" name="Rectangle 19"/>
          <p:cNvSpPr>
            <a:spLocks/>
          </p:cNvSpPr>
          <p:nvPr/>
        </p:nvSpPr>
        <p:spPr bwMode="auto">
          <a:xfrm>
            <a:off x="6011863" y="4192588"/>
            <a:ext cx="741362"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20000"/>
              </a:lnSpc>
            </a:pPr>
            <a:r>
              <a:rPr lang="en-US" altLang="en-US" sz="1000" b="1">
                <a:sym typeface="Arial Bold" charset="0"/>
              </a:rPr>
              <a:t>STEP 4</a:t>
            </a:r>
          </a:p>
        </p:txBody>
      </p:sp>
      <p:sp>
        <p:nvSpPr>
          <p:cNvPr id="76816" name="Rectangle 20"/>
          <p:cNvSpPr>
            <a:spLocks/>
          </p:cNvSpPr>
          <p:nvPr/>
        </p:nvSpPr>
        <p:spPr bwMode="auto">
          <a:xfrm>
            <a:off x="6732588" y="3860800"/>
            <a:ext cx="6127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20000"/>
              </a:lnSpc>
            </a:pPr>
            <a:r>
              <a:rPr lang="en-US" altLang="en-US" sz="1000" b="1">
                <a:sym typeface="Arial Bold" charset="0"/>
              </a:rPr>
              <a:t>STEP 5</a:t>
            </a:r>
          </a:p>
        </p:txBody>
      </p:sp>
      <p:sp>
        <p:nvSpPr>
          <p:cNvPr id="76817" name="Rectangle 21"/>
          <p:cNvSpPr>
            <a:spLocks/>
          </p:cNvSpPr>
          <p:nvPr/>
        </p:nvSpPr>
        <p:spPr bwMode="auto">
          <a:xfrm>
            <a:off x="2106613" y="5316538"/>
            <a:ext cx="30099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20000"/>
              </a:lnSpc>
            </a:pPr>
            <a:r>
              <a:rPr lang="en-US" altLang="en-US" sz="1200" b="1" dirty="0"/>
              <a:t>Low dose ICS</a:t>
            </a:r>
          </a:p>
        </p:txBody>
      </p:sp>
      <p:sp>
        <p:nvSpPr>
          <p:cNvPr id="73750" name="Rectangle 22"/>
          <p:cNvSpPr>
            <a:spLocks/>
          </p:cNvSpPr>
          <p:nvPr/>
        </p:nvSpPr>
        <p:spPr bwMode="auto">
          <a:xfrm>
            <a:off x="1493838" y="5711825"/>
            <a:ext cx="62071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a:defRPr/>
            </a:pPr>
            <a:r>
              <a:rPr lang="en-US" sz="800" b="1" i="1" kern="800" spc="-40" dirty="0">
                <a:latin typeface="Arial"/>
                <a:ea typeface="ＭＳ Ｐゴシック" charset="0"/>
                <a:cs typeface="Arial"/>
                <a:sym typeface="Arial Italic" charset="0"/>
              </a:rPr>
              <a:t>Consider low dose ICS </a:t>
            </a:r>
          </a:p>
        </p:txBody>
      </p:sp>
      <p:sp>
        <p:nvSpPr>
          <p:cNvPr id="73751" name="Rectangle 23"/>
          <p:cNvSpPr>
            <a:spLocks/>
          </p:cNvSpPr>
          <p:nvPr/>
        </p:nvSpPr>
        <p:spPr bwMode="auto">
          <a:xfrm>
            <a:off x="2124075" y="5711825"/>
            <a:ext cx="29464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a:defRPr/>
            </a:pPr>
            <a:r>
              <a:rPr lang="en-US" sz="800" b="1" i="1" kern="0" dirty="0">
                <a:latin typeface="Arial"/>
                <a:ea typeface="ＭＳ Ｐゴシック" charset="0"/>
                <a:cs typeface="Arial"/>
                <a:sym typeface="Arial Italic" charset="0"/>
              </a:rPr>
              <a:t>Leukotriene receptor antagonists (LTRA)</a:t>
            </a:r>
          </a:p>
          <a:p>
            <a:pPr algn="ctr">
              <a:defRPr/>
            </a:pPr>
            <a:r>
              <a:rPr lang="en-US" sz="800" b="1" i="1" kern="0" dirty="0">
                <a:latin typeface="Arial"/>
                <a:ea typeface="ＭＳ Ｐゴシック" charset="0"/>
                <a:cs typeface="Arial"/>
                <a:sym typeface="Arial Italic" charset="0"/>
              </a:rPr>
              <a:t>Low dose theophylline*</a:t>
            </a:r>
          </a:p>
        </p:txBody>
      </p:sp>
      <p:sp>
        <p:nvSpPr>
          <p:cNvPr id="73752" name="Rectangle 24"/>
          <p:cNvSpPr>
            <a:spLocks/>
          </p:cNvSpPr>
          <p:nvPr/>
        </p:nvSpPr>
        <p:spPr bwMode="auto">
          <a:xfrm>
            <a:off x="5092700" y="5711825"/>
            <a:ext cx="972456"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a:defRPr/>
            </a:pPr>
            <a:r>
              <a:rPr lang="en-US" sz="800" b="1" i="1" kern="800" spc="-10" dirty="0">
                <a:latin typeface="Arial"/>
                <a:ea typeface="ＭＳ Ｐゴシック" charset="0"/>
                <a:cs typeface="Arial"/>
                <a:sym typeface="Arial Italic" charset="0"/>
              </a:rPr>
              <a:t>Med/high dose ICS</a:t>
            </a:r>
          </a:p>
          <a:p>
            <a:pPr algn="ctr">
              <a:defRPr/>
            </a:pPr>
            <a:r>
              <a:rPr lang="en-US" sz="800" b="1" i="1" kern="800" spc="-10" dirty="0">
                <a:latin typeface="Arial"/>
                <a:ea typeface="ＭＳ Ｐゴシック" charset="0"/>
                <a:cs typeface="Arial"/>
                <a:sym typeface="Arial Italic" charset="0"/>
              </a:rPr>
              <a:t>Low dose ICS+LTRA</a:t>
            </a:r>
          </a:p>
          <a:p>
            <a:pPr algn="ctr">
              <a:defRPr/>
            </a:pPr>
            <a:r>
              <a:rPr lang="en-US" sz="800" b="1" i="1" kern="800" spc="-10" dirty="0">
                <a:latin typeface="Arial"/>
                <a:ea typeface="ＭＳ Ｐゴシック" charset="0"/>
                <a:cs typeface="Arial"/>
                <a:sym typeface="Arial Italic" charset="0"/>
              </a:rPr>
              <a:t>(or + </a:t>
            </a:r>
            <a:r>
              <a:rPr lang="en-US" sz="800" b="1" i="1" kern="800" spc="-10" dirty="0" err="1">
                <a:latin typeface="Arial"/>
                <a:ea typeface="ＭＳ Ｐゴシック" charset="0"/>
                <a:cs typeface="Arial"/>
                <a:sym typeface="Arial Italic" charset="0"/>
              </a:rPr>
              <a:t>theoph</a:t>
            </a:r>
            <a:r>
              <a:rPr lang="en-US" sz="800" b="1" i="1" kern="800" spc="-10" dirty="0">
                <a:latin typeface="Arial"/>
                <a:ea typeface="ＭＳ Ｐゴシック" charset="0"/>
                <a:cs typeface="Arial"/>
                <a:sym typeface="Arial Italic" charset="0"/>
              </a:rPr>
              <a:t>*)</a:t>
            </a:r>
          </a:p>
        </p:txBody>
      </p:sp>
      <p:sp>
        <p:nvSpPr>
          <p:cNvPr id="73755" name="Rectangle 27"/>
          <p:cNvSpPr>
            <a:spLocks/>
          </p:cNvSpPr>
          <p:nvPr/>
        </p:nvSpPr>
        <p:spPr bwMode="auto">
          <a:xfrm>
            <a:off x="1511300" y="6165850"/>
            <a:ext cx="358140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ctr">
              <a:lnSpc>
                <a:spcPct val="120000"/>
              </a:lnSpc>
              <a:defRPr/>
            </a:pPr>
            <a:r>
              <a:rPr lang="en-US" sz="1000" b="1" dirty="0">
                <a:latin typeface="Arial" charset="0"/>
                <a:ea typeface="ＭＳ Ｐゴシック" charset="0"/>
                <a:cs typeface="ＭＳ Ｐゴシック" charset="0"/>
              </a:rPr>
              <a:t>As-needed short-acting beta</a:t>
            </a:r>
            <a:r>
              <a:rPr lang="en-US" sz="1000" b="1" baseline="13000" dirty="0">
                <a:latin typeface="Arial" charset="0"/>
                <a:ea typeface="ＭＳ Ｐゴシック" charset="0"/>
                <a:cs typeface="ＭＳ Ｐゴシック" charset="0"/>
              </a:rPr>
              <a:t>2</a:t>
            </a:r>
            <a:r>
              <a:rPr lang="en-US" sz="1000" b="1" dirty="0">
                <a:latin typeface="Arial" charset="0"/>
                <a:ea typeface="ＭＳ Ｐゴシック" charset="0"/>
                <a:cs typeface="ＭＳ Ｐゴシック" charset="0"/>
              </a:rPr>
              <a:t>-agonist (SABA)</a:t>
            </a:r>
          </a:p>
        </p:txBody>
      </p:sp>
      <p:sp>
        <p:nvSpPr>
          <p:cNvPr id="73756" name="Rectangle 28"/>
          <p:cNvSpPr>
            <a:spLocks/>
          </p:cNvSpPr>
          <p:nvPr/>
        </p:nvSpPr>
        <p:spPr bwMode="auto">
          <a:xfrm>
            <a:off x="5143500" y="6165850"/>
            <a:ext cx="21590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ctr">
              <a:lnSpc>
                <a:spcPct val="90000"/>
              </a:lnSpc>
              <a:defRPr/>
            </a:pPr>
            <a:r>
              <a:rPr lang="en-US" sz="1000" b="1" dirty="0">
                <a:latin typeface="Arial" charset="0"/>
                <a:ea typeface="ＭＳ Ｐゴシック" charset="0"/>
                <a:cs typeface="ＭＳ Ｐゴシック" charset="0"/>
              </a:rPr>
              <a:t>As-needed SABA or </a:t>
            </a:r>
            <a:br>
              <a:rPr lang="en-US" sz="1000" b="1" dirty="0">
                <a:latin typeface="Arial" charset="0"/>
                <a:ea typeface="ＭＳ Ｐゴシック" charset="0"/>
                <a:cs typeface="ＭＳ Ｐゴシック" charset="0"/>
              </a:rPr>
            </a:br>
            <a:r>
              <a:rPr lang="en-US" sz="1000" b="1" dirty="0">
                <a:latin typeface="Arial" charset="0"/>
                <a:ea typeface="ＭＳ Ｐゴシック" charset="0"/>
                <a:cs typeface="ＭＳ Ｐゴシック" charset="0"/>
              </a:rPr>
              <a:t>low dose </a:t>
            </a:r>
            <a:r>
              <a:rPr lang="en-US" sz="1000" b="1" dirty="0" smtClean="0">
                <a:latin typeface="Arial" charset="0"/>
                <a:ea typeface="ＭＳ Ｐゴシック" charset="0"/>
                <a:cs typeface="ＭＳ Ｐゴシック" charset="0"/>
              </a:rPr>
              <a:t>ICS/formoterol</a:t>
            </a:r>
            <a:r>
              <a:rPr lang="en-US" sz="1000" b="1" baseline="30000" dirty="0" smtClean="0">
                <a:latin typeface="Arial" charset="0"/>
                <a:ea typeface="ＭＳ Ｐゴシック" charset="0"/>
                <a:cs typeface="ＭＳ Ｐゴシック" charset="0"/>
              </a:rPr>
              <a:t>#</a:t>
            </a:r>
            <a:endParaRPr lang="en-US" sz="1000" b="1" baseline="30000" dirty="0">
              <a:latin typeface="Arial" charset="0"/>
              <a:ea typeface="ＭＳ Ｐゴシック" charset="0"/>
              <a:cs typeface="ＭＳ Ｐゴシック" charset="0"/>
            </a:endParaRPr>
          </a:p>
        </p:txBody>
      </p:sp>
      <p:sp>
        <p:nvSpPr>
          <p:cNvPr id="76825" name="Rectangle 29"/>
          <p:cNvSpPr>
            <a:spLocks/>
          </p:cNvSpPr>
          <p:nvPr/>
        </p:nvSpPr>
        <p:spPr bwMode="auto">
          <a:xfrm>
            <a:off x="5150530" y="5207000"/>
            <a:ext cx="890587"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10000"/>
              </a:lnSpc>
            </a:pPr>
            <a:r>
              <a:rPr lang="en-US" altLang="en-US" sz="1000" b="1" dirty="0"/>
              <a:t>Low dose </a:t>
            </a:r>
            <a:br>
              <a:rPr lang="en-US" altLang="en-US" sz="1000" b="1" dirty="0"/>
            </a:br>
            <a:r>
              <a:rPr lang="en-US" altLang="en-US" sz="1000" b="1" dirty="0"/>
              <a:t>ICS/LABA</a:t>
            </a:r>
            <a:r>
              <a:rPr lang="en-US" altLang="en-US" sz="1000" b="1" dirty="0" smtClean="0"/>
              <a:t>**</a:t>
            </a:r>
            <a:endParaRPr lang="en-US" altLang="en-US" sz="1000" b="1" dirty="0"/>
          </a:p>
        </p:txBody>
      </p:sp>
      <p:sp>
        <p:nvSpPr>
          <p:cNvPr id="76826" name="Rectangle 30"/>
          <p:cNvSpPr>
            <a:spLocks/>
          </p:cNvSpPr>
          <p:nvPr/>
        </p:nvSpPr>
        <p:spPr bwMode="auto">
          <a:xfrm>
            <a:off x="6065156" y="4948238"/>
            <a:ext cx="71913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10000"/>
              </a:lnSpc>
            </a:pPr>
            <a:r>
              <a:rPr lang="en-US" altLang="en-US" sz="1000" b="1" dirty="0"/>
              <a:t>Med/high </a:t>
            </a:r>
            <a:br>
              <a:rPr lang="en-US" altLang="en-US" sz="1000" b="1" dirty="0"/>
            </a:br>
            <a:r>
              <a:rPr lang="en-US" altLang="en-US" sz="1000" b="1" dirty="0"/>
              <a:t>ICS/LABA</a:t>
            </a:r>
          </a:p>
        </p:txBody>
      </p:sp>
      <p:sp>
        <p:nvSpPr>
          <p:cNvPr id="76828" name="Rectangle 14"/>
          <p:cNvSpPr>
            <a:spLocks/>
          </p:cNvSpPr>
          <p:nvPr/>
        </p:nvSpPr>
        <p:spPr bwMode="auto">
          <a:xfrm>
            <a:off x="468313" y="4676775"/>
            <a:ext cx="8699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lnSpc>
                <a:spcPct val="90000"/>
              </a:lnSpc>
            </a:pPr>
            <a:r>
              <a:rPr lang="en-US" altLang="en-US" sz="900" b="1">
                <a:solidFill>
                  <a:srgbClr val="134679"/>
                </a:solidFill>
                <a:sym typeface="Arial Bold" charset="0"/>
              </a:rPr>
              <a:t>PREFERRED </a:t>
            </a:r>
            <a:br>
              <a:rPr lang="en-US" altLang="en-US" sz="900" b="1">
                <a:solidFill>
                  <a:srgbClr val="134679"/>
                </a:solidFill>
                <a:sym typeface="Arial Bold" charset="0"/>
              </a:rPr>
            </a:br>
            <a:r>
              <a:rPr lang="en-US" altLang="en-US" sz="900" b="1">
                <a:solidFill>
                  <a:srgbClr val="134679"/>
                </a:solidFill>
                <a:sym typeface="Arial Bold" charset="0"/>
              </a:rPr>
              <a:t>CONTROLLER </a:t>
            </a:r>
            <a:br>
              <a:rPr lang="en-US" altLang="en-US" sz="900" b="1">
                <a:solidFill>
                  <a:srgbClr val="134679"/>
                </a:solidFill>
                <a:sym typeface="Arial Bold" charset="0"/>
              </a:rPr>
            </a:br>
            <a:r>
              <a:rPr lang="en-US" altLang="en-US" sz="900" b="1">
                <a:solidFill>
                  <a:srgbClr val="134679"/>
                </a:solidFill>
                <a:sym typeface="Arial Bold" charset="0"/>
              </a:rPr>
              <a:t>CHOICE</a:t>
            </a:r>
          </a:p>
          <a:p>
            <a:pPr eaLnBrk="1" hangingPunct="1">
              <a:lnSpc>
                <a:spcPct val="90000"/>
              </a:lnSpc>
            </a:pPr>
            <a:endParaRPr lang="en-US" altLang="en-US" sz="800" b="1"/>
          </a:p>
        </p:txBody>
      </p:sp>
      <p:sp>
        <p:nvSpPr>
          <p:cNvPr id="33" name="Rectangle 32"/>
          <p:cNvSpPr/>
          <p:nvPr/>
        </p:nvSpPr>
        <p:spPr>
          <a:xfrm rot="18616622">
            <a:off x="3238426" y="2180099"/>
            <a:ext cx="1663488" cy="15098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none">
            <a:prstTxWarp prst="textArchUp">
              <a:avLst>
                <a:gd name="adj" fmla="val 5457498"/>
              </a:avLst>
            </a:prstTxWarp>
            <a:spAutoFit/>
          </a:bodyPr>
          <a:lstStyle/>
          <a:p>
            <a:pPr algn="ctr">
              <a:defRPr/>
            </a:pPr>
            <a:r>
              <a:rPr lang="en-AU" sz="1150" b="1" dirty="0">
                <a:ln w="12700">
                  <a:noFill/>
                  <a:prstDash val="solid"/>
                </a:ln>
                <a:solidFill>
                  <a:schemeClr val="bg1"/>
                </a:solidFill>
                <a:cs typeface="Arial"/>
              </a:rPr>
              <a:t>REVIEW RESPONSE</a:t>
            </a:r>
          </a:p>
        </p:txBody>
      </p:sp>
      <p:sp>
        <p:nvSpPr>
          <p:cNvPr id="34" name="Rectangle 33"/>
          <p:cNvSpPr/>
          <p:nvPr/>
        </p:nvSpPr>
        <p:spPr>
          <a:xfrm rot="3533141">
            <a:off x="3388968" y="2158002"/>
            <a:ext cx="1562188" cy="15098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none">
            <a:prstTxWarp prst="textArchUp">
              <a:avLst>
                <a:gd name="adj" fmla="val 5457498"/>
              </a:avLst>
            </a:prstTxWarp>
            <a:spAutoFit/>
          </a:bodyPr>
          <a:lstStyle/>
          <a:p>
            <a:pPr algn="ctr">
              <a:defRPr/>
            </a:pPr>
            <a:r>
              <a:rPr lang="en-AU" sz="1150" b="1" dirty="0" smtClean="0">
                <a:ln w="12700">
                  <a:noFill/>
                  <a:prstDash val="solid"/>
                </a:ln>
                <a:solidFill>
                  <a:schemeClr val="bg1"/>
                </a:solidFill>
                <a:cs typeface="Arial"/>
              </a:rPr>
              <a:t>ASSESS</a:t>
            </a:r>
            <a:endParaRPr lang="en-AU" sz="1150" b="1" dirty="0">
              <a:ln w="12700">
                <a:noFill/>
                <a:prstDash val="solid"/>
              </a:ln>
              <a:solidFill>
                <a:schemeClr val="bg1"/>
              </a:solidFill>
              <a:cs typeface="Arial"/>
            </a:endParaRPr>
          </a:p>
        </p:txBody>
      </p:sp>
      <p:sp>
        <p:nvSpPr>
          <p:cNvPr id="35" name="Rectangle 34"/>
          <p:cNvSpPr/>
          <p:nvPr/>
        </p:nvSpPr>
        <p:spPr>
          <a:xfrm rot="21356104">
            <a:off x="3401482" y="2613751"/>
            <a:ext cx="1492013" cy="1214002"/>
          </a:xfrm>
          <a:prstGeom prst="rect">
            <a:avLst/>
          </a:prstGeom>
          <a:noFill/>
        </p:spPr>
        <p:txBody>
          <a:bodyPr spcFirstLastPara="1" wrap="none">
            <a:prstTxWarp prst="textArchDown">
              <a:avLst>
                <a:gd name="adj" fmla="val 16604063"/>
              </a:avLst>
            </a:prstTxWarp>
            <a:spAutoFit/>
          </a:bodyPr>
          <a:lstStyle/>
          <a:p>
            <a:pPr algn="ctr">
              <a:defRPr/>
            </a:pPr>
            <a:r>
              <a:rPr lang="en-AU" sz="1150" b="1" dirty="0">
                <a:ln w="12700">
                  <a:noFill/>
                  <a:prstDash val="solid"/>
                </a:ln>
                <a:solidFill>
                  <a:schemeClr val="bg1"/>
                </a:solidFill>
                <a:latin typeface="Arial"/>
                <a:ea typeface="ＭＳ Ｐゴシック" charset="0"/>
                <a:cs typeface="Arial"/>
              </a:rPr>
              <a:t>ADJUST TREATMENT</a:t>
            </a:r>
            <a:endParaRPr lang="en-US" sz="1150" b="1" dirty="0">
              <a:ln w="12700">
                <a:noFill/>
                <a:prstDash val="solid"/>
              </a:ln>
              <a:solidFill>
                <a:schemeClr val="bg1"/>
              </a:solidFill>
              <a:latin typeface="Arial" charset="0"/>
              <a:ea typeface="ＭＳ Ｐゴシック" charset="0"/>
              <a:cs typeface="ＭＳ Ｐゴシック" charset="0"/>
            </a:endParaRPr>
          </a:p>
        </p:txBody>
      </p:sp>
      <p:sp>
        <p:nvSpPr>
          <p:cNvPr id="36" name="Rectangle 20"/>
          <p:cNvSpPr>
            <a:spLocks/>
          </p:cNvSpPr>
          <p:nvPr/>
        </p:nvSpPr>
        <p:spPr bwMode="auto">
          <a:xfrm>
            <a:off x="6061549" y="5709157"/>
            <a:ext cx="93662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nSpc>
                <a:spcPct val="90000"/>
              </a:lnSpc>
              <a:defRPr/>
            </a:pPr>
            <a:r>
              <a:rPr lang="en-US" sz="800" b="1" i="1" kern="0" dirty="0">
                <a:latin typeface="Arial"/>
                <a:ea typeface="ＭＳ Ｐゴシック" charset="0"/>
                <a:cs typeface="Arial"/>
                <a:sym typeface="Arial Italic" charset="0"/>
              </a:rPr>
              <a:t>Add </a:t>
            </a:r>
            <a:r>
              <a:rPr lang="en-US" sz="800" b="1" i="1" kern="0" dirty="0" smtClean="0">
                <a:latin typeface="Arial"/>
                <a:ea typeface="ＭＳ Ｐゴシック" charset="0"/>
                <a:cs typeface="Arial"/>
                <a:sym typeface="Arial Italic" charset="0"/>
              </a:rPr>
              <a:t>tiotropium</a:t>
            </a:r>
            <a:r>
              <a:rPr lang="en-US" sz="800" b="1" kern="700" dirty="0">
                <a:cs typeface="Arial"/>
              </a:rPr>
              <a:t>*</a:t>
            </a:r>
            <a:r>
              <a:rPr lang="en-US" sz="800" b="1" kern="700" baseline="30000" dirty="0">
                <a:cs typeface="Arial"/>
                <a:sym typeface="Wingdings 2"/>
              </a:rPr>
              <a:t></a:t>
            </a:r>
            <a:endParaRPr lang="en-US" sz="800" b="1" i="1" kern="0" dirty="0">
              <a:latin typeface="Arial"/>
              <a:ea typeface="ＭＳ Ｐゴシック" charset="0"/>
              <a:cs typeface="Arial"/>
              <a:sym typeface="Arial Italic" charset="0"/>
            </a:endParaRPr>
          </a:p>
          <a:p>
            <a:pPr>
              <a:lnSpc>
                <a:spcPct val="90000"/>
              </a:lnSpc>
              <a:defRPr/>
            </a:pPr>
            <a:r>
              <a:rPr lang="en-US" sz="800" b="1" i="1" kern="0" dirty="0" smtClean="0">
                <a:latin typeface="Arial"/>
                <a:ea typeface="ＭＳ Ｐゴシック" charset="0"/>
                <a:cs typeface="Arial"/>
                <a:sym typeface="Arial Italic" charset="0"/>
              </a:rPr>
              <a:t>High dose ICS </a:t>
            </a:r>
            <a:br>
              <a:rPr lang="en-US" sz="800" b="1" i="1" kern="0" dirty="0" smtClean="0">
                <a:latin typeface="Arial"/>
                <a:ea typeface="ＭＳ Ｐゴシック" charset="0"/>
                <a:cs typeface="Arial"/>
                <a:sym typeface="Arial Italic" charset="0"/>
              </a:rPr>
            </a:br>
            <a:r>
              <a:rPr lang="en-US" sz="800" b="1" i="1" kern="0" dirty="0" smtClean="0">
                <a:latin typeface="Arial"/>
                <a:ea typeface="ＭＳ Ｐゴシック" charset="0"/>
                <a:cs typeface="Arial"/>
                <a:sym typeface="Arial Italic" charset="0"/>
              </a:rPr>
              <a:t>+ LTRA </a:t>
            </a:r>
            <a:br>
              <a:rPr lang="en-US" sz="800" b="1" i="1" kern="0" dirty="0" smtClean="0">
                <a:latin typeface="Arial"/>
                <a:ea typeface="ＭＳ Ｐゴシック" charset="0"/>
                <a:cs typeface="Arial"/>
                <a:sym typeface="Arial Italic" charset="0"/>
              </a:rPr>
            </a:br>
            <a:r>
              <a:rPr lang="en-US" sz="800" b="1" i="1" kern="0" dirty="0" smtClean="0">
                <a:latin typeface="Arial"/>
                <a:ea typeface="ＭＳ Ｐゴシック" charset="0"/>
                <a:cs typeface="Arial"/>
                <a:sym typeface="Arial Italic" charset="0"/>
              </a:rPr>
              <a:t>(or + </a:t>
            </a:r>
            <a:r>
              <a:rPr lang="en-US" sz="800" b="1" i="1" kern="0" dirty="0" err="1" smtClean="0">
                <a:latin typeface="Arial"/>
                <a:ea typeface="ＭＳ Ｐゴシック" charset="0"/>
                <a:cs typeface="Arial"/>
                <a:sym typeface="Arial Italic" charset="0"/>
              </a:rPr>
              <a:t>theoph</a:t>
            </a:r>
            <a:r>
              <a:rPr lang="en-US" sz="800" b="1" i="1" kern="0" dirty="0" smtClean="0">
                <a:latin typeface="Arial"/>
                <a:ea typeface="ＭＳ Ｐゴシック" charset="0"/>
                <a:cs typeface="Arial"/>
                <a:sym typeface="Arial Italic" charset="0"/>
              </a:rPr>
              <a:t>*)</a:t>
            </a:r>
            <a:endParaRPr lang="en-US" sz="800" b="1" i="1" kern="0" dirty="0">
              <a:latin typeface="Arial"/>
              <a:ea typeface="ＭＳ Ｐゴシック" charset="0"/>
              <a:cs typeface="Arial"/>
              <a:sym typeface="Arial Italic" charset="0"/>
            </a:endParaRPr>
          </a:p>
        </p:txBody>
      </p:sp>
      <p:sp>
        <p:nvSpPr>
          <p:cNvPr id="37" name="Rectangle 21"/>
          <p:cNvSpPr>
            <a:spLocks/>
          </p:cNvSpPr>
          <p:nvPr/>
        </p:nvSpPr>
        <p:spPr bwMode="auto">
          <a:xfrm>
            <a:off x="6871370" y="5794375"/>
            <a:ext cx="687512"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nSpc>
                <a:spcPct val="90000"/>
              </a:lnSpc>
              <a:defRPr/>
            </a:pPr>
            <a:r>
              <a:rPr lang="en-US" sz="800" b="1" i="1" kern="0" dirty="0" smtClean="0">
                <a:latin typeface="Arial"/>
                <a:ea typeface="ＭＳ Ｐゴシック" charset="0"/>
                <a:cs typeface="Arial"/>
                <a:sym typeface="Arial Italic" charset="0"/>
              </a:rPr>
              <a:t>Add </a:t>
            </a:r>
            <a:r>
              <a:rPr lang="en-US" sz="800" b="1" i="1" kern="0" dirty="0">
                <a:latin typeface="Arial"/>
                <a:ea typeface="ＭＳ Ｐゴシック" charset="0"/>
                <a:cs typeface="Arial"/>
                <a:sym typeface="Arial Italic" charset="0"/>
              </a:rPr>
              <a:t>low </a:t>
            </a:r>
            <a:br>
              <a:rPr lang="en-US" sz="800" b="1" i="1" kern="0" dirty="0">
                <a:latin typeface="Arial"/>
                <a:ea typeface="ＭＳ Ｐゴシック" charset="0"/>
                <a:cs typeface="Arial"/>
                <a:sym typeface="Arial Italic" charset="0"/>
              </a:rPr>
            </a:br>
            <a:r>
              <a:rPr lang="en-US" sz="800" b="1" i="1" kern="0" dirty="0">
                <a:latin typeface="Arial"/>
                <a:ea typeface="ＭＳ Ｐゴシック" charset="0"/>
                <a:cs typeface="Arial"/>
                <a:sym typeface="Arial Italic" charset="0"/>
              </a:rPr>
              <a:t>dose OCS</a:t>
            </a:r>
          </a:p>
        </p:txBody>
      </p:sp>
      <p:sp>
        <p:nvSpPr>
          <p:cNvPr id="38" name="Rectangle 34"/>
          <p:cNvSpPr>
            <a:spLocks/>
          </p:cNvSpPr>
          <p:nvPr/>
        </p:nvSpPr>
        <p:spPr bwMode="auto">
          <a:xfrm>
            <a:off x="6784294" y="4548255"/>
            <a:ext cx="626156" cy="71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a:lnSpc>
                <a:spcPct val="90000"/>
              </a:lnSpc>
              <a:defRPr/>
            </a:pPr>
            <a:r>
              <a:rPr lang="en-US" sz="900" b="1" kern="700" dirty="0">
                <a:latin typeface="Arial"/>
                <a:cs typeface="Arial"/>
              </a:rPr>
              <a:t>Refer for add-on treatment </a:t>
            </a:r>
          </a:p>
          <a:p>
            <a:pPr algn="ctr">
              <a:lnSpc>
                <a:spcPct val="90000"/>
              </a:lnSpc>
              <a:defRPr/>
            </a:pPr>
            <a:r>
              <a:rPr lang="en-US" sz="750" b="1" kern="700" dirty="0">
                <a:latin typeface="Arial"/>
                <a:cs typeface="Arial"/>
              </a:rPr>
              <a:t>e.g</a:t>
            </a:r>
            <a:r>
              <a:rPr lang="en-US" sz="750" b="1" kern="700" dirty="0" smtClean="0">
                <a:latin typeface="Arial"/>
                <a:cs typeface="Arial"/>
              </a:rPr>
              <a:t>. </a:t>
            </a:r>
            <a:endParaRPr lang="en-US" sz="750" b="1" kern="700" dirty="0">
              <a:latin typeface="Arial"/>
              <a:cs typeface="Arial"/>
            </a:endParaRPr>
          </a:p>
          <a:p>
            <a:pPr algn="ctr">
              <a:lnSpc>
                <a:spcPct val="90000"/>
              </a:lnSpc>
              <a:defRPr/>
            </a:pPr>
            <a:r>
              <a:rPr lang="en-US" sz="750" b="1" kern="700" dirty="0" smtClean="0">
                <a:latin typeface="Arial"/>
                <a:cs typeface="Arial"/>
              </a:rPr>
              <a:t>tiotropium,*</a:t>
            </a:r>
            <a:r>
              <a:rPr lang="en-US" sz="750" b="1" kern="700" baseline="30000" dirty="0" smtClean="0">
                <a:latin typeface="Arial"/>
                <a:cs typeface="Arial"/>
                <a:sym typeface="Wingdings 2"/>
              </a:rPr>
              <a:t></a:t>
            </a:r>
            <a:r>
              <a:rPr lang="en-US" sz="750" b="1" kern="700" dirty="0" smtClean="0">
                <a:latin typeface="Arial"/>
                <a:cs typeface="Arial"/>
              </a:rPr>
              <a:t> anti-</a:t>
            </a:r>
            <a:r>
              <a:rPr lang="en-US" sz="750" b="1" kern="700" dirty="0" err="1" smtClean="0">
                <a:latin typeface="Arial"/>
                <a:cs typeface="Arial"/>
              </a:rPr>
              <a:t>IgE</a:t>
            </a:r>
            <a:r>
              <a:rPr lang="en-US" sz="750" b="1" kern="700" dirty="0" smtClean="0">
                <a:latin typeface="Arial"/>
                <a:cs typeface="Arial"/>
              </a:rPr>
              <a:t>, </a:t>
            </a:r>
            <a:br>
              <a:rPr lang="en-US" sz="750" b="1" kern="700" dirty="0" smtClean="0">
                <a:latin typeface="Arial"/>
                <a:cs typeface="Arial"/>
              </a:rPr>
            </a:br>
            <a:r>
              <a:rPr lang="en-US" sz="750" b="1" kern="700" dirty="0" smtClean="0">
                <a:latin typeface="Arial"/>
                <a:cs typeface="Arial"/>
              </a:rPr>
              <a:t>anti-IL5*</a:t>
            </a:r>
            <a:endParaRPr lang="en-US" sz="750" b="1" kern="700" dirty="0">
              <a:latin typeface="Arial"/>
              <a:cs typeface="Arial"/>
            </a:endParaRPr>
          </a:p>
        </p:txBody>
      </p:sp>
      <p:grpSp>
        <p:nvGrpSpPr>
          <p:cNvPr id="39" name="Group 10"/>
          <p:cNvGrpSpPr>
            <a:grpSpLocks/>
          </p:cNvGrpSpPr>
          <p:nvPr/>
        </p:nvGrpSpPr>
        <p:grpSpPr bwMode="auto">
          <a:xfrm>
            <a:off x="222251" y="2938463"/>
            <a:ext cx="993775" cy="841375"/>
            <a:chOff x="0" y="0"/>
            <a:chExt cx="626" cy="530"/>
          </a:xfrm>
        </p:grpSpPr>
        <p:sp>
          <p:nvSpPr>
            <p:cNvPr id="40" name="AutoShape 8"/>
            <p:cNvSpPr>
              <a:spLocks/>
            </p:cNvSpPr>
            <p:nvPr/>
          </p:nvSpPr>
          <p:spPr bwMode="auto">
            <a:xfrm>
              <a:off x="0" y="0"/>
              <a:ext cx="626" cy="5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600" h="21600">
                  <a:moveTo>
                    <a:pt x="0" y="10800"/>
                  </a:moveTo>
                  <a:lnTo>
                    <a:pt x="2976" y="8704"/>
                  </a:lnTo>
                  <a:lnTo>
                    <a:pt x="1447" y="5400"/>
                  </a:lnTo>
                  <a:lnTo>
                    <a:pt x="5072" y="5072"/>
                  </a:lnTo>
                  <a:lnTo>
                    <a:pt x="5400" y="1447"/>
                  </a:lnTo>
                  <a:lnTo>
                    <a:pt x="8704" y="2976"/>
                  </a:lnTo>
                  <a:lnTo>
                    <a:pt x="10800" y="0"/>
                  </a:lnTo>
                  <a:lnTo>
                    <a:pt x="12896" y="2976"/>
                  </a:lnTo>
                  <a:lnTo>
                    <a:pt x="16200" y="1447"/>
                  </a:lnTo>
                  <a:lnTo>
                    <a:pt x="16528" y="5072"/>
                  </a:lnTo>
                  <a:lnTo>
                    <a:pt x="20153" y="5400"/>
                  </a:lnTo>
                  <a:lnTo>
                    <a:pt x="18624" y="8704"/>
                  </a:lnTo>
                  <a:lnTo>
                    <a:pt x="21600" y="10800"/>
                  </a:lnTo>
                  <a:lnTo>
                    <a:pt x="18624" y="12896"/>
                  </a:lnTo>
                  <a:lnTo>
                    <a:pt x="20153" y="16200"/>
                  </a:lnTo>
                  <a:lnTo>
                    <a:pt x="16528" y="16528"/>
                  </a:lnTo>
                  <a:lnTo>
                    <a:pt x="16200" y="20153"/>
                  </a:lnTo>
                  <a:lnTo>
                    <a:pt x="12896" y="18624"/>
                  </a:lnTo>
                  <a:lnTo>
                    <a:pt x="10800" y="21600"/>
                  </a:lnTo>
                  <a:lnTo>
                    <a:pt x="8704" y="18624"/>
                  </a:lnTo>
                  <a:lnTo>
                    <a:pt x="5400" y="20153"/>
                  </a:lnTo>
                  <a:lnTo>
                    <a:pt x="5072" y="16528"/>
                  </a:lnTo>
                  <a:lnTo>
                    <a:pt x="1447" y="16200"/>
                  </a:lnTo>
                  <a:lnTo>
                    <a:pt x="2976" y="12896"/>
                  </a:lnTo>
                  <a:lnTo>
                    <a:pt x="0" y="10800"/>
                  </a:lnTo>
                  <a:close/>
                  <a:moveTo>
                    <a:pt x="0" y="10800"/>
                  </a:moveTo>
                </a:path>
              </a:pathLst>
            </a:custGeom>
            <a:solidFill>
              <a:srgbClr val="F8A662"/>
            </a:solidFill>
            <a:ln w="25400" cap="flat">
              <a:solidFill>
                <a:srgbClr val="385D8A"/>
              </a:solidFill>
              <a:prstDash val="solid"/>
              <a:round/>
              <a:headEnd type="none" w="med" len="med"/>
              <a:tailEnd type="none" w="med" len="med"/>
            </a:ln>
          </p:spPr>
          <p:txBody>
            <a:bodyPr lIns="0" tIns="0" rIns="0" bIns="0"/>
            <a:lstStyle/>
            <a:p>
              <a:endParaRPr lang="en-AU"/>
            </a:p>
          </p:txBody>
        </p:sp>
        <p:sp>
          <p:nvSpPr>
            <p:cNvPr id="41" name="Rectangle 9"/>
            <p:cNvSpPr>
              <a:spLocks/>
            </p:cNvSpPr>
            <p:nvPr/>
          </p:nvSpPr>
          <p:spPr bwMode="auto">
            <a:xfrm>
              <a:off x="75" y="201"/>
              <a:ext cx="47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dirty="0" smtClean="0">
                  <a:solidFill>
                    <a:srgbClr val="134679"/>
                  </a:solidFill>
                  <a:latin typeface="Arial Bold" charset="0"/>
                  <a:sym typeface="Arial Bold" charset="0"/>
                </a:rPr>
                <a:t>UPDATED 2017</a:t>
              </a:r>
              <a:endParaRPr lang="en-US" altLang="en-US" sz="1000" dirty="0">
                <a:solidFill>
                  <a:srgbClr val="134679"/>
                </a:solidFill>
                <a:latin typeface="Arial Bold" charset="0"/>
                <a:sym typeface="Arial Bold" charset="0"/>
              </a:endParaRPr>
            </a:p>
          </p:txBody>
        </p:sp>
      </p:grpSp>
    </p:spTree>
    <p:extLst>
      <p:ext uri="{BB962C8B-B14F-4D97-AF65-F5344CB8AC3E}">
        <p14:creationId xmlns:p14="http://schemas.microsoft.com/office/powerpoint/2010/main" val="1176603944"/>
      </p:ext>
    </p:extLst>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Xanthines</a:t>
            </a:r>
            <a:r>
              <a:rPr lang="en-US" dirty="0" smtClean="0"/>
              <a:t> Effects</a:t>
            </a:r>
            <a:endParaRPr lang="en-US" dirty="0"/>
          </a:p>
        </p:txBody>
      </p:sp>
      <p:sp>
        <p:nvSpPr>
          <p:cNvPr id="3" name="Content Placeholder 2"/>
          <p:cNvSpPr>
            <a:spLocks noGrp="1"/>
          </p:cNvSpPr>
          <p:nvPr>
            <p:ph idx="1"/>
          </p:nvPr>
        </p:nvSpPr>
        <p:spPr/>
        <p:txBody>
          <a:bodyPr>
            <a:normAutofit/>
          </a:bodyPr>
          <a:lstStyle/>
          <a:p>
            <a:r>
              <a:rPr lang="en-US" dirty="0"/>
              <a:t>Pulmonary:</a:t>
            </a:r>
            <a:endParaRPr lang="en-US" b="0" dirty="0"/>
          </a:p>
          <a:p>
            <a:pPr lvl="1"/>
            <a:r>
              <a:rPr lang="en-US" b="0" dirty="0" smtClean="0"/>
              <a:t>bronchodilation</a:t>
            </a:r>
            <a:endParaRPr lang="en-US" b="0" dirty="0"/>
          </a:p>
          <a:p>
            <a:pPr lvl="1"/>
            <a:r>
              <a:rPr lang="en-US" b="0" dirty="0" smtClean="0"/>
              <a:t>Increase </a:t>
            </a:r>
            <a:r>
              <a:rPr lang="en-US" b="0" dirty="0" err="1" smtClean="0"/>
              <a:t>mucociliary</a:t>
            </a:r>
            <a:r>
              <a:rPr lang="en-US" b="0" dirty="0" smtClean="0"/>
              <a:t> transport</a:t>
            </a:r>
            <a:endParaRPr lang="en-US" b="0" dirty="0"/>
          </a:p>
          <a:p>
            <a:pPr lvl="1"/>
            <a:r>
              <a:rPr lang="en-US" b="0" dirty="0" smtClean="0"/>
              <a:t>Decrease bronchial reactivity</a:t>
            </a:r>
            <a:endParaRPr lang="en-US" b="0" dirty="0"/>
          </a:p>
          <a:p>
            <a:pPr lvl="1"/>
            <a:r>
              <a:rPr lang="en-US" b="0" dirty="0" smtClean="0"/>
              <a:t>Inhibition of mediator releasing</a:t>
            </a:r>
            <a:endParaRPr lang="en-US" b="0" dirty="0"/>
          </a:p>
          <a:p>
            <a:pPr lvl="1"/>
            <a:r>
              <a:rPr lang="en-US" b="0" dirty="0" smtClean="0"/>
              <a:t>Suppression of inflammation</a:t>
            </a:r>
            <a:endParaRPr lang="en-US" b="0" dirty="0"/>
          </a:p>
          <a:p>
            <a:pPr lvl="1"/>
            <a:r>
              <a:rPr lang="en-US" b="0" dirty="0" smtClean="0"/>
              <a:t>Decrease pulmonary hypertension</a:t>
            </a:r>
            <a:endParaRPr lang="en-US" b="0" dirty="0"/>
          </a:p>
          <a:p>
            <a:pPr lvl="1"/>
            <a:r>
              <a:rPr lang="en-US" b="0" dirty="0" smtClean="0"/>
              <a:t>Suppression of pulmonary vessels permeability</a:t>
            </a:r>
            <a:endParaRPr lang="en-US" b="0" dirty="0"/>
          </a:p>
          <a:p>
            <a:endParaRPr lang="en-US" dirty="0"/>
          </a:p>
        </p:txBody>
      </p:sp>
    </p:spTree>
    <p:extLst>
      <p:ext uri="{BB962C8B-B14F-4D97-AF65-F5344CB8AC3E}">
        <p14:creationId xmlns:p14="http://schemas.microsoft.com/office/powerpoint/2010/main" val="24252167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Xanthines</a:t>
            </a:r>
            <a:r>
              <a:rPr lang="en-US" dirty="0"/>
              <a:t> Effects</a:t>
            </a:r>
          </a:p>
        </p:txBody>
      </p:sp>
      <p:sp>
        <p:nvSpPr>
          <p:cNvPr id="3" name="Content Placeholder 2"/>
          <p:cNvSpPr>
            <a:spLocks noGrp="1"/>
          </p:cNvSpPr>
          <p:nvPr>
            <p:ph idx="1"/>
          </p:nvPr>
        </p:nvSpPr>
        <p:spPr/>
        <p:txBody>
          <a:bodyPr>
            <a:normAutofit/>
          </a:bodyPr>
          <a:lstStyle/>
          <a:p>
            <a:r>
              <a:rPr lang="en-US" dirty="0" err="1"/>
              <a:t>Extrapulmonary</a:t>
            </a:r>
            <a:r>
              <a:rPr lang="en-US" dirty="0"/>
              <a:t>:</a:t>
            </a:r>
            <a:endParaRPr lang="en-US" b="0" dirty="0"/>
          </a:p>
          <a:p>
            <a:pPr lvl="1"/>
            <a:r>
              <a:rPr lang="en-US" b="0" dirty="0" smtClean="0"/>
              <a:t>Increase diaphragm contractility</a:t>
            </a:r>
            <a:endParaRPr lang="en-US" b="0" dirty="0"/>
          </a:p>
          <a:p>
            <a:pPr lvl="1"/>
            <a:r>
              <a:rPr lang="en-US" b="0" dirty="0" smtClean="0"/>
              <a:t>Heart and </a:t>
            </a:r>
            <a:r>
              <a:rPr lang="en-US" b="0" dirty="0" smtClean="0"/>
              <a:t>vessels(increase BP</a:t>
            </a:r>
            <a:r>
              <a:rPr lang="en-US" b="0" dirty="0"/>
              <a:t>, </a:t>
            </a:r>
            <a:r>
              <a:rPr lang="en-US" b="0" dirty="0" smtClean="0"/>
              <a:t>dilation of coronary arteries, positive inotropic effect)</a:t>
            </a:r>
            <a:endParaRPr lang="en-US" b="0" dirty="0"/>
          </a:p>
          <a:p>
            <a:pPr lvl="1"/>
            <a:r>
              <a:rPr lang="en-US" b="0" dirty="0" smtClean="0"/>
              <a:t>CNS </a:t>
            </a:r>
            <a:r>
              <a:rPr lang="en-US" b="0" dirty="0"/>
              <a:t>stimulation</a:t>
            </a:r>
          </a:p>
          <a:p>
            <a:pPr lvl="1"/>
            <a:r>
              <a:rPr lang="en-US" b="0" dirty="0" smtClean="0"/>
              <a:t>Diuresis (increase renal blood flow)</a:t>
            </a:r>
            <a:endParaRPr lang="en-US" b="0" dirty="0"/>
          </a:p>
          <a:p>
            <a:pPr lvl="1"/>
            <a:r>
              <a:rPr lang="en-US" b="0" dirty="0" smtClean="0"/>
              <a:t>Increase gastric secretion</a:t>
            </a:r>
            <a:endParaRPr lang="en-US" b="0" dirty="0"/>
          </a:p>
          <a:p>
            <a:pPr lvl="1"/>
            <a:r>
              <a:rPr lang="en-US" b="0" dirty="0" smtClean="0"/>
              <a:t>Suppression of uterus contractions</a:t>
            </a:r>
            <a:endParaRPr lang="en-US" b="0" dirty="0"/>
          </a:p>
          <a:p>
            <a:pPr lvl="1"/>
            <a:r>
              <a:rPr lang="en-US" b="0" dirty="0" smtClean="0"/>
              <a:t>Stimulation of respiratory center</a:t>
            </a:r>
            <a:endParaRPr lang="en-US" b="0" dirty="0"/>
          </a:p>
          <a:p>
            <a:pPr lvl="1"/>
            <a:endParaRPr lang="en-US" b="0" dirty="0"/>
          </a:p>
        </p:txBody>
      </p:sp>
    </p:spTree>
    <p:extLst>
      <p:ext uri="{BB962C8B-B14F-4D97-AF65-F5344CB8AC3E}">
        <p14:creationId xmlns:p14="http://schemas.microsoft.com/office/powerpoint/2010/main" val="28453754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smtClean="0"/>
              <a:t>Xanthines</a:t>
            </a:r>
            <a:r>
              <a:rPr lang="en-US" sz="2400" dirty="0" smtClean="0"/>
              <a:t> (Theophylline/Aminophylline)</a:t>
            </a:r>
            <a:endParaRPr lang="en-US" sz="2400" dirty="0"/>
          </a:p>
        </p:txBody>
      </p:sp>
      <p:sp>
        <p:nvSpPr>
          <p:cNvPr id="3" name="Content Placeholder 2"/>
          <p:cNvSpPr>
            <a:spLocks noGrp="1"/>
          </p:cNvSpPr>
          <p:nvPr>
            <p:ph idx="1"/>
          </p:nvPr>
        </p:nvSpPr>
        <p:spPr/>
        <p:txBody>
          <a:bodyPr>
            <a:normAutofit fontScale="92500" lnSpcReduction="10000"/>
          </a:bodyPr>
          <a:lstStyle/>
          <a:p>
            <a:r>
              <a:rPr lang="en-US" b="0" dirty="0" smtClean="0"/>
              <a:t>More in COPD than in Asthma</a:t>
            </a:r>
          </a:p>
          <a:p>
            <a:endParaRPr lang="en-US" b="0" dirty="0" smtClean="0"/>
          </a:p>
          <a:p>
            <a:r>
              <a:rPr lang="en-US" b="0" dirty="0" smtClean="0"/>
              <a:t>Advanced cases with less response to all other meds</a:t>
            </a:r>
          </a:p>
          <a:p>
            <a:endParaRPr lang="en-US" b="0" dirty="0"/>
          </a:p>
          <a:p>
            <a:r>
              <a:rPr lang="en-US" b="0" dirty="0" smtClean="0"/>
              <a:t>IV form in acute exacerbation of COPD</a:t>
            </a:r>
          </a:p>
          <a:p>
            <a:endParaRPr lang="en-US" b="0" dirty="0" smtClean="0"/>
          </a:p>
          <a:p>
            <a:r>
              <a:rPr lang="en-US" b="0" dirty="0" smtClean="0"/>
              <a:t>Uncontrolled nocturnal symptoms</a:t>
            </a:r>
          </a:p>
          <a:p>
            <a:endParaRPr lang="en-US" b="0" dirty="0"/>
          </a:p>
          <a:p>
            <a:r>
              <a:rPr lang="en-US" b="0" dirty="0" smtClean="0"/>
              <a:t>Monitor serum levels</a:t>
            </a:r>
          </a:p>
          <a:p>
            <a:endParaRPr lang="en-US" dirty="0"/>
          </a:p>
        </p:txBody>
      </p:sp>
    </p:spTree>
    <p:extLst>
      <p:ext uri="{BB962C8B-B14F-4D97-AF65-F5344CB8AC3E}">
        <p14:creationId xmlns:p14="http://schemas.microsoft.com/office/powerpoint/2010/main" val="26530754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smtClean="0"/>
              <a:t>Non Pharmacological interaction with </a:t>
            </a:r>
            <a:r>
              <a:rPr lang="en-US" sz="2800" dirty="0" err="1" smtClean="0"/>
              <a:t>Xanthines</a:t>
            </a:r>
            <a:endParaRPr lang="en-US" sz="2800" dirty="0"/>
          </a:p>
        </p:txBody>
      </p:sp>
      <p:sp>
        <p:nvSpPr>
          <p:cNvPr id="5" name="Content Placeholder 4"/>
          <p:cNvSpPr>
            <a:spLocks noGrp="1"/>
          </p:cNvSpPr>
          <p:nvPr>
            <p:ph sz="half" idx="1"/>
          </p:nvPr>
        </p:nvSpPr>
        <p:spPr>
          <a:xfrm>
            <a:off x="4076700" y="1760220"/>
            <a:ext cx="3429000" cy="4525963"/>
          </a:xfrm>
        </p:spPr>
        <p:txBody>
          <a:bodyPr>
            <a:normAutofit/>
          </a:bodyPr>
          <a:lstStyle/>
          <a:p>
            <a:r>
              <a:rPr lang="en-US" sz="2000" dirty="0" smtClean="0"/>
              <a:t>Increased metabolism (lower efficacy)</a:t>
            </a:r>
          </a:p>
          <a:p>
            <a:pPr lvl="1"/>
            <a:endParaRPr lang="en-US" sz="1600" b="0" dirty="0" smtClean="0"/>
          </a:p>
          <a:p>
            <a:pPr lvl="1"/>
            <a:r>
              <a:rPr lang="en-US" sz="2800" b="0" dirty="0" smtClean="0"/>
              <a:t>Tobacco smoking</a:t>
            </a:r>
            <a:endParaRPr lang="en-US" sz="2800" b="0" dirty="0"/>
          </a:p>
        </p:txBody>
      </p:sp>
      <p:sp>
        <p:nvSpPr>
          <p:cNvPr id="6" name="Content Placeholder 5"/>
          <p:cNvSpPr>
            <a:spLocks noGrp="1"/>
          </p:cNvSpPr>
          <p:nvPr>
            <p:ph sz="half" idx="10"/>
          </p:nvPr>
        </p:nvSpPr>
        <p:spPr>
          <a:xfrm>
            <a:off x="76200" y="1760220"/>
            <a:ext cx="3733800" cy="4038600"/>
          </a:xfrm>
        </p:spPr>
        <p:txBody>
          <a:bodyPr>
            <a:normAutofit/>
          </a:bodyPr>
          <a:lstStyle/>
          <a:p>
            <a:r>
              <a:rPr lang="en-US" sz="2000" dirty="0" smtClean="0"/>
              <a:t>Decreased metabolism (toxicity)</a:t>
            </a:r>
          </a:p>
          <a:p>
            <a:pPr lvl="1"/>
            <a:endParaRPr lang="en-US" sz="1600" b="0" dirty="0" smtClean="0"/>
          </a:p>
          <a:p>
            <a:pPr lvl="1"/>
            <a:r>
              <a:rPr lang="en-US" sz="2000" b="0" dirty="0" smtClean="0"/>
              <a:t>Elderly</a:t>
            </a:r>
            <a:endParaRPr lang="en-US" sz="2000" b="0" dirty="0"/>
          </a:p>
          <a:p>
            <a:pPr lvl="1"/>
            <a:r>
              <a:rPr lang="en-US" sz="2000" b="0" dirty="0" smtClean="0"/>
              <a:t>Arterial hypoxemia(PaO2 </a:t>
            </a:r>
            <a:r>
              <a:rPr lang="en-US" sz="2000" b="0" dirty="0"/>
              <a:t>6 </a:t>
            </a:r>
            <a:r>
              <a:rPr lang="en-US" sz="2000" b="0" dirty="0" err="1"/>
              <a:t>kPa</a:t>
            </a:r>
            <a:r>
              <a:rPr lang="en-US" sz="2000" b="0" dirty="0"/>
              <a:t>, 45 mm Hg)</a:t>
            </a:r>
          </a:p>
          <a:p>
            <a:pPr lvl="1"/>
            <a:r>
              <a:rPr lang="en-US" sz="2000" b="0" dirty="0" smtClean="0"/>
              <a:t>Respiratory acidosis</a:t>
            </a:r>
            <a:endParaRPr lang="en-US" sz="2000" b="0" dirty="0"/>
          </a:p>
          <a:p>
            <a:pPr lvl="1"/>
            <a:r>
              <a:rPr lang="en-US" sz="2000" b="0" dirty="0" smtClean="0"/>
              <a:t>Heart failure</a:t>
            </a:r>
            <a:endParaRPr lang="en-US" sz="2000" b="0" dirty="0"/>
          </a:p>
          <a:p>
            <a:pPr lvl="1"/>
            <a:r>
              <a:rPr lang="en-US" sz="2000" b="0" dirty="0" smtClean="0"/>
              <a:t>Liver cirrhosis</a:t>
            </a:r>
            <a:endParaRPr lang="en-US" sz="2000" b="0" dirty="0"/>
          </a:p>
          <a:p>
            <a:pPr lvl="1"/>
            <a:r>
              <a:rPr lang="en-US" sz="2000" b="0" dirty="0" smtClean="0"/>
              <a:t>Viral infections</a:t>
            </a:r>
            <a:r>
              <a:rPr lang="en-US" sz="2000" b="0" dirty="0"/>
              <a:t>	</a:t>
            </a:r>
          </a:p>
          <a:p>
            <a:endParaRPr lang="en-US" sz="2000" dirty="0" smtClean="0"/>
          </a:p>
          <a:p>
            <a:endParaRPr lang="en-US" dirty="0"/>
          </a:p>
        </p:txBody>
      </p:sp>
    </p:spTree>
    <p:extLst>
      <p:ext uri="{BB962C8B-B14F-4D97-AF65-F5344CB8AC3E}">
        <p14:creationId xmlns:p14="http://schemas.microsoft.com/office/powerpoint/2010/main" val="241237647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theophylline drug interac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04800"/>
            <a:ext cx="483489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45723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0"/>
            <a:ext cx="6934200" cy="520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18011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theophylline lev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07770"/>
            <a:ext cx="7518400" cy="5638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55257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Cromoglycates</a:t>
            </a:r>
            <a:endParaRPr lang="en-US" dirty="0"/>
          </a:p>
        </p:txBody>
      </p:sp>
      <p:sp>
        <p:nvSpPr>
          <p:cNvPr id="3" name="Content Placeholder 2"/>
          <p:cNvSpPr>
            <a:spLocks noGrp="1"/>
          </p:cNvSpPr>
          <p:nvPr>
            <p:ph idx="1"/>
          </p:nvPr>
        </p:nvSpPr>
        <p:spPr/>
        <p:txBody>
          <a:bodyPr>
            <a:normAutofit lnSpcReduction="10000"/>
          </a:bodyPr>
          <a:lstStyle/>
          <a:p>
            <a:r>
              <a:rPr lang="en-US" b="0" dirty="0"/>
              <a:t>inhibits the release of mediators, such as histamine and leukotrienes, from mast cells</a:t>
            </a:r>
            <a:endParaRPr lang="en-US" b="0" dirty="0" smtClean="0"/>
          </a:p>
          <a:p>
            <a:pPr lvl="1"/>
            <a:r>
              <a:rPr lang="en-US" b="0" dirty="0" smtClean="0"/>
              <a:t>For </a:t>
            </a:r>
            <a:r>
              <a:rPr lang="en-US" b="0" dirty="0" smtClean="0"/>
              <a:t>preventive use</a:t>
            </a:r>
            <a:endParaRPr lang="en-US" b="0" dirty="0"/>
          </a:p>
          <a:p>
            <a:pPr lvl="1"/>
            <a:r>
              <a:rPr lang="en-US" b="0" dirty="0" smtClean="0"/>
              <a:t>Weak anti-inflammatory effect</a:t>
            </a:r>
            <a:endParaRPr lang="en-US" b="0" dirty="0"/>
          </a:p>
          <a:p>
            <a:pPr lvl="1"/>
            <a:r>
              <a:rPr lang="en-US" b="0" dirty="0" smtClean="0"/>
              <a:t>No prevention of remodeling</a:t>
            </a:r>
            <a:endParaRPr lang="en-US" b="0" dirty="0"/>
          </a:p>
          <a:p>
            <a:pPr lvl="1"/>
            <a:r>
              <a:rPr lang="en-US" b="0" dirty="0" smtClean="0"/>
              <a:t>Full action after 4-6 </a:t>
            </a:r>
            <a:r>
              <a:rPr lang="en-US" b="0" dirty="0" smtClean="0"/>
              <a:t>weeks (</a:t>
            </a:r>
            <a:r>
              <a:rPr lang="en-US" b="0" dirty="0" smtClean="0"/>
              <a:t>except </a:t>
            </a:r>
            <a:r>
              <a:rPr lang="en-US" b="0" dirty="0" err="1" smtClean="0"/>
              <a:t>nedocromil</a:t>
            </a:r>
            <a:r>
              <a:rPr lang="en-US" b="0" dirty="0"/>
              <a:t>)</a:t>
            </a:r>
          </a:p>
          <a:p>
            <a:pPr lvl="1"/>
            <a:r>
              <a:rPr lang="en-US" b="0" dirty="0" smtClean="0"/>
              <a:t>Dosage 4 </a:t>
            </a:r>
            <a:r>
              <a:rPr lang="en-US" b="0" dirty="0"/>
              <a:t>x daily</a:t>
            </a:r>
          </a:p>
          <a:p>
            <a:pPr lvl="1"/>
            <a:r>
              <a:rPr lang="en-US" b="0" dirty="0" smtClean="0"/>
              <a:t>No </a:t>
            </a:r>
            <a:r>
              <a:rPr lang="en-US" b="0" dirty="0" smtClean="0"/>
              <a:t>decrease of mortality</a:t>
            </a:r>
            <a:endParaRPr lang="en-US" b="0" dirty="0"/>
          </a:p>
          <a:p>
            <a:pPr lvl="1"/>
            <a:r>
              <a:rPr lang="en-US" b="0" dirty="0" smtClean="0"/>
              <a:t>AE: irritation</a:t>
            </a:r>
            <a:endParaRPr lang="en-US" b="0" dirty="0"/>
          </a:p>
          <a:p>
            <a:endParaRPr lang="en-US" dirty="0"/>
          </a:p>
        </p:txBody>
      </p:sp>
    </p:spTree>
    <p:extLst>
      <p:ext uri="{BB962C8B-B14F-4D97-AF65-F5344CB8AC3E}">
        <p14:creationId xmlns:p14="http://schemas.microsoft.com/office/powerpoint/2010/main" val="33026451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Monoclonal Antibody Therapy</a:t>
            </a:r>
            <a:br>
              <a:rPr lang="en-US" sz="3200" dirty="0"/>
            </a:br>
            <a:endParaRPr lang="en-US" sz="3200" dirty="0"/>
          </a:p>
        </p:txBody>
      </p:sp>
      <p:sp>
        <p:nvSpPr>
          <p:cNvPr id="3" name="Content Placeholder 2"/>
          <p:cNvSpPr>
            <a:spLocks noGrp="1"/>
          </p:cNvSpPr>
          <p:nvPr>
            <p:ph idx="1"/>
          </p:nvPr>
        </p:nvSpPr>
        <p:spPr/>
        <p:txBody>
          <a:bodyPr>
            <a:normAutofit fontScale="92500"/>
          </a:bodyPr>
          <a:lstStyle/>
          <a:p>
            <a:r>
              <a:rPr lang="en-US" b="0" dirty="0" err="1" smtClean="0"/>
              <a:t>Omalizumab</a:t>
            </a:r>
            <a:r>
              <a:rPr lang="en-US" b="0" dirty="0" smtClean="0"/>
              <a:t>:</a:t>
            </a:r>
          </a:p>
          <a:p>
            <a:pPr lvl="1"/>
            <a:r>
              <a:rPr lang="en-US" b="0" dirty="0"/>
              <a:t>IgG antibody against the Fc component of the </a:t>
            </a:r>
            <a:r>
              <a:rPr lang="en-US" b="0" dirty="0" err="1"/>
              <a:t>IgE</a:t>
            </a:r>
            <a:r>
              <a:rPr lang="en-US" b="0" dirty="0"/>
              <a:t> </a:t>
            </a:r>
          </a:p>
          <a:p>
            <a:pPr lvl="1"/>
            <a:r>
              <a:rPr lang="en-US" b="0" dirty="0" smtClean="0"/>
              <a:t>Given </a:t>
            </a:r>
            <a:r>
              <a:rPr lang="en-US" b="0" dirty="0"/>
              <a:t>by subcutaneous injection every 2-4 </a:t>
            </a:r>
            <a:r>
              <a:rPr lang="en-US" b="0" dirty="0" smtClean="0"/>
              <a:t>weeks</a:t>
            </a:r>
          </a:p>
          <a:p>
            <a:pPr lvl="1"/>
            <a:r>
              <a:rPr lang="en-US" b="0" dirty="0"/>
              <a:t>moderate-to-severe persistent </a:t>
            </a:r>
            <a:r>
              <a:rPr lang="en-US" b="0" dirty="0" smtClean="0"/>
              <a:t>asthma</a:t>
            </a:r>
          </a:p>
          <a:p>
            <a:pPr lvl="1"/>
            <a:r>
              <a:rPr lang="en-US" b="0" dirty="0" smtClean="0"/>
              <a:t>Positive </a:t>
            </a:r>
            <a:r>
              <a:rPr lang="en-US" b="0" dirty="0"/>
              <a:t>skin test result or in vitro reactivity to a perennial </a:t>
            </a:r>
            <a:r>
              <a:rPr lang="en-US" b="0" dirty="0" smtClean="0"/>
              <a:t>aeroallergen</a:t>
            </a:r>
          </a:p>
          <a:p>
            <a:pPr lvl="1"/>
            <a:r>
              <a:rPr lang="en-US" b="0" dirty="0" smtClean="0"/>
              <a:t>Symptoms </a:t>
            </a:r>
            <a:r>
              <a:rPr lang="en-US" b="0" dirty="0"/>
              <a:t>are </a:t>
            </a:r>
            <a:r>
              <a:rPr lang="en-US" b="1" dirty="0"/>
              <a:t>inadequately controlled </a:t>
            </a:r>
            <a:r>
              <a:rPr lang="en-US" b="0" dirty="0"/>
              <a:t>with inhaled </a:t>
            </a:r>
            <a:r>
              <a:rPr lang="en-US" b="0" dirty="0" smtClean="0"/>
              <a:t>corticosteroids</a:t>
            </a:r>
          </a:p>
          <a:p>
            <a:pPr lvl="1"/>
            <a:r>
              <a:rPr lang="en-US" b="1" dirty="0" err="1" smtClean="0"/>
              <a:t>IgE</a:t>
            </a:r>
            <a:r>
              <a:rPr lang="en-US" b="1" dirty="0" smtClean="0"/>
              <a:t> </a:t>
            </a:r>
            <a:r>
              <a:rPr lang="en-US" b="1" dirty="0"/>
              <a:t>levels </a:t>
            </a:r>
            <a:r>
              <a:rPr lang="en-US" b="0" dirty="0"/>
              <a:t>between 30 and 700 </a:t>
            </a:r>
            <a:r>
              <a:rPr lang="en-US" b="0" dirty="0" smtClean="0"/>
              <a:t>IU</a:t>
            </a:r>
          </a:p>
          <a:p>
            <a:pPr lvl="1"/>
            <a:r>
              <a:rPr lang="en-US" b="0" dirty="0" smtClean="0"/>
              <a:t>Should </a:t>
            </a:r>
            <a:r>
              <a:rPr lang="en-US" b="0" dirty="0"/>
              <a:t>not weigh more than 150 </a:t>
            </a:r>
            <a:r>
              <a:rPr lang="en-US" b="0" dirty="0" smtClean="0"/>
              <a:t>kg</a:t>
            </a:r>
            <a:endParaRPr lang="en-US" dirty="0"/>
          </a:p>
        </p:txBody>
      </p:sp>
    </p:spTree>
    <p:extLst>
      <p:ext uri="{BB962C8B-B14F-4D97-AF65-F5344CB8AC3E}">
        <p14:creationId xmlns:p14="http://schemas.microsoft.com/office/powerpoint/2010/main" val="225643471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Image result for anti IGE in asthm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155574" y="685800"/>
            <a:ext cx="7312025" cy="5638800"/>
          </a:xfrm>
          <a:prstGeom prst="rect">
            <a:avLst/>
          </a:prstGeom>
        </p:spPr>
      </p:pic>
    </p:spTree>
    <p:extLst>
      <p:ext uri="{BB962C8B-B14F-4D97-AF65-F5344CB8AC3E}">
        <p14:creationId xmlns:p14="http://schemas.microsoft.com/office/powerpoint/2010/main" val="495168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575" y="-22860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933574" y="6748752"/>
            <a:ext cx="13011150" cy="521732"/>
          </a:xfrm>
          <a:prstGeom prst="rect">
            <a:avLst/>
          </a:prstGeom>
          <a:solidFill>
            <a:schemeClr val="accent1"/>
          </a:solidFill>
        </p:spPr>
        <p:txBody>
          <a:bodyPr wrap="square" rtlCol="0">
            <a:spAutoFit/>
          </a:bodyPr>
          <a:lstStyle/>
          <a:p>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0216" y="61686"/>
            <a:ext cx="13009563" cy="395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1996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6973887" cy="1362075"/>
          </a:xfrm>
        </p:spPr>
        <p:txBody>
          <a:bodyPr/>
          <a:lstStyle/>
          <a:p>
            <a:r>
              <a:rPr lang="en-US" dirty="0"/>
              <a:t>Phosphodiesterase-4 (PDE-4) inhibition </a:t>
            </a:r>
          </a:p>
        </p:txBody>
      </p:sp>
    </p:spTree>
    <p:extLst>
      <p:ext uri="{BB962C8B-B14F-4D97-AF65-F5344CB8AC3E}">
        <p14:creationId xmlns:p14="http://schemas.microsoft.com/office/powerpoint/2010/main" val="123332769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 result for roflumil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8096250" cy="55054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 y="152400"/>
            <a:ext cx="7543800" cy="369332"/>
          </a:xfrm>
          <a:prstGeom prst="rect">
            <a:avLst/>
          </a:prstGeom>
        </p:spPr>
        <p:txBody>
          <a:bodyPr wrap="square">
            <a:spAutoFit/>
          </a:bodyPr>
          <a:lstStyle/>
          <a:p>
            <a:r>
              <a:rPr lang="en-US" dirty="0" smtClean="0">
                <a:solidFill>
                  <a:schemeClr val="tx2"/>
                </a:solidFill>
                <a:latin typeface="Arial" panose="020B0604020202020204" pitchFamily="34" charset="0"/>
              </a:rPr>
              <a:t>Block </a:t>
            </a:r>
            <a:r>
              <a:rPr lang="en-US" dirty="0">
                <a:solidFill>
                  <a:schemeClr val="tx2"/>
                </a:solidFill>
                <a:latin typeface="Arial" panose="020B0604020202020204" pitchFamily="34" charset="0"/>
              </a:rPr>
              <a:t>the degradative action of </a:t>
            </a:r>
            <a:r>
              <a:rPr lang="en-US" dirty="0" smtClean="0">
                <a:solidFill>
                  <a:schemeClr val="tx2"/>
                </a:solidFill>
                <a:latin typeface="Arial" panose="020B0604020202020204" pitchFamily="34" charset="0"/>
              </a:rPr>
              <a:t>phosphodiesterase 4</a:t>
            </a:r>
            <a:r>
              <a:rPr lang="en-US" dirty="0">
                <a:solidFill>
                  <a:schemeClr val="tx2"/>
                </a:solidFill>
                <a:latin typeface="Arial" panose="020B0604020202020204" pitchFamily="34" charset="0"/>
              </a:rPr>
              <a:t> (PDE4) on </a:t>
            </a:r>
            <a:r>
              <a:rPr lang="en-US" dirty="0" err="1" smtClean="0">
                <a:solidFill>
                  <a:schemeClr val="tx2"/>
                </a:solidFill>
                <a:latin typeface="Arial" panose="020B0604020202020204" pitchFamily="34" charset="0"/>
              </a:rPr>
              <a:t>cAMP</a:t>
            </a:r>
            <a:r>
              <a:rPr lang="en-US" dirty="0" smtClean="0">
                <a:solidFill>
                  <a:srgbClr val="222222"/>
                </a:solidFill>
                <a:latin typeface="Arial" panose="020B0604020202020204" pitchFamily="34" charset="0"/>
              </a:rPr>
              <a:t>.</a:t>
            </a:r>
            <a:endParaRPr lang="en-US" dirty="0"/>
          </a:p>
        </p:txBody>
      </p:sp>
    </p:spTree>
    <p:extLst>
      <p:ext uri="{BB962C8B-B14F-4D97-AF65-F5344CB8AC3E}">
        <p14:creationId xmlns:p14="http://schemas.microsoft.com/office/powerpoint/2010/main" val="108911589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0" dirty="0" err="1"/>
              <a:t>Roflumilast</a:t>
            </a:r>
            <a:r>
              <a:rPr lang="en-US" b="0" dirty="0"/>
              <a:t> may further reduce the risk of COPD </a:t>
            </a:r>
            <a:r>
              <a:rPr lang="en-US" b="0" dirty="0" smtClean="0"/>
              <a:t>exacerbations</a:t>
            </a:r>
            <a:endParaRPr lang="en-US" b="0" dirty="0" smtClean="0"/>
          </a:p>
          <a:p>
            <a:endParaRPr lang="en-US" b="0" dirty="0" smtClean="0"/>
          </a:p>
          <a:p>
            <a:r>
              <a:rPr lang="en-US" b="0" dirty="0" smtClean="0"/>
              <a:t>Benefit </a:t>
            </a:r>
            <a:r>
              <a:rPr lang="en-US" b="0" dirty="0"/>
              <a:t>appears </a:t>
            </a:r>
            <a:r>
              <a:rPr lang="en-US" b="0" dirty="0" smtClean="0"/>
              <a:t>modest</a:t>
            </a:r>
          </a:p>
          <a:p>
            <a:endParaRPr lang="en-US" b="0" dirty="0" smtClean="0"/>
          </a:p>
          <a:p>
            <a:r>
              <a:rPr lang="en-US" b="0" dirty="0" smtClean="0"/>
              <a:t>Limited </a:t>
            </a:r>
            <a:r>
              <a:rPr lang="en-US" b="0" dirty="0"/>
              <a:t>to COPD patients with continued exacerbations despite maximally tolerated inhaled therapies</a:t>
            </a:r>
          </a:p>
        </p:txBody>
      </p:sp>
    </p:spTree>
    <p:extLst>
      <p:ext uri="{BB962C8B-B14F-4D97-AF65-F5344CB8AC3E}">
        <p14:creationId xmlns:p14="http://schemas.microsoft.com/office/powerpoint/2010/main" val="287726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Others</a:t>
            </a:r>
            <a:endParaRPr lang="en-US" dirty="0"/>
          </a:p>
        </p:txBody>
      </p:sp>
      <p:sp>
        <p:nvSpPr>
          <p:cNvPr id="3" name="Content Placeholder 2"/>
          <p:cNvSpPr>
            <a:spLocks noGrp="1"/>
          </p:cNvSpPr>
          <p:nvPr>
            <p:ph idx="1"/>
          </p:nvPr>
        </p:nvSpPr>
        <p:spPr/>
        <p:txBody>
          <a:bodyPr>
            <a:normAutofit/>
          </a:bodyPr>
          <a:lstStyle/>
          <a:p>
            <a:r>
              <a:rPr lang="en-US" b="0" dirty="0" err="1" smtClean="0"/>
              <a:t>Mucoactive</a:t>
            </a:r>
            <a:r>
              <a:rPr lang="en-US" b="0" dirty="0" smtClean="0"/>
              <a:t> agents:</a:t>
            </a:r>
          </a:p>
          <a:p>
            <a:pPr lvl="1"/>
            <a:r>
              <a:rPr lang="en-US" b="0" dirty="0" smtClean="0"/>
              <a:t>N-acetylcysteine </a:t>
            </a:r>
            <a:r>
              <a:rPr lang="en-US" b="0" dirty="0"/>
              <a:t>(NAC</a:t>
            </a:r>
            <a:r>
              <a:rPr lang="en-US" b="0" dirty="0" smtClean="0"/>
              <a:t>): </a:t>
            </a:r>
            <a:r>
              <a:rPr lang="en-US" b="0" dirty="0"/>
              <a:t>mucolytic agents designed to sever disulfide bonds of </a:t>
            </a:r>
            <a:r>
              <a:rPr lang="en-US" b="0" dirty="0" err="1"/>
              <a:t>mucoproteins</a:t>
            </a:r>
            <a:r>
              <a:rPr lang="en-US" b="0" dirty="0"/>
              <a:t> and DNA, possibly leading to reduced mucus </a:t>
            </a:r>
            <a:r>
              <a:rPr lang="en-US" b="0" dirty="0" smtClean="0"/>
              <a:t>viscosity</a:t>
            </a:r>
          </a:p>
          <a:p>
            <a:pPr lvl="1"/>
            <a:endParaRPr lang="en-US" b="0" dirty="0" smtClean="0"/>
          </a:p>
          <a:p>
            <a:pPr lvl="1"/>
            <a:r>
              <a:rPr lang="en-US" b="0" dirty="0" smtClean="0"/>
              <a:t>Oral expectorants: </a:t>
            </a:r>
            <a:r>
              <a:rPr lang="en-US" b="0" dirty="0" smtClean="0"/>
              <a:t>guaifenesin</a:t>
            </a:r>
          </a:p>
          <a:p>
            <a:endParaRPr lang="en-US" b="0" dirty="0" smtClean="0"/>
          </a:p>
          <a:p>
            <a:r>
              <a:rPr lang="en-US" b="0" dirty="0" smtClean="0"/>
              <a:t>Others</a:t>
            </a:r>
            <a:r>
              <a:rPr lang="en-US" b="0" dirty="0" smtClean="0"/>
              <a:t>: antibiotics, vaccination, nutrition</a:t>
            </a:r>
            <a:endParaRPr lang="en-US" b="0" dirty="0"/>
          </a:p>
        </p:txBody>
      </p:sp>
    </p:spTree>
    <p:extLst>
      <p:ext uri="{BB962C8B-B14F-4D97-AF65-F5344CB8AC3E}">
        <p14:creationId xmlns:p14="http://schemas.microsoft.com/office/powerpoint/2010/main" val="24812881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Exacerbation</a:t>
            </a:r>
            <a:r>
              <a:rPr lang="en-US" b="0" dirty="0"/>
              <a:t/>
            </a:r>
            <a:br>
              <a:rPr lang="en-US" b="0" dirty="0"/>
            </a:br>
            <a:endParaRPr lang="en-US" dirty="0"/>
          </a:p>
        </p:txBody>
      </p:sp>
      <p:sp>
        <p:nvSpPr>
          <p:cNvPr id="3" name="Content Placeholder 2"/>
          <p:cNvSpPr>
            <a:spLocks noGrp="1"/>
          </p:cNvSpPr>
          <p:nvPr>
            <p:ph idx="1"/>
          </p:nvPr>
        </p:nvSpPr>
        <p:spPr/>
        <p:txBody>
          <a:bodyPr/>
          <a:lstStyle/>
          <a:p>
            <a:r>
              <a:rPr lang="en-US" dirty="0" smtClean="0"/>
              <a:t>Nebulizers</a:t>
            </a:r>
          </a:p>
          <a:p>
            <a:endParaRPr lang="en-US" dirty="0" smtClean="0"/>
          </a:p>
          <a:p>
            <a:r>
              <a:rPr lang="en-US" dirty="0" smtClean="0"/>
              <a:t>Systemic steroids</a:t>
            </a:r>
            <a:endParaRPr lang="en-US" dirty="0" smtClean="0"/>
          </a:p>
          <a:p>
            <a:endParaRPr lang="en-US" dirty="0" smtClean="0"/>
          </a:p>
          <a:p>
            <a:r>
              <a:rPr lang="en-US" dirty="0" err="1" smtClean="0"/>
              <a:t>Heliox</a:t>
            </a:r>
            <a:r>
              <a:rPr lang="en-US" dirty="0" smtClean="0"/>
              <a:t>: 80:20</a:t>
            </a:r>
          </a:p>
          <a:p>
            <a:endParaRPr lang="en-US" dirty="0" smtClean="0"/>
          </a:p>
          <a:p>
            <a:r>
              <a:rPr lang="en-US" dirty="0" smtClean="0"/>
              <a:t>Intubation</a:t>
            </a:r>
            <a:endParaRPr lang="en-US" dirty="0"/>
          </a:p>
        </p:txBody>
      </p:sp>
    </p:spTree>
    <p:extLst>
      <p:ext uri="{BB962C8B-B14F-4D97-AF65-F5344CB8AC3E}">
        <p14:creationId xmlns:p14="http://schemas.microsoft.com/office/powerpoint/2010/main" val="257503858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1"/>
          <p:cNvSpPr txBox="1">
            <a:spLocks noChangeArrowheads="1"/>
          </p:cNvSpPr>
          <p:nvPr/>
        </p:nvSpPr>
        <p:spPr bwMode="auto">
          <a:xfrm>
            <a:off x="500202" y="152400"/>
            <a:ext cx="6553200" cy="954107"/>
          </a:xfrm>
          <a:prstGeom prst="rect">
            <a:avLst/>
          </a:prstGeom>
          <a:noFill/>
          <a:ln w="9525">
            <a:noFill/>
            <a:miter lim="800000"/>
            <a:headEnd/>
            <a:tailEnd/>
          </a:ln>
        </p:spPr>
        <p:txBody>
          <a:bodyPr>
            <a:spAutoFit/>
          </a:bodyPr>
          <a:lstStyle/>
          <a:p>
            <a:pPr algn="ctr"/>
            <a:r>
              <a:rPr lang="en-US" sz="2800" b="1" dirty="0" smtClean="0">
                <a:solidFill>
                  <a:schemeClr val="tx2"/>
                </a:solidFill>
                <a:latin typeface="Tahoma" pitchFamily="34" charset="0"/>
                <a:cs typeface="Tahoma" pitchFamily="34" charset="0"/>
              </a:rPr>
              <a:t>Evidence Supporting Prevention &amp; Maintenance Therapy</a:t>
            </a:r>
            <a:endParaRPr lang="en-US" sz="2800" b="1" dirty="0">
              <a:solidFill>
                <a:schemeClr val="tx2"/>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0" y="1378295"/>
            <a:ext cx="7772400" cy="4093428"/>
          </a:xfrm>
          <a:prstGeom prst="rect">
            <a:avLst/>
          </a:prstGeom>
          <a:noFill/>
          <a:ln w="9525">
            <a:noFill/>
            <a:miter lim="800000"/>
            <a:headEnd/>
            <a:tailEnd/>
          </a:ln>
        </p:spPr>
        <p:txBody>
          <a:bodyPr wrap="square">
            <a:spAutoFit/>
          </a:bodyPr>
          <a:lstStyle/>
          <a:p>
            <a:pPr marL="342900" indent="-342900">
              <a:buClr>
                <a:schemeClr val="tx2"/>
              </a:buClr>
              <a:buFont typeface="Wingdings" panose="05000000000000000000" pitchFamily="2" charset="2"/>
              <a:buChar char="§"/>
            </a:pPr>
            <a:r>
              <a:rPr lang="en-AU" sz="2000" dirty="0" smtClean="0">
                <a:solidFill>
                  <a:schemeClr val="tx2"/>
                </a:solidFill>
              </a:rPr>
              <a:t>Smoking </a:t>
            </a:r>
            <a:r>
              <a:rPr lang="en-AU" sz="2000" dirty="0">
                <a:solidFill>
                  <a:schemeClr val="tx2"/>
                </a:solidFill>
              </a:rPr>
              <a:t>cessation is </a:t>
            </a:r>
            <a:r>
              <a:rPr lang="en-AU" sz="2000" dirty="0" smtClean="0">
                <a:solidFill>
                  <a:schemeClr val="tx2"/>
                </a:solidFill>
              </a:rPr>
              <a:t>key</a:t>
            </a:r>
          </a:p>
          <a:p>
            <a:pPr marL="342900" indent="-342900">
              <a:buClr>
                <a:schemeClr val="tx2"/>
              </a:buClr>
              <a:buFont typeface="Wingdings" panose="05000000000000000000" pitchFamily="2" charset="2"/>
              <a:buChar char="§"/>
            </a:pPr>
            <a:endParaRPr lang="en-AU" sz="1000" dirty="0">
              <a:solidFill>
                <a:schemeClr val="tx2"/>
              </a:solidFill>
            </a:endParaRPr>
          </a:p>
          <a:p>
            <a:pPr marL="342900" indent="-342900">
              <a:buClr>
                <a:schemeClr val="tx2"/>
              </a:buClr>
              <a:buFont typeface="Wingdings" panose="05000000000000000000" pitchFamily="2" charset="2"/>
              <a:buChar char="§"/>
            </a:pPr>
            <a:r>
              <a:rPr lang="en-AU" sz="2000" dirty="0" smtClean="0">
                <a:solidFill>
                  <a:schemeClr val="tx2"/>
                </a:solidFill>
              </a:rPr>
              <a:t>The </a:t>
            </a:r>
            <a:r>
              <a:rPr lang="en-AU" sz="2000" dirty="0">
                <a:solidFill>
                  <a:schemeClr val="tx2"/>
                </a:solidFill>
              </a:rPr>
              <a:t>effectiveness and safety of e-cigarettes as a smoking cessation aid is uncertain at </a:t>
            </a:r>
            <a:r>
              <a:rPr lang="en-AU" sz="2000" dirty="0" smtClean="0">
                <a:solidFill>
                  <a:schemeClr val="tx2"/>
                </a:solidFill>
              </a:rPr>
              <a:t>present</a:t>
            </a:r>
            <a:endParaRPr lang="en-AU" sz="2000" dirty="0" smtClean="0">
              <a:solidFill>
                <a:schemeClr val="tx2"/>
              </a:solidFill>
            </a:endParaRPr>
          </a:p>
          <a:p>
            <a:pPr marL="342900" indent="-342900">
              <a:buClr>
                <a:schemeClr val="tx2"/>
              </a:buClr>
              <a:buFont typeface="Wingdings" panose="05000000000000000000" pitchFamily="2" charset="2"/>
              <a:buChar char="§"/>
            </a:pPr>
            <a:endParaRPr lang="en-AU" sz="1000" dirty="0">
              <a:solidFill>
                <a:schemeClr val="tx2"/>
              </a:solidFill>
            </a:endParaRPr>
          </a:p>
          <a:p>
            <a:pPr marL="342900" indent="-342900">
              <a:buClr>
                <a:schemeClr val="tx2"/>
              </a:buClr>
              <a:buFont typeface="Wingdings" panose="05000000000000000000" pitchFamily="2" charset="2"/>
              <a:buChar char="§"/>
            </a:pPr>
            <a:r>
              <a:rPr lang="en-AU" sz="2000" dirty="0" smtClean="0">
                <a:solidFill>
                  <a:schemeClr val="tx2"/>
                </a:solidFill>
              </a:rPr>
              <a:t>Pharmacologic </a:t>
            </a:r>
            <a:r>
              <a:rPr lang="en-AU" sz="2000" dirty="0">
                <a:solidFill>
                  <a:schemeClr val="tx2"/>
                </a:solidFill>
              </a:rPr>
              <a:t>therapy can reduce COPD symptoms, reduce the frequency and severity of exacerbations, and improve health status and exercise </a:t>
            </a:r>
            <a:r>
              <a:rPr lang="en-AU" sz="2000" dirty="0" smtClean="0">
                <a:solidFill>
                  <a:schemeClr val="tx2"/>
                </a:solidFill>
              </a:rPr>
              <a:t>tolerance</a:t>
            </a:r>
            <a:endParaRPr lang="en-AU" sz="2000" dirty="0" smtClean="0">
              <a:solidFill>
                <a:schemeClr val="tx2"/>
              </a:solidFill>
            </a:endParaRPr>
          </a:p>
          <a:p>
            <a:pPr marL="342900" indent="-342900">
              <a:buClr>
                <a:schemeClr val="tx2"/>
              </a:buClr>
              <a:buFont typeface="Wingdings" panose="05000000000000000000" pitchFamily="2" charset="2"/>
              <a:buChar char="§"/>
            </a:pPr>
            <a:endParaRPr lang="en-AU" sz="1000" dirty="0">
              <a:solidFill>
                <a:schemeClr val="tx2"/>
              </a:solidFill>
            </a:endParaRPr>
          </a:p>
          <a:p>
            <a:pPr marL="342900" indent="-342900">
              <a:buClr>
                <a:schemeClr val="tx2"/>
              </a:buClr>
              <a:buFont typeface="Wingdings" panose="05000000000000000000" pitchFamily="2" charset="2"/>
              <a:buChar char="§"/>
            </a:pPr>
            <a:r>
              <a:rPr lang="en-AU" sz="2000" dirty="0" smtClean="0">
                <a:solidFill>
                  <a:schemeClr val="tx2"/>
                </a:solidFill>
              </a:rPr>
              <a:t>Each </a:t>
            </a:r>
            <a:r>
              <a:rPr lang="en-AU" sz="2000" dirty="0">
                <a:solidFill>
                  <a:schemeClr val="tx2"/>
                </a:solidFill>
              </a:rPr>
              <a:t>pharmacologic treatment regimen should be individualized and guided by the severity of symptoms, risk of exacerbations, side-effects, comorbidities, drug availability and cost, and the patient’s response, preference and ability to use various drug delivery devices</a:t>
            </a:r>
            <a:r>
              <a:rPr lang="en-AU" sz="2000" dirty="0" smtClean="0">
                <a:solidFill>
                  <a:schemeClr val="tx2"/>
                </a:solidFill>
              </a:rPr>
              <a:t>.</a:t>
            </a:r>
          </a:p>
          <a:p>
            <a:pPr marL="342900" indent="-342900">
              <a:buClr>
                <a:schemeClr val="tx2"/>
              </a:buClr>
              <a:buFont typeface="Wingdings" panose="05000000000000000000" pitchFamily="2" charset="2"/>
              <a:buChar char="§"/>
            </a:pPr>
            <a:endParaRPr lang="en-AU" sz="1000" dirty="0">
              <a:solidFill>
                <a:schemeClr val="tx2"/>
              </a:solidFill>
            </a:endParaRPr>
          </a:p>
          <a:p>
            <a:pPr marL="342900" indent="-342900">
              <a:buClr>
                <a:schemeClr val="tx2"/>
              </a:buClr>
              <a:buFont typeface="Wingdings" panose="05000000000000000000" pitchFamily="2" charset="2"/>
              <a:buChar char="§"/>
            </a:pPr>
            <a:r>
              <a:rPr lang="en-AU" sz="2000" dirty="0" smtClean="0">
                <a:solidFill>
                  <a:schemeClr val="tx2"/>
                </a:solidFill>
              </a:rPr>
              <a:t>Inhaler </a:t>
            </a:r>
            <a:r>
              <a:rPr lang="en-AU" sz="2000" dirty="0">
                <a:solidFill>
                  <a:schemeClr val="tx2"/>
                </a:solidFill>
              </a:rPr>
              <a:t>technique needs to be assessed regularly.</a:t>
            </a:r>
          </a:p>
        </p:txBody>
      </p:sp>
    </p:spTree>
    <p:extLst>
      <p:ext uri="{BB962C8B-B14F-4D97-AF65-F5344CB8AC3E}">
        <p14:creationId xmlns:p14="http://schemas.microsoft.com/office/powerpoint/2010/main" val="127434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a:spLocks noChangeArrowheads="1"/>
          </p:cNvSpPr>
          <p:nvPr/>
        </p:nvSpPr>
        <p:spPr bwMode="auto">
          <a:xfrm>
            <a:off x="381000" y="395082"/>
            <a:ext cx="7056784" cy="523220"/>
          </a:xfrm>
          <a:prstGeom prst="rect">
            <a:avLst/>
          </a:prstGeom>
          <a:noFill/>
          <a:ln w="9525">
            <a:noFill/>
            <a:miter lim="800000"/>
            <a:headEnd/>
            <a:tailEnd/>
          </a:ln>
        </p:spPr>
        <p:txBody>
          <a:bodyPr wrap="square">
            <a:spAutoFit/>
          </a:bodyPr>
          <a:lstStyle/>
          <a:p>
            <a:pPr algn="ctr"/>
            <a:r>
              <a:rPr lang="en-US" sz="2800" b="1" dirty="0" smtClean="0">
                <a:solidFill>
                  <a:schemeClr val="tx2"/>
                </a:solidFill>
                <a:latin typeface="Tahoma" pitchFamily="34" charset="0"/>
                <a:cs typeface="Tahoma" pitchFamily="34" charset="0"/>
              </a:rPr>
              <a:t>Smoking Cessation</a:t>
            </a:r>
            <a:endParaRPr lang="en-US" sz="2800" b="1" dirty="0">
              <a:solidFill>
                <a:schemeClr val="tx2"/>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pic>
        <p:nvPicPr>
          <p:cNvPr id="13314" name="Picture 2" descr="table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86" y="3200400"/>
            <a:ext cx="7926940"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83162" y="918302"/>
            <a:ext cx="7652460" cy="1938992"/>
          </a:xfrm>
          <a:prstGeom prst="rect">
            <a:avLst/>
          </a:prstGeom>
          <a:noFill/>
          <a:ln w="9525">
            <a:noFill/>
            <a:miter lim="800000"/>
            <a:headEnd/>
            <a:tailEnd/>
          </a:ln>
        </p:spPr>
        <p:txBody>
          <a:bodyPr wrap="square">
            <a:spAutoFit/>
          </a:bodyPr>
          <a:lstStyle/>
          <a:p>
            <a:pPr marL="342900" indent="-342900">
              <a:buClr>
                <a:srgbClr val="FFCC66"/>
              </a:buClr>
              <a:buFont typeface="Arial" panose="020B0604020202020204" pitchFamily="34" charset="0"/>
              <a:buChar char="►"/>
            </a:pPr>
            <a:endParaRPr lang="en-AU" sz="2000" dirty="0"/>
          </a:p>
          <a:p>
            <a:pPr marL="342900" indent="-342900">
              <a:buClr>
                <a:schemeClr val="tx2"/>
              </a:buClr>
              <a:buFont typeface="Wingdings" panose="05000000000000000000" pitchFamily="2" charset="2"/>
              <a:buChar char="§"/>
            </a:pPr>
            <a:r>
              <a:rPr lang="en-AU" sz="2000" b="1" dirty="0" smtClean="0">
                <a:solidFill>
                  <a:schemeClr val="tx2"/>
                </a:solidFill>
              </a:rPr>
              <a:t>Smoking </a:t>
            </a:r>
            <a:r>
              <a:rPr lang="en-AU" sz="2000" b="1" dirty="0">
                <a:solidFill>
                  <a:schemeClr val="tx2"/>
                </a:solidFill>
              </a:rPr>
              <a:t>cessation has the greatest capacity to influence the natural history of COPD. </a:t>
            </a:r>
            <a:endParaRPr lang="en-AU" sz="2000" b="1" dirty="0" smtClean="0">
              <a:solidFill>
                <a:schemeClr val="tx2"/>
              </a:solidFill>
            </a:endParaRPr>
          </a:p>
          <a:p>
            <a:pPr marL="342900" indent="-342900">
              <a:buClr>
                <a:schemeClr val="tx2"/>
              </a:buClr>
              <a:buFont typeface="Wingdings" panose="05000000000000000000" pitchFamily="2" charset="2"/>
              <a:buChar char="§"/>
            </a:pPr>
            <a:endParaRPr lang="en-AU" sz="2000" dirty="0" smtClean="0">
              <a:solidFill>
                <a:schemeClr val="tx2"/>
              </a:solidFill>
            </a:endParaRPr>
          </a:p>
          <a:p>
            <a:pPr marL="342900" indent="-342900">
              <a:buClr>
                <a:schemeClr val="tx2"/>
              </a:buClr>
              <a:buFont typeface="Wingdings" panose="05000000000000000000" pitchFamily="2" charset="2"/>
              <a:buChar char="§"/>
            </a:pPr>
            <a:r>
              <a:rPr lang="en-AU" sz="2000" dirty="0" smtClean="0">
                <a:solidFill>
                  <a:schemeClr val="tx2"/>
                </a:solidFill>
              </a:rPr>
              <a:t>If </a:t>
            </a:r>
            <a:r>
              <a:rPr lang="en-AU" sz="2000" dirty="0">
                <a:solidFill>
                  <a:schemeClr val="tx2"/>
                </a:solidFill>
              </a:rPr>
              <a:t>effective resources and time are dedicated to smoking cessation, long-term quit success rates of up to 25% can be achieved</a:t>
            </a:r>
            <a:r>
              <a:rPr lang="en-AU" sz="2000" dirty="0" smtClean="0">
                <a:solidFill>
                  <a:schemeClr val="tx2"/>
                </a:solidFill>
              </a:rPr>
              <a:t>. </a:t>
            </a:r>
            <a:endParaRPr lang="en-US" sz="2000" u="sng" baseline="30000" dirty="0" smtClean="0">
              <a:solidFill>
                <a:schemeClr val="tx2"/>
              </a:solidFill>
            </a:endParaRPr>
          </a:p>
        </p:txBody>
      </p:sp>
    </p:spTree>
    <p:extLst>
      <p:ext uri="{BB962C8B-B14F-4D97-AF65-F5344CB8AC3E}">
        <p14:creationId xmlns:p14="http://schemas.microsoft.com/office/powerpoint/2010/main" val="221526126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l="33781" t="16811" r="6250" b="15302"/>
          <a:stretch>
            <a:fillRect/>
          </a:stretch>
        </p:blipFill>
        <p:spPr bwMode="auto">
          <a:xfrm>
            <a:off x="268288" y="1246189"/>
            <a:ext cx="8424951" cy="4523546"/>
          </a:xfrm>
          <a:prstGeom prst="rect">
            <a:avLst/>
          </a:prstGeom>
          <a:noFill/>
          <a:ln w="9525">
            <a:noFill/>
            <a:miter lim="800000"/>
            <a:headEnd/>
            <a:tailEnd/>
          </a:ln>
        </p:spPr>
      </p:pic>
      <p:sp>
        <p:nvSpPr>
          <p:cNvPr id="16387" name="Title 1"/>
          <p:cNvSpPr>
            <a:spLocks noGrp="1"/>
          </p:cNvSpPr>
          <p:nvPr>
            <p:ph type="title"/>
          </p:nvPr>
        </p:nvSpPr>
        <p:spPr>
          <a:xfrm>
            <a:off x="0" y="198460"/>
            <a:ext cx="8862646" cy="979488"/>
          </a:xfrm>
        </p:spPr>
        <p:txBody>
          <a:bodyPr>
            <a:noAutofit/>
          </a:bodyPr>
          <a:lstStyle/>
          <a:p>
            <a:r>
              <a:rPr lang="en-US" sz="2000" dirty="0" smtClean="0">
                <a:cs typeface="Tahoma" pitchFamily="34" charset="0"/>
              </a:rPr>
              <a:t>Health consequences of smoking and tobacco use - </a:t>
            </a:r>
            <a:r>
              <a:rPr lang="en-US" sz="2000" dirty="0" smtClean="0"/>
              <a:t>Lung function decline with smoking</a:t>
            </a:r>
          </a:p>
        </p:txBody>
      </p:sp>
      <p:sp>
        <p:nvSpPr>
          <p:cNvPr id="4" name="Rectangle 3"/>
          <p:cNvSpPr/>
          <p:nvPr/>
        </p:nvSpPr>
        <p:spPr bwMode="auto">
          <a:xfrm>
            <a:off x="399232" y="5899602"/>
            <a:ext cx="7856125" cy="385291"/>
          </a:xfrm>
          <a:prstGeom prst="rect">
            <a:avLst/>
          </a:prstGeom>
          <a:noFill/>
          <a:ln w="28575" cap="flat" cmpd="sng" algn="ctr">
            <a:noFill/>
            <a:prstDash val="solid"/>
            <a:round/>
            <a:headEnd type="none" w="med" len="med"/>
            <a:tailEnd type="none" w="lg" len="lg"/>
          </a:ln>
          <a:effectLst/>
        </p:spPr>
        <p:txBody>
          <a:bodyPr/>
          <a:lstStyle/>
          <a:p>
            <a:pPr algn="l">
              <a:defRPr/>
            </a:pPr>
            <a:r>
              <a:rPr lang="en-US" sz="1300" b="0" dirty="0" smtClean="0">
                <a:latin typeface="+mj-lt"/>
              </a:rPr>
              <a:t>Source: Fletcher </a:t>
            </a:r>
            <a:r>
              <a:rPr lang="en-US" sz="1300" b="0" dirty="0">
                <a:latin typeface="+mj-lt"/>
              </a:rPr>
              <a:t>C and </a:t>
            </a:r>
            <a:r>
              <a:rPr lang="en-US" sz="1300" b="0" dirty="0" err="1">
                <a:latin typeface="+mj-lt"/>
              </a:rPr>
              <a:t>Peto</a:t>
            </a:r>
            <a:r>
              <a:rPr lang="en-US" sz="1300" b="0" dirty="0">
                <a:latin typeface="+mj-lt"/>
              </a:rPr>
              <a:t> R. The natural history of chronic airflow obstruction.  BMJ 1977; 1:1645-1648.</a:t>
            </a:r>
          </a:p>
        </p:txBody>
      </p:sp>
      <p:cxnSp>
        <p:nvCxnSpPr>
          <p:cNvPr id="6" name="Straight Arrow Connector 5"/>
          <p:cNvCxnSpPr>
            <a:cxnSpLocks noChangeShapeType="1"/>
          </p:cNvCxnSpPr>
          <p:nvPr/>
        </p:nvCxnSpPr>
        <p:spPr bwMode="auto">
          <a:xfrm flipH="1">
            <a:off x="7066231" y="1697015"/>
            <a:ext cx="898525" cy="331788"/>
          </a:xfrm>
          <a:prstGeom prst="straightConnector1">
            <a:avLst/>
          </a:prstGeom>
          <a:noFill/>
          <a:ln w="41275" algn="ctr">
            <a:solidFill>
              <a:schemeClr val="tx2"/>
            </a:solidFill>
            <a:round/>
            <a:headEnd/>
            <a:tailEnd type="arrow" w="med" len="med"/>
          </a:ln>
        </p:spPr>
      </p:cxnSp>
      <p:cxnSp>
        <p:nvCxnSpPr>
          <p:cNvPr id="9" name="Straight Arrow Connector 8"/>
          <p:cNvCxnSpPr>
            <a:cxnSpLocks noChangeShapeType="1"/>
          </p:cNvCxnSpPr>
          <p:nvPr/>
        </p:nvCxnSpPr>
        <p:spPr bwMode="auto">
          <a:xfrm>
            <a:off x="4558231" y="2754424"/>
            <a:ext cx="898525" cy="268288"/>
          </a:xfrm>
          <a:prstGeom prst="straightConnector1">
            <a:avLst/>
          </a:prstGeom>
          <a:noFill/>
          <a:ln w="41275" algn="ctr">
            <a:solidFill>
              <a:schemeClr val="tx2"/>
            </a:solidFill>
            <a:round/>
            <a:headEnd/>
            <a:tailEnd type="arrow" w="med" len="med"/>
          </a:ln>
        </p:spPr>
      </p:cxnSp>
    </p:spTree>
    <p:extLst>
      <p:ext uri="{BB962C8B-B14F-4D97-AF65-F5344CB8AC3E}">
        <p14:creationId xmlns:p14="http://schemas.microsoft.com/office/powerpoint/2010/main" val="2797381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Users\Feras\Desktop\FEV! in smoke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386839"/>
            <a:ext cx="6705600" cy="469392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3400" y="198120"/>
            <a:ext cx="7315200" cy="954107"/>
          </a:xfrm>
          <a:prstGeom prst="rect">
            <a:avLst/>
          </a:prstGeom>
        </p:spPr>
        <p:txBody>
          <a:bodyPr wrap="square">
            <a:spAutoFit/>
          </a:bodyPr>
          <a:lstStyle/>
          <a:p>
            <a:r>
              <a:rPr lang="en-US" sz="1400" dirty="0">
                <a:latin typeface="+mj-lt"/>
              </a:rPr>
              <a:t>Decline of FEV</a:t>
            </a:r>
            <a:r>
              <a:rPr lang="en-US" sz="1400" baseline="-25000" dirty="0">
                <a:latin typeface="+mj-lt"/>
              </a:rPr>
              <a:t>1</a:t>
            </a:r>
            <a:r>
              <a:rPr lang="en-US" sz="1400" dirty="0">
                <a:latin typeface="+mj-lt"/>
              </a:rPr>
              <a:t> over the span of adult life in male participants in the </a:t>
            </a:r>
            <a:r>
              <a:rPr lang="en-US" sz="1400" dirty="0" err="1">
                <a:latin typeface="+mj-lt"/>
              </a:rPr>
              <a:t>Busselton</a:t>
            </a:r>
            <a:r>
              <a:rPr lang="en-US" sz="1400" dirty="0">
                <a:latin typeface="+mj-lt"/>
              </a:rPr>
              <a:t> Health Study derived from linear mixed effects models. Decline in lung function in the </a:t>
            </a:r>
            <a:r>
              <a:rPr lang="en-US" sz="1400" dirty="0" err="1">
                <a:latin typeface="+mj-lt"/>
              </a:rPr>
              <a:t>Busselton</a:t>
            </a:r>
            <a:r>
              <a:rPr lang="en-US" sz="1400" dirty="0">
                <a:latin typeface="+mj-lt"/>
              </a:rPr>
              <a:t> Health Study: the effects of asthma and cigarette smoking. Am J </a:t>
            </a:r>
            <a:r>
              <a:rPr lang="en-US" sz="1400" dirty="0" err="1">
                <a:latin typeface="+mj-lt"/>
              </a:rPr>
              <a:t>Respir</a:t>
            </a:r>
            <a:r>
              <a:rPr lang="en-US" sz="1400" dirty="0">
                <a:latin typeface="+mj-lt"/>
              </a:rPr>
              <a:t> </a:t>
            </a:r>
            <a:r>
              <a:rPr lang="en-US" sz="1400" dirty="0" err="1">
                <a:latin typeface="+mj-lt"/>
              </a:rPr>
              <a:t>Crit</a:t>
            </a:r>
            <a:r>
              <a:rPr lang="en-US" sz="1400" dirty="0">
                <a:latin typeface="+mj-lt"/>
              </a:rPr>
              <a:t> Care Med 2005;171:109– 114. </a:t>
            </a:r>
          </a:p>
        </p:txBody>
      </p:sp>
    </p:spTree>
    <p:extLst>
      <p:ext uri="{BB962C8B-B14F-4D97-AF65-F5344CB8AC3E}">
        <p14:creationId xmlns:p14="http://schemas.microsoft.com/office/powerpoint/2010/main" val="1917582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General approach to pharmacotherapy</a:t>
            </a:r>
          </a:p>
        </p:txBody>
      </p:sp>
      <p:sp>
        <p:nvSpPr>
          <p:cNvPr id="17411" name="Content Placeholder 2"/>
          <p:cNvSpPr>
            <a:spLocks noGrp="1"/>
          </p:cNvSpPr>
          <p:nvPr>
            <p:ph idx="1"/>
          </p:nvPr>
        </p:nvSpPr>
        <p:spPr/>
        <p:txBody>
          <a:bodyPr>
            <a:normAutofit lnSpcReduction="10000"/>
          </a:bodyPr>
          <a:lstStyle/>
          <a:p>
            <a:r>
              <a:rPr lang="en-US" dirty="0" smtClean="0"/>
              <a:t>Think of pharmacotherapies as two types, best used together (ACCP)</a:t>
            </a:r>
          </a:p>
          <a:p>
            <a:pPr marL="1022350" lvl="1"/>
            <a:r>
              <a:rPr lang="en-US" sz="2800" dirty="0" smtClean="0">
                <a:solidFill>
                  <a:schemeClr val="tx1"/>
                </a:solidFill>
              </a:rPr>
              <a:t>Controller meds – stabilize central nicotinic receptor abnormalities</a:t>
            </a:r>
          </a:p>
          <a:p>
            <a:pPr lvl="2">
              <a:buFontTx/>
              <a:buChar char="•"/>
            </a:pPr>
            <a:r>
              <a:rPr lang="en-US" sz="2400" dirty="0" smtClean="0">
                <a:solidFill>
                  <a:schemeClr val="tx1"/>
                </a:solidFill>
              </a:rPr>
              <a:t>Nicotine patches</a:t>
            </a:r>
          </a:p>
          <a:p>
            <a:pPr lvl="2">
              <a:buFontTx/>
              <a:buChar char="•"/>
            </a:pPr>
            <a:r>
              <a:rPr lang="en-US" sz="2400" dirty="0" smtClean="0">
                <a:solidFill>
                  <a:schemeClr val="tx1"/>
                </a:solidFill>
              </a:rPr>
              <a:t>Bupropion</a:t>
            </a:r>
          </a:p>
          <a:p>
            <a:pPr lvl="2">
              <a:buFontTx/>
              <a:buChar char="•"/>
            </a:pPr>
            <a:r>
              <a:rPr lang="en-US" sz="2400" dirty="0" smtClean="0">
                <a:solidFill>
                  <a:schemeClr val="tx1"/>
                </a:solidFill>
              </a:rPr>
              <a:t>Varenicline</a:t>
            </a:r>
          </a:p>
          <a:p>
            <a:pPr marL="1022350" lvl="1"/>
            <a:r>
              <a:rPr lang="en-US" sz="2800" dirty="0" smtClean="0">
                <a:solidFill>
                  <a:schemeClr val="tx1"/>
                </a:solidFill>
              </a:rPr>
              <a:t>Reliever meds – relieve breakthrough symptoms and acute cravings</a:t>
            </a:r>
          </a:p>
          <a:p>
            <a:pPr lvl="2">
              <a:buFontTx/>
              <a:buChar char="•"/>
            </a:pPr>
            <a:r>
              <a:rPr lang="en-US" sz="2400" dirty="0" smtClean="0">
                <a:solidFill>
                  <a:schemeClr val="tx1"/>
                </a:solidFill>
              </a:rPr>
              <a:t>Short-acting nicotine replacement</a:t>
            </a:r>
          </a:p>
          <a:p>
            <a:endParaRPr lang="en-US" dirty="0" smtClean="0"/>
          </a:p>
        </p:txBody>
      </p:sp>
    </p:spTree>
    <p:extLst>
      <p:ext uri="{BB962C8B-B14F-4D97-AF65-F5344CB8AC3E}">
        <p14:creationId xmlns:p14="http://schemas.microsoft.com/office/powerpoint/2010/main" val="3394149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34469</TotalTime>
  <Words>4732</Words>
  <Application>Microsoft Office PowerPoint</Application>
  <PresentationFormat>On-screen Show (4:3)</PresentationFormat>
  <Paragraphs>684</Paragraphs>
  <Slides>114</Slides>
  <Notes>17</Notes>
  <HiddenSlides>12</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114</vt:i4>
      </vt:variant>
    </vt:vector>
  </HeadingPairs>
  <TitlesOfParts>
    <vt:vector size="125" baseType="lpstr">
      <vt:lpstr>ＭＳ Ｐゴシック</vt:lpstr>
      <vt:lpstr>Arial</vt:lpstr>
      <vt:lpstr>Arial Bold</vt:lpstr>
      <vt:lpstr>Arial Italic</vt:lpstr>
      <vt:lpstr>Calibri</vt:lpstr>
      <vt:lpstr>Tahoma</vt:lpstr>
      <vt:lpstr>Wingdings</vt:lpstr>
      <vt:lpstr>Wingdings 2</vt:lpstr>
      <vt:lpstr>ヒラギノ角ゴ ProN W3</vt:lpstr>
      <vt:lpstr>Office Theme</vt:lpstr>
      <vt:lpstr>Custom Design</vt:lpstr>
      <vt:lpstr>Feras Hawari, MD, FCCP Director, Cancer Control Office Chief, Pulmonary and Critical Care Director, Respiratory Therapy Service King Hussein Cancer Center  Regional Director, Global Bridges Eastern Mediterranean  </vt:lpstr>
      <vt:lpstr>PowerPoint Presentation</vt:lpstr>
      <vt:lpstr>PowerPoint Presentation</vt:lpstr>
      <vt:lpstr>PowerPoint Presentation</vt:lpstr>
      <vt:lpstr>Asthma </vt:lpstr>
      <vt:lpstr>PowerPoint Presentation</vt:lpstr>
      <vt:lpstr>Goals for treating asthma</vt:lpstr>
      <vt:lpstr>Stepwise management - pharmacotherapy</vt:lpstr>
      <vt:lpstr>PowerPoint Presentation</vt:lpstr>
      <vt:lpstr>Reviewing response and adjusting treatment</vt:lpstr>
      <vt:lpstr>General principles for stepping down controller treatment</vt:lpstr>
      <vt:lpstr>Check adherence with asthma medications</vt:lpstr>
      <vt:lpstr>Written asthma action plans</vt:lpstr>
      <vt:lpstr>Written asthma action plans – medication options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β2 agonists</vt:lpstr>
      <vt:lpstr>Distribution of B1/B2 receptors </vt:lpstr>
      <vt:lpstr>PowerPoint Presentation</vt:lpstr>
      <vt:lpstr>Effects of β2 agonists on tracheobronchial tree</vt:lpstr>
      <vt:lpstr>Adverse effects of β2 agonists</vt:lpstr>
      <vt:lpstr> Types of β2 agonists</vt:lpstr>
      <vt:lpstr>PowerPoint Presentation</vt:lpstr>
      <vt:lpstr>Parasympatholytics (Anticholinergic)</vt:lpstr>
      <vt:lpstr>PowerPoint Presentation</vt:lpstr>
      <vt:lpstr>Parasympatholytics (Anticholinergic)</vt:lpstr>
      <vt:lpstr>PowerPoint Presentation</vt:lpstr>
      <vt:lpstr>Inhalational anticholinergics</vt:lpstr>
      <vt:lpstr>Ipratropium</vt:lpstr>
      <vt:lpstr>Tiotropium</vt:lpstr>
      <vt:lpstr>Tiotropium</vt:lpstr>
      <vt:lpstr>Tiotropium Effects</vt:lpstr>
      <vt:lpstr>Side Effects</vt:lpstr>
      <vt:lpstr>Aclidinium</vt:lpstr>
      <vt:lpstr>PowerPoint Presentation</vt:lpstr>
      <vt:lpstr>Pulmonary</vt:lpstr>
      <vt:lpstr>Gastrointestinal</vt:lpstr>
      <vt:lpstr>Genitourinary</vt:lpstr>
      <vt:lpstr>Ophthalmic</vt:lpstr>
      <vt:lpstr>Inhaled Corticosteroids</vt:lpstr>
      <vt:lpstr>PowerPoint Presentation</vt:lpstr>
      <vt:lpstr>PowerPoint Presentation</vt:lpstr>
      <vt:lpstr>PowerPoint Presentation</vt:lpstr>
      <vt:lpstr>PowerPoint Presentation</vt:lpstr>
      <vt:lpstr>PowerPoint Presentation</vt:lpstr>
      <vt:lpstr>Mechanism of steroid resistance in COPD, smoking asthma and severe asthma</vt:lpstr>
      <vt:lpstr>PowerPoint Presentation</vt:lpstr>
      <vt:lpstr>PowerPoint Presentation</vt:lpstr>
      <vt:lpstr>ICS in Athma</vt:lpstr>
      <vt:lpstr>ICS in COPD</vt:lpstr>
      <vt:lpstr>PowerPoint Presentation</vt:lpstr>
      <vt:lpstr>Leukotrienes antagonists</vt:lpstr>
      <vt:lpstr>PowerPoint Presentation</vt:lpstr>
      <vt:lpstr>PowerPoint Presentation</vt:lpstr>
      <vt:lpstr>PowerPoint Presentation</vt:lpstr>
      <vt:lpstr>PowerPoint Presentation</vt:lpstr>
      <vt:lpstr>PowerPoint Presentation</vt:lpstr>
      <vt:lpstr>PowerPoint Presentation</vt:lpstr>
      <vt:lpstr>Use of antileukotriene agents </vt:lpstr>
      <vt:lpstr>Adverse effects</vt:lpstr>
      <vt:lpstr>Eosinophilic granulomatosis with polyangiitis</vt:lpstr>
      <vt:lpstr> Xanthines</vt:lpstr>
      <vt:lpstr>Theophylline mechanism of action</vt:lpstr>
      <vt:lpstr>PowerPoint Presentation</vt:lpstr>
      <vt:lpstr>PowerPoint Presentation</vt:lpstr>
      <vt:lpstr>Xanthines Effects</vt:lpstr>
      <vt:lpstr>Xanthines Effects</vt:lpstr>
      <vt:lpstr>Xanthines (Theophylline/Aminophylline)</vt:lpstr>
      <vt:lpstr>Non Pharmacological interaction with Xanthines</vt:lpstr>
      <vt:lpstr>PowerPoint Presentation</vt:lpstr>
      <vt:lpstr>PowerPoint Presentation</vt:lpstr>
      <vt:lpstr>PowerPoint Presentation</vt:lpstr>
      <vt:lpstr>Cromoglycates</vt:lpstr>
      <vt:lpstr>Monoclonal Antibody Therapy </vt:lpstr>
      <vt:lpstr>PowerPoint Presentation</vt:lpstr>
      <vt:lpstr>Phosphodiesterase-4 (PDE-4) inhibition </vt:lpstr>
      <vt:lpstr>PowerPoint Presentation</vt:lpstr>
      <vt:lpstr>PowerPoint Presentation</vt:lpstr>
      <vt:lpstr>Others</vt:lpstr>
      <vt:lpstr>Acute Exacerbation </vt:lpstr>
      <vt:lpstr>PowerPoint Presentation</vt:lpstr>
      <vt:lpstr>PowerPoint Presentation</vt:lpstr>
      <vt:lpstr>Health consequences of smoking and tobacco use - Lung function decline with smoking</vt:lpstr>
      <vt:lpstr>PowerPoint Presentation</vt:lpstr>
      <vt:lpstr>General approach to pharmacotherapy</vt:lpstr>
      <vt:lpstr>First-line treatments</vt:lpstr>
      <vt:lpstr>NRT relative to cigarettes</vt:lpstr>
      <vt:lpstr>NRT (gum)*</vt:lpstr>
      <vt:lpstr>Bupropion</vt:lpstr>
      <vt:lpstr>Side effects</vt:lpstr>
      <vt:lpstr>Precautions: drug interactions</vt:lpstr>
      <vt:lpstr>Contraindications</vt:lpstr>
      <vt:lpstr>varenicline</vt:lpstr>
      <vt:lpstr>Varenicline</vt:lpstr>
      <vt:lpstr>Varenicline</vt:lpstr>
      <vt:lpstr>Varenicline dosage</vt:lpstr>
      <vt:lpstr>Side effects</vt:lpstr>
      <vt:lpstr>Precautions</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rbader</dc:creator>
  <cp:lastModifiedBy>Feras Hawari</cp:lastModifiedBy>
  <cp:revision>1939</cp:revision>
  <dcterms:created xsi:type="dcterms:W3CDTF">2011-03-14T07:33:26Z</dcterms:created>
  <dcterms:modified xsi:type="dcterms:W3CDTF">2017-10-25T10:03:59Z</dcterms:modified>
</cp:coreProperties>
</file>