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28" r:id="rId2"/>
    <p:sldMasterId id="2147483840" r:id="rId3"/>
    <p:sldMasterId id="2147483852" r:id="rId4"/>
  </p:sldMasterIdLst>
  <p:notesMasterIdLst>
    <p:notesMasterId r:id="rId45"/>
  </p:notesMasterIdLst>
  <p:sldIdLst>
    <p:sldId id="612" r:id="rId5"/>
    <p:sldId id="613" r:id="rId6"/>
    <p:sldId id="614" r:id="rId7"/>
    <p:sldId id="616" r:id="rId8"/>
    <p:sldId id="615" r:id="rId9"/>
    <p:sldId id="568" r:id="rId10"/>
    <p:sldId id="617" r:id="rId11"/>
    <p:sldId id="618" r:id="rId12"/>
    <p:sldId id="619" r:id="rId13"/>
    <p:sldId id="620" r:id="rId14"/>
    <p:sldId id="569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0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594" r:id="rId36"/>
    <p:sldId id="595" r:id="rId37"/>
    <p:sldId id="596" r:id="rId38"/>
    <p:sldId id="597" r:id="rId39"/>
    <p:sldId id="621" r:id="rId40"/>
    <p:sldId id="622" r:id="rId41"/>
    <p:sldId id="547" r:id="rId42"/>
    <p:sldId id="548" r:id="rId43"/>
    <p:sldId id="61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D7F116-5706-4A28-8731-D9089FE7B874}" type="datetimeFigureOut">
              <a:rPr lang="en-US"/>
              <a:pPr>
                <a:defRPr/>
              </a:pPr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A9583-0AF3-4F80-9E99-904CF84B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5FF22-A5EF-4B8E-B19E-0D169CFCA19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D65AC-E7DC-470C-B0B6-3B2E977C14A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11158-F9B5-4899-9850-B8FB6FC30B0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11158-F9B5-4899-9850-B8FB6FC30B0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11158-F9B5-4899-9850-B8FB6FC30B0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E04B9-22EA-4FBA-9BA1-870E9A55D88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4287C-4E60-453D-B73C-DF9429A562A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1BDED-FAED-4B75-BC99-744129BE166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56B52-EFC6-456A-A61F-4E469008F7A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A6C44-94B1-4307-A4AA-EC94A67DF98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DA5BB-29D2-4688-A449-DD4909AC8E2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7E37E-B537-469B-B958-CD84A52F88F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AD7A1-7C82-4D14-937E-C20F47E47D3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3214C-9E38-436F-9075-F9D5553B153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A07D4-05C9-466E-A8B1-34CD97F6162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6B984-8B44-4A00-B9BA-916C60DA31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A6736-B1A1-4D08-B359-40F373E6131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D65AC-E7DC-470C-B0B6-3B2E977C14A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58FBCB-2563-435B-B697-D7A4B728D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7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3CA903-DBA2-42F1-B9A0-7F5C6F7FF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37E202-CAEF-437F-928F-8B9DFA749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4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79DE9A-D0FC-49A7-9800-907715A0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12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DE69C6-1DA7-4BCB-A21F-779D63F87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F954-DA1D-4CE3-9F9B-12B187029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6731-1ECC-489B-A523-59637FF9E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4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8E63-2757-4513-B5A9-AC7878515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7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5E12-23A7-4D79-8E8C-B2954A5F10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7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0B6E-D5D9-4830-AA12-E7812E1A1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51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E42D-1790-4152-AB76-C6FCBED41B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B461AD-EF99-4E9A-B08E-1317BCF6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49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2F89-393D-442D-A120-9D033910F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55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A700-B578-4A9A-AF9E-D5EF1CF79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34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4927-75EC-4C7F-B45B-8A0130B64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56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4E26-22E2-4314-9892-D3B594ED3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2189-FB54-473E-B286-37E767F4C8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39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F954-DA1D-4CE3-9F9B-12B187029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15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6731-1ECC-489B-A523-59637FF9E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51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8E63-2757-4513-B5A9-AC7878515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70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5E12-23A7-4D79-8E8C-B2954A5F10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82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0B6E-D5D9-4830-AA12-E7812E1A1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3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A78B1D-136C-4D3C-88ED-D53976A1F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2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E42D-1790-4152-AB76-C6FCBED41B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81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2F89-393D-442D-A120-9D033910F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60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A700-B578-4A9A-AF9E-D5EF1CF79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10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4927-75EC-4C7F-B45B-8A0130B64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75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4E26-22E2-4314-9892-D3B594ED3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1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2189-FB54-473E-B286-37E767F4C8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66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F954-DA1D-4CE3-9F9B-12B187029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76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6731-1ECC-489B-A523-59637FF9E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84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8E63-2757-4513-B5A9-AC7878515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62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5E12-23A7-4D79-8E8C-B2954A5F10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4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794408-CD05-4FA2-A270-15E8BF25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61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0B6E-D5D9-4830-AA12-E7812E1A1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88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E42D-1790-4152-AB76-C6FCBED41B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2F89-393D-442D-A120-9D033910F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77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A700-B578-4A9A-AF9E-D5EF1CF79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79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4927-75EC-4C7F-B45B-8A0130B64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01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4E26-22E2-4314-9892-D3B594ED3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79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2189-FB54-473E-B286-37E767F4C8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3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66F44C-1B6E-4EC0-8B7C-6F0C81B78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708246-58C7-4DA3-8DB4-32439C829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5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A0ABD9-E334-414F-BB3D-6BB6C6733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DCE266-61BE-4BF8-8743-1FCB255AA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7CD5EC-B726-4AEC-98EF-75A9D266A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8431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36925-FE69-4D51-B71D-93CC38EE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10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B03AF15-6964-48DE-B2B3-B9E7EFC61F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B03AF15-6964-48DE-B2B3-B9E7EFC61F74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B03AF15-6964-48DE-B2B3-B9E7EFC61F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aines 8-19B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1688" r="16484" b="13187"/>
          <a:stretch>
            <a:fillRect/>
          </a:stretch>
        </p:blipFill>
        <p:spPr bwMode="auto">
          <a:xfrm>
            <a:off x="3073400" y="76200"/>
            <a:ext cx="5556250" cy="6724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11150" y="573088"/>
            <a:ext cx="2584450" cy="1216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Decorticate and </a:t>
            </a:r>
          </a:p>
          <a:p>
            <a:pPr eaLnBrk="1" hangingPunct="1"/>
            <a:r>
              <a:rPr lang="en-US" sz="2400">
                <a:solidFill>
                  <a:srgbClr val="CC0000"/>
                </a:solidFill>
              </a:rPr>
              <a:t>Decerebrate</a:t>
            </a:r>
          </a:p>
          <a:p>
            <a:pPr eaLnBrk="1" hangingPunct="1"/>
            <a:r>
              <a:rPr lang="en-US" sz="2400">
                <a:solidFill>
                  <a:srgbClr val="CC0000"/>
                </a:solidFill>
              </a:rPr>
              <a:t>Rigidity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054350" y="6578600"/>
            <a:ext cx="1133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Atlas Fig. 8-19B</a:t>
            </a:r>
          </a:p>
        </p:txBody>
      </p:sp>
    </p:spTree>
    <p:extLst>
      <p:ext uri="{BB962C8B-B14F-4D97-AF65-F5344CB8AC3E}">
        <p14:creationId xmlns:p14="http://schemas.microsoft.com/office/powerpoint/2010/main" val="28827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14325" y="1009650"/>
            <a:ext cx="4953000" cy="510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JO" sz="1400">
              <a:solidFill>
                <a:srgbClr val="FFFFCC"/>
              </a:solidFill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>
            <a:off x="1762125" y="1695450"/>
            <a:ext cx="0" cy="990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447925" y="1695450"/>
            <a:ext cx="0" cy="990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1762125" y="2686050"/>
            <a:ext cx="838200" cy="609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2447925" y="2686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H="1">
            <a:off x="1685925" y="2686050"/>
            <a:ext cx="762000" cy="6858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1533525" y="1695450"/>
            <a:ext cx="0" cy="1447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676525" y="1695450"/>
            <a:ext cx="0" cy="1447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1533525" y="3143250"/>
            <a:ext cx="1219200" cy="9144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 flipH="1">
            <a:off x="1533525" y="3143250"/>
            <a:ext cx="1143000" cy="9906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>
            <a:off x="1685925" y="3371850"/>
            <a:ext cx="0" cy="1143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>
            <a:off x="2600325" y="3295650"/>
            <a:ext cx="0" cy="1143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>
            <a:off x="1533525" y="4133850"/>
            <a:ext cx="0" cy="838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>
            <a:off x="2752725" y="4057650"/>
            <a:ext cx="0" cy="838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1104900" y="5610225"/>
            <a:ext cx="609600" cy="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>
            <a:off x="1104900" y="588645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22" name="Text Box 20"/>
          <p:cNvSpPr txBox="1">
            <a:spLocks noChangeArrowheads="1"/>
          </p:cNvSpPr>
          <p:nvPr/>
        </p:nvSpPr>
        <p:spPr bwMode="auto">
          <a:xfrm>
            <a:off x="1689100" y="5745163"/>
            <a:ext cx="1687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= Upper extremity</a:t>
            </a:r>
          </a:p>
        </p:txBody>
      </p:sp>
      <p:sp>
        <p:nvSpPr>
          <p:cNvPr id="21523" name="Text Box 21"/>
          <p:cNvSpPr txBox="1">
            <a:spLocks noChangeArrowheads="1"/>
          </p:cNvSpPr>
          <p:nvPr/>
        </p:nvSpPr>
        <p:spPr bwMode="auto">
          <a:xfrm>
            <a:off x="1679575" y="5468938"/>
            <a:ext cx="1697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= Lower extremity</a:t>
            </a:r>
          </a:p>
        </p:txBody>
      </p:sp>
      <p:sp>
        <p:nvSpPr>
          <p:cNvPr id="21524" name="Text Box 22"/>
          <p:cNvSpPr txBox="1">
            <a:spLocks noChangeArrowheads="1"/>
          </p:cNvSpPr>
          <p:nvPr/>
        </p:nvSpPr>
        <p:spPr bwMode="auto">
          <a:xfrm>
            <a:off x="1450975" y="12461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CC"/>
                </a:solidFill>
              </a:rPr>
              <a:t>R</a:t>
            </a:r>
          </a:p>
        </p:txBody>
      </p:sp>
      <p:sp>
        <p:nvSpPr>
          <p:cNvPr id="21525" name="Text Box 23"/>
          <p:cNvSpPr txBox="1">
            <a:spLocks noChangeArrowheads="1"/>
          </p:cNvSpPr>
          <p:nvPr/>
        </p:nvSpPr>
        <p:spPr bwMode="auto">
          <a:xfrm>
            <a:off x="2403475" y="12366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CC"/>
                </a:solidFill>
              </a:rPr>
              <a:t>L</a:t>
            </a:r>
          </a:p>
        </p:txBody>
      </p:sp>
      <p:sp>
        <p:nvSpPr>
          <p:cNvPr id="21526" name="Line 24"/>
          <p:cNvSpPr>
            <a:spLocks noChangeShapeType="1"/>
          </p:cNvSpPr>
          <p:nvPr/>
        </p:nvSpPr>
        <p:spPr bwMode="auto">
          <a:xfrm>
            <a:off x="3914775" y="1724025"/>
            <a:ext cx="0" cy="990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27" name="Line 25"/>
          <p:cNvSpPr>
            <a:spLocks noChangeShapeType="1"/>
          </p:cNvSpPr>
          <p:nvPr/>
        </p:nvSpPr>
        <p:spPr bwMode="auto">
          <a:xfrm>
            <a:off x="4600575" y="1724025"/>
            <a:ext cx="0" cy="990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28" name="Line 26"/>
          <p:cNvSpPr>
            <a:spLocks noChangeShapeType="1"/>
          </p:cNvSpPr>
          <p:nvPr/>
        </p:nvSpPr>
        <p:spPr bwMode="auto">
          <a:xfrm>
            <a:off x="3914775" y="2714625"/>
            <a:ext cx="838200" cy="609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29" name="Line 27"/>
          <p:cNvSpPr>
            <a:spLocks noChangeShapeType="1"/>
          </p:cNvSpPr>
          <p:nvPr/>
        </p:nvSpPr>
        <p:spPr bwMode="auto">
          <a:xfrm>
            <a:off x="4600575" y="27146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0" name="Line 28"/>
          <p:cNvSpPr>
            <a:spLocks noChangeShapeType="1"/>
          </p:cNvSpPr>
          <p:nvPr/>
        </p:nvSpPr>
        <p:spPr bwMode="auto">
          <a:xfrm flipH="1">
            <a:off x="3838575" y="2714625"/>
            <a:ext cx="762000" cy="6858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1" name="Line 29"/>
          <p:cNvSpPr>
            <a:spLocks noChangeShapeType="1"/>
          </p:cNvSpPr>
          <p:nvPr/>
        </p:nvSpPr>
        <p:spPr bwMode="auto">
          <a:xfrm>
            <a:off x="3686175" y="1724025"/>
            <a:ext cx="0" cy="1447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2" name="Line 30"/>
          <p:cNvSpPr>
            <a:spLocks noChangeShapeType="1"/>
          </p:cNvSpPr>
          <p:nvPr/>
        </p:nvSpPr>
        <p:spPr bwMode="auto">
          <a:xfrm>
            <a:off x="4829175" y="1724025"/>
            <a:ext cx="0" cy="1447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3" name="Line 31"/>
          <p:cNvSpPr>
            <a:spLocks noChangeShapeType="1"/>
          </p:cNvSpPr>
          <p:nvPr/>
        </p:nvSpPr>
        <p:spPr bwMode="auto">
          <a:xfrm>
            <a:off x="3686175" y="3171825"/>
            <a:ext cx="1219200" cy="9144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4" name="Line 32"/>
          <p:cNvSpPr>
            <a:spLocks noChangeShapeType="1"/>
          </p:cNvSpPr>
          <p:nvPr/>
        </p:nvSpPr>
        <p:spPr bwMode="auto">
          <a:xfrm flipH="1">
            <a:off x="3686175" y="3171825"/>
            <a:ext cx="1143000" cy="9906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5" name="Line 33"/>
          <p:cNvSpPr>
            <a:spLocks noChangeShapeType="1"/>
          </p:cNvSpPr>
          <p:nvPr/>
        </p:nvSpPr>
        <p:spPr bwMode="auto">
          <a:xfrm>
            <a:off x="3838575" y="3400425"/>
            <a:ext cx="0" cy="1143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6" name="Line 34"/>
          <p:cNvSpPr>
            <a:spLocks noChangeShapeType="1"/>
          </p:cNvSpPr>
          <p:nvPr/>
        </p:nvSpPr>
        <p:spPr bwMode="auto">
          <a:xfrm>
            <a:off x="4752975" y="3324225"/>
            <a:ext cx="0" cy="1143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7" name="Line 35"/>
          <p:cNvSpPr>
            <a:spLocks noChangeShapeType="1"/>
          </p:cNvSpPr>
          <p:nvPr/>
        </p:nvSpPr>
        <p:spPr bwMode="auto">
          <a:xfrm>
            <a:off x="3686175" y="4162425"/>
            <a:ext cx="0" cy="838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8" name="Line 36"/>
          <p:cNvSpPr>
            <a:spLocks noChangeShapeType="1"/>
          </p:cNvSpPr>
          <p:nvPr/>
        </p:nvSpPr>
        <p:spPr bwMode="auto">
          <a:xfrm>
            <a:off x="4905375" y="4086225"/>
            <a:ext cx="0" cy="838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39" name="Oval 37"/>
          <p:cNvSpPr>
            <a:spLocks noChangeArrowheads="1"/>
          </p:cNvSpPr>
          <p:nvPr/>
        </p:nvSpPr>
        <p:spPr bwMode="auto">
          <a:xfrm>
            <a:off x="4171950" y="2790825"/>
            <a:ext cx="228600" cy="457200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40" name="Oval 38"/>
          <p:cNvSpPr>
            <a:spLocks noChangeArrowheads="1"/>
          </p:cNvSpPr>
          <p:nvPr/>
        </p:nvSpPr>
        <p:spPr bwMode="auto">
          <a:xfrm>
            <a:off x="4181475" y="3409950"/>
            <a:ext cx="228600" cy="457200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41" name="Oval 39"/>
          <p:cNvSpPr>
            <a:spLocks noChangeArrowheads="1"/>
          </p:cNvSpPr>
          <p:nvPr/>
        </p:nvSpPr>
        <p:spPr bwMode="auto">
          <a:xfrm>
            <a:off x="3581400" y="2933700"/>
            <a:ext cx="400050" cy="723900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42" name="Text Box 40"/>
          <p:cNvSpPr txBox="1">
            <a:spLocks noChangeArrowheads="1"/>
          </p:cNvSpPr>
          <p:nvPr/>
        </p:nvSpPr>
        <p:spPr bwMode="auto">
          <a:xfrm>
            <a:off x="3622675" y="12747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CC"/>
                </a:solidFill>
              </a:rPr>
              <a:t>R</a:t>
            </a:r>
          </a:p>
        </p:txBody>
      </p:sp>
      <p:sp>
        <p:nvSpPr>
          <p:cNvPr id="21543" name="Text Box 41"/>
          <p:cNvSpPr txBox="1">
            <a:spLocks noChangeArrowheads="1"/>
          </p:cNvSpPr>
          <p:nvPr/>
        </p:nvSpPr>
        <p:spPr bwMode="auto">
          <a:xfrm>
            <a:off x="4575175" y="126523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CC"/>
                </a:solidFill>
              </a:rPr>
              <a:t>L</a:t>
            </a:r>
          </a:p>
        </p:txBody>
      </p:sp>
      <p:sp>
        <p:nvSpPr>
          <p:cNvPr id="21544" name="Freeform 42"/>
          <p:cNvSpPr>
            <a:spLocks/>
          </p:cNvSpPr>
          <p:nvPr/>
        </p:nvSpPr>
        <p:spPr bwMode="auto">
          <a:xfrm>
            <a:off x="1190625" y="2714625"/>
            <a:ext cx="228600" cy="1409700"/>
          </a:xfrm>
          <a:custGeom>
            <a:avLst/>
            <a:gdLst>
              <a:gd name="T0" fmla="*/ 2147483647 w 144"/>
              <a:gd name="T1" fmla="*/ 0 h 888"/>
              <a:gd name="T2" fmla="*/ 0 w 144"/>
              <a:gd name="T3" fmla="*/ 0 h 888"/>
              <a:gd name="T4" fmla="*/ 0 w 144"/>
              <a:gd name="T5" fmla="*/ 2147483647 h 888"/>
              <a:gd name="T6" fmla="*/ 2147483647 w 144"/>
              <a:gd name="T7" fmla="*/ 2147483647 h 888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888"/>
              <a:gd name="T14" fmla="*/ 144 w 144"/>
              <a:gd name="T15" fmla="*/ 888 h 8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888">
                <a:moveTo>
                  <a:pt x="144" y="0"/>
                </a:moveTo>
                <a:lnTo>
                  <a:pt x="0" y="0"/>
                </a:lnTo>
                <a:lnTo>
                  <a:pt x="0" y="888"/>
                </a:lnTo>
                <a:lnTo>
                  <a:pt x="132" y="8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45" name="Text Box 43"/>
          <p:cNvSpPr txBox="1">
            <a:spLocks noChangeArrowheads="1"/>
          </p:cNvSpPr>
          <p:nvPr/>
        </p:nvSpPr>
        <p:spPr bwMode="auto">
          <a:xfrm>
            <a:off x="403225" y="3249613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MotDec</a:t>
            </a:r>
          </a:p>
        </p:txBody>
      </p:sp>
      <p:sp>
        <p:nvSpPr>
          <p:cNvPr id="21546" name="Text Box 44"/>
          <p:cNvSpPr txBox="1">
            <a:spLocks noChangeArrowheads="1"/>
          </p:cNvSpPr>
          <p:nvPr/>
        </p:nvSpPr>
        <p:spPr bwMode="auto">
          <a:xfrm>
            <a:off x="860425" y="1868488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Py</a:t>
            </a:r>
          </a:p>
        </p:txBody>
      </p:sp>
      <p:sp>
        <p:nvSpPr>
          <p:cNvPr id="21547" name="Line 45"/>
          <p:cNvSpPr>
            <a:spLocks noChangeShapeType="1"/>
          </p:cNvSpPr>
          <p:nvPr/>
        </p:nvSpPr>
        <p:spPr bwMode="auto">
          <a:xfrm>
            <a:off x="1200150" y="2038350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48" name="Text Box 46"/>
          <p:cNvSpPr txBox="1">
            <a:spLocks noChangeArrowheads="1"/>
          </p:cNvSpPr>
          <p:nvPr/>
        </p:nvSpPr>
        <p:spPr bwMode="auto">
          <a:xfrm>
            <a:off x="612775" y="4373563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LCSp</a:t>
            </a:r>
          </a:p>
        </p:txBody>
      </p:sp>
      <p:sp>
        <p:nvSpPr>
          <p:cNvPr id="21549" name="Line 47"/>
          <p:cNvSpPr>
            <a:spLocks noChangeShapeType="1"/>
          </p:cNvSpPr>
          <p:nvPr/>
        </p:nvSpPr>
        <p:spPr bwMode="auto">
          <a:xfrm flipH="1">
            <a:off x="1209675" y="4533900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pic>
        <p:nvPicPr>
          <p:cNvPr id="21550" name="Picture 48" descr="Fig_6-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46088"/>
            <a:ext cx="2492375" cy="19716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1" name="Picture 49" descr="Fig_6-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582863"/>
            <a:ext cx="2501900" cy="1979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2" name="Picture 50" descr="Fig_6-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40275"/>
            <a:ext cx="2508250" cy="1984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3" name="Oval 52"/>
          <p:cNvSpPr>
            <a:spLocks noChangeArrowheads="1"/>
          </p:cNvSpPr>
          <p:nvPr/>
        </p:nvSpPr>
        <p:spPr bwMode="auto">
          <a:xfrm>
            <a:off x="7219950" y="628650"/>
            <a:ext cx="152400" cy="762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54" name="Oval 53"/>
          <p:cNvSpPr>
            <a:spLocks noChangeArrowheads="1"/>
          </p:cNvSpPr>
          <p:nvPr/>
        </p:nvSpPr>
        <p:spPr bwMode="auto">
          <a:xfrm>
            <a:off x="7219950" y="2762250"/>
            <a:ext cx="152400" cy="762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55" name="Freeform 54"/>
          <p:cNvSpPr>
            <a:spLocks/>
          </p:cNvSpPr>
          <p:nvPr/>
        </p:nvSpPr>
        <p:spPr bwMode="auto">
          <a:xfrm>
            <a:off x="6762750" y="5146675"/>
            <a:ext cx="355600" cy="739775"/>
          </a:xfrm>
          <a:custGeom>
            <a:avLst/>
            <a:gdLst>
              <a:gd name="T0" fmla="*/ 2147483647 w 248"/>
              <a:gd name="T1" fmla="*/ 2147483647 h 466"/>
              <a:gd name="T2" fmla="*/ 2147483647 w 248"/>
              <a:gd name="T3" fmla="*/ 2147483647 h 466"/>
              <a:gd name="T4" fmla="*/ 0 w 248"/>
              <a:gd name="T5" fmla="*/ 2147483647 h 466"/>
              <a:gd name="T6" fmla="*/ 2147483647 w 248"/>
              <a:gd name="T7" fmla="*/ 2147483647 h 466"/>
              <a:gd name="T8" fmla="*/ 2147483647 w 248"/>
              <a:gd name="T9" fmla="*/ 2147483647 h 466"/>
              <a:gd name="T10" fmla="*/ 2147483647 w 248"/>
              <a:gd name="T11" fmla="*/ 2147483647 h 466"/>
              <a:gd name="T12" fmla="*/ 2147483647 w 248"/>
              <a:gd name="T13" fmla="*/ 2147483647 h 466"/>
              <a:gd name="T14" fmla="*/ 2147483647 w 248"/>
              <a:gd name="T15" fmla="*/ 2147483647 h 466"/>
              <a:gd name="T16" fmla="*/ 2147483647 w 248"/>
              <a:gd name="T17" fmla="*/ 2147483647 h 466"/>
              <a:gd name="T18" fmla="*/ 2147483647 w 248"/>
              <a:gd name="T19" fmla="*/ 2147483647 h 466"/>
              <a:gd name="T20" fmla="*/ 2147483647 w 248"/>
              <a:gd name="T21" fmla="*/ 2147483647 h 466"/>
              <a:gd name="T22" fmla="*/ 2147483647 w 248"/>
              <a:gd name="T23" fmla="*/ 2147483647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8"/>
              <a:gd name="T37" fmla="*/ 0 h 466"/>
              <a:gd name="T38" fmla="*/ 248 w 248"/>
              <a:gd name="T39" fmla="*/ 466 h 4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8" h="466">
                <a:moveTo>
                  <a:pt x="84" y="214"/>
                </a:moveTo>
                <a:cubicBezTo>
                  <a:pt x="72" y="238"/>
                  <a:pt x="38" y="244"/>
                  <a:pt x="24" y="262"/>
                </a:cubicBezTo>
                <a:cubicBezTo>
                  <a:pt x="10" y="280"/>
                  <a:pt x="0" y="296"/>
                  <a:pt x="0" y="322"/>
                </a:cubicBezTo>
                <a:cubicBezTo>
                  <a:pt x="0" y="348"/>
                  <a:pt x="6" y="394"/>
                  <a:pt x="24" y="418"/>
                </a:cubicBezTo>
                <a:cubicBezTo>
                  <a:pt x="42" y="442"/>
                  <a:pt x="76" y="466"/>
                  <a:pt x="108" y="466"/>
                </a:cubicBezTo>
                <a:cubicBezTo>
                  <a:pt x="140" y="466"/>
                  <a:pt x="196" y="450"/>
                  <a:pt x="216" y="418"/>
                </a:cubicBezTo>
                <a:cubicBezTo>
                  <a:pt x="236" y="386"/>
                  <a:pt x="224" y="328"/>
                  <a:pt x="228" y="274"/>
                </a:cubicBezTo>
                <a:cubicBezTo>
                  <a:pt x="232" y="220"/>
                  <a:pt x="248" y="138"/>
                  <a:pt x="240" y="94"/>
                </a:cubicBezTo>
                <a:cubicBezTo>
                  <a:pt x="232" y="50"/>
                  <a:pt x="200" y="20"/>
                  <a:pt x="180" y="10"/>
                </a:cubicBezTo>
                <a:cubicBezTo>
                  <a:pt x="160" y="0"/>
                  <a:pt x="134" y="16"/>
                  <a:pt x="120" y="34"/>
                </a:cubicBezTo>
                <a:cubicBezTo>
                  <a:pt x="106" y="52"/>
                  <a:pt x="102" y="86"/>
                  <a:pt x="96" y="118"/>
                </a:cubicBezTo>
                <a:cubicBezTo>
                  <a:pt x="90" y="150"/>
                  <a:pt x="96" y="190"/>
                  <a:pt x="84" y="214"/>
                </a:cubicBezTo>
                <a:close/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1556" name="Text Box 57"/>
          <p:cNvSpPr txBox="1">
            <a:spLocks noChangeArrowheads="1"/>
          </p:cNvSpPr>
          <p:nvPr/>
        </p:nvSpPr>
        <p:spPr bwMode="auto">
          <a:xfrm>
            <a:off x="7442200" y="2205038"/>
            <a:ext cx="1089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CC"/>
                </a:solidFill>
              </a:rPr>
              <a:t>Rostral level</a:t>
            </a:r>
          </a:p>
        </p:txBody>
      </p:sp>
      <p:sp>
        <p:nvSpPr>
          <p:cNvPr id="21557" name="Text Box 58"/>
          <p:cNvSpPr txBox="1">
            <a:spLocks noChangeArrowheads="1"/>
          </p:cNvSpPr>
          <p:nvPr/>
        </p:nvSpPr>
        <p:spPr bwMode="auto">
          <a:xfrm>
            <a:off x="7470775" y="4348163"/>
            <a:ext cx="1073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CC"/>
                </a:solidFill>
              </a:rPr>
              <a:t>Caudal level</a:t>
            </a:r>
          </a:p>
        </p:txBody>
      </p:sp>
    </p:spTree>
    <p:extLst>
      <p:ext uri="{BB962C8B-B14F-4D97-AF65-F5344CB8AC3E}">
        <p14:creationId xmlns:p14="http://schemas.microsoft.com/office/powerpoint/2010/main" val="150939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Les14C-SpCd-Expanding CSp lesion-M to L 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7288"/>
            <a:ext cx="8305800" cy="52435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Line 5"/>
          <p:cNvSpPr>
            <a:spLocks noChangeShapeType="1"/>
          </p:cNvSpPr>
          <p:nvPr/>
        </p:nvSpPr>
        <p:spPr bwMode="auto">
          <a:xfrm flipV="1">
            <a:off x="1143000" y="4648200"/>
            <a:ext cx="304800" cy="228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 flipV="1">
            <a:off x="685800" y="4114800"/>
            <a:ext cx="304800" cy="228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981200" y="504825"/>
            <a:ext cx="512127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CC0000"/>
                </a:solidFill>
                <a:cs typeface="+mn-cs"/>
              </a:rPr>
              <a:t>Expanding Extramedullary Lesion</a:t>
            </a:r>
          </a:p>
        </p:txBody>
      </p:sp>
    </p:spTree>
    <p:extLst>
      <p:ext uri="{BB962C8B-B14F-4D97-AF65-F5344CB8AC3E}">
        <p14:creationId xmlns:p14="http://schemas.microsoft.com/office/powerpoint/2010/main" val="4429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06751-f25-03AB [Converted]"/>
          <p:cNvPicPr>
            <a:picLocks noChangeAspect="1" noChangeArrowheads="1"/>
          </p:cNvPicPr>
          <p:nvPr/>
        </p:nvPicPr>
        <p:blipFill rotWithShape="1"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4597" r="19220" b="36669"/>
          <a:stretch/>
        </p:blipFill>
        <p:spPr bwMode="auto">
          <a:xfrm>
            <a:off x="4876800" y="533400"/>
            <a:ext cx="2590800" cy="389363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5" descr="F06751-f25-02AB [Converted]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5162" r="9254" b="3200"/>
          <a:stretch>
            <a:fillRect/>
          </a:stretch>
        </p:blipFill>
        <p:spPr bwMode="auto">
          <a:xfrm>
            <a:off x="1447800" y="533400"/>
            <a:ext cx="3052763" cy="6019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979738" y="152400"/>
            <a:ext cx="2735262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The Motor Cortex</a:t>
            </a:r>
          </a:p>
        </p:txBody>
      </p:sp>
    </p:spTree>
    <p:extLst>
      <p:ext uri="{BB962C8B-B14F-4D97-AF65-F5344CB8AC3E}">
        <p14:creationId xmlns:p14="http://schemas.microsoft.com/office/powerpoint/2010/main" val="36208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057400" y="285750"/>
            <a:ext cx="5091113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The Primary Somatomotor Cortex</a:t>
            </a:r>
          </a:p>
        </p:txBody>
      </p:sp>
      <p:pic>
        <p:nvPicPr>
          <p:cNvPr id="13315" name="Picture 9" descr="Hemisphere-Dorsolatera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841375"/>
            <a:ext cx="7192963" cy="53943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914400" y="6000750"/>
            <a:ext cx="1285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FFFF"/>
                </a:solidFill>
              </a:rPr>
              <a:t>see Atlas Fig. 2-11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4281488" y="1892300"/>
            <a:ext cx="430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Hip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4429125" y="2225675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4222750" y="2527300"/>
            <a:ext cx="395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3648075" y="30702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3714750" y="400685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570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9" descr="Hemisphere-Dorsolatera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0127" y="1751393"/>
            <a:ext cx="5833986" cy="437516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311912" y="1672683"/>
            <a:ext cx="2419815" cy="9590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ar-JO" sz="1200" b="1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99419" y="1781175"/>
            <a:ext cx="2233613" cy="771525"/>
            <a:chOff x="2144" y="888"/>
            <a:chExt cx="1407" cy="486"/>
          </a:xfrm>
          <a:solidFill>
            <a:schemeClr val="bg1"/>
          </a:solidFill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778" y="888"/>
              <a:ext cx="18" cy="48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050" y="967"/>
              <a:ext cx="5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00"/>
                  </a:solidFill>
                </a:rPr>
                <a:t>60%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144" y="967"/>
              <a:ext cx="5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00"/>
                  </a:solidFill>
                </a:rPr>
                <a:t>40%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/>
          <p:cNvSpPr>
            <a:spLocks noChangeArrowheads="1"/>
          </p:cNvSpPr>
          <p:nvPr/>
        </p:nvSpPr>
        <p:spPr bwMode="auto">
          <a:xfrm>
            <a:off x="885825" y="1990725"/>
            <a:ext cx="7391400" cy="1714500"/>
          </a:xfrm>
          <a:prstGeom prst="rect">
            <a:avLst/>
          </a:prstGeom>
          <a:solidFill>
            <a:srgbClr val="002DBC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9831" y="1438275"/>
            <a:ext cx="6838950" cy="2819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Arial" charset="0"/>
              </a:rPr>
              <a:t>Motor areas in the cerebral cortex</a:t>
            </a:r>
            <a:endParaRPr lang="en-US" sz="4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Motor-map-devel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 Box 5"/>
          <p:cNvSpPr txBox="1">
            <a:spLocks noChangeArrowheads="1"/>
          </p:cNvSpPr>
          <p:nvPr/>
        </p:nvSpPr>
        <p:spPr bwMode="auto">
          <a:xfrm>
            <a:off x="7832725" y="49926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7680325" y="13350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Ci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7588" name="Oval 7"/>
          <p:cNvSpPr>
            <a:spLocks noChangeArrowheads="1"/>
          </p:cNvSpPr>
          <p:nvPr/>
        </p:nvSpPr>
        <p:spPr bwMode="auto">
          <a:xfrm>
            <a:off x="6108700" y="1397000"/>
            <a:ext cx="596900" cy="2794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6054725" y="1371600"/>
            <a:ext cx="687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CMAv</a:t>
            </a:r>
          </a:p>
        </p:txBody>
      </p:sp>
      <p:sp>
        <p:nvSpPr>
          <p:cNvPr id="67590" name="Oval 16"/>
          <p:cNvSpPr>
            <a:spLocks noChangeArrowheads="1"/>
          </p:cNvSpPr>
          <p:nvPr/>
        </p:nvSpPr>
        <p:spPr bwMode="auto">
          <a:xfrm>
            <a:off x="4330700" y="1701800"/>
            <a:ext cx="596900" cy="2794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7591" name="Oval 17"/>
          <p:cNvSpPr>
            <a:spLocks noChangeArrowheads="1"/>
          </p:cNvSpPr>
          <p:nvPr/>
        </p:nvSpPr>
        <p:spPr bwMode="auto">
          <a:xfrm>
            <a:off x="5549900" y="2387600"/>
            <a:ext cx="596900" cy="2794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7592" name="Text Box 10"/>
          <p:cNvSpPr txBox="1">
            <a:spLocks noChangeArrowheads="1"/>
          </p:cNvSpPr>
          <p:nvPr/>
        </p:nvSpPr>
        <p:spPr bwMode="auto">
          <a:xfrm>
            <a:off x="5483225" y="2373313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CMAd</a:t>
            </a:r>
          </a:p>
        </p:txBody>
      </p:sp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4305300" y="1689100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CMAr</a:t>
            </a:r>
          </a:p>
        </p:txBody>
      </p:sp>
      <p:sp>
        <p:nvSpPr>
          <p:cNvPr id="67594" name="Text Box 18"/>
          <p:cNvSpPr txBox="1">
            <a:spLocks noChangeArrowheads="1"/>
          </p:cNvSpPr>
          <p:nvPr/>
        </p:nvSpPr>
        <p:spPr bwMode="auto">
          <a:xfrm>
            <a:off x="212725" y="5824538"/>
            <a:ext cx="2847975" cy="658812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adapted from Strick, PL and Dum, RP,</a:t>
            </a:r>
          </a:p>
          <a:p>
            <a:pPr eaLnBrk="0" hangingPunct="0"/>
            <a:r>
              <a:rPr lang="en-US" sz="1200" b="1" i="1">
                <a:solidFill>
                  <a:srgbClr val="000000"/>
                </a:solidFill>
              </a:rPr>
              <a:t>The Corticospinal System</a:t>
            </a:r>
            <a:r>
              <a:rPr lang="en-US" sz="1200" b="1">
                <a:solidFill>
                  <a:srgbClr val="000000"/>
                </a:solidFill>
              </a:rPr>
              <a:t>, in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Handbook of Physiology, Oxford, 1996.</a:t>
            </a:r>
          </a:p>
        </p:txBody>
      </p:sp>
    </p:spTree>
    <p:extLst>
      <p:ext uri="{BB962C8B-B14F-4D97-AF65-F5344CB8AC3E}">
        <p14:creationId xmlns:p14="http://schemas.microsoft.com/office/powerpoint/2010/main" val="14864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Motor-map-devel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513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7832725" y="49926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7680325" y="13350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Ci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 flipV="1">
            <a:off x="5334000" y="5191125"/>
            <a:ext cx="19050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>
            <a:off x="5705475" y="4752975"/>
            <a:ext cx="1428750" cy="257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5648325" y="3048000"/>
            <a:ext cx="15240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5105400" y="1981200"/>
            <a:ext cx="2209800" cy="2667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9640" name="Line 12"/>
          <p:cNvSpPr>
            <a:spLocks noChangeShapeType="1"/>
          </p:cNvSpPr>
          <p:nvPr/>
        </p:nvSpPr>
        <p:spPr bwMode="auto">
          <a:xfrm>
            <a:off x="6238875" y="2286000"/>
            <a:ext cx="12954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9641" name="Text Box 14"/>
          <p:cNvSpPr txBox="1">
            <a:spLocks noChangeArrowheads="1"/>
          </p:cNvSpPr>
          <p:nvPr/>
        </p:nvSpPr>
        <p:spPr bwMode="auto">
          <a:xfrm>
            <a:off x="307975" y="5237163"/>
            <a:ext cx="3378200" cy="935037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The several cortical motor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areas are connected with each 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other.</a:t>
            </a:r>
          </a:p>
        </p:txBody>
      </p:sp>
    </p:spTree>
    <p:extLst>
      <p:ext uri="{BB962C8B-B14F-4D97-AF65-F5344CB8AC3E}">
        <p14:creationId xmlns:p14="http://schemas.microsoft.com/office/powerpoint/2010/main" val="17834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Motor-map-devel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3058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7620000" y="426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7467600" y="99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Ci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1684" name="Line 10"/>
          <p:cNvSpPr>
            <a:spLocks noChangeShapeType="1"/>
          </p:cNvSpPr>
          <p:nvPr/>
        </p:nvSpPr>
        <p:spPr bwMode="auto">
          <a:xfrm>
            <a:off x="5105400" y="4876800"/>
            <a:ext cx="0" cy="15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1685" name="Line 11"/>
          <p:cNvSpPr>
            <a:spLocks noChangeShapeType="1"/>
          </p:cNvSpPr>
          <p:nvPr/>
        </p:nvSpPr>
        <p:spPr bwMode="auto">
          <a:xfrm>
            <a:off x="5791200" y="4191000"/>
            <a:ext cx="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1686" name="Line 13"/>
          <p:cNvSpPr>
            <a:spLocks noChangeShapeType="1"/>
          </p:cNvSpPr>
          <p:nvPr/>
        </p:nvSpPr>
        <p:spPr bwMode="auto">
          <a:xfrm>
            <a:off x="7162800" y="4191000"/>
            <a:ext cx="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1687" name="Line 14"/>
          <p:cNvSpPr>
            <a:spLocks noChangeShapeType="1"/>
          </p:cNvSpPr>
          <p:nvPr/>
        </p:nvSpPr>
        <p:spPr bwMode="auto">
          <a:xfrm>
            <a:off x="5410200" y="2819400"/>
            <a:ext cx="0" cy="3352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1688" name="Line 15"/>
          <p:cNvSpPr>
            <a:spLocks noChangeShapeType="1"/>
          </p:cNvSpPr>
          <p:nvPr/>
        </p:nvSpPr>
        <p:spPr bwMode="auto">
          <a:xfrm>
            <a:off x="4724400" y="1981200"/>
            <a:ext cx="0" cy="426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1689" name="Line 16"/>
          <p:cNvSpPr>
            <a:spLocks noChangeShapeType="1"/>
          </p:cNvSpPr>
          <p:nvPr/>
        </p:nvSpPr>
        <p:spPr bwMode="auto">
          <a:xfrm>
            <a:off x="6172200" y="1905000"/>
            <a:ext cx="0" cy="426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1690" name="Text Box 17"/>
          <p:cNvSpPr txBox="1">
            <a:spLocks noChangeArrowheads="1"/>
          </p:cNvSpPr>
          <p:nvPr/>
        </p:nvSpPr>
        <p:spPr bwMode="auto">
          <a:xfrm>
            <a:off x="2763838" y="5791200"/>
            <a:ext cx="1808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00"/>
                </a:solidFill>
              </a:rPr>
              <a:t>to cervical</a:t>
            </a:r>
          </a:p>
          <a:p>
            <a:pPr eaLnBrk="0" hangingPunct="0"/>
            <a:r>
              <a:rPr lang="en-US" sz="2400" b="1">
                <a:solidFill>
                  <a:srgbClr val="FFFF00"/>
                </a:solidFill>
              </a:rPr>
              <a:t>spinal cord</a:t>
            </a:r>
          </a:p>
        </p:txBody>
      </p:sp>
      <p:sp>
        <p:nvSpPr>
          <p:cNvPr id="71691" name="Text Box 18"/>
          <p:cNvSpPr txBox="1">
            <a:spLocks noChangeArrowheads="1"/>
          </p:cNvSpPr>
          <p:nvPr/>
        </p:nvSpPr>
        <p:spPr bwMode="auto">
          <a:xfrm>
            <a:off x="660400" y="4579938"/>
            <a:ext cx="3251200" cy="935037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Each cortical motor area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projects to spinal cord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(anterior horn or interneurons)</a:t>
            </a:r>
          </a:p>
        </p:txBody>
      </p:sp>
    </p:spTree>
    <p:extLst>
      <p:ext uri="{BB962C8B-B14F-4D97-AF65-F5344CB8AC3E}">
        <p14:creationId xmlns:p14="http://schemas.microsoft.com/office/powerpoint/2010/main" val="32001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Motor-map-devel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4163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7832725" y="49926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7680325" y="13350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Ci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3732" name="Freeform 5"/>
          <p:cNvSpPr>
            <a:spLocks/>
          </p:cNvSpPr>
          <p:nvPr/>
        </p:nvSpPr>
        <p:spPr bwMode="auto">
          <a:xfrm>
            <a:off x="4762500" y="2476500"/>
            <a:ext cx="1905000" cy="1092200"/>
          </a:xfrm>
          <a:custGeom>
            <a:avLst/>
            <a:gdLst>
              <a:gd name="T0" fmla="*/ 2147483647 w 1200"/>
              <a:gd name="T1" fmla="*/ 2147483647 h 688"/>
              <a:gd name="T2" fmla="*/ 2147483647 w 1200"/>
              <a:gd name="T3" fmla="*/ 2147483647 h 688"/>
              <a:gd name="T4" fmla="*/ 2147483647 w 1200"/>
              <a:gd name="T5" fmla="*/ 2147483647 h 688"/>
              <a:gd name="T6" fmla="*/ 2147483647 w 1200"/>
              <a:gd name="T7" fmla="*/ 2147483647 h 688"/>
              <a:gd name="T8" fmla="*/ 2147483647 w 1200"/>
              <a:gd name="T9" fmla="*/ 2147483647 h 688"/>
              <a:gd name="T10" fmla="*/ 2147483647 w 1200"/>
              <a:gd name="T11" fmla="*/ 2147483647 h 688"/>
              <a:gd name="T12" fmla="*/ 2147483647 w 1200"/>
              <a:gd name="T13" fmla="*/ 2147483647 h 688"/>
              <a:gd name="T14" fmla="*/ 2147483647 w 1200"/>
              <a:gd name="T15" fmla="*/ 2147483647 h 688"/>
              <a:gd name="T16" fmla="*/ 2147483647 w 1200"/>
              <a:gd name="T17" fmla="*/ 0 h 688"/>
              <a:gd name="T18" fmla="*/ 2147483647 w 1200"/>
              <a:gd name="T19" fmla="*/ 2147483647 h 688"/>
              <a:gd name="T20" fmla="*/ 2147483647 w 1200"/>
              <a:gd name="T21" fmla="*/ 2147483647 h 688"/>
              <a:gd name="T22" fmla="*/ 2147483647 w 1200"/>
              <a:gd name="T23" fmla="*/ 2147483647 h 688"/>
              <a:gd name="T24" fmla="*/ 2147483647 w 1200"/>
              <a:gd name="T25" fmla="*/ 2147483647 h 688"/>
              <a:gd name="T26" fmla="*/ 0 w 1200"/>
              <a:gd name="T27" fmla="*/ 2147483647 h 688"/>
              <a:gd name="T28" fmla="*/ 2147483647 w 1200"/>
              <a:gd name="T29" fmla="*/ 2147483647 h 688"/>
              <a:gd name="T30" fmla="*/ 2147483647 w 1200"/>
              <a:gd name="T31" fmla="*/ 2147483647 h 6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00"/>
              <a:gd name="T49" fmla="*/ 0 h 688"/>
              <a:gd name="T50" fmla="*/ 1200 w 1200"/>
              <a:gd name="T51" fmla="*/ 688 h 6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00" h="688">
                <a:moveTo>
                  <a:pt x="144" y="416"/>
                </a:moveTo>
                <a:lnTo>
                  <a:pt x="168" y="584"/>
                </a:lnTo>
                <a:lnTo>
                  <a:pt x="320" y="688"/>
                </a:lnTo>
                <a:lnTo>
                  <a:pt x="576" y="648"/>
                </a:lnTo>
                <a:lnTo>
                  <a:pt x="848" y="648"/>
                </a:lnTo>
                <a:lnTo>
                  <a:pt x="1016" y="640"/>
                </a:lnTo>
                <a:lnTo>
                  <a:pt x="1088" y="328"/>
                </a:lnTo>
                <a:lnTo>
                  <a:pt x="1192" y="64"/>
                </a:lnTo>
                <a:lnTo>
                  <a:pt x="1200" y="0"/>
                </a:lnTo>
                <a:lnTo>
                  <a:pt x="872" y="80"/>
                </a:lnTo>
                <a:lnTo>
                  <a:pt x="600" y="144"/>
                </a:lnTo>
                <a:lnTo>
                  <a:pt x="248" y="168"/>
                </a:lnTo>
                <a:lnTo>
                  <a:pt x="48" y="176"/>
                </a:lnTo>
                <a:lnTo>
                  <a:pt x="0" y="240"/>
                </a:lnTo>
                <a:lnTo>
                  <a:pt x="32" y="344"/>
                </a:lnTo>
                <a:lnTo>
                  <a:pt x="144" y="416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3733" name="Oval 6"/>
          <p:cNvSpPr>
            <a:spLocks noChangeArrowheads="1"/>
          </p:cNvSpPr>
          <p:nvPr/>
        </p:nvSpPr>
        <p:spPr bwMode="auto">
          <a:xfrm rot="-820279">
            <a:off x="965200" y="3346450"/>
            <a:ext cx="558800" cy="241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 rot="1238627">
            <a:off x="804863" y="2921000"/>
            <a:ext cx="471487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841375" y="709613"/>
            <a:ext cx="2019300" cy="701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Supplementary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Motor Area</a:t>
            </a:r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384175" y="5513388"/>
            <a:ext cx="2984500" cy="6604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“Preparation for movement,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Coordination of two hands”</a:t>
            </a:r>
          </a:p>
        </p:txBody>
      </p:sp>
    </p:spTree>
    <p:extLst>
      <p:ext uri="{BB962C8B-B14F-4D97-AF65-F5344CB8AC3E}">
        <p14:creationId xmlns:p14="http://schemas.microsoft.com/office/powerpoint/2010/main" val="27080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06751-f24-15 [Converted]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10060" r="15971" b="4733"/>
          <a:stretch>
            <a:fillRect/>
          </a:stretch>
        </p:blipFill>
        <p:spPr bwMode="auto">
          <a:xfrm>
            <a:off x="261938" y="1066800"/>
            <a:ext cx="4538662" cy="510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792538" y="352425"/>
            <a:ext cx="187483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CC0000"/>
                </a:solidFill>
              </a:rPr>
              <a:t>Decorticate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42888" y="5930900"/>
            <a:ext cx="10620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Text Fig. 24-15</a:t>
            </a:r>
          </a:p>
        </p:txBody>
      </p:sp>
      <p:pic>
        <p:nvPicPr>
          <p:cNvPr id="25605" name="Picture 8" descr="VasLes29-CT Axial Decerebrate Les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3334" r="2582" b="5556"/>
          <a:stretch>
            <a:fillRect/>
          </a:stretch>
        </p:blipFill>
        <p:spPr bwMode="auto">
          <a:xfrm>
            <a:off x="4953000" y="1066800"/>
            <a:ext cx="3921125" cy="510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SuppMotCtx-DEH-25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0863" y="228600"/>
            <a:ext cx="3995737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6235700" y="760413"/>
            <a:ext cx="213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Move one finger</a:t>
            </a:r>
          </a:p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repetitively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6210300" y="2259013"/>
            <a:ext cx="2259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Execute complex</a:t>
            </a:r>
          </a:p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learned pattern</a:t>
            </a:r>
          </a:p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of finger</a:t>
            </a:r>
          </a:p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movements</a:t>
            </a:r>
          </a:p>
        </p:txBody>
      </p:sp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6238875" y="4040188"/>
            <a:ext cx="2243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u="sng">
                <a:solidFill>
                  <a:srgbClr val="FFFF00"/>
                </a:solidFill>
              </a:rPr>
              <a:t>Imagine</a:t>
            </a:r>
            <a:r>
              <a:rPr lang="en-US" sz="2000" b="1">
                <a:solidFill>
                  <a:srgbClr val="FFFF00"/>
                </a:solidFill>
              </a:rPr>
              <a:t> complex</a:t>
            </a:r>
          </a:p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learned pattern</a:t>
            </a:r>
          </a:p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of finger</a:t>
            </a:r>
          </a:p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movements</a:t>
            </a:r>
          </a:p>
        </p:txBody>
      </p: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146050" y="63611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FFFF66"/>
                </a:solidFill>
              </a:rPr>
              <a:t>Haines Figure 25-15</a:t>
            </a:r>
          </a:p>
        </p:txBody>
      </p:sp>
      <p:sp>
        <p:nvSpPr>
          <p:cNvPr id="75782" name="Text Box 9"/>
          <p:cNvSpPr txBox="1">
            <a:spLocks noChangeArrowheads="1"/>
          </p:cNvSpPr>
          <p:nvPr/>
        </p:nvSpPr>
        <p:spPr bwMode="auto">
          <a:xfrm>
            <a:off x="1651000" y="5668963"/>
            <a:ext cx="426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66"/>
                </a:solidFill>
              </a:rPr>
              <a:t>SUPPLEMENTARY MOTOR AREA</a:t>
            </a:r>
          </a:p>
        </p:txBody>
      </p:sp>
    </p:spTree>
    <p:extLst>
      <p:ext uri="{BB962C8B-B14F-4D97-AF65-F5344CB8AC3E}">
        <p14:creationId xmlns:p14="http://schemas.microsoft.com/office/powerpoint/2010/main" val="39068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SMA-two-han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914400"/>
            <a:ext cx="75438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885825" y="5410200"/>
            <a:ext cx="7381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66"/>
                </a:solidFill>
              </a:rPr>
              <a:t>Effect of damage in the </a:t>
            </a:r>
            <a:r>
              <a:rPr lang="en-US" sz="2400" b="1" i="1" u="sng">
                <a:solidFill>
                  <a:srgbClr val="FFFF66"/>
                </a:solidFill>
              </a:rPr>
              <a:t>Supplementary Motor Area</a:t>
            </a:r>
            <a:r>
              <a:rPr lang="en-US" sz="2400" b="1">
                <a:solidFill>
                  <a:srgbClr val="FFFF66"/>
                </a:solidFill>
              </a:rPr>
              <a:t>:</a:t>
            </a:r>
          </a:p>
          <a:p>
            <a:pPr eaLnBrk="0" hangingPunct="0"/>
            <a:r>
              <a:rPr lang="en-US" sz="2400" b="1">
                <a:solidFill>
                  <a:srgbClr val="FFFF66"/>
                </a:solidFill>
              </a:rPr>
              <a:t>difficulty in using two hands together</a:t>
            </a:r>
          </a:p>
        </p:txBody>
      </p:sp>
    </p:spTree>
    <p:extLst>
      <p:ext uri="{BB962C8B-B14F-4D97-AF65-F5344CB8AC3E}">
        <p14:creationId xmlns:p14="http://schemas.microsoft.com/office/powerpoint/2010/main" val="20892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Motor-map-devel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832725" y="49926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7680325" y="13350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Ci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9876" name="Freeform 5"/>
          <p:cNvSpPr>
            <a:spLocks/>
          </p:cNvSpPr>
          <p:nvPr/>
        </p:nvSpPr>
        <p:spPr bwMode="auto">
          <a:xfrm>
            <a:off x="5105400" y="3568700"/>
            <a:ext cx="1320800" cy="1460500"/>
          </a:xfrm>
          <a:custGeom>
            <a:avLst/>
            <a:gdLst>
              <a:gd name="T0" fmla="*/ 0 w 832"/>
              <a:gd name="T1" fmla="*/ 2147483647 h 920"/>
              <a:gd name="T2" fmla="*/ 2147483647 w 832"/>
              <a:gd name="T3" fmla="*/ 2147483647 h 920"/>
              <a:gd name="T4" fmla="*/ 2147483647 w 832"/>
              <a:gd name="T5" fmla="*/ 2147483647 h 920"/>
              <a:gd name="T6" fmla="*/ 2147483647 w 832"/>
              <a:gd name="T7" fmla="*/ 2147483647 h 920"/>
              <a:gd name="T8" fmla="*/ 2147483647 w 832"/>
              <a:gd name="T9" fmla="*/ 2147483647 h 920"/>
              <a:gd name="T10" fmla="*/ 2147483647 w 832"/>
              <a:gd name="T11" fmla="*/ 2147483647 h 920"/>
              <a:gd name="T12" fmla="*/ 2147483647 w 832"/>
              <a:gd name="T13" fmla="*/ 2147483647 h 920"/>
              <a:gd name="T14" fmla="*/ 2147483647 w 832"/>
              <a:gd name="T15" fmla="*/ 2147483647 h 920"/>
              <a:gd name="T16" fmla="*/ 2147483647 w 832"/>
              <a:gd name="T17" fmla="*/ 0 h 920"/>
              <a:gd name="T18" fmla="*/ 2147483647 w 832"/>
              <a:gd name="T19" fmla="*/ 2147483647 h 920"/>
              <a:gd name="T20" fmla="*/ 2147483647 w 832"/>
              <a:gd name="T21" fmla="*/ 2147483647 h 920"/>
              <a:gd name="T22" fmla="*/ 2147483647 w 832"/>
              <a:gd name="T23" fmla="*/ 2147483647 h 920"/>
              <a:gd name="T24" fmla="*/ 2147483647 w 832"/>
              <a:gd name="T25" fmla="*/ 2147483647 h 920"/>
              <a:gd name="T26" fmla="*/ 2147483647 w 832"/>
              <a:gd name="T27" fmla="*/ 2147483647 h 920"/>
              <a:gd name="T28" fmla="*/ 0 w 832"/>
              <a:gd name="T29" fmla="*/ 2147483647 h 9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2"/>
              <a:gd name="T46" fmla="*/ 0 h 920"/>
              <a:gd name="T47" fmla="*/ 832 w 832"/>
              <a:gd name="T48" fmla="*/ 920 h 9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2" h="920">
                <a:moveTo>
                  <a:pt x="0" y="624"/>
                </a:moveTo>
                <a:lnTo>
                  <a:pt x="80" y="824"/>
                </a:lnTo>
                <a:lnTo>
                  <a:pt x="296" y="880"/>
                </a:lnTo>
                <a:lnTo>
                  <a:pt x="544" y="920"/>
                </a:lnTo>
                <a:lnTo>
                  <a:pt x="712" y="784"/>
                </a:lnTo>
                <a:lnTo>
                  <a:pt x="832" y="512"/>
                </a:lnTo>
                <a:lnTo>
                  <a:pt x="832" y="272"/>
                </a:lnTo>
                <a:lnTo>
                  <a:pt x="832" y="80"/>
                </a:lnTo>
                <a:lnTo>
                  <a:pt x="784" y="0"/>
                </a:lnTo>
                <a:lnTo>
                  <a:pt x="616" y="8"/>
                </a:lnTo>
                <a:lnTo>
                  <a:pt x="448" y="40"/>
                </a:lnTo>
                <a:lnTo>
                  <a:pt x="304" y="208"/>
                </a:lnTo>
                <a:lnTo>
                  <a:pt x="184" y="360"/>
                </a:lnTo>
                <a:lnTo>
                  <a:pt x="40" y="480"/>
                </a:lnTo>
                <a:lnTo>
                  <a:pt x="0" y="624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 rot="1029405">
            <a:off x="1150938" y="3432175"/>
            <a:ext cx="331787" cy="573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760413" y="709613"/>
            <a:ext cx="2173287" cy="701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Dorsal Premotor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Cortex</a:t>
            </a:r>
          </a:p>
        </p:txBody>
      </p:sp>
      <p:sp>
        <p:nvSpPr>
          <p:cNvPr id="79879" name="Text Box 8"/>
          <p:cNvSpPr txBox="1">
            <a:spLocks noChangeArrowheads="1"/>
          </p:cNvSpPr>
          <p:nvPr/>
        </p:nvSpPr>
        <p:spPr bwMode="auto">
          <a:xfrm>
            <a:off x="384175" y="5513388"/>
            <a:ext cx="2921000" cy="6604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“Complex movements,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Preparation for movement”</a:t>
            </a:r>
          </a:p>
        </p:txBody>
      </p:sp>
    </p:spTree>
    <p:extLst>
      <p:ext uri="{BB962C8B-B14F-4D97-AF65-F5344CB8AC3E}">
        <p14:creationId xmlns:p14="http://schemas.microsoft.com/office/powerpoint/2010/main" val="10830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Motor-map-devel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7832725" y="49926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7680325" y="13350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Ci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81924" name="Freeform 5"/>
          <p:cNvSpPr>
            <a:spLocks/>
          </p:cNvSpPr>
          <p:nvPr/>
        </p:nvSpPr>
        <p:spPr bwMode="auto">
          <a:xfrm>
            <a:off x="4851400" y="4927600"/>
            <a:ext cx="1003300" cy="952500"/>
          </a:xfrm>
          <a:custGeom>
            <a:avLst/>
            <a:gdLst>
              <a:gd name="T0" fmla="*/ 2147483647 w 632"/>
              <a:gd name="T1" fmla="*/ 2147483647 h 600"/>
              <a:gd name="T2" fmla="*/ 2147483647 w 632"/>
              <a:gd name="T3" fmla="*/ 2147483647 h 600"/>
              <a:gd name="T4" fmla="*/ 2147483647 w 632"/>
              <a:gd name="T5" fmla="*/ 0 h 600"/>
              <a:gd name="T6" fmla="*/ 2147483647 w 632"/>
              <a:gd name="T7" fmla="*/ 0 h 600"/>
              <a:gd name="T8" fmla="*/ 2147483647 w 632"/>
              <a:gd name="T9" fmla="*/ 2147483647 h 600"/>
              <a:gd name="T10" fmla="*/ 2147483647 w 632"/>
              <a:gd name="T11" fmla="*/ 2147483647 h 600"/>
              <a:gd name="T12" fmla="*/ 0 w 632"/>
              <a:gd name="T13" fmla="*/ 2147483647 h 600"/>
              <a:gd name="T14" fmla="*/ 2147483647 w 632"/>
              <a:gd name="T15" fmla="*/ 2147483647 h 600"/>
              <a:gd name="T16" fmla="*/ 2147483647 w 632"/>
              <a:gd name="T17" fmla="*/ 2147483647 h 600"/>
              <a:gd name="T18" fmla="*/ 2147483647 w 632"/>
              <a:gd name="T19" fmla="*/ 2147483647 h 600"/>
              <a:gd name="T20" fmla="*/ 2147483647 w 632"/>
              <a:gd name="T21" fmla="*/ 2147483647 h 600"/>
              <a:gd name="T22" fmla="*/ 2147483647 w 632"/>
              <a:gd name="T23" fmla="*/ 2147483647 h 600"/>
              <a:gd name="T24" fmla="*/ 2147483647 w 632"/>
              <a:gd name="T25" fmla="*/ 2147483647 h 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2"/>
              <a:gd name="T40" fmla="*/ 0 h 600"/>
              <a:gd name="T41" fmla="*/ 632 w 632"/>
              <a:gd name="T42" fmla="*/ 600 h 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2" h="600">
                <a:moveTo>
                  <a:pt x="632" y="128"/>
                </a:moveTo>
                <a:lnTo>
                  <a:pt x="536" y="48"/>
                </a:lnTo>
                <a:lnTo>
                  <a:pt x="328" y="0"/>
                </a:lnTo>
                <a:lnTo>
                  <a:pt x="224" y="0"/>
                </a:lnTo>
                <a:lnTo>
                  <a:pt x="136" y="232"/>
                </a:lnTo>
                <a:lnTo>
                  <a:pt x="48" y="360"/>
                </a:lnTo>
                <a:lnTo>
                  <a:pt x="0" y="472"/>
                </a:lnTo>
                <a:lnTo>
                  <a:pt x="64" y="560"/>
                </a:lnTo>
                <a:lnTo>
                  <a:pt x="272" y="600"/>
                </a:lnTo>
                <a:lnTo>
                  <a:pt x="424" y="536"/>
                </a:lnTo>
                <a:lnTo>
                  <a:pt x="504" y="360"/>
                </a:lnTo>
                <a:lnTo>
                  <a:pt x="584" y="224"/>
                </a:lnTo>
                <a:lnTo>
                  <a:pt x="632" y="128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81925" name="Oval 6"/>
          <p:cNvSpPr>
            <a:spLocks noChangeArrowheads="1"/>
          </p:cNvSpPr>
          <p:nvPr/>
        </p:nvSpPr>
        <p:spPr bwMode="auto">
          <a:xfrm>
            <a:off x="1168400" y="3848100"/>
            <a:ext cx="2794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727075" y="709613"/>
            <a:ext cx="2243138" cy="701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Ventral Premotor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Cortex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574675" y="5703888"/>
            <a:ext cx="2654300" cy="385762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“Hand-eye coordination”</a:t>
            </a:r>
          </a:p>
        </p:txBody>
      </p:sp>
    </p:spTree>
    <p:extLst>
      <p:ext uri="{BB962C8B-B14F-4D97-AF65-F5344CB8AC3E}">
        <p14:creationId xmlns:p14="http://schemas.microsoft.com/office/powerpoint/2010/main" val="466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Motor-map-devel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863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7832725" y="49926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7680325" y="13350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Ci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81924" name="Freeform 5"/>
          <p:cNvSpPr>
            <a:spLocks/>
          </p:cNvSpPr>
          <p:nvPr/>
        </p:nvSpPr>
        <p:spPr bwMode="auto">
          <a:xfrm>
            <a:off x="4851400" y="4927600"/>
            <a:ext cx="1003300" cy="952500"/>
          </a:xfrm>
          <a:custGeom>
            <a:avLst/>
            <a:gdLst>
              <a:gd name="T0" fmla="*/ 2147483647 w 632"/>
              <a:gd name="T1" fmla="*/ 2147483647 h 600"/>
              <a:gd name="T2" fmla="*/ 2147483647 w 632"/>
              <a:gd name="T3" fmla="*/ 2147483647 h 600"/>
              <a:gd name="T4" fmla="*/ 2147483647 w 632"/>
              <a:gd name="T5" fmla="*/ 0 h 600"/>
              <a:gd name="T6" fmla="*/ 2147483647 w 632"/>
              <a:gd name="T7" fmla="*/ 0 h 600"/>
              <a:gd name="T8" fmla="*/ 2147483647 w 632"/>
              <a:gd name="T9" fmla="*/ 2147483647 h 600"/>
              <a:gd name="T10" fmla="*/ 2147483647 w 632"/>
              <a:gd name="T11" fmla="*/ 2147483647 h 600"/>
              <a:gd name="T12" fmla="*/ 0 w 632"/>
              <a:gd name="T13" fmla="*/ 2147483647 h 600"/>
              <a:gd name="T14" fmla="*/ 2147483647 w 632"/>
              <a:gd name="T15" fmla="*/ 2147483647 h 600"/>
              <a:gd name="T16" fmla="*/ 2147483647 w 632"/>
              <a:gd name="T17" fmla="*/ 2147483647 h 600"/>
              <a:gd name="T18" fmla="*/ 2147483647 w 632"/>
              <a:gd name="T19" fmla="*/ 2147483647 h 600"/>
              <a:gd name="T20" fmla="*/ 2147483647 w 632"/>
              <a:gd name="T21" fmla="*/ 2147483647 h 600"/>
              <a:gd name="T22" fmla="*/ 2147483647 w 632"/>
              <a:gd name="T23" fmla="*/ 2147483647 h 600"/>
              <a:gd name="T24" fmla="*/ 2147483647 w 632"/>
              <a:gd name="T25" fmla="*/ 2147483647 h 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2"/>
              <a:gd name="T40" fmla="*/ 0 h 600"/>
              <a:gd name="T41" fmla="*/ 632 w 632"/>
              <a:gd name="T42" fmla="*/ 600 h 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2" h="600">
                <a:moveTo>
                  <a:pt x="632" y="128"/>
                </a:moveTo>
                <a:lnTo>
                  <a:pt x="536" y="48"/>
                </a:lnTo>
                <a:lnTo>
                  <a:pt x="328" y="0"/>
                </a:lnTo>
                <a:lnTo>
                  <a:pt x="224" y="0"/>
                </a:lnTo>
                <a:lnTo>
                  <a:pt x="136" y="232"/>
                </a:lnTo>
                <a:lnTo>
                  <a:pt x="48" y="360"/>
                </a:lnTo>
                <a:lnTo>
                  <a:pt x="0" y="472"/>
                </a:lnTo>
                <a:lnTo>
                  <a:pt x="64" y="560"/>
                </a:lnTo>
                <a:lnTo>
                  <a:pt x="272" y="600"/>
                </a:lnTo>
                <a:lnTo>
                  <a:pt x="424" y="536"/>
                </a:lnTo>
                <a:lnTo>
                  <a:pt x="504" y="360"/>
                </a:lnTo>
                <a:lnTo>
                  <a:pt x="584" y="224"/>
                </a:lnTo>
                <a:lnTo>
                  <a:pt x="632" y="128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81925" name="Oval 6"/>
          <p:cNvSpPr>
            <a:spLocks noChangeArrowheads="1"/>
          </p:cNvSpPr>
          <p:nvPr/>
        </p:nvSpPr>
        <p:spPr bwMode="auto">
          <a:xfrm>
            <a:off x="1168400" y="3848100"/>
            <a:ext cx="2794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727075" y="709613"/>
            <a:ext cx="2243138" cy="701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Ventral Premotor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Cortex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574675" y="5313603"/>
            <a:ext cx="2654300" cy="385762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“Hand-eye coordination”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045" y="5761602"/>
            <a:ext cx="2679081" cy="61555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+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mirror motor neurons</a:t>
            </a:r>
            <a:endParaRPr lang="ar-JO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ChangeArrowheads="1"/>
          </p:cNvSpPr>
          <p:nvPr/>
        </p:nvSpPr>
        <p:spPr bwMode="auto">
          <a:xfrm>
            <a:off x="885825" y="1527717"/>
            <a:ext cx="7756370" cy="2615658"/>
          </a:xfrm>
          <a:prstGeom prst="rect">
            <a:avLst/>
          </a:prstGeom>
          <a:solidFill>
            <a:srgbClr val="002DBC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3970" name="Rectangle 5"/>
          <p:cNvSpPr>
            <a:spLocks noChangeArrowheads="1"/>
          </p:cNvSpPr>
          <p:nvPr/>
        </p:nvSpPr>
        <p:spPr bwMode="auto">
          <a:xfrm>
            <a:off x="885825" y="1666875"/>
            <a:ext cx="7648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Posterior Parietal Cortex (5+7)</a:t>
            </a:r>
          </a:p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&amp; </a:t>
            </a:r>
          </a:p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Cingulate Motor Cortex</a:t>
            </a:r>
          </a:p>
          <a:p>
            <a:pPr algn="ctr" eaLnBrk="0" hangingPunct="0"/>
            <a:endParaRPr lang="pt-BR" sz="4000" b="1" dirty="0" smtClean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5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ChangeArrowheads="1"/>
          </p:cNvSpPr>
          <p:nvPr/>
        </p:nvSpPr>
        <p:spPr bwMode="auto">
          <a:xfrm>
            <a:off x="885825" y="301107"/>
            <a:ext cx="7756370" cy="2615658"/>
          </a:xfrm>
          <a:prstGeom prst="rect">
            <a:avLst/>
          </a:prstGeom>
          <a:solidFill>
            <a:srgbClr val="002DBC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3970" name="Rectangle 5"/>
          <p:cNvSpPr>
            <a:spLocks noChangeArrowheads="1"/>
          </p:cNvSpPr>
          <p:nvPr/>
        </p:nvSpPr>
        <p:spPr bwMode="auto">
          <a:xfrm>
            <a:off x="885825" y="440265"/>
            <a:ext cx="7648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Posterior Parietal Cortex (5+7)</a:t>
            </a:r>
          </a:p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&amp; </a:t>
            </a:r>
          </a:p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Cingulate Motor Cortex</a:t>
            </a:r>
          </a:p>
          <a:p>
            <a:pPr algn="ctr" eaLnBrk="0" hangingPunct="0"/>
            <a:endParaRPr lang="pt-BR" sz="4000" b="1" dirty="0" smtClean="0">
              <a:solidFill>
                <a:srgbClr val="FFFF00"/>
              </a:solidFill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82111" y="4055280"/>
            <a:ext cx="7756370" cy="2615658"/>
          </a:xfrm>
          <a:prstGeom prst="rect">
            <a:avLst/>
          </a:prstGeom>
          <a:solidFill>
            <a:srgbClr val="002DBC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82111" y="3876864"/>
            <a:ext cx="7648575" cy="295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Limbic</a:t>
            </a:r>
          </a:p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 Prefrontal (9 + 46)</a:t>
            </a:r>
          </a:p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&amp;</a:t>
            </a:r>
          </a:p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Posterior Parietal Cortex (5+7)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92923" y="3007076"/>
            <a:ext cx="1481956" cy="837821"/>
          </a:xfrm>
          <a:prstGeom prst="rect">
            <a:avLst/>
          </a:prstGeom>
          <a:solidFill>
            <a:srgbClr val="002DBC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00769" y="3397520"/>
            <a:ext cx="1719074" cy="57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000" b="1" dirty="0" smtClean="0">
                <a:solidFill>
                  <a:srgbClr val="FFFF00"/>
                </a:solidFill>
                <a:cs typeface="+mn-cs"/>
              </a:rPr>
              <a:t>Vs</a:t>
            </a:r>
          </a:p>
          <a:p>
            <a:pPr algn="ctr" eaLnBrk="0" hangingPunct="0"/>
            <a:endParaRPr lang="pt-BR" sz="4000" b="1" dirty="0" smtClean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2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ChangeArrowheads="1"/>
          </p:cNvSpPr>
          <p:nvPr/>
        </p:nvSpPr>
        <p:spPr bwMode="auto">
          <a:xfrm>
            <a:off x="885825" y="1990725"/>
            <a:ext cx="7756370" cy="2152650"/>
          </a:xfrm>
          <a:prstGeom prst="rect">
            <a:avLst/>
          </a:prstGeom>
          <a:solidFill>
            <a:srgbClr val="002DBC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3970" name="Rectangle 5"/>
          <p:cNvSpPr>
            <a:spLocks noChangeArrowheads="1"/>
          </p:cNvSpPr>
          <p:nvPr/>
        </p:nvSpPr>
        <p:spPr bwMode="auto">
          <a:xfrm>
            <a:off x="1695450" y="1666875"/>
            <a:ext cx="6838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000" b="1" dirty="0" smtClean="0">
                <a:solidFill>
                  <a:srgbClr val="FFFF00"/>
                </a:solidFill>
                <a:cs typeface="+mn-cs"/>
              </a:rPr>
              <a:t>pathways </a:t>
            </a:r>
            <a:r>
              <a:rPr lang="en-US" sz="4000" b="1" dirty="0">
                <a:solidFill>
                  <a:srgbClr val="FFFF00"/>
                </a:solidFill>
                <a:cs typeface="+mn-cs"/>
              </a:rPr>
              <a:t>from the cerebral cortex</a:t>
            </a:r>
            <a:br>
              <a:rPr lang="en-US" sz="4000" b="1" dirty="0">
                <a:solidFill>
                  <a:srgbClr val="FFFF00"/>
                </a:solidFill>
                <a:cs typeface="+mn-cs"/>
              </a:rPr>
            </a:br>
            <a:r>
              <a:rPr lang="en-US" sz="4000" b="1" dirty="0">
                <a:solidFill>
                  <a:srgbClr val="FFFF00"/>
                </a:solidFill>
                <a:cs typeface="+mn-cs"/>
              </a:rPr>
              <a:t>to the spinal cord</a:t>
            </a:r>
            <a:endParaRPr lang="en-US" sz="40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3971" name="Text Box 6"/>
          <p:cNvSpPr txBox="1">
            <a:spLocks noChangeArrowheads="1"/>
          </p:cNvSpPr>
          <p:nvPr/>
        </p:nvSpPr>
        <p:spPr bwMode="auto">
          <a:xfrm>
            <a:off x="1050925" y="212725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FFFF00"/>
                </a:solidFill>
                <a:cs typeface="+mn-cs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6854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Motor-map-devel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3058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7620000" y="426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cs typeface="+mn-cs"/>
              </a:rPr>
              <a:t>C</a:t>
            </a:r>
            <a:endParaRPr lang="en-US" sz="2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7467600" y="99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cs typeface="+mn-cs"/>
              </a:rPr>
              <a:t>Ci</a:t>
            </a:r>
            <a:endParaRPr lang="en-US" sz="2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6020" name="Line 5"/>
          <p:cNvSpPr>
            <a:spLocks noChangeShapeType="1"/>
          </p:cNvSpPr>
          <p:nvPr/>
        </p:nvSpPr>
        <p:spPr bwMode="auto">
          <a:xfrm>
            <a:off x="5105400" y="4876800"/>
            <a:ext cx="0" cy="15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6021" name="Line 6"/>
          <p:cNvSpPr>
            <a:spLocks noChangeShapeType="1"/>
          </p:cNvSpPr>
          <p:nvPr/>
        </p:nvSpPr>
        <p:spPr bwMode="auto">
          <a:xfrm>
            <a:off x="5791200" y="4191000"/>
            <a:ext cx="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6022" name="Line 7"/>
          <p:cNvSpPr>
            <a:spLocks noChangeShapeType="1"/>
          </p:cNvSpPr>
          <p:nvPr/>
        </p:nvSpPr>
        <p:spPr bwMode="auto">
          <a:xfrm>
            <a:off x="7162800" y="4191000"/>
            <a:ext cx="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5410200" y="2819400"/>
            <a:ext cx="0" cy="3352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6024" name="Line 9"/>
          <p:cNvSpPr>
            <a:spLocks noChangeShapeType="1"/>
          </p:cNvSpPr>
          <p:nvPr/>
        </p:nvSpPr>
        <p:spPr bwMode="auto">
          <a:xfrm>
            <a:off x="4724400" y="1981200"/>
            <a:ext cx="0" cy="426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6025" name="Line 10"/>
          <p:cNvSpPr>
            <a:spLocks noChangeShapeType="1"/>
          </p:cNvSpPr>
          <p:nvPr/>
        </p:nvSpPr>
        <p:spPr bwMode="auto">
          <a:xfrm>
            <a:off x="6172200" y="1905000"/>
            <a:ext cx="0" cy="426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6026" name="Text Box 11"/>
          <p:cNvSpPr txBox="1">
            <a:spLocks noChangeArrowheads="1"/>
          </p:cNvSpPr>
          <p:nvPr/>
        </p:nvSpPr>
        <p:spPr bwMode="auto">
          <a:xfrm>
            <a:off x="2065338" y="5791200"/>
            <a:ext cx="1808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00"/>
                </a:solidFill>
                <a:cs typeface="+mn-cs"/>
              </a:rPr>
              <a:t>to cervical</a:t>
            </a:r>
          </a:p>
          <a:p>
            <a:pPr eaLnBrk="0" hangingPunct="0"/>
            <a:r>
              <a:rPr lang="en-US" sz="2400" b="1">
                <a:solidFill>
                  <a:srgbClr val="FFFF00"/>
                </a:solidFill>
                <a:cs typeface="+mn-cs"/>
              </a:rPr>
              <a:t>spinal cord</a:t>
            </a:r>
          </a:p>
        </p:txBody>
      </p:sp>
    </p:spTree>
    <p:extLst>
      <p:ext uri="{BB962C8B-B14F-4D97-AF65-F5344CB8AC3E}">
        <p14:creationId xmlns:p14="http://schemas.microsoft.com/office/powerpoint/2010/main" val="31174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3"/>
          <p:cNvSpPr>
            <a:spLocks noChangeArrowheads="1"/>
          </p:cNvSpPr>
          <p:nvPr/>
        </p:nvSpPr>
        <p:spPr bwMode="auto">
          <a:xfrm>
            <a:off x="-19050" y="-47625"/>
            <a:ext cx="9191625" cy="69056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88066" name="Picture 2" descr="Motor-map-devel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0"/>
            <a:ext cx="83058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7143750" y="426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cs typeface="+mn-cs"/>
              </a:rPr>
              <a:t>C</a:t>
            </a:r>
            <a:endParaRPr lang="en-US" sz="2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991350" y="99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cs typeface="+mn-cs"/>
              </a:rPr>
              <a:t>Ci</a:t>
            </a:r>
            <a:endParaRPr lang="en-US" sz="2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4629150" y="4876800"/>
            <a:ext cx="0" cy="15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5314950" y="4191000"/>
            <a:ext cx="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6686550" y="4191000"/>
            <a:ext cx="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4933950" y="2819400"/>
            <a:ext cx="0" cy="3352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4248150" y="1981200"/>
            <a:ext cx="0" cy="426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5695950" y="1905000"/>
            <a:ext cx="0" cy="426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589088" y="5791200"/>
            <a:ext cx="1808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cs typeface="+mn-cs"/>
              </a:rPr>
              <a:t>to cervical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cs typeface="+mn-cs"/>
              </a:rPr>
              <a:t>spinal cord</a:t>
            </a:r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 rot="-3701955">
            <a:off x="6596062" y="5154613"/>
            <a:ext cx="2390775" cy="349250"/>
          </a:xfrm>
          <a:prstGeom prst="leftArrow">
            <a:avLst>
              <a:gd name="adj1" fmla="val 50000"/>
              <a:gd name="adj2" fmla="val 1711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88077" name="Text Box 14"/>
          <p:cNvSpPr txBox="1">
            <a:spLocks noChangeArrowheads="1"/>
          </p:cNvSpPr>
          <p:nvPr/>
        </p:nvSpPr>
        <p:spPr bwMode="auto">
          <a:xfrm>
            <a:off x="7651749" y="3530601"/>
            <a:ext cx="1492251" cy="954107"/>
          </a:xfrm>
          <a:prstGeom prst="rect">
            <a:avLst/>
          </a:prstGeom>
          <a:solidFill>
            <a:srgbClr val="EAEAEA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cs typeface="+mn-cs"/>
              </a:rPr>
              <a:t>S1,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&amp; parietal</a:t>
            </a:r>
            <a:endParaRPr lang="en-US" sz="2800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06751-f24-13 [Converted]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5092" r="11580" b="3558"/>
          <a:stretch>
            <a:fillRect/>
          </a:stretch>
        </p:blipFill>
        <p:spPr bwMode="auto">
          <a:xfrm>
            <a:off x="152400" y="1066800"/>
            <a:ext cx="4773613" cy="510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813175" y="428625"/>
            <a:ext cx="197802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CC0000"/>
                </a:solidFill>
              </a:rPr>
              <a:t>Decerebrate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04775" y="5932488"/>
            <a:ext cx="1027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Text Fig 24-13</a:t>
            </a:r>
          </a:p>
        </p:txBody>
      </p:sp>
      <p:pic>
        <p:nvPicPr>
          <p:cNvPr id="26629" name="Picture 8" descr="VasLes30-CT Axial Decerebrate Les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5556" r="3539" b="6667"/>
          <a:stretch>
            <a:fillRect/>
          </a:stretch>
        </p:blipFill>
        <p:spPr bwMode="auto">
          <a:xfrm>
            <a:off x="4984750" y="1066800"/>
            <a:ext cx="4006850" cy="510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06751-f25-06 [Converted]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3123" r="3729" b="3188"/>
          <a:stretch>
            <a:fillRect/>
          </a:stretch>
        </p:blipFill>
        <p:spPr bwMode="auto">
          <a:xfrm>
            <a:off x="3396239" y="71438"/>
            <a:ext cx="5364163" cy="6705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350202" y="6516688"/>
            <a:ext cx="357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cs typeface="+mn-cs"/>
              </a:rPr>
              <a:t>Text Fig. 25-6, see also Atlas Figs. 8-13, 8-14A and 8-14B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577464" y="123825"/>
            <a:ext cx="323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CC0000"/>
                </a:solidFill>
                <a:cs typeface="+mn-cs"/>
              </a:rPr>
              <a:t>Corticospinal Fibers: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491864" y="612775"/>
            <a:ext cx="1997075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CC0000"/>
                </a:solidFill>
                <a:cs typeface="+mn-cs"/>
              </a:rPr>
              <a:t>-Somatotopy,</a:t>
            </a:r>
          </a:p>
          <a:p>
            <a:pPr eaLnBrk="1" hangingPunct="1"/>
            <a:r>
              <a:rPr lang="en-US" sz="2400" b="0">
                <a:solidFill>
                  <a:srgbClr val="CC0000"/>
                </a:solidFill>
                <a:cs typeface="+mn-cs"/>
              </a:rPr>
              <a:t>-Laterality,</a:t>
            </a:r>
          </a:p>
          <a:p>
            <a:pPr eaLnBrk="1" hangingPunct="1"/>
            <a:r>
              <a:rPr lang="en-US" sz="2400" b="0">
                <a:solidFill>
                  <a:srgbClr val="CC0000"/>
                </a:solidFill>
                <a:cs typeface="+mn-cs"/>
              </a:rPr>
              <a:t>-Trajectory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" y="71438"/>
            <a:ext cx="32004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 descr="Haines_Neuroanatomy_6-24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9" b="46613"/>
          <a:stretch>
            <a:fillRect/>
          </a:stretch>
        </p:blipFill>
        <p:spPr bwMode="auto">
          <a:xfrm>
            <a:off x="33453" y="3695700"/>
            <a:ext cx="3810000" cy="2514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 flipH="1">
            <a:off x="2529003" y="474345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  <a:cs typeface="+mn-cs"/>
              </a:rPr>
              <a:t>LE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 flipH="1">
            <a:off x="2211503" y="450532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  <a:cs typeface="+mn-cs"/>
              </a:rPr>
              <a:t>UE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 rot="18508406" flipH="1">
            <a:off x="1873365" y="4294188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0000"/>
                </a:solidFill>
                <a:cs typeface="+mn-cs"/>
              </a:rPr>
              <a:t>Face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 flipH="1">
            <a:off x="2827453" y="5932488"/>
            <a:ext cx="104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cs typeface="+mn-cs"/>
              </a:rPr>
              <a:t>Atlas Fig. 5-24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913178" y="5078413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cs typeface="+mn-cs"/>
              </a:rPr>
              <a:t>POT</a:t>
            </a: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405053" y="4229100"/>
            <a:ext cx="3810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405053" y="42291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cs typeface="+mn-cs"/>
              </a:rPr>
              <a:t>FP</a:t>
            </a:r>
          </a:p>
        </p:txBody>
      </p:sp>
    </p:spTree>
    <p:extLst>
      <p:ext uri="{BB962C8B-B14F-4D97-AF65-F5344CB8AC3E}">
        <p14:creationId xmlns:p14="http://schemas.microsoft.com/office/powerpoint/2010/main" val="42244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Pyramidotomy</a:t>
            </a:r>
            <a:endParaRPr lang="ar-JO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55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026" descr="L&amp;K-monkey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85788"/>
            <a:ext cx="70104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1027" descr="L&amp;K-monkey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04800"/>
            <a:ext cx="4191000" cy="3505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547" name="Rectangle 1028"/>
          <p:cNvSpPr>
            <a:spLocks noChangeArrowheads="1"/>
          </p:cNvSpPr>
          <p:nvPr/>
        </p:nvSpPr>
        <p:spPr bwMode="auto">
          <a:xfrm>
            <a:off x="762000" y="304800"/>
            <a:ext cx="4191000" cy="350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8548" name="Rectangle 1029"/>
          <p:cNvSpPr>
            <a:spLocks noChangeArrowheads="1"/>
          </p:cNvSpPr>
          <p:nvPr/>
        </p:nvSpPr>
        <p:spPr bwMode="auto">
          <a:xfrm>
            <a:off x="5740400" y="5283200"/>
            <a:ext cx="2565400" cy="7239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L&amp;K-pyram-les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01675"/>
            <a:ext cx="84582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457200" y="3632200"/>
            <a:ext cx="470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5 months after pyramidal tract lesion:</a:t>
            </a:r>
            <a:endParaRPr lang="en-US" sz="1200" b="1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7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Kuypers-precision-gr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150" y="304800"/>
            <a:ext cx="39020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9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473178" y="2405643"/>
            <a:ext cx="667362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0" dirty="0" smtClean="0">
                <a:solidFill>
                  <a:srgbClr val="CC0000"/>
                </a:solidFill>
                <a:cs typeface="+mn-cs"/>
              </a:rPr>
              <a:t>Hemiparesis </a:t>
            </a:r>
            <a:r>
              <a:rPr lang="en-US" sz="3600" b="0" dirty="0">
                <a:solidFill>
                  <a:srgbClr val="CC0000"/>
                </a:solidFill>
                <a:cs typeface="+mn-cs"/>
              </a:rPr>
              <a:t>versus Hemiplegia</a:t>
            </a:r>
          </a:p>
        </p:txBody>
      </p:sp>
    </p:spTree>
    <p:extLst>
      <p:ext uri="{BB962C8B-B14F-4D97-AF65-F5344CB8AC3E}">
        <p14:creationId xmlns:p14="http://schemas.microsoft.com/office/powerpoint/2010/main" val="3964311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95400"/>
            <a:ext cx="82200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38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2771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323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78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80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06751-f25-06 [Converted]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3123" r="3729" b="3188"/>
          <a:stretch>
            <a:fillRect/>
          </a:stretch>
        </p:blipFill>
        <p:spPr bwMode="auto">
          <a:xfrm>
            <a:off x="1857375" y="71438"/>
            <a:ext cx="5364163" cy="6705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11338" y="6516688"/>
            <a:ext cx="357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Text Fig. 25-6, see also Atlas Figs. 8-13, 8-14A and 8-14B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038600" y="123825"/>
            <a:ext cx="323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CC0000"/>
                </a:solidFill>
              </a:rPr>
              <a:t>Corticospinal Fibers: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953000" y="612775"/>
            <a:ext cx="1997075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CC0000"/>
                </a:solidFill>
              </a:rPr>
              <a:t>-Somatotopy,</a:t>
            </a:r>
          </a:p>
          <a:p>
            <a:pPr eaLnBrk="1" hangingPunct="1"/>
            <a:r>
              <a:rPr lang="en-US" sz="2400" b="0">
                <a:solidFill>
                  <a:srgbClr val="CC0000"/>
                </a:solidFill>
              </a:rPr>
              <a:t>-Laterality,</a:t>
            </a:r>
          </a:p>
          <a:p>
            <a:pPr eaLnBrk="1" hangingPunct="1"/>
            <a:r>
              <a:rPr lang="en-US" sz="2400" b="0">
                <a:solidFill>
                  <a:srgbClr val="CC0000"/>
                </a:solidFill>
              </a:rPr>
              <a:t>-Trajectory</a:t>
            </a:r>
          </a:p>
        </p:txBody>
      </p:sp>
    </p:spTree>
    <p:extLst>
      <p:ext uri="{BB962C8B-B14F-4D97-AF65-F5344CB8AC3E}">
        <p14:creationId xmlns:p14="http://schemas.microsoft.com/office/powerpoint/2010/main" val="38035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9067800" cy="466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34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06751-f25-12 [Converted]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7210" r="14493" b="10603"/>
          <a:stretch>
            <a:fillRect/>
          </a:stretch>
        </p:blipFill>
        <p:spPr bwMode="auto">
          <a:xfrm>
            <a:off x="1076325" y="1819275"/>
            <a:ext cx="7010400" cy="4076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879861" y="762000"/>
            <a:ext cx="54033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dirty="0">
                <a:solidFill>
                  <a:srgbClr val="CC0000"/>
                </a:solidFill>
              </a:rPr>
              <a:t>The Brown-</a:t>
            </a:r>
            <a:r>
              <a:rPr lang="en-US" sz="2400" dirty="0" err="1">
                <a:solidFill>
                  <a:srgbClr val="CC0000"/>
                </a:solidFill>
              </a:rPr>
              <a:t>Sequard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 smtClean="0">
                <a:solidFill>
                  <a:srgbClr val="CC0000"/>
                </a:solidFill>
              </a:rPr>
              <a:t>Syndrome</a:t>
            </a:r>
            <a:endParaRPr lang="en-US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5562600" cy="11430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Corticospinal pathway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455988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/>
          <a:stretch>
            <a:fillRect/>
          </a:stretch>
        </p:blipFill>
        <p:spPr bwMode="auto">
          <a:xfrm>
            <a:off x="58738" y="2171700"/>
            <a:ext cx="504666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9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06751-f25-06 [Converted]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3123" r="3729" b="3188"/>
          <a:stretch>
            <a:fillRect/>
          </a:stretch>
        </p:blipFill>
        <p:spPr bwMode="auto">
          <a:xfrm>
            <a:off x="3396239" y="71438"/>
            <a:ext cx="5364163" cy="6705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350202" y="6516688"/>
            <a:ext cx="357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cs typeface="+mn-cs"/>
              </a:rPr>
              <a:t>Text Fig. 25-6, see also Atlas Figs. 8-13, 8-14A and 8-14B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577464" y="123825"/>
            <a:ext cx="323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CC0000"/>
                </a:solidFill>
                <a:cs typeface="+mn-cs"/>
              </a:rPr>
              <a:t>Corticospinal Fibers: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491864" y="612775"/>
            <a:ext cx="1997075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CC0000"/>
                </a:solidFill>
                <a:cs typeface="+mn-cs"/>
              </a:rPr>
              <a:t>-Somatotopy,</a:t>
            </a:r>
          </a:p>
          <a:p>
            <a:pPr eaLnBrk="1" hangingPunct="1"/>
            <a:r>
              <a:rPr lang="en-US" sz="2400" b="0">
                <a:solidFill>
                  <a:srgbClr val="CC0000"/>
                </a:solidFill>
                <a:cs typeface="+mn-cs"/>
              </a:rPr>
              <a:t>-Laterality,</a:t>
            </a:r>
          </a:p>
          <a:p>
            <a:pPr eaLnBrk="1" hangingPunct="1"/>
            <a:r>
              <a:rPr lang="en-US" sz="2400" b="0">
                <a:solidFill>
                  <a:srgbClr val="CC0000"/>
                </a:solidFill>
                <a:cs typeface="+mn-cs"/>
              </a:rPr>
              <a:t>-Trajectory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" y="71438"/>
            <a:ext cx="32004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 descr="Haines_Neuroanatomy_6-24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9" b="46613"/>
          <a:stretch>
            <a:fillRect/>
          </a:stretch>
        </p:blipFill>
        <p:spPr bwMode="auto">
          <a:xfrm>
            <a:off x="33453" y="3695700"/>
            <a:ext cx="3810000" cy="2514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 flipH="1">
            <a:off x="2529003" y="474345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  <a:cs typeface="+mn-cs"/>
              </a:rPr>
              <a:t>LE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 flipH="1">
            <a:off x="2211503" y="450532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  <a:cs typeface="+mn-cs"/>
              </a:rPr>
              <a:t>UE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 rot="18508406" flipH="1">
            <a:off x="1873365" y="4294188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0000"/>
                </a:solidFill>
                <a:cs typeface="+mn-cs"/>
              </a:rPr>
              <a:t>Face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 flipH="1">
            <a:off x="2827453" y="5932488"/>
            <a:ext cx="104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cs typeface="+mn-cs"/>
              </a:rPr>
              <a:t>Atlas Fig. 5-24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913178" y="5078413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cs typeface="+mn-cs"/>
              </a:rPr>
              <a:t>POT</a:t>
            </a: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405053" y="4229100"/>
            <a:ext cx="3810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405053" y="42291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cs typeface="+mn-cs"/>
              </a:rPr>
              <a:t>FP</a:t>
            </a:r>
          </a:p>
        </p:txBody>
      </p:sp>
    </p:spTree>
    <p:extLst>
      <p:ext uri="{BB962C8B-B14F-4D97-AF65-F5344CB8AC3E}">
        <p14:creationId xmlns:p14="http://schemas.microsoft.com/office/powerpoint/2010/main" val="27628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278313" y="228600"/>
            <a:ext cx="425608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Corticospinal Fibers In MRI:</a:t>
            </a:r>
            <a:endParaRPr lang="en-US" sz="1800" b="0" u="sng">
              <a:solidFill>
                <a:srgbClr val="CC0000"/>
              </a:solidFill>
            </a:endParaRPr>
          </a:p>
        </p:txBody>
      </p:sp>
      <p:pic>
        <p:nvPicPr>
          <p:cNvPr id="18435" name="Picture 8" descr="Haines 8-14A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28600"/>
            <a:ext cx="3879850" cy="6534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27025" y="6516688"/>
            <a:ext cx="1133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FFCC"/>
                </a:solidFill>
              </a:rPr>
              <a:t>Atlas Fig. 8-14A</a:t>
            </a:r>
          </a:p>
        </p:txBody>
      </p:sp>
      <p:pic>
        <p:nvPicPr>
          <p:cNvPr id="18437" name="Picture 10" descr="Haines 8-14A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r="13585" b="44412"/>
          <a:stretch>
            <a:fillRect/>
          </a:stretch>
        </p:blipFill>
        <p:spPr bwMode="auto">
          <a:xfrm>
            <a:off x="4572000" y="762000"/>
            <a:ext cx="4114800" cy="5943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1143000" y="247650"/>
            <a:ext cx="2781300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18439" name="Line 12"/>
          <p:cNvSpPr>
            <a:spLocks noChangeShapeType="1"/>
          </p:cNvSpPr>
          <p:nvPr/>
        </p:nvSpPr>
        <p:spPr bwMode="auto">
          <a:xfrm flipV="1">
            <a:off x="3924300" y="3248025"/>
            <a:ext cx="89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278313" y="228600"/>
            <a:ext cx="425608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Corticospinal Fibers In MRI:</a:t>
            </a:r>
            <a:endParaRPr lang="en-US" sz="1800" b="0" u="sng">
              <a:solidFill>
                <a:srgbClr val="CC0000"/>
              </a:solidFill>
            </a:endParaRPr>
          </a:p>
        </p:txBody>
      </p:sp>
      <p:pic>
        <p:nvPicPr>
          <p:cNvPr id="19459" name="Picture 5" descr="Haines 8-14A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28600"/>
            <a:ext cx="3879850" cy="6534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46075" y="6478588"/>
            <a:ext cx="1133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FFCC"/>
                </a:solidFill>
              </a:rPr>
              <a:t>Atlas Fig. 8-14A</a:t>
            </a:r>
          </a:p>
        </p:txBody>
      </p:sp>
      <p:pic>
        <p:nvPicPr>
          <p:cNvPr id="19461" name="Picture 8" descr="Haines 8-14A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5" t="38484" b="874"/>
          <a:stretch>
            <a:fillRect/>
          </a:stretch>
        </p:blipFill>
        <p:spPr bwMode="auto">
          <a:xfrm>
            <a:off x="4800600" y="838200"/>
            <a:ext cx="4038600" cy="586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1581150" y="2724150"/>
            <a:ext cx="2552700" cy="402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V="1">
            <a:off x="4133850" y="3467100"/>
            <a:ext cx="89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5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905000" y="904875"/>
            <a:ext cx="4953000" cy="510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JO" sz="1400">
              <a:solidFill>
                <a:srgbClr val="FFFFCC"/>
              </a:solidFill>
            </a:endParaRPr>
          </a:p>
        </p:txBody>
      </p:sp>
      <p:sp>
        <p:nvSpPr>
          <p:cNvPr id="20483" name="Line 14"/>
          <p:cNvSpPr>
            <a:spLocks noChangeShapeType="1"/>
          </p:cNvSpPr>
          <p:nvPr/>
        </p:nvSpPr>
        <p:spPr bwMode="auto">
          <a:xfrm>
            <a:off x="3352800" y="1590675"/>
            <a:ext cx="0" cy="990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84" name="Line 15"/>
          <p:cNvSpPr>
            <a:spLocks noChangeShapeType="1"/>
          </p:cNvSpPr>
          <p:nvPr/>
        </p:nvSpPr>
        <p:spPr bwMode="auto">
          <a:xfrm>
            <a:off x="4038600" y="1590675"/>
            <a:ext cx="0" cy="990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85" name="Line 16"/>
          <p:cNvSpPr>
            <a:spLocks noChangeShapeType="1"/>
          </p:cNvSpPr>
          <p:nvPr/>
        </p:nvSpPr>
        <p:spPr bwMode="auto">
          <a:xfrm>
            <a:off x="3352800" y="2581275"/>
            <a:ext cx="838200" cy="609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86" name="Line 17"/>
          <p:cNvSpPr>
            <a:spLocks noChangeShapeType="1"/>
          </p:cNvSpPr>
          <p:nvPr/>
        </p:nvSpPr>
        <p:spPr bwMode="auto">
          <a:xfrm>
            <a:off x="4038600" y="2581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87" name="Line 18"/>
          <p:cNvSpPr>
            <a:spLocks noChangeShapeType="1"/>
          </p:cNvSpPr>
          <p:nvPr/>
        </p:nvSpPr>
        <p:spPr bwMode="auto">
          <a:xfrm flipH="1">
            <a:off x="3276600" y="2581275"/>
            <a:ext cx="762000" cy="6858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88" name="Line 20"/>
          <p:cNvSpPr>
            <a:spLocks noChangeShapeType="1"/>
          </p:cNvSpPr>
          <p:nvPr/>
        </p:nvSpPr>
        <p:spPr bwMode="auto">
          <a:xfrm>
            <a:off x="3124200" y="1590675"/>
            <a:ext cx="0" cy="1447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89" name="Line 21"/>
          <p:cNvSpPr>
            <a:spLocks noChangeShapeType="1"/>
          </p:cNvSpPr>
          <p:nvPr/>
        </p:nvSpPr>
        <p:spPr bwMode="auto">
          <a:xfrm>
            <a:off x="4267200" y="1590675"/>
            <a:ext cx="0" cy="1447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90" name="Line 22"/>
          <p:cNvSpPr>
            <a:spLocks noChangeShapeType="1"/>
          </p:cNvSpPr>
          <p:nvPr/>
        </p:nvSpPr>
        <p:spPr bwMode="auto">
          <a:xfrm>
            <a:off x="3124200" y="3038475"/>
            <a:ext cx="1219200" cy="9144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91" name="Line 23"/>
          <p:cNvSpPr>
            <a:spLocks noChangeShapeType="1"/>
          </p:cNvSpPr>
          <p:nvPr/>
        </p:nvSpPr>
        <p:spPr bwMode="auto">
          <a:xfrm flipH="1">
            <a:off x="3124200" y="3038475"/>
            <a:ext cx="1143000" cy="9906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92" name="Line 24"/>
          <p:cNvSpPr>
            <a:spLocks noChangeShapeType="1"/>
          </p:cNvSpPr>
          <p:nvPr/>
        </p:nvSpPr>
        <p:spPr bwMode="auto">
          <a:xfrm>
            <a:off x="3276600" y="3267075"/>
            <a:ext cx="0" cy="1143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93" name="Line 25"/>
          <p:cNvSpPr>
            <a:spLocks noChangeShapeType="1"/>
          </p:cNvSpPr>
          <p:nvPr/>
        </p:nvSpPr>
        <p:spPr bwMode="auto">
          <a:xfrm>
            <a:off x="4191000" y="3190875"/>
            <a:ext cx="0" cy="1143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94" name="Line 26"/>
          <p:cNvSpPr>
            <a:spLocks noChangeShapeType="1"/>
          </p:cNvSpPr>
          <p:nvPr/>
        </p:nvSpPr>
        <p:spPr bwMode="auto">
          <a:xfrm>
            <a:off x="3124200" y="4029075"/>
            <a:ext cx="0" cy="838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95" name="Line 27"/>
          <p:cNvSpPr>
            <a:spLocks noChangeShapeType="1"/>
          </p:cNvSpPr>
          <p:nvPr/>
        </p:nvSpPr>
        <p:spPr bwMode="auto">
          <a:xfrm>
            <a:off x="4343400" y="3952875"/>
            <a:ext cx="0" cy="838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96" name="Line 31"/>
          <p:cNvSpPr>
            <a:spLocks noChangeShapeType="1"/>
          </p:cNvSpPr>
          <p:nvPr/>
        </p:nvSpPr>
        <p:spPr bwMode="auto">
          <a:xfrm>
            <a:off x="2695575" y="5505450"/>
            <a:ext cx="609600" cy="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97" name="Line 32"/>
          <p:cNvSpPr>
            <a:spLocks noChangeShapeType="1"/>
          </p:cNvSpPr>
          <p:nvPr/>
        </p:nvSpPr>
        <p:spPr bwMode="auto">
          <a:xfrm>
            <a:off x="2695575" y="5781675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498" name="Text Box 34"/>
          <p:cNvSpPr txBox="1">
            <a:spLocks noChangeArrowheads="1"/>
          </p:cNvSpPr>
          <p:nvPr/>
        </p:nvSpPr>
        <p:spPr bwMode="auto">
          <a:xfrm>
            <a:off x="3279775" y="5640388"/>
            <a:ext cx="1687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= Upper extremity</a:t>
            </a:r>
          </a:p>
        </p:txBody>
      </p:sp>
      <p:sp>
        <p:nvSpPr>
          <p:cNvPr id="20499" name="Text Box 35"/>
          <p:cNvSpPr txBox="1">
            <a:spLocks noChangeArrowheads="1"/>
          </p:cNvSpPr>
          <p:nvPr/>
        </p:nvSpPr>
        <p:spPr bwMode="auto">
          <a:xfrm>
            <a:off x="3270250" y="5364163"/>
            <a:ext cx="1697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= Lower extremity</a:t>
            </a:r>
          </a:p>
        </p:txBody>
      </p:sp>
      <p:sp>
        <p:nvSpPr>
          <p:cNvPr id="20500" name="Text Box 37"/>
          <p:cNvSpPr txBox="1">
            <a:spLocks noChangeArrowheads="1"/>
          </p:cNvSpPr>
          <p:nvPr/>
        </p:nvSpPr>
        <p:spPr bwMode="auto">
          <a:xfrm>
            <a:off x="3041650" y="11414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CC"/>
                </a:solidFill>
              </a:rPr>
              <a:t>R</a:t>
            </a:r>
          </a:p>
        </p:txBody>
      </p:sp>
      <p:sp>
        <p:nvSpPr>
          <p:cNvPr id="20501" name="Text Box 38"/>
          <p:cNvSpPr txBox="1">
            <a:spLocks noChangeArrowheads="1"/>
          </p:cNvSpPr>
          <p:nvPr/>
        </p:nvSpPr>
        <p:spPr bwMode="auto">
          <a:xfrm>
            <a:off x="3994150" y="11318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CC"/>
                </a:solidFill>
              </a:rPr>
              <a:t>L</a:t>
            </a:r>
          </a:p>
        </p:txBody>
      </p:sp>
      <p:sp>
        <p:nvSpPr>
          <p:cNvPr id="20502" name="Line 39"/>
          <p:cNvSpPr>
            <a:spLocks noChangeShapeType="1"/>
          </p:cNvSpPr>
          <p:nvPr/>
        </p:nvSpPr>
        <p:spPr bwMode="auto">
          <a:xfrm>
            <a:off x="5505450" y="1619250"/>
            <a:ext cx="0" cy="990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03" name="Line 40"/>
          <p:cNvSpPr>
            <a:spLocks noChangeShapeType="1"/>
          </p:cNvSpPr>
          <p:nvPr/>
        </p:nvSpPr>
        <p:spPr bwMode="auto">
          <a:xfrm>
            <a:off x="6191250" y="1619250"/>
            <a:ext cx="0" cy="990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04" name="Line 41"/>
          <p:cNvSpPr>
            <a:spLocks noChangeShapeType="1"/>
          </p:cNvSpPr>
          <p:nvPr/>
        </p:nvSpPr>
        <p:spPr bwMode="auto">
          <a:xfrm>
            <a:off x="5505450" y="2609850"/>
            <a:ext cx="838200" cy="609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05" name="Line 42"/>
          <p:cNvSpPr>
            <a:spLocks noChangeShapeType="1"/>
          </p:cNvSpPr>
          <p:nvPr/>
        </p:nvSpPr>
        <p:spPr bwMode="auto">
          <a:xfrm>
            <a:off x="6191250" y="2609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06" name="Line 43"/>
          <p:cNvSpPr>
            <a:spLocks noChangeShapeType="1"/>
          </p:cNvSpPr>
          <p:nvPr/>
        </p:nvSpPr>
        <p:spPr bwMode="auto">
          <a:xfrm flipH="1">
            <a:off x="5429250" y="2609850"/>
            <a:ext cx="762000" cy="6858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07" name="Line 44"/>
          <p:cNvSpPr>
            <a:spLocks noChangeShapeType="1"/>
          </p:cNvSpPr>
          <p:nvPr/>
        </p:nvSpPr>
        <p:spPr bwMode="auto">
          <a:xfrm>
            <a:off x="5276850" y="1619250"/>
            <a:ext cx="0" cy="1447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08" name="Line 45"/>
          <p:cNvSpPr>
            <a:spLocks noChangeShapeType="1"/>
          </p:cNvSpPr>
          <p:nvPr/>
        </p:nvSpPr>
        <p:spPr bwMode="auto">
          <a:xfrm>
            <a:off x="6419850" y="1619250"/>
            <a:ext cx="0" cy="1447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09" name="Line 46"/>
          <p:cNvSpPr>
            <a:spLocks noChangeShapeType="1"/>
          </p:cNvSpPr>
          <p:nvPr/>
        </p:nvSpPr>
        <p:spPr bwMode="auto">
          <a:xfrm>
            <a:off x="5276850" y="3067050"/>
            <a:ext cx="1219200" cy="9144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10" name="Line 47"/>
          <p:cNvSpPr>
            <a:spLocks noChangeShapeType="1"/>
          </p:cNvSpPr>
          <p:nvPr/>
        </p:nvSpPr>
        <p:spPr bwMode="auto">
          <a:xfrm flipH="1">
            <a:off x="5276850" y="3067050"/>
            <a:ext cx="1143000" cy="9906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11" name="Line 48"/>
          <p:cNvSpPr>
            <a:spLocks noChangeShapeType="1"/>
          </p:cNvSpPr>
          <p:nvPr/>
        </p:nvSpPr>
        <p:spPr bwMode="auto">
          <a:xfrm>
            <a:off x="5429250" y="3295650"/>
            <a:ext cx="0" cy="1143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12" name="Line 49"/>
          <p:cNvSpPr>
            <a:spLocks noChangeShapeType="1"/>
          </p:cNvSpPr>
          <p:nvPr/>
        </p:nvSpPr>
        <p:spPr bwMode="auto">
          <a:xfrm>
            <a:off x="6343650" y="3219450"/>
            <a:ext cx="0" cy="1143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13" name="Line 50"/>
          <p:cNvSpPr>
            <a:spLocks noChangeShapeType="1"/>
          </p:cNvSpPr>
          <p:nvPr/>
        </p:nvSpPr>
        <p:spPr bwMode="auto">
          <a:xfrm>
            <a:off x="5276850" y="4057650"/>
            <a:ext cx="0" cy="838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14" name="Line 51"/>
          <p:cNvSpPr>
            <a:spLocks noChangeShapeType="1"/>
          </p:cNvSpPr>
          <p:nvPr/>
        </p:nvSpPr>
        <p:spPr bwMode="auto">
          <a:xfrm>
            <a:off x="6496050" y="3981450"/>
            <a:ext cx="0" cy="838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15" name="Oval 53"/>
          <p:cNvSpPr>
            <a:spLocks noChangeArrowheads="1"/>
          </p:cNvSpPr>
          <p:nvPr/>
        </p:nvSpPr>
        <p:spPr bwMode="auto">
          <a:xfrm rot="-5400000">
            <a:off x="6181725" y="2019300"/>
            <a:ext cx="228600" cy="457200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16" name="Text Box 55"/>
          <p:cNvSpPr txBox="1">
            <a:spLocks noChangeArrowheads="1"/>
          </p:cNvSpPr>
          <p:nvPr/>
        </p:nvSpPr>
        <p:spPr bwMode="auto">
          <a:xfrm>
            <a:off x="5213350" y="11699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CC"/>
                </a:solidFill>
              </a:rPr>
              <a:t>R</a:t>
            </a:r>
          </a:p>
        </p:txBody>
      </p:sp>
      <p:sp>
        <p:nvSpPr>
          <p:cNvPr id="20517" name="Text Box 56"/>
          <p:cNvSpPr txBox="1">
            <a:spLocks noChangeArrowheads="1"/>
          </p:cNvSpPr>
          <p:nvPr/>
        </p:nvSpPr>
        <p:spPr bwMode="auto">
          <a:xfrm>
            <a:off x="6165850" y="11604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CC"/>
                </a:solidFill>
              </a:rPr>
              <a:t>L</a:t>
            </a:r>
          </a:p>
        </p:txBody>
      </p:sp>
      <p:sp>
        <p:nvSpPr>
          <p:cNvPr id="20518" name="Freeform 62"/>
          <p:cNvSpPr>
            <a:spLocks/>
          </p:cNvSpPr>
          <p:nvPr/>
        </p:nvSpPr>
        <p:spPr bwMode="auto">
          <a:xfrm>
            <a:off x="2781300" y="2609850"/>
            <a:ext cx="228600" cy="1409700"/>
          </a:xfrm>
          <a:custGeom>
            <a:avLst/>
            <a:gdLst>
              <a:gd name="T0" fmla="*/ 2147483647 w 144"/>
              <a:gd name="T1" fmla="*/ 0 h 888"/>
              <a:gd name="T2" fmla="*/ 0 w 144"/>
              <a:gd name="T3" fmla="*/ 0 h 888"/>
              <a:gd name="T4" fmla="*/ 0 w 144"/>
              <a:gd name="T5" fmla="*/ 2147483647 h 888"/>
              <a:gd name="T6" fmla="*/ 2147483647 w 144"/>
              <a:gd name="T7" fmla="*/ 2147483647 h 888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888"/>
              <a:gd name="T14" fmla="*/ 144 w 144"/>
              <a:gd name="T15" fmla="*/ 888 h 8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888">
                <a:moveTo>
                  <a:pt x="144" y="0"/>
                </a:moveTo>
                <a:lnTo>
                  <a:pt x="0" y="0"/>
                </a:lnTo>
                <a:lnTo>
                  <a:pt x="0" y="888"/>
                </a:lnTo>
                <a:lnTo>
                  <a:pt x="132" y="8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19" name="Text Box 64"/>
          <p:cNvSpPr txBox="1">
            <a:spLocks noChangeArrowheads="1"/>
          </p:cNvSpPr>
          <p:nvPr/>
        </p:nvSpPr>
        <p:spPr bwMode="auto">
          <a:xfrm>
            <a:off x="1993900" y="3144838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MotDec</a:t>
            </a:r>
          </a:p>
        </p:txBody>
      </p:sp>
      <p:sp>
        <p:nvSpPr>
          <p:cNvPr id="20520" name="Text Box 65"/>
          <p:cNvSpPr txBox="1">
            <a:spLocks noChangeArrowheads="1"/>
          </p:cNvSpPr>
          <p:nvPr/>
        </p:nvSpPr>
        <p:spPr bwMode="auto">
          <a:xfrm>
            <a:off x="2451100" y="1763713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Py</a:t>
            </a:r>
          </a:p>
        </p:txBody>
      </p:sp>
      <p:sp>
        <p:nvSpPr>
          <p:cNvPr id="20521" name="Line 66"/>
          <p:cNvSpPr>
            <a:spLocks noChangeShapeType="1"/>
          </p:cNvSpPr>
          <p:nvPr/>
        </p:nvSpPr>
        <p:spPr bwMode="auto">
          <a:xfrm>
            <a:off x="2790825" y="1933575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22" name="Text Box 67"/>
          <p:cNvSpPr txBox="1">
            <a:spLocks noChangeArrowheads="1"/>
          </p:cNvSpPr>
          <p:nvPr/>
        </p:nvSpPr>
        <p:spPr bwMode="auto">
          <a:xfrm>
            <a:off x="2203450" y="4268788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CC"/>
                </a:solidFill>
              </a:rPr>
              <a:t>LCSp</a:t>
            </a:r>
          </a:p>
        </p:txBody>
      </p:sp>
      <p:sp>
        <p:nvSpPr>
          <p:cNvPr id="20523" name="Line 68"/>
          <p:cNvSpPr>
            <a:spLocks noChangeShapeType="1"/>
          </p:cNvSpPr>
          <p:nvPr/>
        </p:nvSpPr>
        <p:spPr bwMode="auto">
          <a:xfrm flipH="1">
            <a:off x="2800350" y="4429125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FFFFCC"/>
              </a:solidFill>
            </a:endParaRPr>
          </a:p>
        </p:txBody>
      </p:sp>
      <p:sp>
        <p:nvSpPr>
          <p:cNvPr id="20524" name="Oval 69"/>
          <p:cNvSpPr>
            <a:spLocks noChangeArrowheads="1"/>
          </p:cNvSpPr>
          <p:nvPr/>
        </p:nvSpPr>
        <p:spPr bwMode="auto">
          <a:xfrm rot="-5400000">
            <a:off x="6305550" y="3933825"/>
            <a:ext cx="228600" cy="457200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12505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31">
  <a:themeElements>
    <a:clrScheme name="">
      <a:dk1>
        <a:srgbClr val="969696"/>
      </a:dk1>
      <a:lt1>
        <a:srgbClr val="FFFFCC"/>
      </a:lt1>
      <a:dk2>
        <a:srgbClr val="0000FF"/>
      </a:dk2>
      <a:lt2>
        <a:srgbClr val="FFFFCC"/>
      </a:lt2>
      <a:accent1>
        <a:srgbClr val="00CC99"/>
      </a:accent1>
      <a:accent2>
        <a:srgbClr val="3333CC"/>
      </a:accent2>
      <a:accent3>
        <a:srgbClr val="AAAAFF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 3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3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3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435</Words>
  <Application>Microsoft Office PowerPoint</Application>
  <PresentationFormat>On-screen Show (4:3)</PresentationFormat>
  <Paragraphs>174</Paragraphs>
  <Slides>40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chapter 31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Corticospinal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Motor areas in the cerebral cortex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Pyramidotomy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Dawsar</dc:creator>
  <cp:lastModifiedBy>user-pc</cp:lastModifiedBy>
  <cp:revision>70</cp:revision>
  <dcterms:created xsi:type="dcterms:W3CDTF">2013-02-05T19:58:16Z</dcterms:created>
  <dcterms:modified xsi:type="dcterms:W3CDTF">2016-02-09T05:53:15Z</dcterms:modified>
</cp:coreProperties>
</file>