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41" r:id="rId2"/>
  </p:sldMasterIdLst>
  <p:notesMasterIdLst>
    <p:notesMasterId r:id="rId36"/>
  </p:notesMasterIdLst>
  <p:sldIdLst>
    <p:sldId id="511" r:id="rId3"/>
    <p:sldId id="512" r:id="rId4"/>
    <p:sldId id="553" r:id="rId5"/>
    <p:sldId id="513" r:id="rId6"/>
    <p:sldId id="515" r:id="rId7"/>
    <p:sldId id="554" r:id="rId8"/>
    <p:sldId id="524" r:id="rId9"/>
    <p:sldId id="525" r:id="rId10"/>
    <p:sldId id="555" r:id="rId11"/>
    <p:sldId id="514" r:id="rId12"/>
    <p:sldId id="516" r:id="rId13"/>
    <p:sldId id="517" r:id="rId14"/>
    <p:sldId id="527" r:id="rId15"/>
    <p:sldId id="528" r:id="rId16"/>
    <p:sldId id="529" r:id="rId17"/>
    <p:sldId id="518" r:id="rId18"/>
    <p:sldId id="519" r:id="rId19"/>
    <p:sldId id="520" r:id="rId20"/>
    <p:sldId id="521" r:id="rId21"/>
    <p:sldId id="522" r:id="rId22"/>
    <p:sldId id="523" r:id="rId23"/>
    <p:sldId id="532" r:id="rId24"/>
    <p:sldId id="533" r:id="rId25"/>
    <p:sldId id="534" r:id="rId26"/>
    <p:sldId id="535" r:id="rId27"/>
    <p:sldId id="539" r:id="rId28"/>
    <p:sldId id="540" r:id="rId29"/>
    <p:sldId id="536" r:id="rId30"/>
    <p:sldId id="542" r:id="rId31"/>
    <p:sldId id="537" r:id="rId32"/>
    <p:sldId id="541" r:id="rId33"/>
    <p:sldId id="556" r:id="rId34"/>
    <p:sldId id="55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D7F116-5706-4A28-8731-D9089FE7B874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FA9583-0AF3-4F80-9E99-904CF84BF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770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916A2-2FA6-4DA9-AD0C-B76B69E71E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58DA711-09EA-4801-8835-8C7A5F2C52B5}" type="slidenum">
              <a:rPr lang="en-US" sz="1200">
                <a:solidFill>
                  <a:prstClr val="black"/>
                </a:solidFill>
              </a:rPr>
              <a:pPr algn="r"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E9B5D-AAEA-4F3D-A2D5-366508525D3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7F172C-E5DB-4235-B0AA-9F95D6BD2F2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035E4-8C17-4349-933C-C66C0D18566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EAE46-E648-4180-922F-30C70D5EE91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21509F-4786-46B8-9117-4451CE670B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58FBCB-2563-435B-B697-D7A4B728D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977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3CA903-DBA2-42F1-B9A0-7F5C6F7FF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596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37E202-CAEF-437F-928F-8B9DFA749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064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79DE9A-D0FC-49A7-9800-907715A0C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512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DE69C6-1DA7-4BCB-A21F-779D63F87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192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890952-1AEC-471F-BA3F-D92191564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30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5A7836-87FE-4354-BB25-F4391C071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83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B5FA4A-CC65-4571-B295-A6C60E463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558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F693A-6B3F-40B8-AF27-9C4E345A5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213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2E0AD6-40AA-4FBE-B257-A0126BD25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071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31C221-34D2-45DA-976F-91F7AD700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94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B461AD-EF99-4E9A-B08E-1317BCF6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849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826B99-71A5-435E-B6C9-D3261CA72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389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4FBA5F-4437-4F4F-A8D9-6D0CD9D74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858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8D9EA3-8800-41C8-A390-93E423403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254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D6D89A-F901-4C87-AE25-D67B21DBF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7236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2404AA-F6D8-4908-AABA-6381E98A1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442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9493C5-8FDB-4CE3-853A-CC5B986C1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164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BA7CD6-F032-4B90-9759-9CC277EE6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76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A78B1D-136C-4D3C-88ED-D53976A1F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59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794408-CD05-4FA2-A270-15E8BF254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26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66F44C-1B6E-4EC0-8B7C-6F0C81B78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43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708246-58C7-4DA3-8DB4-32439C829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55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A0ABD9-E334-414F-BB3D-6BB6C6733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38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DCE266-61BE-4BF8-8743-1FCB255AA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465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7CD5EC-B726-4AEC-98EF-75A9D266A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141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38431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036925-FE69-4D51-B71D-93CC38EE4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9610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38431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72597-AF55-41A8-B78B-75C2D7B82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6813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 smtClean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9120489"/>
              </p:ext>
            </p:extLst>
          </p:nvPr>
        </p:nvGraphicFramePr>
        <p:xfrm>
          <a:off x="3124200" y="1245855"/>
          <a:ext cx="4016375" cy="5579488"/>
        </p:xfrm>
        <a:graphic>
          <a:graphicData uri="http://schemas.openxmlformats.org/presentationml/2006/ole">
            <p:oleObj spid="_x0000_s9227" name="Photo Editor Photo" r:id="rId3" imgW="6857143" imgH="9523810" progId="">
              <p:embed/>
            </p:oleObj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772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Motor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27627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752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chemeClr val="tx1"/>
                </a:solidFill>
                <a:latin typeface="Tahoma" pitchFamily="34" charset="0"/>
                <a:ea typeface="PMingLiU" pitchFamily="18" charset="-120"/>
              </a:rPr>
              <a:t>Spinal cord Reflexes</a:t>
            </a:r>
          </a:p>
        </p:txBody>
      </p:sp>
    </p:spTree>
    <p:extLst>
      <p:ext uri="{BB962C8B-B14F-4D97-AF65-F5344CB8AC3E}">
        <p14:creationId xmlns:p14="http://schemas.microsoft.com/office/powerpoint/2010/main" xmlns="" val="2085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93" t="1746"/>
          <a:stretch>
            <a:fillRect/>
          </a:stretch>
        </p:blipFill>
        <p:spPr bwMode="auto">
          <a:xfrm>
            <a:off x="838200" y="962025"/>
            <a:ext cx="7510463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9"/>
          <p:cNvSpPr>
            <a:spLocks noChangeArrowheads="1"/>
          </p:cNvSpPr>
          <p:nvPr/>
        </p:nvSpPr>
        <p:spPr bwMode="auto">
          <a:xfrm>
            <a:off x="6324600" y="1571625"/>
            <a:ext cx="457200" cy="1219200"/>
          </a:xfrm>
          <a:prstGeom prst="rect">
            <a:avLst/>
          </a:prstGeom>
          <a:solidFill>
            <a:schemeClr val="accent1"/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endParaRPr lang="ar-JO" sz="4000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25604" name="TextBox 12"/>
          <p:cNvSpPr txBox="1">
            <a:spLocks noChangeArrowheads="1"/>
          </p:cNvSpPr>
          <p:nvPr/>
        </p:nvSpPr>
        <p:spPr bwMode="auto">
          <a:xfrm>
            <a:off x="1905000" y="228600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00"/>
                </a:solidFill>
              </a:rPr>
              <a:t>Muscle stretch reflex</a:t>
            </a:r>
          </a:p>
        </p:txBody>
      </p:sp>
    </p:spTree>
    <p:extLst>
      <p:ext uri="{BB962C8B-B14F-4D97-AF65-F5344CB8AC3E}">
        <p14:creationId xmlns:p14="http://schemas.microsoft.com/office/powerpoint/2010/main" xmlns="" val="31795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93" t="1746"/>
          <a:stretch>
            <a:fillRect/>
          </a:stretch>
        </p:blipFill>
        <p:spPr bwMode="auto">
          <a:xfrm>
            <a:off x="838200" y="1066800"/>
            <a:ext cx="7315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2"/>
          <p:cNvSpPr txBox="1">
            <a:spLocks noChangeArrowheads="1"/>
          </p:cNvSpPr>
          <p:nvPr/>
        </p:nvSpPr>
        <p:spPr bwMode="auto">
          <a:xfrm>
            <a:off x="381000" y="2286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Muscle stretch reflex / Reciprocal inhibition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8688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49625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110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9624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86025"/>
            <a:ext cx="50482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965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9624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86025"/>
            <a:ext cx="50482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3276600"/>
            <a:ext cx="45243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672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381000" y="1295400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</a:rPr>
              <a:t>Tendon reflex 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</a:rPr>
              <a:t>(autogenic inhibition)</a:t>
            </a:r>
          </a:p>
        </p:txBody>
      </p:sp>
      <p:graphicFrame>
        <p:nvGraphicFramePr>
          <p:cNvPr id="27651" name="Object 4"/>
          <p:cNvGraphicFramePr>
            <a:graphicFrameLocks noChangeAspect="1"/>
          </p:cNvGraphicFramePr>
          <p:nvPr/>
        </p:nvGraphicFramePr>
        <p:xfrm>
          <a:off x="4875213" y="0"/>
          <a:ext cx="2728912" cy="6858000"/>
        </p:xfrm>
        <a:graphic>
          <a:graphicData uri="http://schemas.openxmlformats.org/presentationml/2006/ole">
            <p:oleObj spid="_x0000_s10250" name="Image" r:id="rId3" imgW="2501587" imgH="628571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314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8"/>
          <p:cNvSpPr txBox="1">
            <a:spLocks noChangeArrowheads="1"/>
          </p:cNvSpPr>
          <p:nvPr/>
        </p:nvSpPr>
        <p:spPr bwMode="auto">
          <a:xfrm>
            <a:off x="381000" y="762000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</a:rPr>
              <a:t>Tendon reflex 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</a:rPr>
              <a:t>(autogenic inhibition)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8" t="735"/>
          <a:stretch>
            <a:fillRect/>
          </a:stretch>
        </p:blipFill>
        <p:spPr bwMode="auto">
          <a:xfrm>
            <a:off x="317500" y="1828800"/>
            <a:ext cx="58118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6262688" y="0"/>
          <a:ext cx="2728912" cy="6858000"/>
        </p:xfrm>
        <a:graphic>
          <a:graphicData uri="http://schemas.openxmlformats.org/presentationml/2006/ole">
            <p:oleObj spid="_x0000_s11274" name="Image" r:id="rId4" imgW="2501587" imgH="628571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02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4343400" y="76200"/>
          <a:ext cx="4049713" cy="6705600"/>
        </p:xfrm>
        <a:graphic>
          <a:graphicData uri="http://schemas.openxmlformats.org/presentationml/2006/ole">
            <p:oleObj spid="_x0000_s12298" name="Image" r:id="rId4" imgW="4431746" imgH="7339683" progId="">
              <p:embed/>
            </p:oleObj>
          </a:graphicData>
        </a:graphic>
      </p:graphicFrame>
      <p:sp>
        <p:nvSpPr>
          <p:cNvPr id="29699" name="Line 15"/>
          <p:cNvSpPr>
            <a:spLocks noChangeShapeType="1"/>
          </p:cNvSpPr>
          <p:nvPr/>
        </p:nvSpPr>
        <p:spPr bwMode="auto">
          <a:xfrm>
            <a:off x="6553200" y="76200"/>
            <a:ext cx="1524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0" y="685800"/>
            <a:ext cx="434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</a:rPr>
              <a:t>Flexor (withdrawal ) reflex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</a:rPr>
              <a:t>(nociceptive reflex)</a:t>
            </a:r>
          </a:p>
        </p:txBody>
      </p:sp>
    </p:spTree>
    <p:extLst>
      <p:ext uri="{BB962C8B-B14F-4D97-AF65-F5344CB8AC3E}">
        <p14:creationId xmlns:p14="http://schemas.microsoft.com/office/powerpoint/2010/main" xmlns="" val="38928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5"/>
          <p:cNvGraphicFramePr>
            <a:graphicFrameLocks noChangeAspect="1"/>
          </p:cNvGraphicFramePr>
          <p:nvPr/>
        </p:nvGraphicFramePr>
        <p:xfrm>
          <a:off x="5246688" y="76200"/>
          <a:ext cx="4049712" cy="6705600"/>
        </p:xfrm>
        <a:graphic>
          <a:graphicData uri="http://schemas.openxmlformats.org/presentationml/2006/ole">
            <p:oleObj spid="_x0000_s13322" name="Image" r:id="rId4" imgW="4431746" imgH="7339683" progId="">
              <p:embed/>
            </p:oleObj>
          </a:graphicData>
        </a:graphic>
      </p:graphicFrame>
      <p:sp>
        <p:nvSpPr>
          <p:cNvPr id="30723" name="Line 15"/>
          <p:cNvSpPr>
            <a:spLocks noChangeShapeType="1"/>
          </p:cNvSpPr>
          <p:nvPr/>
        </p:nvSpPr>
        <p:spPr bwMode="auto">
          <a:xfrm>
            <a:off x="6553200" y="76200"/>
            <a:ext cx="1524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30724" name="TextBox 9"/>
          <p:cNvSpPr txBox="1">
            <a:spLocks noChangeArrowheads="1"/>
          </p:cNvSpPr>
          <p:nvPr/>
        </p:nvSpPr>
        <p:spPr bwMode="auto">
          <a:xfrm>
            <a:off x="0" y="76200"/>
            <a:ext cx="434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</a:rPr>
              <a:t>Flexor (withdrawal ) reflex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</a:rPr>
              <a:t>(nociceptive reflex)</a:t>
            </a: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1"/>
          <a:stretch>
            <a:fillRect/>
          </a:stretch>
        </p:blipFill>
        <p:spPr bwMode="auto">
          <a:xfrm>
            <a:off x="-23813" y="1143000"/>
            <a:ext cx="52054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75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3" y="719138"/>
            <a:ext cx="87534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6705600" y="4572000"/>
            <a:ext cx="1752600" cy="533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7467600" y="4724400"/>
            <a:ext cx="457200" cy="3810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ar-JO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8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4948238" y="0"/>
          <a:ext cx="4057650" cy="6858000"/>
        </p:xfrm>
        <a:graphic>
          <a:graphicData uri="http://schemas.openxmlformats.org/presentationml/2006/ole">
            <p:oleObj spid="_x0000_s14346" name="Image" r:id="rId4" imgW="4304762" imgH="7276190" progId="">
              <p:embed/>
            </p:oleObj>
          </a:graphicData>
        </a:graphic>
      </p:graphicFrame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7772400" y="152400"/>
            <a:ext cx="1158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FFCC"/>
                </a:solidFill>
              </a:rPr>
              <a:t>Text Fig. 9-11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52400" y="1066800"/>
            <a:ext cx="434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FF00"/>
                </a:solidFill>
              </a:rPr>
              <a:t>Crossed Extension Reflex</a:t>
            </a:r>
          </a:p>
        </p:txBody>
      </p:sp>
    </p:spTree>
    <p:extLst>
      <p:ext uri="{BB962C8B-B14F-4D97-AF65-F5344CB8AC3E}">
        <p14:creationId xmlns:p14="http://schemas.microsoft.com/office/powerpoint/2010/main" xmlns="" val="8333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5"/>
          <p:cNvGraphicFramePr>
            <a:graphicFrameLocks noChangeAspect="1"/>
          </p:cNvGraphicFramePr>
          <p:nvPr/>
        </p:nvGraphicFramePr>
        <p:xfrm>
          <a:off x="5029200" y="0"/>
          <a:ext cx="4057650" cy="6858000"/>
        </p:xfrm>
        <a:graphic>
          <a:graphicData uri="http://schemas.openxmlformats.org/presentationml/2006/ole">
            <p:oleObj spid="_x0000_s15370" name="Image" r:id="rId4" imgW="4304762" imgH="7276190" progId="">
              <p:embed/>
            </p:oleObj>
          </a:graphicData>
        </a:graphic>
      </p:graphicFrame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7772400" y="152400"/>
            <a:ext cx="1158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FFCC"/>
                </a:solidFill>
              </a:rPr>
              <a:t>Text Fig. 9-11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152400" y="533400"/>
            <a:ext cx="434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FF00"/>
                </a:solidFill>
              </a:rPr>
              <a:t>Crossed Extension Reflex</a:t>
            </a: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"/>
          <a:stretch>
            <a:fillRect/>
          </a:stretch>
        </p:blipFill>
        <p:spPr bwMode="auto">
          <a:xfrm>
            <a:off x="76200" y="2133600"/>
            <a:ext cx="48831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29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226425" cy="17367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Brainstem motor function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Extra-pyramidal System, </a:t>
            </a:r>
          </a:p>
        </p:txBody>
      </p:sp>
    </p:spTree>
    <p:extLst>
      <p:ext uri="{BB962C8B-B14F-4D97-AF65-F5344CB8AC3E}">
        <p14:creationId xmlns:p14="http://schemas.microsoft.com/office/powerpoint/2010/main" xmlns="" val="2356568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Extra-pyramidal System</a:t>
            </a:r>
            <a:endParaRPr 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b="1" u="sng" smtClean="0"/>
              <a:t>Definition</a:t>
            </a:r>
            <a:r>
              <a:rPr lang="en-US" smtClean="0"/>
              <a:t>: Tracts other than corticospinal tract are known as Extra-pyramidal tract.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91957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can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2" t="5927" r="5435" b="2193"/>
          <a:stretch>
            <a:fillRect/>
          </a:stretch>
        </p:blipFill>
        <p:spPr bwMode="auto">
          <a:xfrm>
            <a:off x="457200" y="304800"/>
            <a:ext cx="80772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8872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85" r="11574" b="5769"/>
          <a:stretch>
            <a:fillRect/>
          </a:stretch>
        </p:blipFill>
        <p:spPr bwMode="auto">
          <a:xfrm>
            <a:off x="0" y="0"/>
            <a:ext cx="46482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08288"/>
            <a:ext cx="594360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90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Reticulospinal Tract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The reticular formation in the brainstem. It contains many different nuclear groups.</a:t>
            </a:r>
          </a:p>
          <a:p>
            <a:pPr>
              <a:buFontTx/>
              <a:buNone/>
            </a:pPr>
            <a:r>
              <a:rPr lang="en-US" smtClean="0"/>
              <a:t>Pontine and medullary nuclei projects to the anterior horn of the spinal cord.</a:t>
            </a:r>
          </a:p>
          <a:p>
            <a:pPr>
              <a:buFontTx/>
              <a:buNone/>
            </a:pPr>
            <a:r>
              <a:rPr lang="en-US" b="1" u="sng" smtClean="0">
                <a:cs typeface="Times New Roman" pitchFamily="18" charset="0"/>
              </a:rPr>
              <a:t>Functions:</a:t>
            </a:r>
            <a:r>
              <a:rPr lang="en-US" smtClean="0"/>
              <a:t> is responsible for regulating muscle tone and maintain posture.</a:t>
            </a:r>
          </a:p>
        </p:txBody>
      </p:sp>
    </p:spTree>
    <p:extLst>
      <p:ext uri="{BB962C8B-B14F-4D97-AF65-F5344CB8AC3E}">
        <p14:creationId xmlns:p14="http://schemas.microsoft.com/office/powerpoint/2010/main" xmlns="" val="920200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F06751-f24-09 [Converted]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20" t="5037" r="13533" b="6317"/>
          <a:stretch>
            <a:fillRect/>
          </a:stretch>
        </p:blipFill>
        <p:spPr bwMode="auto">
          <a:xfrm>
            <a:off x="1905000" y="76200"/>
            <a:ext cx="4876800" cy="6705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4937125" y="115888"/>
            <a:ext cx="3365500" cy="191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u="sng" dirty="0" err="1">
                <a:solidFill>
                  <a:srgbClr val="CC0000"/>
                </a:solidFill>
              </a:rPr>
              <a:t>Rubrospinal</a:t>
            </a:r>
            <a:r>
              <a:rPr lang="en-US" sz="2400" u="sng" dirty="0">
                <a:solidFill>
                  <a:srgbClr val="CC0000"/>
                </a:solidFill>
              </a:rPr>
              <a:t> Fibers:</a:t>
            </a:r>
          </a:p>
          <a:p>
            <a:pPr eaLnBrk="1" hangingPunct="1"/>
            <a:endParaRPr lang="en-US" sz="2400" dirty="0">
              <a:solidFill>
                <a:srgbClr val="CC0000"/>
              </a:solidFill>
            </a:endParaRPr>
          </a:p>
          <a:p>
            <a:pPr eaLnBrk="1" hangingPunct="1"/>
            <a:r>
              <a:rPr lang="en-US" sz="2400" u="sng" dirty="0" err="1">
                <a:solidFill>
                  <a:srgbClr val="CC0000"/>
                </a:solidFill>
              </a:rPr>
              <a:t>Reticulospinal</a:t>
            </a:r>
            <a:r>
              <a:rPr lang="en-US" sz="2400" u="sng" dirty="0">
                <a:solidFill>
                  <a:srgbClr val="CC0000"/>
                </a:solidFill>
              </a:rPr>
              <a:t> Fibers:</a:t>
            </a:r>
          </a:p>
          <a:p>
            <a:pPr eaLnBrk="1" hangingPunct="1"/>
            <a:r>
              <a:rPr lang="en-US" sz="2400" dirty="0">
                <a:solidFill>
                  <a:srgbClr val="CC0000"/>
                </a:solidFill>
              </a:rPr>
              <a:t>    </a:t>
            </a:r>
            <a:r>
              <a:rPr lang="en-US" sz="2400" b="0" dirty="0">
                <a:solidFill>
                  <a:srgbClr val="CC0000"/>
                </a:solidFill>
              </a:rPr>
              <a:t>-Medial</a:t>
            </a:r>
          </a:p>
          <a:p>
            <a:pPr eaLnBrk="1" hangingPunct="1"/>
            <a:r>
              <a:rPr lang="en-US" sz="2400" b="0" dirty="0">
                <a:solidFill>
                  <a:srgbClr val="CC0000"/>
                </a:solidFill>
              </a:rPr>
              <a:t>    -Lateral</a:t>
            </a: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6553200" y="533400"/>
            <a:ext cx="533400" cy="304800"/>
          </a:xfrm>
          <a:prstGeom prst="rect">
            <a:avLst/>
          </a:prstGeom>
          <a:solidFill>
            <a:srgbClr val="33CC3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6553200" y="1295400"/>
            <a:ext cx="533400" cy="304800"/>
          </a:xfrm>
          <a:prstGeom prst="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JO" sz="2400">
              <a:solidFill>
                <a:srgbClr val="0066FF"/>
              </a:solidFill>
            </a:endParaRPr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6553200" y="1676400"/>
            <a:ext cx="5334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4256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xtrapyrami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82" b="4430"/>
          <a:stretch>
            <a:fillRect/>
          </a:stretch>
        </p:blipFill>
        <p:spPr bwMode="auto">
          <a:xfrm>
            <a:off x="228600" y="247650"/>
            <a:ext cx="3429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114800" y="1268413"/>
            <a:ext cx="48768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vestibular apparatus &amp; vestibular nuclei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029200" y="2868613"/>
            <a:ext cx="2819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Spinal motor neuron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181600" y="4316413"/>
            <a:ext cx="23622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Innervating axial &amp; postural muscles (trunk muscles)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038600" y="5383213"/>
            <a:ext cx="4724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Function : maintain Posture &amp; balance “head &amp;eye” and balance reflexes </a:t>
            </a:r>
          </a:p>
          <a:p>
            <a:pPr algn="ctr" eaLnBrk="1" hangingPunct="1">
              <a:spcBef>
                <a:spcPct val="50000"/>
              </a:spcBef>
            </a:pP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6248400" y="2030413"/>
            <a:ext cx="0" cy="68580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6248400" y="3402013"/>
            <a:ext cx="0" cy="68580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4191000" y="228600"/>
            <a:ext cx="449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C000"/>
                </a:solidFill>
              </a:rPr>
              <a:t>Vestibulospinal tract</a:t>
            </a:r>
          </a:p>
        </p:txBody>
      </p:sp>
    </p:spTree>
    <p:extLst>
      <p:ext uri="{BB962C8B-B14F-4D97-AF65-F5344CB8AC3E}">
        <p14:creationId xmlns:p14="http://schemas.microsoft.com/office/powerpoint/2010/main" xmlns="" val="12331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F06751-f24-09 [Converted]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20" t="5037" r="13533" b="6317"/>
          <a:stretch>
            <a:fillRect/>
          </a:stretch>
        </p:blipFill>
        <p:spPr bwMode="auto">
          <a:xfrm>
            <a:off x="1905000" y="76200"/>
            <a:ext cx="4876800" cy="6705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4937125" y="115888"/>
            <a:ext cx="3365500" cy="191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u="sng" dirty="0" err="1">
                <a:solidFill>
                  <a:srgbClr val="CC0000"/>
                </a:solidFill>
              </a:rPr>
              <a:t>Rubrospinal</a:t>
            </a:r>
            <a:r>
              <a:rPr lang="en-US" sz="2400" u="sng" dirty="0">
                <a:solidFill>
                  <a:srgbClr val="CC0000"/>
                </a:solidFill>
              </a:rPr>
              <a:t> Fibers:</a:t>
            </a:r>
          </a:p>
          <a:p>
            <a:pPr eaLnBrk="1" hangingPunct="1"/>
            <a:endParaRPr lang="en-US" sz="2400" dirty="0">
              <a:solidFill>
                <a:srgbClr val="CC0000"/>
              </a:solidFill>
            </a:endParaRPr>
          </a:p>
          <a:p>
            <a:pPr eaLnBrk="1" hangingPunct="1"/>
            <a:r>
              <a:rPr lang="en-US" sz="2400" u="sng" dirty="0" err="1">
                <a:solidFill>
                  <a:srgbClr val="CC0000"/>
                </a:solidFill>
              </a:rPr>
              <a:t>Reticulospinal</a:t>
            </a:r>
            <a:r>
              <a:rPr lang="en-US" sz="2400" u="sng" dirty="0">
                <a:solidFill>
                  <a:srgbClr val="CC0000"/>
                </a:solidFill>
              </a:rPr>
              <a:t> Fibers:</a:t>
            </a:r>
          </a:p>
          <a:p>
            <a:pPr eaLnBrk="1" hangingPunct="1"/>
            <a:r>
              <a:rPr lang="en-US" sz="2400" dirty="0">
                <a:solidFill>
                  <a:srgbClr val="CC0000"/>
                </a:solidFill>
              </a:rPr>
              <a:t>    </a:t>
            </a:r>
            <a:r>
              <a:rPr lang="en-US" sz="2400" b="0" dirty="0">
                <a:solidFill>
                  <a:srgbClr val="CC0000"/>
                </a:solidFill>
              </a:rPr>
              <a:t>-Medial</a:t>
            </a:r>
          </a:p>
          <a:p>
            <a:pPr eaLnBrk="1" hangingPunct="1"/>
            <a:r>
              <a:rPr lang="en-US" sz="2400" b="0" dirty="0">
                <a:solidFill>
                  <a:srgbClr val="CC0000"/>
                </a:solidFill>
              </a:rPr>
              <a:t>    -Lateral</a:t>
            </a: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6553200" y="533400"/>
            <a:ext cx="533400" cy="304800"/>
          </a:xfrm>
          <a:prstGeom prst="rect">
            <a:avLst/>
          </a:prstGeom>
          <a:solidFill>
            <a:srgbClr val="33CC3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6553200" y="1295400"/>
            <a:ext cx="533400" cy="304800"/>
          </a:xfrm>
          <a:prstGeom prst="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JO" sz="2400">
              <a:solidFill>
                <a:srgbClr val="0066FF"/>
              </a:solidFill>
            </a:endParaRPr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6553200" y="1676400"/>
            <a:ext cx="5334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6597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86"/>
          <a:stretch/>
        </p:blipFill>
        <p:spPr bwMode="auto">
          <a:xfrm>
            <a:off x="45099" y="838200"/>
            <a:ext cx="909890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1683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ubrosp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884488" cy="6477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953000" y="1127125"/>
            <a:ext cx="3048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Red Nucleus in Midbrain</a:t>
            </a:r>
            <a:endParaRPr lang="en-US" u="sng">
              <a:solidFill>
                <a:schemeClr val="tx2"/>
              </a:solidFill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4495800" y="2286000"/>
            <a:ext cx="4114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Pass down through Pons &amp; Medulla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4572000" y="3429000"/>
            <a:ext cx="37623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Ends in ant. Horn of spinal cord</a:t>
            </a:r>
          </a:p>
          <a:p>
            <a:pPr algn="ctr" eaLnBrk="1" hangingPunct="1"/>
            <a:r>
              <a:rPr lang="en-US">
                <a:solidFill>
                  <a:schemeClr val="tx2"/>
                </a:solidFill>
              </a:rPr>
              <a:t>Control motor neurons</a:t>
            </a:r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>
            <a:off x="6324600" y="1508125"/>
            <a:ext cx="0" cy="68580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44039" name="Line 10"/>
          <p:cNvSpPr>
            <a:spLocks noChangeShapeType="1"/>
          </p:cNvSpPr>
          <p:nvPr/>
        </p:nvSpPr>
        <p:spPr bwMode="auto">
          <a:xfrm>
            <a:off x="6324600" y="2819400"/>
            <a:ext cx="0" cy="53340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44040" name="Text Box 12"/>
          <p:cNvSpPr txBox="1">
            <a:spLocks noChangeArrowheads="1"/>
          </p:cNvSpPr>
          <p:nvPr/>
        </p:nvSpPr>
        <p:spPr bwMode="auto">
          <a:xfrm>
            <a:off x="3429000" y="4267200"/>
            <a:ext cx="594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tx2"/>
                </a:solidFill>
              </a:rPr>
              <a:t>Functions. Control Distal muscle of limbs “especially upper limb”  </a:t>
            </a:r>
          </a:p>
        </p:txBody>
      </p:sp>
      <p:sp>
        <p:nvSpPr>
          <p:cNvPr id="44041" name="TextBox 12"/>
          <p:cNvSpPr txBox="1">
            <a:spLocks noChangeArrowheads="1"/>
          </p:cNvSpPr>
          <p:nvPr/>
        </p:nvSpPr>
        <p:spPr bwMode="auto">
          <a:xfrm>
            <a:off x="4191000" y="228600"/>
            <a:ext cx="449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C000"/>
                </a:solidFill>
              </a:rPr>
              <a:t>Rubrospinal tract</a:t>
            </a:r>
          </a:p>
        </p:txBody>
      </p:sp>
    </p:spTree>
    <p:extLst>
      <p:ext uri="{BB962C8B-B14F-4D97-AF65-F5344CB8AC3E}">
        <p14:creationId xmlns:p14="http://schemas.microsoft.com/office/powerpoint/2010/main" xmlns="" val="14813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06751-f24-07 [Converted]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20" t="6348" r="943" b="10072"/>
          <a:stretch>
            <a:fillRect/>
          </a:stretch>
        </p:blipFill>
        <p:spPr bwMode="auto">
          <a:xfrm>
            <a:off x="1066800" y="381000"/>
            <a:ext cx="7086600" cy="6019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495800" y="641350"/>
            <a:ext cx="35337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CC0000"/>
                </a:solidFill>
              </a:rPr>
              <a:t>Vestibulospinal Fibers:</a:t>
            </a:r>
          </a:p>
          <a:p>
            <a:pPr eaLnBrk="1" hangingPunct="1"/>
            <a:r>
              <a:rPr lang="en-US" sz="2400">
                <a:solidFill>
                  <a:srgbClr val="CC0000"/>
                </a:solidFill>
              </a:rPr>
              <a:t>    </a:t>
            </a:r>
            <a:r>
              <a:rPr lang="en-US" sz="2400" b="0">
                <a:solidFill>
                  <a:srgbClr val="CC0000"/>
                </a:solidFill>
              </a:rPr>
              <a:t>-Lateral</a:t>
            </a:r>
          </a:p>
          <a:p>
            <a:pPr eaLnBrk="1" hangingPunct="1"/>
            <a:r>
              <a:rPr lang="en-US" sz="2400" b="0">
                <a:solidFill>
                  <a:srgbClr val="CC0000"/>
                </a:solidFill>
              </a:rPr>
              <a:t>    -Medial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990600" y="6178550"/>
            <a:ext cx="3349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Text Fig. 24-7, see also Atlas Figs, 8-18, 19A and 19B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6019800" y="1143000"/>
            <a:ext cx="6096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6019800" y="1524000"/>
            <a:ext cx="609600" cy="304800"/>
          </a:xfrm>
          <a:prstGeom prst="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12969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95400"/>
            <a:ext cx="82200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2696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2771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529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06751-f24-03 [Converted]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4" t="7552" r="6186" b="7338"/>
          <a:stretch>
            <a:fillRect/>
          </a:stretch>
        </p:blipFill>
        <p:spPr bwMode="auto">
          <a:xfrm>
            <a:off x="1866900" y="1652588"/>
            <a:ext cx="5486400" cy="37004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057400" y="885825"/>
            <a:ext cx="5072063" cy="4857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CC0000"/>
                </a:solidFill>
              </a:rPr>
              <a:t>Motor Units – Large Versus Small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885950" y="5076825"/>
            <a:ext cx="992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FFFFCC"/>
                </a:solidFill>
              </a:rPr>
              <a:t>Text Fig. 24-3</a:t>
            </a:r>
          </a:p>
        </p:txBody>
      </p:sp>
    </p:spTree>
    <p:extLst>
      <p:ext uri="{BB962C8B-B14F-4D97-AF65-F5344CB8AC3E}">
        <p14:creationId xmlns:p14="http://schemas.microsoft.com/office/powerpoint/2010/main" xmlns="" val="3068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Muscle spind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8100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609600" y="76200"/>
            <a:ext cx="8229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solidFill>
                  <a:srgbClr val="FFFFCC"/>
                </a:solidFill>
              </a:rPr>
              <a:t>Major receptors involved in spinal cord reflexes: muscle spindle and golgi tendon organ</a:t>
            </a: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5410200" y="685800"/>
            <a:ext cx="1000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FFFFCC"/>
                </a:solidFill>
              </a:rPr>
              <a:t>Text Fig. 17-1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1752600" y="5486400"/>
            <a:ext cx="6019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FFCC"/>
                </a:solidFill>
                <a:latin typeface="Arial" charset="0"/>
                <a:cs typeface="Arial" charset="0"/>
              </a:rPr>
              <a:t>Muscle spindle sense change and rate of change in muscle length                   </a:t>
            </a:r>
            <a:br>
              <a:rPr lang="en-US" sz="1400" b="1">
                <a:solidFill>
                  <a:srgbClr val="FFFFCC"/>
                </a:solidFill>
                <a:latin typeface="Arial" charset="0"/>
                <a:cs typeface="Arial" charset="0"/>
              </a:rPr>
            </a:br>
            <a:r>
              <a:rPr lang="en-US" sz="1400" b="1">
                <a:solidFill>
                  <a:srgbClr val="FFFFCC"/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en-US" sz="1400" b="1">
                <a:solidFill>
                  <a:srgbClr val="FFFFCC"/>
                </a:solidFill>
                <a:latin typeface="Arial" charset="0"/>
                <a:cs typeface="Arial" charset="0"/>
              </a:rPr>
              <a:t>Golgi tendon organ sense the force of muscle contraction (tension)</a:t>
            </a:r>
          </a:p>
        </p:txBody>
      </p:sp>
    </p:spTree>
    <p:extLst>
      <p:ext uri="{BB962C8B-B14F-4D97-AF65-F5344CB8AC3E}">
        <p14:creationId xmlns:p14="http://schemas.microsoft.com/office/powerpoint/2010/main" xmlns="" val="26745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9000026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09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014663" y="442913"/>
            <a:ext cx="3054350" cy="4857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CC0000"/>
                </a:solidFill>
              </a:rPr>
              <a:t>The Muscle Spindle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06375" y="993775"/>
            <a:ext cx="4186238" cy="535622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u="sng" dirty="0">
                <a:solidFill>
                  <a:srgbClr val="CC0000"/>
                </a:solidFill>
              </a:rPr>
              <a:t>Nuclear bag fiber (</a:t>
            </a:r>
            <a:r>
              <a:rPr lang="en-US" sz="1800" u="sng" dirty="0" err="1">
                <a:solidFill>
                  <a:srgbClr val="CC0000"/>
                </a:solidFill>
              </a:rPr>
              <a:t>Annulosprial</a:t>
            </a:r>
            <a:r>
              <a:rPr lang="en-US" sz="1800" u="sng" dirty="0">
                <a:solidFill>
                  <a:srgbClr val="CC0000"/>
                </a:solidFill>
              </a:rPr>
              <a:t> </a:t>
            </a:r>
          </a:p>
          <a:p>
            <a:pPr eaLnBrk="1" hangingPunct="1"/>
            <a:r>
              <a:rPr lang="en-US" sz="1800" u="sng" dirty="0">
                <a:solidFill>
                  <a:srgbClr val="CC0000"/>
                </a:solidFill>
              </a:rPr>
              <a:t>ending)</a:t>
            </a:r>
            <a:endParaRPr lang="en-US" sz="1800" b="0" dirty="0">
              <a:solidFill>
                <a:srgbClr val="CC0000"/>
              </a:solidFill>
            </a:endParaRPr>
          </a:p>
          <a:p>
            <a:pPr eaLnBrk="1" hangingPunct="1"/>
            <a:r>
              <a:rPr lang="en-US" sz="1800" b="0" dirty="0">
                <a:solidFill>
                  <a:srgbClr val="CC0000"/>
                </a:solidFill>
              </a:rPr>
              <a:t>  Nuclei arranged in cluster</a:t>
            </a:r>
            <a:endParaRPr lang="en-US" sz="1800" u="sng" dirty="0">
              <a:solidFill>
                <a:srgbClr val="CC0000"/>
              </a:solidFill>
            </a:endParaRPr>
          </a:p>
          <a:p>
            <a:pPr eaLnBrk="1" hangingPunct="1"/>
            <a:r>
              <a:rPr lang="en-US" sz="1800" b="0" dirty="0">
                <a:solidFill>
                  <a:srgbClr val="CC0000"/>
                </a:solidFill>
              </a:rPr>
              <a:t>  Dynamic/Static </a:t>
            </a:r>
          </a:p>
          <a:p>
            <a:pPr eaLnBrk="1" hangingPunct="1"/>
            <a:r>
              <a:rPr lang="en-US" sz="1800" b="0" dirty="0">
                <a:solidFill>
                  <a:srgbClr val="CC0000"/>
                </a:solidFill>
              </a:rPr>
              <a:t>    -Primary, </a:t>
            </a:r>
            <a:r>
              <a:rPr lang="en-US" sz="1800" b="0" dirty="0" err="1">
                <a:solidFill>
                  <a:srgbClr val="CC0000"/>
                </a:solidFill>
              </a:rPr>
              <a:t>Ia</a:t>
            </a:r>
            <a:r>
              <a:rPr lang="en-US" sz="1800" b="0" dirty="0">
                <a:solidFill>
                  <a:srgbClr val="CC0000"/>
                </a:solidFill>
              </a:rPr>
              <a:t>, 80-120 </a:t>
            </a:r>
            <a:r>
              <a:rPr lang="en-US" sz="1800" b="0" dirty="0" err="1">
                <a:solidFill>
                  <a:srgbClr val="CC0000"/>
                </a:solidFill>
              </a:rPr>
              <a:t>msec</a:t>
            </a:r>
            <a:r>
              <a:rPr lang="en-US" sz="1800" b="0" dirty="0">
                <a:solidFill>
                  <a:srgbClr val="CC0000"/>
                </a:solidFill>
              </a:rPr>
              <a:t> (12-20)</a:t>
            </a:r>
          </a:p>
          <a:p>
            <a:pPr eaLnBrk="1" hangingPunct="1"/>
            <a:r>
              <a:rPr lang="en-US" sz="1800" b="0" dirty="0">
                <a:solidFill>
                  <a:srgbClr val="CC0000"/>
                </a:solidFill>
              </a:rPr>
              <a:t>    -</a:t>
            </a:r>
            <a:r>
              <a:rPr lang="en-US" sz="1800" dirty="0">
                <a:solidFill>
                  <a:srgbClr val="CC0000"/>
                </a:solidFill>
              </a:rPr>
              <a:t>Rate</a:t>
            </a:r>
            <a:r>
              <a:rPr lang="en-US" sz="1800" b="0" dirty="0">
                <a:solidFill>
                  <a:srgbClr val="CC0000"/>
                </a:solidFill>
              </a:rPr>
              <a:t> of change in length (</a:t>
            </a:r>
            <a:r>
              <a:rPr lang="en-US" sz="1800" dirty="0">
                <a:solidFill>
                  <a:srgbClr val="CC0000"/>
                </a:solidFill>
              </a:rPr>
              <a:t>dynamic</a:t>
            </a:r>
            <a:r>
              <a:rPr lang="en-US" sz="1800" b="0" dirty="0">
                <a:solidFill>
                  <a:srgbClr val="CC0000"/>
                </a:solidFill>
              </a:rPr>
              <a:t>)</a:t>
            </a:r>
          </a:p>
          <a:p>
            <a:pPr eaLnBrk="1" hangingPunct="1"/>
            <a:r>
              <a:rPr lang="en-US" sz="1800" b="0" dirty="0">
                <a:solidFill>
                  <a:srgbClr val="CC0000"/>
                </a:solidFill>
              </a:rPr>
              <a:t>     versus only </a:t>
            </a:r>
            <a:r>
              <a:rPr lang="en-US" sz="1800" dirty="0">
                <a:solidFill>
                  <a:srgbClr val="CC0000"/>
                </a:solidFill>
              </a:rPr>
              <a:t>Change</a:t>
            </a:r>
            <a:r>
              <a:rPr lang="en-US" sz="1800" b="0" dirty="0">
                <a:solidFill>
                  <a:srgbClr val="CC0000"/>
                </a:solidFill>
              </a:rPr>
              <a:t> in length</a:t>
            </a:r>
          </a:p>
          <a:p>
            <a:pPr eaLnBrk="1" hangingPunct="1"/>
            <a:r>
              <a:rPr lang="en-US" sz="1800" b="0" dirty="0">
                <a:solidFill>
                  <a:srgbClr val="CC0000"/>
                </a:solidFill>
              </a:rPr>
              <a:t>     not rate (</a:t>
            </a:r>
            <a:r>
              <a:rPr lang="en-US" sz="1800" dirty="0">
                <a:solidFill>
                  <a:srgbClr val="CC0000"/>
                </a:solidFill>
              </a:rPr>
              <a:t>static</a:t>
            </a:r>
            <a:r>
              <a:rPr lang="en-US" sz="1800" b="0" dirty="0">
                <a:solidFill>
                  <a:srgbClr val="CC0000"/>
                </a:solidFill>
              </a:rPr>
              <a:t>)</a:t>
            </a:r>
          </a:p>
          <a:p>
            <a:pPr eaLnBrk="1" hangingPunct="1"/>
            <a:r>
              <a:rPr lang="en-US" sz="1800" b="0" dirty="0">
                <a:solidFill>
                  <a:srgbClr val="CC0000"/>
                </a:solidFill>
              </a:rPr>
              <a:t>    -</a:t>
            </a:r>
            <a:r>
              <a:rPr lang="en-US" sz="1800" dirty="0">
                <a:solidFill>
                  <a:srgbClr val="CC0000"/>
                </a:solidFill>
              </a:rPr>
              <a:t>Dynamic</a:t>
            </a:r>
            <a:r>
              <a:rPr lang="en-US" sz="1800" b="0" dirty="0">
                <a:solidFill>
                  <a:srgbClr val="CC0000"/>
                </a:solidFill>
              </a:rPr>
              <a:t> bag fibers to </a:t>
            </a:r>
            <a:r>
              <a:rPr lang="en-US" sz="1800" dirty="0">
                <a:solidFill>
                  <a:srgbClr val="CC0000"/>
                </a:solidFill>
              </a:rPr>
              <a:t>Dynamic</a:t>
            </a:r>
            <a:r>
              <a:rPr lang="en-US" sz="1800" b="0" dirty="0">
                <a:solidFill>
                  <a:srgbClr val="CC0000"/>
                </a:solidFill>
              </a:rPr>
              <a:t> </a:t>
            </a:r>
          </a:p>
          <a:p>
            <a:pPr eaLnBrk="1" hangingPunct="1"/>
            <a:r>
              <a:rPr lang="en-US" sz="1800" b="0" dirty="0">
                <a:solidFill>
                  <a:srgbClr val="CC0000"/>
                </a:solidFill>
              </a:rPr>
              <a:t>     gamma motor neurons (sensitivity)</a:t>
            </a:r>
          </a:p>
          <a:p>
            <a:pPr eaLnBrk="1" hangingPunct="1"/>
            <a:r>
              <a:rPr lang="en-US" sz="1800" b="0" dirty="0">
                <a:solidFill>
                  <a:srgbClr val="CC0000"/>
                </a:solidFill>
              </a:rPr>
              <a:t>    -</a:t>
            </a:r>
            <a:r>
              <a:rPr lang="en-US" sz="1800" dirty="0">
                <a:solidFill>
                  <a:srgbClr val="CC0000"/>
                </a:solidFill>
              </a:rPr>
              <a:t>Static</a:t>
            </a:r>
            <a:r>
              <a:rPr lang="en-US" sz="1800" b="0" dirty="0">
                <a:solidFill>
                  <a:srgbClr val="CC0000"/>
                </a:solidFill>
              </a:rPr>
              <a:t> bag fibers to </a:t>
            </a:r>
            <a:r>
              <a:rPr lang="en-US" sz="1800" dirty="0">
                <a:solidFill>
                  <a:srgbClr val="CC0000"/>
                </a:solidFill>
              </a:rPr>
              <a:t>Static</a:t>
            </a:r>
            <a:r>
              <a:rPr lang="en-US" sz="1800" b="0" dirty="0">
                <a:solidFill>
                  <a:srgbClr val="CC0000"/>
                </a:solidFill>
              </a:rPr>
              <a:t> gamma </a:t>
            </a:r>
          </a:p>
          <a:p>
            <a:pPr eaLnBrk="1" hangingPunct="1"/>
            <a:r>
              <a:rPr lang="en-US" sz="1800" b="0" dirty="0">
                <a:solidFill>
                  <a:srgbClr val="CC0000"/>
                </a:solidFill>
              </a:rPr>
              <a:t>     motor neurons (length)</a:t>
            </a:r>
          </a:p>
          <a:p>
            <a:pPr eaLnBrk="1" hangingPunct="1"/>
            <a:endParaRPr lang="en-US" sz="1800" b="0" dirty="0">
              <a:solidFill>
                <a:srgbClr val="CC0000"/>
              </a:solidFill>
            </a:endParaRPr>
          </a:p>
          <a:p>
            <a:pPr eaLnBrk="1" hangingPunct="1"/>
            <a:r>
              <a:rPr lang="en-US" sz="1800" u="sng" dirty="0">
                <a:solidFill>
                  <a:srgbClr val="CC0000"/>
                </a:solidFill>
              </a:rPr>
              <a:t>Nuclear chain fiber (Flower-spray </a:t>
            </a:r>
          </a:p>
          <a:p>
            <a:pPr eaLnBrk="1" hangingPunct="1"/>
            <a:r>
              <a:rPr lang="en-US" sz="1800" u="sng" dirty="0">
                <a:solidFill>
                  <a:srgbClr val="CC0000"/>
                </a:solidFill>
              </a:rPr>
              <a:t>ending)</a:t>
            </a:r>
            <a:endParaRPr lang="en-US" sz="1800" b="0" dirty="0">
              <a:solidFill>
                <a:srgbClr val="CC0000"/>
              </a:solidFill>
            </a:endParaRPr>
          </a:p>
          <a:p>
            <a:pPr eaLnBrk="1" hangingPunct="1"/>
            <a:r>
              <a:rPr lang="en-US" sz="1800" b="0" dirty="0">
                <a:solidFill>
                  <a:srgbClr val="CC0000"/>
                </a:solidFill>
              </a:rPr>
              <a:t>  Nuclei arranged in single row</a:t>
            </a:r>
            <a:endParaRPr lang="en-US" sz="1800" u="sng" dirty="0">
              <a:solidFill>
                <a:srgbClr val="CC0000"/>
              </a:solidFill>
            </a:endParaRPr>
          </a:p>
          <a:p>
            <a:pPr eaLnBrk="1" hangingPunct="1"/>
            <a:r>
              <a:rPr lang="en-US" sz="1800" b="0" dirty="0">
                <a:solidFill>
                  <a:srgbClr val="CC0000"/>
                </a:solidFill>
              </a:rPr>
              <a:t>    -Secondary, II, 35-70 </a:t>
            </a:r>
            <a:r>
              <a:rPr lang="en-US" sz="1800" b="0" dirty="0" err="1">
                <a:solidFill>
                  <a:srgbClr val="CC0000"/>
                </a:solidFill>
              </a:rPr>
              <a:t>msec</a:t>
            </a:r>
            <a:r>
              <a:rPr lang="en-US" sz="1800" b="0" dirty="0">
                <a:solidFill>
                  <a:srgbClr val="CC0000"/>
                </a:solidFill>
              </a:rPr>
              <a:t> (6-10)  </a:t>
            </a:r>
          </a:p>
          <a:p>
            <a:pPr eaLnBrk="1" hangingPunct="1"/>
            <a:r>
              <a:rPr lang="en-US" sz="1800" b="0" dirty="0">
                <a:solidFill>
                  <a:srgbClr val="CC0000"/>
                </a:solidFill>
              </a:rPr>
              <a:t>    - </a:t>
            </a:r>
            <a:r>
              <a:rPr lang="en-US" sz="1800" dirty="0">
                <a:solidFill>
                  <a:srgbClr val="CC0000"/>
                </a:solidFill>
              </a:rPr>
              <a:t>Change</a:t>
            </a:r>
            <a:r>
              <a:rPr lang="en-US" sz="1800" b="0" dirty="0">
                <a:solidFill>
                  <a:srgbClr val="CC0000"/>
                </a:solidFill>
              </a:rPr>
              <a:t> in length only, not rate</a:t>
            </a:r>
          </a:p>
          <a:p>
            <a:pPr eaLnBrk="1" hangingPunct="1"/>
            <a:r>
              <a:rPr lang="en-US" sz="1800" b="0" dirty="0">
                <a:solidFill>
                  <a:srgbClr val="CC0000"/>
                </a:solidFill>
              </a:rPr>
              <a:t>        of change</a:t>
            </a:r>
          </a:p>
        </p:txBody>
      </p:sp>
      <p:pic>
        <p:nvPicPr>
          <p:cNvPr id="8196" name="Picture 6" descr="24-4uptop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4" t="4169" r="20818" b="7835"/>
          <a:stretch>
            <a:fillRect/>
          </a:stretch>
        </p:blipFill>
        <p:spPr bwMode="auto">
          <a:xfrm>
            <a:off x="4579938" y="1017588"/>
            <a:ext cx="4386262" cy="53324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4649788" y="5972175"/>
            <a:ext cx="1262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See Text Fig. 24-4</a:t>
            </a:r>
          </a:p>
        </p:txBody>
      </p:sp>
    </p:spTree>
    <p:extLst>
      <p:ext uri="{BB962C8B-B14F-4D97-AF65-F5344CB8AC3E}">
        <p14:creationId xmlns:p14="http://schemas.microsoft.com/office/powerpoint/2010/main" xmlns="" val="16729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ig 24-4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727"/>
          <a:stretch>
            <a:fillRect/>
          </a:stretch>
        </p:blipFill>
        <p:spPr bwMode="auto">
          <a:xfrm>
            <a:off x="606425" y="1028700"/>
            <a:ext cx="7910513" cy="47291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843088" y="442913"/>
            <a:ext cx="5435600" cy="461962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The Muscle Spindle When Activated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4273550" y="1119188"/>
            <a:ext cx="431800" cy="27781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ar-JO">
              <a:solidFill>
                <a:srgbClr val="FF0000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831013" y="1108075"/>
            <a:ext cx="43180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ar-JO">
              <a:solidFill>
                <a:srgbClr val="FF0000"/>
              </a:solidFill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598613" y="1074738"/>
            <a:ext cx="431800" cy="27781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ar-J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7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9000026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8739705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31">
  <a:themeElements>
    <a:clrScheme name="">
      <a:dk1>
        <a:srgbClr val="969696"/>
      </a:dk1>
      <a:lt1>
        <a:srgbClr val="FFFFCC"/>
      </a:lt1>
      <a:dk2>
        <a:srgbClr val="0000FF"/>
      </a:dk2>
      <a:lt2>
        <a:srgbClr val="FFFFCC"/>
      </a:lt2>
      <a:accent1>
        <a:srgbClr val="00CC99"/>
      </a:accent1>
      <a:accent2>
        <a:srgbClr val="3333CC"/>
      </a:accent2>
      <a:accent3>
        <a:srgbClr val="AAAAFF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 3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 3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 3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hapter 31">
  <a:themeElements>
    <a:clrScheme name="">
      <a:dk1>
        <a:srgbClr val="969696"/>
      </a:dk1>
      <a:lt1>
        <a:srgbClr val="FFFFCC"/>
      </a:lt1>
      <a:dk2>
        <a:srgbClr val="0000FF"/>
      </a:dk2>
      <a:lt2>
        <a:srgbClr val="FFFFCC"/>
      </a:lt2>
      <a:accent1>
        <a:srgbClr val="00CC99"/>
      </a:accent1>
      <a:accent2>
        <a:srgbClr val="3333CC"/>
      </a:accent2>
      <a:accent3>
        <a:srgbClr val="AAAAFF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 3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 3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 3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405</Words>
  <Application>Microsoft Office PowerPoint</Application>
  <PresentationFormat>On-screen Show (4:3)</PresentationFormat>
  <Paragraphs>84</Paragraphs>
  <Slides>33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chapter 31</vt:lpstr>
      <vt:lpstr>1_chapter 31</vt:lpstr>
      <vt:lpstr>Photo Editor Photo</vt:lpstr>
      <vt:lpstr>Image</vt:lpstr>
      <vt:lpstr>Motor system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Spinal cord Reflexes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Brainstem motor function Extra-pyramidal System, </vt:lpstr>
      <vt:lpstr>Extra-pyramidal System</vt:lpstr>
      <vt:lpstr>Slide 24</vt:lpstr>
      <vt:lpstr>Slide 25</vt:lpstr>
      <vt:lpstr>Reticulospinal Tract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Dawsar</dc:creator>
  <cp:lastModifiedBy>user</cp:lastModifiedBy>
  <cp:revision>69</cp:revision>
  <dcterms:created xsi:type="dcterms:W3CDTF">2013-02-05T19:58:16Z</dcterms:created>
  <dcterms:modified xsi:type="dcterms:W3CDTF">2016-02-09T20:05:12Z</dcterms:modified>
</cp:coreProperties>
</file>