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7" r:id="rId2"/>
    <p:sldMasterId id="2147483802" r:id="rId3"/>
  </p:sldMasterIdLst>
  <p:notesMasterIdLst>
    <p:notesMasterId r:id="rId26"/>
  </p:notesMasterIdLst>
  <p:sldIdLst>
    <p:sldId id="539" r:id="rId4"/>
    <p:sldId id="421" r:id="rId5"/>
    <p:sldId id="422" r:id="rId6"/>
    <p:sldId id="516" r:id="rId7"/>
    <p:sldId id="423" r:id="rId8"/>
    <p:sldId id="517" r:id="rId9"/>
    <p:sldId id="518" r:id="rId10"/>
    <p:sldId id="519" r:id="rId11"/>
    <p:sldId id="451" r:id="rId12"/>
    <p:sldId id="540" r:id="rId13"/>
    <p:sldId id="452" r:id="rId14"/>
    <p:sldId id="453" r:id="rId15"/>
    <p:sldId id="454" r:id="rId16"/>
    <p:sldId id="522" r:id="rId17"/>
    <p:sldId id="520" r:id="rId18"/>
    <p:sldId id="521" r:id="rId19"/>
    <p:sldId id="527" r:id="rId20"/>
    <p:sldId id="528" r:id="rId21"/>
    <p:sldId id="529" r:id="rId22"/>
    <p:sldId id="530" r:id="rId23"/>
    <p:sldId id="538" r:id="rId24"/>
    <p:sldId id="53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D7F116-5706-4A28-8731-D9089FE7B874}" type="datetimeFigureOut">
              <a:rPr lang="en-US"/>
              <a:pPr>
                <a:defRPr/>
              </a:pPr>
              <a:t>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FA9583-0AF3-4F80-9E99-904CF84BF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70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3597E1-D76A-4665-BB67-EC6A6CC974D4}" type="slidenum">
              <a:rPr lang="en-US" sz="1200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F63716-C0A9-4A9F-9C44-5F9AC26D79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F63716-C0A9-4A9F-9C44-5F9AC26D79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F63716-C0A9-4A9F-9C44-5F9AC26D79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8B3082-2B0D-4D92-A24B-47AFD45A9C0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82ED63-6081-41F1-AAF9-C54D7C77A1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90CA88-338C-4959-AA84-08E973ACA3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9016A2-2952-4CFA-8EDD-13A759865A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9016A2-2952-4CFA-8EDD-13A759865A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9016A2-2952-4CFA-8EDD-13A759865A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49BA2-2D75-4E8E-A6FC-F78906A488E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85031-E9AF-46CC-8923-5A8025CB49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361890-0219-48B7-AABE-41A0D94AB2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CC169B-E8B7-4771-9A28-23B1E6CAE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2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FF960F-6DC0-4BCB-99B2-512215F19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7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865347-7F9A-4AAC-B439-01DECAB7E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5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CC93369-E031-4BCC-9261-6D64CC212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9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AAC4C-0A6C-45AA-BB23-24978ED6B6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02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B5636-59EE-4A6A-AB61-3DFF77E3918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07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5EC00-174D-4A94-973E-9B5AD6470A5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57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2182E-F3B4-4FAF-8131-09CE57FA64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90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88FCD-8B09-4705-BCFE-5E0112E80B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5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7EB37-CB83-4A3A-980B-89712AA70D8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40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228DC-7F91-423A-89CF-97493A0042C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6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0A5AEC-5222-46AB-BED8-687A15C2A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5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89768-6642-4B2F-837A-74D61E3FE5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9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27673-46D4-4AA2-8309-AA55642F5B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36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4A151-7EE9-4AFB-BBC5-5620C67CBB4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33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F573E-7FB3-492F-84DA-E6F0F69148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76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9182E78-6E2D-4BBC-8DF9-AA51F1B453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96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F8B4D-0164-4C67-8F71-1B553E8442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47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26BF7-F43F-4644-8F5E-BC65581C25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99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02451-325C-4D19-B06D-C6A26A923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17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76BFE-2FD1-4AFF-BAAE-1A5852851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5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EA738-654F-4B43-B32B-7862C9C7E6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2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7891E0-0072-45A2-BF7F-61302708E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31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A83A6-A172-4795-AC9A-7DE81FA168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491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CCD93-5ED0-4745-8608-FBEFB3ACA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07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F54D4-F1B3-4FFF-917B-632047A1BE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09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210E7-15E2-4BAB-BB14-E52B53FD71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11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84861-0E9C-44FE-9917-E94D40168E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36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F023D-A519-469D-8B90-26810EFEAD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0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B293AB-B30C-4FBD-A265-665637093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9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A5EFD4-53FA-4799-AA7C-05CF7F1A5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8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1763A4-1C4D-451A-BBD4-68E6FBCC7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8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12D929-8EDC-4D42-A1F0-081D0EBDD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6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8C32DB-EE05-4B53-8354-773708F1E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7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7164D6-0562-4761-AAC7-A308CE6F6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38431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FFFF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5DE94F-7AE3-4BE7-BF86-07C89BEF4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4612DF-45B0-4852-8963-48481AAF7F6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2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44EB80FA-C419-4761-931A-528BB453FEA8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83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icture 5" descr="top_logo"/>
          <p:cNvSpPr>
            <a:spLocks noChangeAspect="1" noChangeArrowheads="1"/>
          </p:cNvSpPr>
          <p:nvPr/>
        </p:nvSpPr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>
              <a:solidFill>
                <a:srgbClr val="000000"/>
              </a:solidFill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301625"/>
            <a:ext cx="5883275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2105025" y="6323013"/>
            <a:ext cx="10001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Text Fig. 18-8</a:t>
            </a:r>
          </a:p>
        </p:txBody>
      </p:sp>
    </p:spTree>
    <p:extLst>
      <p:ext uri="{BB962C8B-B14F-4D97-AF65-F5344CB8AC3E}">
        <p14:creationId xmlns:p14="http://schemas.microsoft.com/office/powerpoint/2010/main" val="36027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1"/>
          <p:cNvSpPr>
            <a:spLocks noChangeArrowheads="1"/>
          </p:cNvSpPr>
          <p:nvPr/>
        </p:nvSpPr>
        <p:spPr bwMode="auto">
          <a:xfrm>
            <a:off x="1581150" y="504825"/>
            <a:ext cx="2946400" cy="49990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56" name="Freeform 9"/>
          <p:cNvSpPr>
            <a:spLocks/>
          </p:cNvSpPr>
          <p:nvPr/>
        </p:nvSpPr>
        <p:spPr bwMode="auto">
          <a:xfrm>
            <a:off x="2505075" y="800100"/>
            <a:ext cx="1295400" cy="3276600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7" name="Freeform 10"/>
          <p:cNvSpPr>
            <a:spLocks/>
          </p:cNvSpPr>
          <p:nvPr/>
        </p:nvSpPr>
        <p:spPr bwMode="auto">
          <a:xfrm flipH="1">
            <a:off x="2505075" y="800100"/>
            <a:ext cx="1295400" cy="3276600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8" name="Freeform 11"/>
          <p:cNvSpPr>
            <a:spLocks/>
          </p:cNvSpPr>
          <p:nvPr/>
        </p:nvSpPr>
        <p:spPr bwMode="auto">
          <a:xfrm flipH="1">
            <a:off x="2581275" y="723900"/>
            <a:ext cx="1295400" cy="3657600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9" name="Freeform 12"/>
          <p:cNvSpPr>
            <a:spLocks/>
          </p:cNvSpPr>
          <p:nvPr/>
        </p:nvSpPr>
        <p:spPr bwMode="auto">
          <a:xfrm>
            <a:off x="2428875" y="723900"/>
            <a:ext cx="1295400" cy="3657600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0" name="Freeform 13"/>
          <p:cNvSpPr>
            <a:spLocks/>
          </p:cNvSpPr>
          <p:nvPr/>
        </p:nvSpPr>
        <p:spPr bwMode="auto">
          <a:xfrm>
            <a:off x="2352675" y="952500"/>
            <a:ext cx="1376363" cy="3717925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1" name="Freeform 14"/>
          <p:cNvSpPr>
            <a:spLocks/>
          </p:cNvSpPr>
          <p:nvPr/>
        </p:nvSpPr>
        <p:spPr bwMode="auto">
          <a:xfrm flipH="1">
            <a:off x="2581275" y="952500"/>
            <a:ext cx="1371600" cy="3657600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2" name="Freeform 15"/>
          <p:cNvSpPr>
            <a:spLocks/>
          </p:cNvSpPr>
          <p:nvPr/>
        </p:nvSpPr>
        <p:spPr bwMode="auto">
          <a:xfrm flipH="1">
            <a:off x="2571750" y="1209675"/>
            <a:ext cx="1457325" cy="3657600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3" name="Freeform 16"/>
          <p:cNvSpPr>
            <a:spLocks/>
          </p:cNvSpPr>
          <p:nvPr/>
        </p:nvSpPr>
        <p:spPr bwMode="auto">
          <a:xfrm>
            <a:off x="2276475" y="1181100"/>
            <a:ext cx="1438275" cy="3738563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4" name="Freeform 17"/>
          <p:cNvSpPr>
            <a:spLocks/>
          </p:cNvSpPr>
          <p:nvPr/>
        </p:nvSpPr>
        <p:spPr bwMode="auto">
          <a:xfrm flipH="1">
            <a:off x="2565400" y="1381125"/>
            <a:ext cx="1539875" cy="3800475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5" name="Freeform 18"/>
          <p:cNvSpPr>
            <a:spLocks/>
          </p:cNvSpPr>
          <p:nvPr/>
        </p:nvSpPr>
        <p:spPr bwMode="auto">
          <a:xfrm>
            <a:off x="2200275" y="1409700"/>
            <a:ext cx="1477963" cy="3740150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6" name="Oval 19"/>
          <p:cNvSpPr>
            <a:spLocks noChangeArrowheads="1"/>
          </p:cNvSpPr>
          <p:nvPr/>
        </p:nvSpPr>
        <p:spPr bwMode="auto">
          <a:xfrm>
            <a:off x="2474913" y="50927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7" name="Oval 20"/>
          <p:cNvSpPr>
            <a:spLocks noChangeArrowheads="1"/>
          </p:cNvSpPr>
          <p:nvPr/>
        </p:nvSpPr>
        <p:spPr bwMode="auto">
          <a:xfrm>
            <a:off x="2409825" y="401955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8" name="Oval 21"/>
          <p:cNvSpPr>
            <a:spLocks noChangeArrowheads="1"/>
          </p:cNvSpPr>
          <p:nvPr/>
        </p:nvSpPr>
        <p:spPr bwMode="auto">
          <a:xfrm>
            <a:off x="2447925" y="43434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9" name="Oval 22"/>
          <p:cNvSpPr>
            <a:spLocks noChangeArrowheads="1"/>
          </p:cNvSpPr>
          <p:nvPr/>
        </p:nvSpPr>
        <p:spPr bwMode="auto">
          <a:xfrm>
            <a:off x="2428875" y="45720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0" name="Oval 23"/>
          <p:cNvSpPr>
            <a:spLocks noChangeArrowheads="1"/>
          </p:cNvSpPr>
          <p:nvPr/>
        </p:nvSpPr>
        <p:spPr bwMode="auto">
          <a:xfrm>
            <a:off x="3721100" y="3992563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1" name="Oval 24"/>
          <p:cNvSpPr>
            <a:spLocks noChangeArrowheads="1"/>
          </p:cNvSpPr>
          <p:nvPr/>
        </p:nvSpPr>
        <p:spPr bwMode="auto">
          <a:xfrm>
            <a:off x="3670300" y="4306888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2" name="Oval 25"/>
          <p:cNvSpPr>
            <a:spLocks noChangeArrowheads="1"/>
          </p:cNvSpPr>
          <p:nvPr/>
        </p:nvSpPr>
        <p:spPr bwMode="auto">
          <a:xfrm>
            <a:off x="3702050" y="4621213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3" name="Oval 26"/>
          <p:cNvSpPr>
            <a:spLocks noChangeArrowheads="1"/>
          </p:cNvSpPr>
          <p:nvPr/>
        </p:nvSpPr>
        <p:spPr bwMode="auto">
          <a:xfrm>
            <a:off x="3692525" y="4878388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4" name="Oval 27"/>
          <p:cNvSpPr>
            <a:spLocks noChangeArrowheads="1"/>
          </p:cNvSpPr>
          <p:nvPr/>
        </p:nvSpPr>
        <p:spPr bwMode="auto">
          <a:xfrm>
            <a:off x="3673475" y="5106988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5" name="Oval 29"/>
          <p:cNvSpPr>
            <a:spLocks noChangeArrowheads="1"/>
          </p:cNvSpPr>
          <p:nvPr/>
        </p:nvSpPr>
        <p:spPr bwMode="auto">
          <a:xfrm>
            <a:off x="2465388" y="4797425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6" name="Rectangle 32"/>
          <p:cNvSpPr>
            <a:spLocks noChangeArrowheads="1"/>
          </p:cNvSpPr>
          <p:nvPr/>
        </p:nvSpPr>
        <p:spPr bwMode="auto">
          <a:xfrm>
            <a:off x="2047875" y="627063"/>
            <a:ext cx="2174875" cy="13001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77" name="Oval 33"/>
          <p:cNvSpPr>
            <a:spLocks noChangeArrowheads="1"/>
          </p:cNvSpPr>
          <p:nvPr/>
        </p:nvSpPr>
        <p:spPr bwMode="auto">
          <a:xfrm>
            <a:off x="3014663" y="4173538"/>
            <a:ext cx="182562" cy="285750"/>
          </a:xfrm>
          <a:prstGeom prst="ellipse">
            <a:avLst/>
          </a:prstGeom>
          <a:solidFill>
            <a:srgbClr val="000000">
              <a:alpha val="25098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78" name="Rectangle 36"/>
          <p:cNvSpPr>
            <a:spLocks noChangeArrowheads="1"/>
          </p:cNvSpPr>
          <p:nvPr/>
        </p:nvSpPr>
        <p:spPr bwMode="auto">
          <a:xfrm>
            <a:off x="4848225" y="495300"/>
            <a:ext cx="2946400" cy="49990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79" name="Freeform 37"/>
          <p:cNvSpPr>
            <a:spLocks/>
          </p:cNvSpPr>
          <p:nvPr/>
        </p:nvSpPr>
        <p:spPr bwMode="auto">
          <a:xfrm>
            <a:off x="5772150" y="790575"/>
            <a:ext cx="1295400" cy="3276600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0" name="Freeform 38"/>
          <p:cNvSpPr>
            <a:spLocks/>
          </p:cNvSpPr>
          <p:nvPr/>
        </p:nvSpPr>
        <p:spPr bwMode="auto">
          <a:xfrm flipH="1">
            <a:off x="5772150" y="790575"/>
            <a:ext cx="1295400" cy="3276600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1" name="Freeform 39"/>
          <p:cNvSpPr>
            <a:spLocks/>
          </p:cNvSpPr>
          <p:nvPr/>
        </p:nvSpPr>
        <p:spPr bwMode="auto">
          <a:xfrm flipH="1">
            <a:off x="5848350" y="714375"/>
            <a:ext cx="1295400" cy="3657600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" name="Freeform 40"/>
          <p:cNvSpPr>
            <a:spLocks/>
          </p:cNvSpPr>
          <p:nvPr/>
        </p:nvSpPr>
        <p:spPr bwMode="auto">
          <a:xfrm>
            <a:off x="5695950" y="714375"/>
            <a:ext cx="1295400" cy="3657600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" name="Freeform 41"/>
          <p:cNvSpPr>
            <a:spLocks/>
          </p:cNvSpPr>
          <p:nvPr/>
        </p:nvSpPr>
        <p:spPr bwMode="auto">
          <a:xfrm>
            <a:off x="5619750" y="942975"/>
            <a:ext cx="1376363" cy="3717925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4" name="Freeform 42"/>
          <p:cNvSpPr>
            <a:spLocks/>
          </p:cNvSpPr>
          <p:nvPr/>
        </p:nvSpPr>
        <p:spPr bwMode="auto">
          <a:xfrm flipH="1">
            <a:off x="5848350" y="942975"/>
            <a:ext cx="1371600" cy="3657600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5" name="Freeform 43"/>
          <p:cNvSpPr>
            <a:spLocks/>
          </p:cNvSpPr>
          <p:nvPr/>
        </p:nvSpPr>
        <p:spPr bwMode="auto">
          <a:xfrm flipH="1">
            <a:off x="5838825" y="1200150"/>
            <a:ext cx="1457325" cy="3657600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6" name="Freeform 44"/>
          <p:cNvSpPr>
            <a:spLocks/>
          </p:cNvSpPr>
          <p:nvPr/>
        </p:nvSpPr>
        <p:spPr bwMode="auto">
          <a:xfrm>
            <a:off x="5543550" y="1171575"/>
            <a:ext cx="1438275" cy="3738563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7" name="Freeform 45"/>
          <p:cNvSpPr>
            <a:spLocks/>
          </p:cNvSpPr>
          <p:nvPr/>
        </p:nvSpPr>
        <p:spPr bwMode="auto">
          <a:xfrm flipH="1">
            <a:off x="5832475" y="1371600"/>
            <a:ext cx="1539875" cy="3800475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8" name="Freeform 46"/>
          <p:cNvSpPr>
            <a:spLocks/>
          </p:cNvSpPr>
          <p:nvPr/>
        </p:nvSpPr>
        <p:spPr bwMode="auto">
          <a:xfrm>
            <a:off x="5467350" y="1400175"/>
            <a:ext cx="1477963" cy="3740150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9" name="Oval 47"/>
          <p:cNvSpPr>
            <a:spLocks noChangeArrowheads="1"/>
          </p:cNvSpPr>
          <p:nvPr/>
        </p:nvSpPr>
        <p:spPr bwMode="auto">
          <a:xfrm>
            <a:off x="5741988" y="5083175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0" name="Oval 48"/>
          <p:cNvSpPr>
            <a:spLocks noChangeArrowheads="1"/>
          </p:cNvSpPr>
          <p:nvPr/>
        </p:nvSpPr>
        <p:spPr bwMode="auto">
          <a:xfrm>
            <a:off x="5676900" y="4010025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1" name="Oval 49"/>
          <p:cNvSpPr>
            <a:spLocks noChangeArrowheads="1"/>
          </p:cNvSpPr>
          <p:nvPr/>
        </p:nvSpPr>
        <p:spPr bwMode="auto">
          <a:xfrm>
            <a:off x="5715000" y="4333875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2" name="Oval 50"/>
          <p:cNvSpPr>
            <a:spLocks noChangeArrowheads="1"/>
          </p:cNvSpPr>
          <p:nvPr/>
        </p:nvSpPr>
        <p:spPr bwMode="auto">
          <a:xfrm>
            <a:off x="5695950" y="4562475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3" name="Oval 51"/>
          <p:cNvSpPr>
            <a:spLocks noChangeArrowheads="1"/>
          </p:cNvSpPr>
          <p:nvPr/>
        </p:nvSpPr>
        <p:spPr bwMode="auto">
          <a:xfrm>
            <a:off x="6988175" y="3983038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4" name="Oval 52"/>
          <p:cNvSpPr>
            <a:spLocks noChangeArrowheads="1"/>
          </p:cNvSpPr>
          <p:nvPr/>
        </p:nvSpPr>
        <p:spPr bwMode="auto">
          <a:xfrm>
            <a:off x="6937375" y="4297363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5" name="Oval 53"/>
          <p:cNvSpPr>
            <a:spLocks noChangeArrowheads="1"/>
          </p:cNvSpPr>
          <p:nvPr/>
        </p:nvSpPr>
        <p:spPr bwMode="auto">
          <a:xfrm>
            <a:off x="6969125" y="4611688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6" name="Oval 54"/>
          <p:cNvSpPr>
            <a:spLocks noChangeArrowheads="1"/>
          </p:cNvSpPr>
          <p:nvPr/>
        </p:nvSpPr>
        <p:spPr bwMode="auto">
          <a:xfrm>
            <a:off x="6959600" y="4868863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7" name="Oval 55"/>
          <p:cNvSpPr>
            <a:spLocks noChangeArrowheads="1"/>
          </p:cNvSpPr>
          <p:nvPr/>
        </p:nvSpPr>
        <p:spPr bwMode="auto">
          <a:xfrm>
            <a:off x="6940550" y="5097463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8" name="Oval 56"/>
          <p:cNvSpPr>
            <a:spLocks noChangeArrowheads="1"/>
          </p:cNvSpPr>
          <p:nvPr/>
        </p:nvSpPr>
        <p:spPr bwMode="auto">
          <a:xfrm>
            <a:off x="5732463" y="47879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9" name="Rectangle 57"/>
          <p:cNvSpPr>
            <a:spLocks noChangeArrowheads="1"/>
          </p:cNvSpPr>
          <p:nvPr/>
        </p:nvSpPr>
        <p:spPr bwMode="auto">
          <a:xfrm>
            <a:off x="5314950" y="617538"/>
            <a:ext cx="2174875" cy="13001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100" name="Rectangle 59"/>
          <p:cNvSpPr>
            <a:spLocks noChangeArrowheads="1"/>
          </p:cNvSpPr>
          <p:nvPr/>
        </p:nvSpPr>
        <p:spPr bwMode="auto">
          <a:xfrm>
            <a:off x="7107238" y="3686175"/>
            <a:ext cx="427037" cy="163513"/>
          </a:xfrm>
          <a:prstGeom prst="rect">
            <a:avLst/>
          </a:prstGeom>
          <a:solidFill>
            <a:srgbClr val="000000">
              <a:alpha val="25098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101" name="Text Box 60"/>
          <p:cNvSpPr txBox="1">
            <a:spLocks noChangeArrowheads="1"/>
          </p:cNvSpPr>
          <p:nvPr/>
        </p:nvSpPr>
        <p:spPr bwMode="auto">
          <a:xfrm>
            <a:off x="1609725" y="804863"/>
            <a:ext cx="2892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cs typeface="+mn-cs"/>
              </a:rPr>
              <a:t>Syringomyelia and the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cs typeface="+mn-cs"/>
              </a:rPr>
              <a:t>             ALS</a:t>
            </a:r>
          </a:p>
        </p:txBody>
      </p:sp>
      <p:sp>
        <p:nvSpPr>
          <p:cNvPr id="102" name="Text Box 61"/>
          <p:cNvSpPr txBox="1">
            <a:spLocks noChangeArrowheads="1"/>
          </p:cNvSpPr>
          <p:nvPr/>
        </p:nvSpPr>
        <p:spPr bwMode="auto">
          <a:xfrm>
            <a:off x="5224463" y="769938"/>
            <a:ext cx="2216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cs typeface="+mn-cs"/>
              </a:rPr>
              <a:t>     Spinal cord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cs typeface="+mn-cs"/>
              </a:rPr>
              <a:t>Hemisection and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cs typeface="+mn-cs"/>
              </a:rPr>
              <a:t>        the ALS</a:t>
            </a:r>
          </a:p>
        </p:txBody>
      </p:sp>
      <p:sp>
        <p:nvSpPr>
          <p:cNvPr id="104" name="Line 63"/>
          <p:cNvSpPr>
            <a:spLocks noChangeShapeType="1"/>
          </p:cNvSpPr>
          <p:nvPr/>
        </p:nvSpPr>
        <p:spPr bwMode="auto">
          <a:xfrm>
            <a:off x="5348288" y="4637088"/>
            <a:ext cx="328612" cy="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5" name="Line 64"/>
          <p:cNvSpPr>
            <a:spLocks noChangeShapeType="1"/>
          </p:cNvSpPr>
          <p:nvPr/>
        </p:nvSpPr>
        <p:spPr bwMode="auto">
          <a:xfrm>
            <a:off x="5376863" y="4875213"/>
            <a:ext cx="328612" cy="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6" name="Line 65"/>
          <p:cNvSpPr>
            <a:spLocks noChangeShapeType="1"/>
          </p:cNvSpPr>
          <p:nvPr/>
        </p:nvSpPr>
        <p:spPr bwMode="auto">
          <a:xfrm>
            <a:off x="5386388" y="5160963"/>
            <a:ext cx="328612" cy="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7" name="Line 66"/>
          <p:cNvSpPr>
            <a:spLocks noChangeShapeType="1"/>
          </p:cNvSpPr>
          <p:nvPr/>
        </p:nvSpPr>
        <p:spPr bwMode="auto">
          <a:xfrm>
            <a:off x="2081213" y="4656138"/>
            <a:ext cx="328612" cy="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2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Visceral sensory &amp; referred pain</a:t>
            </a:r>
            <a:endParaRPr lang="en-US" smtClean="0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685800" y="12192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685800" y="1470025"/>
          <a:ext cx="7924800" cy="538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5" name="Image" r:id="rId4" imgW="8965079" imgH="6095238" progId="">
                  <p:embed/>
                </p:oleObj>
              </mc:Choice>
              <mc:Fallback>
                <p:oleObj name="Image" r:id="rId4" imgW="8965079" imgH="60952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70025"/>
                        <a:ext cx="7924800" cy="538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220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Visceral sensory &amp; referred pain</a:t>
            </a:r>
            <a:endParaRPr lang="en-US" smtClean="0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685800" y="13716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133600" y="1582738"/>
          <a:ext cx="4256088" cy="527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9" name="Image" r:id="rId4" imgW="4507937" imgH="5587302" progId="">
                  <p:embed/>
                </p:oleObj>
              </mc:Choice>
              <mc:Fallback>
                <p:oleObj name="Image" r:id="rId4" imgW="4507937" imgH="558730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582738"/>
                        <a:ext cx="4256088" cy="527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4906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Visceral sensory &amp; referred pain</a:t>
            </a:r>
            <a:endParaRPr lang="en-US" smtClean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685800" y="13716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4572000" y="1582738"/>
          <a:ext cx="4256088" cy="527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3" name="Image" r:id="rId4" imgW="4507937" imgH="5587302" progId="">
                  <p:embed/>
                </p:oleObj>
              </mc:Choice>
              <mc:Fallback>
                <p:oleObj name="Image" r:id="rId4" imgW="4507937" imgH="558730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82738"/>
                        <a:ext cx="4256088" cy="527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1557338"/>
            <a:ext cx="2170113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1505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5410200" cy="1143000"/>
          </a:xfrm>
        </p:spPr>
        <p:txBody>
          <a:bodyPr/>
          <a:lstStyle/>
          <a:p>
            <a:pPr algn="l"/>
            <a:r>
              <a:rPr lang="en-US" smtClean="0"/>
              <a:t>Referred pain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2959100" y="990600"/>
          <a:ext cx="61849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5" name="Image" r:id="rId3" imgW="4457143" imgH="4228571" progId="">
                  <p:embed/>
                </p:oleObj>
              </mc:Choice>
              <mc:Fallback>
                <p:oleObj name="Image" r:id="rId3" imgW="4457143" imgH="422857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990600"/>
                        <a:ext cx="61849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7162800" y="11430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charset="0"/>
              </a:rPr>
              <a:t>Left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2971800" y="10668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charset="0"/>
              </a:rPr>
              <a:t>right</a:t>
            </a:r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3513138" y="1371600"/>
            <a:ext cx="1728787" cy="1174750"/>
          </a:xfrm>
          <a:custGeom>
            <a:avLst/>
            <a:gdLst>
              <a:gd name="T0" fmla="*/ 1432800 w 1728442"/>
              <a:gd name="T1" fmla="*/ 0 h 1175187"/>
              <a:gd name="T2" fmla="*/ 1432800 w 1728442"/>
              <a:gd name="T3" fmla="*/ 0 h 1175187"/>
              <a:gd name="T4" fmla="*/ 1677597 w 1728442"/>
              <a:gd name="T5" fmla="*/ 295994 h 1175187"/>
              <a:gd name="T6" fmla="*/ 1703365 w 1728442"/>
              <a:gd name="T7" fmla="*/ 360340 h 1175187"/>
              <a:gd name="T8" fmla="*/ 1716249 w 1728442"/>
              <a:gd name="T9" fmla="*/ 411818 h 1175187"/>
              <a:gd name="T10" fmla="*/ 1729132 w 1728442"/>
              <a:gd name="T11" fmla="*/ 450424 h 1175187"/>
              <a:gd name="T12" fmla="*/ 1716249 w 1728442"/>
              <a:gd name="T13" fmla="*/ 720681 h 1175187"/>
              <a:gd name="T14" fmla="*/ 1703365 w 1728442"/>
              <a:gd name="T15" fmla="*/ 772158 h 1175187"/>
              <a:gd name="T16" fmla="*/ 1664712 w 1728442"/>
              <a:gd name="T17" fmla="*/ 785027 h 1175187"/>
              <a:gd name="T18" fmla="*/ 1432800 w 1728442"/>
              <a:gd name="T19" fmla="*/ 772158 h 1175187"/>
              <a:gd name="T20" fmla="*/ 1342612 w 1728442"/>
              <a:gd name="T21" fmla="*/ 759287 h 1175187"/>
              <a:gd name="T22" fmla="*/ 698411 w 1728442"/>
              <a:gd name="T23" fmla="*/ 772158 h 1175187"/>
              <a:gd name="T24" fmla="*/ 659760 w 1728442"/>
              <a:gd name="T25" fmla="*/ 797896 h 1175187"/>
              <a:gd name="T26" fmla="*/ 633992 w 1728442"/>
              <a:gd name="T27" fmla="*/ 836505 h 1175187"/>
              <a:gd name="T28" fmla="*/ 595340 w 1728442"/>
              <a:gd name="T29" fmla="*/ 849374 h 1175187"/>
              <a:gd name="T30" fmla="*/ 324775 w 1728442"/>
              <a:gd name="T31" fmla="*/ 862242 h 1175187"/>
              <a:gd name="T32" fmla="*/ 286123 w 1728442"/>
              <a:gd name="T33" fmla="*/ 965197 h 1175187"/>
              <a:gd name="T34" fmla="*/ 208819 w 1728442"/>
              <a:gd name="T35" fmla="*/ 1106759 h 1175187"/>
              <a:gd name="T36" fmla="*/ 170167 w 1728442"/>
              <a:gd name="T37" fmla="*/ 1145368 h 1175187"/>
              <a:gd name="T38" fmla="*/ 131514 w 1728442"/>
              <a:gd name="T39" fmla="*/ 1171105 h 1175187"/>
              <a:gd name="T40" fmla="*/ 41326 w 1728442"/>
              <a:gd name="T41" fmla="*/ 1158237 h 1175187"/>
              <a:gd name="T42" fmla="*/ 28443 w 1728442"/>
              <a:gd name="T43" fmla="*/ 1106759 h 1175187"/>
              <a:gd name="T44" fmla="*/ 2675 w 1728442"/>
              <a:gd name="T45" fmla="*/ 990935 h 1175187"/>
              <a:gd name="T46" fmla="*/ 15558 w 1728442"/>
              <a:gd name="T47" fmla="*/ 476164 h 1175187"/>
              <a:gd name="T48" fmla="*/ 54211 w 1728442"/>
              <a:gd name="T49" fmla="*/ 424687 h 1175187"/>
              <a:gd name="T50" fmla="*/ 79979 w 1728442"/>
              <a:gd name="T51" fmla="*/ 386078 h 1175187"/>
              <a:gd name="T52" fmla="*/ 170167 w 1728442"/>
              <a:gd name="T53" fmla="*/ 334602 h 1175187"/>
              <a:gd name="T54" fmla="*/ 247470 w 1728442"/>
              <a:gd name="T55" fmla="*/ 295994 h 1175187"/>
              <a:gd name="T56" fmla="*/ 273240 w 1728442"/>
              <a:gd name="T57" fmla="*/ 257385 h 1175187"/>
              <a:gd name="T58" fmla="*/ 350543 w 1728442"/>
              <a:gd name="T59" fmla="*/ 231648 h 1175187"/>
              <a:gd name="T60" fmla="*/ 440731 w 1728442"/>
              <a:gd name="T61" fmla="*/ 205908 h 1175187"/>
              <a:gd name="T62" fmla="*/ 479384 w 1728442"/>
              <a:gd name="T63" fmla="*/ 193039 h 1175187"/>
              <a:gd name="T64" fmla="*/ 685528 w 1728442"/>
              <a:gd name="T65" fmla="*/ 167301 h 1175187"/>
              <a:gd name="T66" fmla="*/ 840136 w 1728442"/>
              <a:gd name="T67" fmla="*/ 128693 h 1175187"/>
              <a:gd name="T68" fmla="*/ 904556 w 1728442"/>
              <a:gd name="T69" fmla="*/ 102955 h 1175187"/>
              <a:gd name="T70" fmla="*/ 956092 w 1728442"/>
              <a:gd name="T71" fmla="*/ 64346 h 1175187"/>
              <a:gd name="T72" fmla="*/ 1059165 w 1728442"/>
              <a:gd name="T73" fmla="*/ 38609 h 1175187"/>
              <a:gd name="T74" fmla="*/ 1097816 w 1728442"/>
              <a:gd name="T75" fmla="*/ 25738 h 1175187"/>
              <a:gd name="T76" fmla="*/ 1432800 w 1728442"/>
              <a:gd name="T77" fmla="*/ 0 h 117518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28442"/>
              <a:gd name="T118" fmla="*/ 0 h 1175187"/>
              <a:gd name="T119" fmla="*/ 1728442 w 1728442"/>
              <a:gd name="T120" fmla="*/ 1175187 h 117518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28442" h="1175187">
                <a:moveTo>
                  <a:pt x="1432228" y="0"/>
                </a:moveTo>
                <a:lnTo>
                  <a:pt x="1432228" y="0"/>
                </a:lnTo>
                <a:cubicBezTo>
                  <a:pt x="1513794" y="98738"/>
                  <a:pt x="1600084" y="193757"/>
                  <a:pt x="1676927" y="296214"/>
                </a:cubicBezTo>
                <a:cubicBezTo>
                  <a:pt x="1690798" y="314709"/>
                  <a:pt x="1695374" y="338676"/>
                  <a:pt x="1702685" y="360608"/>
                </a:cubicBezTo>
                <a:cubicBezTo>
                  <a:pt x="1708282" y="377400"/>
                  <a:pt x="1710701" y="395105"/>
                  <a:pt x="1715564" y="412124"/>
                </a:cubicBezTo>
                <a:cubicBezTo>
                  <a:pt x="1719293" y="425177"/>
                  <a:pt x="1724149" y="437881"/>
                  <a:pt x="1728442" y="450760"/>
                </a:cubicBezTo>
                <a:cubicBezTo>
                  <a:pt x="1724149" y="540912"/>
                  <a:pt x="1722761" y="631250"/>
                  <a:pt x="1715564" y="721217"/>
                </a:cubicBezTo>
                <a:cubicBezTo>
                  <a:pt x="1714153" y="738861"/>
                  <a:pt x="1713742" y="758911"/>
                  <a:pt x="1702685" y="772732"/>
                </a:cubicBezTo>
                <a:cubicBezTo>
                  <a:pt x="1694204" y="783333"/>
                  <a:pt x="1676927" y="781318"/>
                  <a:pt x="1664048" y="785611"/>
                </a:cubicBezTo>
                <a:cubicBezTo>
                  <a:pt x="1586775" y="781318"/>
                  <a:pt x="1509374" y="778904"/>
                  <a:pt x="1432228" y="772732"/>
                </a:cubicBezTo>
                <a:cubicBezTo>
                  <a:pt x="1401969" y="770311"/>
                  <a:pt x="1372432" y="759853"/>
                  <a:pt x="1342076" y="759853"/>
                </a:cubicBezTo>
                <a:cubicBezTo>
                  <a:pt x="1127385" y="759853"/>
                  <a:pt x="912781" y="768439"/>
                  <a:pt x="698133" y="772732"/>
                </a:cubicBezTo>
                <a:cubicBezTo>
                  <a:pt x="685254" y="781318"/>
                  <a:pt x="670441" y="787545"/>
                  <a:pt x="659496" y="798490"/>
                </a:cubicBezTo>
                <a:cubicBezTo>
                  <a:pt x="648551" y="809435"/>
                  <a:pt x="645825" y="827457"/>
                  <a:pt x="633738" y="837127"/>
                </a:cubicBezTo>
                <a:cubicBezTo>
                  <a:pt x="623138" y="845608"/>
                  <a:pt x="608630" y="848879"/>
                  <a:pt x="595102" y="850006"/>
                </a:cubicBezTo>
                <a:cubicBezTo>
                  <a:pt x="505159" y="857501"/>
                  <a:pt x="414797" y="858591"/>
                  <a:pt x="324645" y="862884"/>
                </a:cubicBezTo>
                <a:cubicBezTo>
                  <a:pt x="262191" y="956566"/>
                  <a:pt x="336647" y="834257"/>
                  <a:pt x="286009" y="965915"/>
                </a:cubicBezTo>
                <a:cubicBezTo>
                  <a:pt x="277630" y="987701"/>
                  <a:pt x="235612" y="1075330"/>
                  <a:pt x="208735" y="1107583"/>
                </a:cubicBezTo>
                <a:cubicBezTo>
                  <a:pt x="197075" y="1121575"/>
                  <a:pt x="184091" y="1134560"/>
                  <a:pt x="170099" y="1146220"/>
                </a:cubicBezTo>
                <a:cubicBezTo>
                  <a:pt x="158208" y="1156129"/>
                  <a:pt x="144341" y="1163391"/>
                  <a:pt x="131462" y="1171977"/>
                </a:cubicBezTo>
                <a:cubicBezTo>
                  <a:pt x="101411" y="1167684"/>
                  <a:pt x="67052" y="1175187"/>
                  <a:pt x="41310" y="1159099"/>
                </a:cubicBezTo>
                <a:cubicBezTo>
                  <a:pt x="26300" y="1149718"/>
                  <a:pt x="31902" y="1124940"/>
                  <a:pt x="28431" y="1107583"/>
                </a:cubicBezTo>
                <a:cubicBezTo>
                  <a:pt x="5765" y="994253"/>
                  <a:pt x="27737" y="1066866"/>
                  <a:pt x="2673" y="991673"/>
                </a:cubicBezTo>
                <a:cubicBezTo>
                  <a:pt x="6966" y="819955"/>
                  <a:pt x="0" y="647585"/>
                  <a:pt x="15552" y="476518"/>
                </a:cubicBezTo>
                <a:cubicBezTo>
                  <a:pt x="17495" y="455141"/>
                  <a:pt x="41713" y="442470"/>
                  <a:pt x="54189" y="425003"/>
                </a:cubicBezTo>
                <a:cubicBezTo>
                  <a:pt x="63186" y="412408"/>
                  <a:pt x="69002" y="397311"/>
                  <a:pt x="79947" y="386366"/>
                </a:cubicBezTo>
                <a:cubicBezTo>
                  <a:pt x="100869" y="365444"/>
                  <a:pt x="146525" y="348322"/>
                  <a:pt x="170099" y="334851"/>
                </a:cubicBezTo>
                <a:cubicBezTo>
                  <a:pt x="240008" y="294903"/>
                  <a:pt x="176529" y="319828"/>
                  <a:pt x="247372" y="296214"/>
                </a:cubicBezTo>
                <a:cubicBezTo>
                  <a:pt x="255958" y="283335"/>
                  <a:pt x="260004" y="265781"/>
                  <a:pt x="273130" y="257577"/>
                </a:cubicBezTo>
                <a:cubicBezTo>
                  <a:pt x="296154" y="243187"/>
                  <a:pt x="324645" y="240406"/>
                  <a:pt x="350403" y="231820"/>
                </a:cubicBezTo>
                <a:cubicBezTo>
                  <a:pt x="443053" y="200937"/>
                  <a:pt x="327340" y="238409"/>
                  <a:pt x="440555" y="206062"/>
                </a:cubicBezTo>
                <a:cubicBezTo>
                  <a:pt x="453608" y="202332"/>
                  <a:pt x="465782" y="195300"/>
                  <a:pt x="479192" y="193183"/>
                </a:cubicBezTo>
                <a:cubicBezTo>
                  <a:pt x="547567" y="182387"/>
                  <a:pt x="618099" y="184214"/>
                  <a:pt x="685254" y="167425"/>
                </a:cubicBezTo>
                <a:cubicBezTo>
                  <a:pt x="736769" y="154546"/>
                  <a:pt x="790497" y="148510"/>
                  <a:pt x="839800" y="128789"/>
                </a:cubicBezTo>
                <a:cubicBezTo>
                  <a:pt x="861265" y="120203"/>
                  <a:pt x="883986" y="114258"/>
                  <a:pt x="904195" y="103031"/>
                </a:cubicBezTo>
                <a:cubicBezTo>
                  <a:pt x="922959" y="92607"/>
                  <a:pt x="935896" y="72650"/>
                  <a:pt x="955710" y="64394"/>
                </a:cubicBezTo>
                <a:cubicBezTo>
                  <a:pt x="988387" y="50778"/>
                  <a:pt x="1025157" y="49832"/>
                  <a:pt x="1058741" y="38637"/>
                </a:cubicBezTo>
                <a:cubicBezTo>
                  <a:pt x="1071620" y="34344"/>
                  <a:pt x="1084126" y="28703"/>
                  <a:pt x="1097378" y="25758"/>
                </a:cubicBezTo>
                <a:cubicBezTo>
                  <a:pt x="1212500" y="175"/>
                  <a:pt x="1376420" y="4293"/>
                  <a:pt x="1432228" y="0"/>
                </a:cubicBezTo>
                <a:close/>
              </a:path>
            </a:pathLst>
          </a:cu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cxnSp>
        <p:nvCxnSpPr>
          <p:cNvPr id="10247" name="Straight Arrow Connector 8"/>
          <p:cNvCxnSpPr>
            <a:cxnSpLocks noChangeShapeType="1"/>
          </p:cNvCxnSpPr>
          <p:nvPr/>
        </p:nvCxnSpPr>
        <p:spPr bwMode="auto">
          <a:xfrm flipH="1">
            <a:off x="3200400" y="2362200"/>
            <a:ext cx="457200" cy="2286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 type="none" w="sm" len="sm"/>
            <a:tailEnd type="arrow" w="med" len="med"/>
          </a:ln>
        </p:spPr>
      </p:cxn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2743200" y="2590800"/>
            <a:ext cx="914400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charset="0"/>
              </a:rPr>
              <a:t>liver</a:t>
            </a:r>
          </a:p>
        </p:txBody>
      </p:sp>
    </p:spTree>
    <p:extLst>
      <p:ext uri="{BB962C8B-B14F-4D97-AF65-F5344CB8AC3E}">
        <p14:creationId xmlns:p14="http://schemas.microsoft.com/office/powerpoint/2010/main" val="39949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Visceral sensory &amp; referred pain</a:t>
            </a:r>
            <a:endParaRPr lang="en-US" smtClean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685800" y="13716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1" y="1524000"/>
            <a:ext cx="797044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889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Visceral sensory &amp; referred pain</a:t>
            </a:r>
            <a:endParaRPr lang="en-US" smtClean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685800" y="12192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8482" name="Picture 2" descr="C:\Users\user-pc\Pictures\refer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54" y="1414145"/>
            <a:ext cx="6840446" cy="54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889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(Trigeminal system)</a:t>
            </a:r>
            <a:endParaRPr lang="en-US" smtClean="0"/>
          </a:p>
        </p:txBody>
      </p:sp>
      <p:sp>
        <p:nvSpPr>
          <p:cNvPr id="125955" name="Line 4"/>
          <p:cNvSpPr>
            <a:spLocks noChangeShapeType="1"/>
          </p:cNvSpPr>
          <p:nvPr/>
        </p:nvSpPr>
        <p:spPr bwMode="auto">
          <a:xfrm>
            <a:off x="762000" y="10668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125956" name="Content Placeholder 4"/>
          <p:cNvSpPr>
            <a:spLocks noGrp="1"/>
          </p:cNvSpPr>
          <p:nvPr>
            <p:ph idx="1"/>
          </p:nvPr>
        </p:nvSpPr>
        <p:spPr>
          <a:xfrm>
            <a:off x="794657" y="2057400"/>
            <a:ext cx="3886200" cy="4114800"/>
          </a:xfrm>
        </p:spPr>
        <p:txBody>
          <a:bodyPr/>
          <a:lstStyle/>
          <a:p>
            <a:r>
              <a:rPr lang="en-US" dirty="0" smtClean="0"/>
              <a:t>Carry all the sensation modalities from the face to the brain</a:t>
            </a:r>
          </a:p>
        </p:txBody>
      </p:sp>
      <p:pic>
        <p:nvPicPr>
          <p:cNvPr id="1259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142999"/>
            <a:ext cx="34290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98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5400000" cy="658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92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5400000" cy="581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6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Dermatomes</a:t>
            </a:r>
            <a:endParaRPr lang="en-US" smtClean="0"/>
          </a:p>
        </p:txBody>
      </p:sp>
      <p:sp>
        <p:nvSpPr>
          <p:cNvPr id="62467" name="Line 4"/>
          <p:cNvSpPr>
            <a:spLocks noChangeShapeType="1"/>
          </p:cNvSpPr>
          <p:nvPr/>
        </p:nvSpPr>
        <p:spPr bwMode="auto">
          <a:xfrm>
            <a:off x="685800" y="13716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11810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6117"/>
            <a:ext cx="6705600" cy="672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63770"/>
            <a:ext cx="6115050" cy="667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17" y="1295400"/>
            <a:ext cx="360874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</a:rPr>
              <a:t>Posterior </a:t>
            </a:r>
            <a:r>
              <a:rPr lang="en-US" b="1" i="1" dirty="0" err="1">
                <a:solidFill>
                  <a:srgbClr val="000000"/>
                </a:solidFill>
              </a:rPr>
              <a:t>Spinocerebellar</a:t>
            </a:r>
            <a:r>
              <a:rPr lang="en-US" b="1" i="1" dirty="0">
                <a:solidFill>
                  <a:srgbClr val="000000"/>
                </a:solidFill>
              </a:rPr>
              <a:t> Tract</a:t>
            </a:r>
            <a:endParaRPr lang="ar-JO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09800"/>
            <a:ext cx="260847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0000"/>
                </a:solidFill>
              </a:rPr>
              <a:t>Cuneocerebellar</a:t>
            </a:r>
            <a:r>
              <a:rPr lang="en-US" b="1" i="1" dirty="0">
                <a:solidFill>
                  <a:srgbClr val="000000"/>
                </a:solidFill>
              </a:rPr>
              <a:t> Tract</a:t>
            </a:r>
            <a:endParaRPr lang="ar-JO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4606" y="3217616"/>
            <a:ext cx="349332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Anterior </a:t>
            </a:r>
            <a:r>
              <a:rPr lang="en-US" b="1" i="1" dirty="0" err="1" smtClean="0">
                <a:solidFill>
                  <a:srgbClr val="000000"/>
                </a:solidFill>
              </a:rPr>
              <a:t>Spinocerebellar</a:t>
            </a:r>
            <a:r>
              <a:rPr lang="en-US" b="1" i="1" dirty="0" smtClean="0">
                <a:solidFill>
                  <a:srgbClr val="000000"/>
                </a:solidFill>
              </a:rPr>
              <a:t> Tract</a:t>
            </a:r>
            <a:endParaRPr lang="ar-JO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90" y="4191000"/>
            <a:ext cx="339073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</a:rPr>
              <a:t>Rostral </a:t>
            </a:r>
            <a:r>
              <a:rPr lang="en-US" b="1" i="1" dirty="0" err="1">
                <a:solidFill>
                  <a:srgbClr val="000000"/>
                </a:solidFill>
              </a:rPr>
              <a:t>Spinocerebellar</a:t>
            </a:r>
            <a:r>
              <a:rPr lang="en-US" b="1" i="1" dirty="0">
                <a:solidFill>
                  <a:srgbClr val="000000"/>
                </a:solidFill>
              </a:rPr>
              <a:t> Tract</a:t>
            </a:r>
            <a:endParaRPr lang="ar-J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8" name="Rectangle 48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772400" cy="762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  <a:latin typeface="Copperplate Gothic Bold" pitchFamily="34" charset="0"/>
              </a:rPr>
              <a:t>TERMINOLOGIE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15421" name="Group 61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686800" cy="5684523"/>
        </p:xfrm>
        <a:graphic>
          <a:graphicData uri="http://schemas.openxmlformats.org/drawingml/2006/table">
            <a:tbl>
              <a:tblPr/>
              <a:tblGrid>
                <a:gridCol w="2133600"/>
                <a:gridCol w="6553200"/>
              </a:tblGrid>
              <a:tr h="685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         TERM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                         DESCRIPTION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ALLODYNIA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PERCEPTION OF NON-NOXIOUS STIMULUS AS PAIN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ANALGESIA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ABSENCE OF PAIN PERCEPTION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ANESTHESIA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ABSENCE OF ALL SENSATIONS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ANESTHESIA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DOLOROSA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PAIN IN AN AREA THAT LACKS SENSATION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DYSESTHESIA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UNPLEASANT SENSATION WITH OR WITHOUT STIMULUS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HYPOALGESIA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DIMINISHED RESPONSE TO NOXIOUS STIMULUS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HYPERALGESIA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INCREASED  RESPONSE TO NOXIOUS STIMULUS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HYPERASTHESIA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INCREASED  RESPONSE TO MILD STIMULUS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HYPOASTHESIA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REDUCED CUTANEOUS SENSATION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NEURALGIA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PAIN IN THE DISTRIBUTION OF A NERVE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PARASTHESIA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ABNORMAL SENSATION PERCEIVED WITHOUT AN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APPARENT STIMULUS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RADICULOPATHY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FUNCTIONAL ABNORMALITY OF NERVE ROOTS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415" name="Picture 55" descr="pain imag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57400"/>
            <a:ext cx="1676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364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Dermatomes</a:t>
            </a:r>
            <a:endParaRPr lang="en-US" smtClean="0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85800" y="13716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362200" y="1582738"/>
          <a:ext cx="4256088" cy="527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1" name="Image" r:id="rId4" imgW="4507937" imgH="5587302" progId="">
                  <p:embed/>
                </p:oleObj>
              </mc:Choice>
              <mc:Fallback>
                <p:oleObj name="Image" r:id="rId4" imgW="4507937" imgH="558730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82738"/>
                        <a:ext cx="4256088" cy="527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028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5875"/>
            <a:ext cx="6019800" cy="697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0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3581400" cy="11430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Dermatomes</a:t>
            </a:r>
            <a:endParaRPr lang="en-US" smtClean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855913" cy="69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623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52400"/>
            <a:ext cx="3581400" cy="1143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Dermatomes</a:t>
            </a:r>
            <a:endParaRPr lang="en-US" dirty="0" smtClean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0"/>
            <a:ext cx="527685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19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52400"/>
            <a:ext cx="3581400" cy="1143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Dermatomes</a:t>
            </a:r>
            <a:endParaRPr lang="en-US" dirty="0" smtClean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0"/>
            <a:ext cx="527685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86963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505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</a:rPr>
              <a:t>Dermatomes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Shoulder (C5-C6)</a:t>
            </a:r>
          </a:p>
          <a:p>
            <a:r>
              <a:rPr lang="en-US" sz="2400" dirty="0"/>
              <a:t> Hand (C6-C8): 6= thumb the, 7= index finger, 8= small finger </a:t>
            </a:r>
          </a:p>
          <a:p>
            <a:r>
              <a:rPr lang="en-US" sz="2400" dirty="0"/>
              <a:t> Nipple (T4), </a:t>
            </a:r>
          </a:p>
          <a:p>
            <a:r>
              <a:rPr lang="en-US" sz="2400" dirty="0"/>
              <a:t>Umbilicus (T10), </a:t>
            </a:r>
          </a:p>
          <a:p>
            <a:r>
              <a:rPr lang="en-US" sz="2400" dirty="0"/>
              <a:t>Inguinal region (T12-L1), </a:t>
            </a:r>
          </a:p>
          <a:p>
            <a:r>
              <a:rPr lang="en-US" sz="2400" dirty="0"/>
              <a:t>Along the pelvic rim L1 </a:t>
            </a:r>
          </a:p>
          <a:p>
            <a:r>
              <a:rPr lang="en-US" sz="2400" dirty="0"/>
              <a:t>knee (L3, L4), </a:t>
            </a:r>
          </a:p>
          <a:p>
            <a:r>
              <a:rPr lang="en-US" sz="2400" dirty="0"/>
              <a:t>The big toe (L4-L5) </a:t>
            </a:r>
          </a:p>
          <a:p>
            <a:r>
              <a:rPr lang="en-US" sz="2400" dirty="0"/>
              <a:t>The genitalia and anus (S4 and S5)</a:t>
            </a:r>
          </a:p>
          <a:p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val="212950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Visceral sensory &amp; referred pain</a:t>
            </a:r>
            <a:endParaRPr lang="en-US" smtClean="0"/>
          </a:p>
        </p:txBody>
      </p:sp>
      <p:sp>
        <p:nvSpPr>
          <p:cNvPr id="123907" name="Line 4"/>
          <p:cNvSpPr>
            <a:spLocks noChangeShapeType="1"/>
          </p:cNvSpPr>
          <p:nvPr/>
        </p:nvSpPr>
        <p:spPr bwMode="auto">
          <a:xfrm>
            <a:off x="685800" y="20574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88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pter 31">
  <a:themeElements>
    <a:clrScheme name="">
      <a:dk1>
        <a:srgbClr val="969696"/>
      </a:dk1>
      <a:lt1>
        <a:srgbClr val="FFFFCC"/>
      </a:lt1>
      <a:dk2>
        <a:srgbClr val="0000FF"/>
      </a:dk2>
      <a:lt2>
        <a:srgbClr val="FFFFCC"/>
      </a:lt2>
      <a:accent1>
        <a:srgbClr val="00CC99"/>
      </a:accent1>
      <a:accent2>
        <a:srgbClr val="3333CC"/>
      </a:accent2>
      <a:accent3>
        <a:srgbClr val="AAAAFF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apter 3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pter 3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 3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242</Words>
  <Application>Microsoft Office PowerPoint</Application>
  <PresentationFormat>On-screen Show (4:3)</PresentationFormat>
  <Paragraphs>79</Paragraphs>
  <Slides>22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chapter 31</vt:lpstr>
      <vt:lpstr>Оформление по умолчанию</vt:lpstr>
      <vt:lpstr>1_Default Design</vt:lpstr>
      <vt:lpstr>Image</vt:lpstr>
      <vt:lpstr>PowerPoint Presentation</vt:lpstr>
      <vt:lpstr>Dermatomes</vt:lpstr>
      <vt:lpstr>Dermatomes</vt:lpstr>
      <vt:lpstr>PowerPoint Presentation</vt:lpstr>
      <vt:lpstr>Dermatomes</vt:lpstr>
      <vt:lpstr>Dermatomes</vt:lpstr>
      <vt:lpstr>Dermatomes</vt:lpstr>
      <vt:lpstr>Dermatomes</vt:lpstr>
      <vt:lpstr>Visceral sensory &amp; referred pain</vt:lpstr>
      <vt:lpstr>PowerPoint Presentation</vt:lpstr>
      <vt:lpstr>Visceral sensory &amp; referred pain</vt:lpstr>
      <vt:lpstr>Visceral sensory &amp; referred pain</vt:lpstr>
      <vt:lpstr>Visceral sensory &amp; referred pain</vt:lpstr>
      <vt:lpstr>Referred pain</vt:lpstr>
      <vt:lpstr>Visceral sensory &amp; referred pain</vt:lpstr>
      <vt:lpstr>Visceral sensory &amp; referred pain</vt:lpstr>
      <vt:lpstr>(Trigeminal system)</vt:lpstr>
      <vt:lpstr>PowerPoint Presentation</vt:lpstr>
      <vt:lpstr>PowerPoint Presentation</vt:lpstr>
      <vt:lpstr>PowerPoint Presentation</vt:lpstr>
      <vt:lpstr>PowerPoint Presentation</vt:lpstr>
      <vt:lpstr>TERMINOLOGIE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Dawsar</dc:creator>
  <cp:lastModifiedBy>user-pc</cp:lastModifiedBy>
  <cp:revision>60</cp:revision>
  <dcterms:created xsi:type="dcterms:W3CDTF">2013-02-05T19:58:16Z</dcterms:created>
  <dcterms:modified xsi:type="dcterms:W3CDTF">2016-02-07T10:36:00Z</dcterms:modified>
</cp:coreProperties>
</file>