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1" r:id="rId2"/>
    <p:sldMasterId id="2147483804" r:id="rId3"/>
    <p:sldMasterId id="2147483816" r:id="rId4"/>
    <p:sldMasterId id="2147483828" r:id="rId5"/>
  </p:sldMasterIdLst>
  <p:notesMasterIdLst>
    <p:notesMasterId r:id="rId45"/>
  </p:notesMasterIdLst>
  <p:sldIdLst>
    <p:sldId id="484" r:id="rId6"/>
    <p:sldId id="511" r:id="rId7"/>
    <p:sldId id="529" r:id="rId8"/>
    <p:sldId id="530" r:id="rId9"/>
    <p:sldId id="481" r:id="rId10"/>
    <p:sldId id="512" r:id="rId11"/>
    <p:sldId id="513" r:id="rId12"/>
    <p:sldId id="526" r:id="rId13"/>
    <p:sldId id="523" r:id="rId14"/>
    <p:sldId id="524" r:id="rId15"/>
    <p:sldId id="525" r:id="rId16"/>
    <p:sldId id="533" r:id="rId17"/>
    <p:sldId id="543" r:id="rId18"/>
    <p:sldId id="544" r:id="rId19"/>
    <p:sldId id="545" r:id="rId20"/>
    <p:sldId id="546" r:id="rId21"/>
    <p:sldId id="534" r:id="rId22"/>
    <p:sldId id="535" r:id="rId23"/>
    <p:sldId id="536" r:id="rId24"/>
    <p:sldId id="538" r:id="rId25"/>
    <p:sldId id="539" r:id="rId26"/>
    <p:sldId id="540" r:id="rId27"/>
    <p:sldId id="541" r:id="rId28"/>
    <p:sldId id="542" r:id="rId29"/>
    <p:sldId id="421" r:id="rId30"/>
    <p:sldId id="422" r:id="rId31"/>
    <p:sldId id="516" r:id="rId32"/>
    <p:sldId id="423" r:id="rId33"/>
    <p:sldId id="517" r:id="rId34"/>
    <p:sldId id="518" r:id="rId35"/>
    <p:sldId id="519" r:id="rId36"/>
    <p:sldId id="451" r:id="rId37"/>
    <p:sldId id="452" r:id="rId38"/>
    <p:sldId id="453" r:id="rId39"/>
    <p:sldId id="454" r:id="rId40"/>
    <p:sldId id="522" r:id="rId41"/>
    <p:sldId id="520" r:id="rId42"/>
    <p:sldId id="521" r:id="rId43"/>
    <p:sldId id="53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D7F116-5706-4A28-8731-D9089FE7B874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FA9583-0AF3-4F80-9E99-904CF84BF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0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2ED63-6081-41F1-AAF9-C54D7C77A1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016A2-2952-4CFA-8EDD-13A759865A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016A2-2952-4CFA-8EDD-13A759865A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016A2-2952-4CFA-8EDD-13A759865A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49BA2-2D75-4E8E-A6FC-F78906A488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85031-E9AF-46CC-8923-5A8025CB49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61890-0219-48B7-AABE-41A0D94AB2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63716-C0A9-4A9F-9C44-5F9AC26D79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63716-C0A9-4A9F-9C44-5F9AC26D79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63716-C0A9-4A9F-9C44-5F9AC26D79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1094A-ADDF-4AD5-995B-5836620E92C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BD4519-EA8A-4771-BB32-B415C602E29C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4F6155-72FC-4C05-BDB2-AB9604A080D4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51109-D803-41E2-9B00-B76F2E484B82}" type="slidenum">
              <a:rPr lang="en-US" sz="1200" smtClean="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F0408-F502-4B58-A05C-F9B759EE02DF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3597E1-D76A-4665-BB67-EC6A6CC974D4}" type="slidenum">
              <a:rPr lang="en-US" sz="1200" smtClean="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2ED63-6081-41F1-AAF9-C54D7C77A1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0CA88-338C-4959-AA84-08E973ACA3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CC169B-E8B7-4771-9A28-23B1E6CA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FF960F-6DC0-4BCB-99B2-512215F19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865347-7F9A-4AAC-B439-01DECAB7E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C93369-E031-4BCC-9261-6D64CC212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182E78-6E2D-4BBC-8DF9-AA51F1B45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1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AAC4C-0A6C-45AA-BB23-24978ED6B6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1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B5636-59EE-4A6A-AB61-3DFF77E391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7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5EC00-174D-4A94-973E-9B5AD6470A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182E-F3B4-4FAF-8131-09CE57FA64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67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88FCD-8B09-4705-BCFE-5E0112E80B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96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7EB37-CB83-4A3A-980B-89712AA70D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6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0A5AEC-5222-46AB-BED8-687A15C2A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228DC-7F91-423A-89CF-97493A0042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20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89768-6642-4B2F-837A-74D61E3FE5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81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27673-46D4-4AA2-8309-AA55642F5B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9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A151-7EE9-4AFB-BBC5-5620C67CBB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91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73E-7FB3-492F-84DA-E6F0F69148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73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182E78-6E2D-4BBC-8DF9-AA51F1B453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7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F8B4D-0164-4C67-8F71-1B553E8442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02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6BF7-F43F-4644-8F5E-BC65581C25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27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02451-325C-4D19-B06D-C6A26A923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97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76BFE-2FD1-4AFF-BAAE-1A5852851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5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7891E0-0072-45A2-BF7F-61302708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1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A738-654F-4B43-B32B-7862C9C7E6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0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83A6-A172-4795-AC9A-7DE81FA16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72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CCD93-5ED0-4745-8608-FBEFB3ACA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0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54D4-F1B3-4FFF-917B-632047A1B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31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10E7-15E2-4BAB-BB14-E52B53FD71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7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4861-0E9C-44FE-9917-E94D40168E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59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023D-A519-469D-8B90-26810EFEAD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26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63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5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5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B293AB-B30C-4FBD-A265-665637093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92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2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13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20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21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84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8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8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43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AAC4C-0A6C-45AA-BB23-24978ED6B6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82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B5636-59EE-4A6A-AB61-3DFF77E391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1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A5EFD4-53FA-4799-AA7C-05CF7F1A5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83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5EC00-174D-4A94-973E-9B5AD6470A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66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182E-F3B4-4FAF-8131-09CE57FA64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88FCD-8B09-4705-BCFE-5E0112E80B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9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7EB37-CB83-4A3A-980B-89712AA70D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52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228DC-7F91-423A-89CF-97493A0042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61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89768-6642-4B2F-837A-74D61E3FE5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03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27673-46D4-4AA2-8309-AA55642F5B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072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A151-7EE9-4AFB-BBC5-5620C67CBB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17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73E-7FB3-492F-84DA-E6F0F69148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7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182E78-6E2D-4BBC-8DF9-AA51F1B453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5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1763A4-1C4D-451A-BBD4-68E6FBCC7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12D929-8EDC-4D42-A1F0-081D0EBDD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6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8C32DB-EE05-4B53-8354-773708F1E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164D6-0562-4761-AAC7-A308CE6F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38431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5DE94F-7AE3-4BE7-BF86-07C89BEF4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4612DF-45B0-4852-8963-48481AAF7F6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4EB80FA-C419-4761-931A-528BB453FEA8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25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4612DF-45B0-4852-8963-48481AAF7F6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7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971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Antero-lateral system (ALS)</a:t>
            </a:r>
            <a:br>
              <a:rPr lang="en-US" dirty="0">
                <a:latin typeface="Times New Roman" pitchFamily="18" charset="0"/>
              </a:rPr>
            </a:br>
            <a:endParaRPr lang="en-US" dirty="0">
              <a:latin typeface="Times New Roman" pitchFamily="18" charset="0"/>
            </a:endParaRP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>
            <a:off x="609600" y="38862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7535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206375"/>
            <a:ext cx="6538912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647825" y="6418263"/>
            <a:ext cx="1071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Text Fig. 18-11</a:t>
            </a:r>
          </a:p>
        </p:txBody>
      </p:sp>
    </p:spTree>
    <p:extLst>
      <p:ext uri="{BB962C8B-B14F-4D97-AF65-F5344CB8AC3E}">
        <p14:creationId xmlns:p14="http://schemas.microsoft.com/office/powerpoint/2010/main" val="19447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547813" y="304800"/>
            <a:ext cx="5995987" cy="8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The ALS in the Midbrain, Thalamus and </a:t>
            </a:r>
          </a:p>
          <a:p>
            <a:pPr eaLnBrk="1" hangingPunct="1"/>
            <a:r>
              <a:rPr lang="en-US" sz="2400">
                <a:solidFill>
                  <a:srgbClr val="000000"/>
                </a:solidFill>
              </a:rPr>
              <a:t>                Cerebral Hemisphere</a:t>
            </a:r>
          </a:p>
        </p:txBody>
      </p:sp>
      <p:pic>
        <p:nvPicPr>
          <p:cNvPr id="26627" name="Picture 5" descr="HAIN008-007a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2" b="63530"/>
          <a:stretch>
            <a:fillRect/>
          </a:stretch>
        </p:blipFill>
        <p:spPr bwMode="auto">
          <a:xfrm>
            <a:off x="1828800" y="1250950"/>
            <a:ext cx="5334000" cy="50117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752600" y="6045200"/>
            <a:ext cx="1063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Atlas Fig. 8-7A</a:t>
            </a:r>
          </a:p>
        </p:txBody>
      </p:sp>
    </p:spTree>
    <p:extLst>
      <p:ext uri="{BB962C8B-B14F-4D97-AF65-F5344CB8AC3E}">
        <p14:creationId xmlns:p14="http://schemas.microsoft.com/office/powerpoint/2010/main" val="5053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howimage"/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4428" r="7751" b="6288"/>
          <a:stretch>
            <a:fillRect/>
          </a:stretch>
        </p:blipFill>
        <p:spPr bwMode="auto">
          <a:xfrm>
            <a:off x="228600" y="819150"/>
            <a:ext cx="8686800" cy="541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9550" y="5988050"/>
            <a:ext cx="992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Text Fig. 18-7</a:t>
            </a:r>
          </a:p>
        </p:txBody>
      </p:sp>
    </p:spTree>
    <p:extLst>
      <p:ext uri="{BB962C8B-B14F-4D97-AF65-F5344CB8AC3E}">
        <p14:creationId xmlns:p14="http://schemas.microsoft.com/office/powerpoint/2010/main" val="13863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  <a:latin typeface="Arial Black" pitchFamily="34" charset="0"/>
              </a:rPr>
              <a:t>ASCENDING PATHWAYS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b="1" dirty="0" smtClean="0"/>
              <a:t>ANTEROLATERAL </a:t>
            </a:r>
            <a:r>
              <a:rPr lang="en-US" sz="2200" b="1" dirty="0" smtClean="0"/>
              <a:t>System</a:t>
            </a:r>
          </a:p>
          <a:p>
            <a:pPr>
              <a:lnSpc>
                <a:spcPct val="90000"/>
              </a:lnSpc>
            </a:pPr>
            <a:endParaRPr lang="ru-RU" sz="2200" b="1" dirty="0"/>
          </a:p>
          <a:p>
            <a:pPr lvl="1">
              <a:lnSpc>
                <a:spcPct val="90000"/>
              </a:lnSpc>
            </a:pPr>
            <a:r>
              <a:rPr lang="ru-RU" sz="1800" b="1" dirty="0"/>
              <a:t>SPINOTHALAMIC TRACT</a:t>
            </a:r>
            <a:endParaRPr lang="en-US" sz="1800" b="1" dirty="0"/>
          </a:p>
          <a:p>
            <a:pPr lvl="2">
              <a:lnSpc>
                <a:spcPct val="90000"/>
              </a:lnSpc>
            </a:pPr>
            <a:r>
              <a:rPr lang="en-US" sz="1800" b="1" dirty="0"/>
              <a:t>originating </a:t>
            </a:r>
            <a:r>
              <a:rPr lang="en-US" sz="1800" b="1" dirty="0" err="1"/>
              <a:t>neurones</a:t>
            </a:r>
            <a:r>
              <a:rPr lang="en-US" sz="1800" b="1" dirty="0"/>
              <a:t> in </a:t>
            </a:r>
            <a:r>
              <a:rPr lang="en-US" sz="1800" b="1" dirty="0" err="1"/>
              <a:t>laminae</a:t>
            </a:r>
            <a:r>
              <a:rPr lang="en-US" sz="1800" b="1" dirty="0"/>
              <a:t> I, V, VI, IX</a:t>
            </a:r>
            <a:endParaRPr lang="ru-RU" sz="1800" b="1" dirty="0"/>
          </a:p>
          <a:p>
            <a:pPr lvl="2">
              <a:lnSpc>
                <a:spcPct val="90000"/>
              </a:lnSpc>
            </a:pPr>
            <a:r>
              <a:rPr lang="ru-RU" sz="1800" b="1" dirty="0"/>
              <a:t>Neospinothalamic tract</a:t>
            </a:r>
          </a:p>
          <a:p>
            <a:pPr lvl="3">
              <a:lnSpc>
                <a:spcPct val="90000"/>
              </a:lnSpc>
            </a:pPr>
            <a:r>
              <a:rPr lang="ru-RU" sz="1800" b="1" dirty="0"/>
              <a:t>project to VPL, VPM </a:t>
            </a:r>
            <a:endParaRPr lang="en-US" sz="1800" b="1" dirty="0"/>
          </a:p>
          <a:p>
            <a:pPr lvl="3">
              <a:lnSpc>
                <a:spcPct val="90000"/>
              </a:lnSpc>
            </a:pPr>
            <a:r>
              <a:rPr lang="en-US" sz="1800" b="1" dirty="0"/>
              <a:t>synapse and project to somatosensory cortex</a:t>
            </a:r>
            <a:endParaRPr lang="ru-RU" sz="1800" b="1" dirty="0"/>
          </a:p>
          <a:p>
            <a:pPr lvl="2">
              <a:lnSpc>
                <a:spcPct val="90000"/>
              </a:lnSpc>
            </a:pPr>
            <a:r>
              <a:rPr lang="ru-RU" sz="1800" b="1" dirty="0"/>
              <a:t>Paleospinothalamic tract</a:t>
            </a:r>
          </a:p>
          <a:p>
            <a:pPr lvl="3">
              <a:lnSpc>
                <a:spcPct val="90000"/>
              </a:lnSpc>
            </a:pPr>
            <a:r>
              <a:rPr lang="ru-RU" sz="1800" b="1" dirty="0"/>
              <a:t>from deeper laminae</a:t>
            </a:r>
            <a:endParaRPr lang="en-US" sz="1800" b="1" dirty="0"/>
          </a:p>
          <a:p>
            <a:pPr lvl="3">
              <a:lnSpc>
                <a:spcPct val="90000"/>
              </a:lnSpc>
            </a:pPr>
            <a:r>
              <a:rPr lang="en-US" sz="1800" b="1" dirty="0"/>
              <a:t>to </a:t>
            </a:r>
            <a:r>
              <a:rPr lang="en-US" sz="1800" b="1" dirty="0" smtClean="0"/>
              <a:t>thalamus (other nuclei) , </a:t>
            </a:r>
            <a:r>
              <a:rPr lang="en-US" sz="1800" b="1" dirty="0"/>
              <a:t>midbrain, </a:t>
            </a:r>
            <a:r>
              <a:rPr lang="en-US" sz="1800" b="1" dirty="0" err="1"/>
              <a:t>pontine</a:t>
            </a:r>
            <a:r>
              <a:rPr lang="en-US" sz="1800" b="1" dirty="0"/>
              <a:t> and medullary reticular </a:t>
            </a:r>
            <a:r>
              <a:rPr lang="en-US" sz="1800" b="1" dirty="0" smtClean="0"/>
              <a:t>formation (</a:t>
            </a:r>
            <a:r>
              <a:rPr lang="ru-RU" sz="1800" b="1" dirty="0" smtClean="0"/>
              <a:t>Spinoreticular tract</a:t>
            </a:r>
            <a:r>
              <a:rPr lang="en-US" sz="1800" b="1" dirty="0"/>
              <a:t>)</a:t>
            </a:r>
            <a:r>
              <a:rPr lang="en-US" sz="1800" b="1" dirty="0" smtClean="0"/>
              <a:t>, </a:t>
            </a:r>
            <a:r>
              <a:rPr lang="en-US" sz="1800" b="1" dirty="0"/>
              <a:t>periaqueductal grey </a:t>
            </a:r>
            <a:r>
              <a:rPr lang="en-US" sz="1800" b="1" dirty="0" smtClean="0"/>
              <a:t>(</a:t>
            </a:r>
            <a:r>
              <a:rPr lang="ru-RU" sz="1800" b="1" dirty="0" smtClean="0"/>
              <a:t>Spinomesencephalic tract</a:t>
            </a:r>
            <a:r>
              <a:rPr lang="en-US" sz="1800" b="1" dirty="0" smtClean="0"/>
              <a:t>), and </a:t>
            </a:r>
            <a:r>
              <a:rPr lang="en-US" sz="1800" b="1" dirty="0" err="1" smtClean="0"/>
              <a:t>hypothalmus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Spinohypothalamic</a:t>
            </a:r>
            <a:r>
              <a:rPr lang="en-US" sz="1800" b="1" dirty="0" smtClean="0"/>
              <a:t> tract)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988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FF3300"/>
                </a:solidFill>
                <a:latin typeface="Arial Black" pitchFamily="34" charset="0"/>
              </a:rPr>
              <a:t>ASCENDING PATHWAYS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/>
              <a:t>Spinoreticular tract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sz="2400" dirty="0"/>
              <a:t>projects to medullary and </a:t>
            </a:r>
            <a:r>
              <a:rPr lang="en-US" sz="2400" dirty="0" err="1"/>
              <a:t>pontine</a:t>
            </a:r>
            <a:r>
              <a:rPr lang="en-US" sz="2400" dirty="0"/>
              <a:t> reticular formation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involved in motivational and affective responses to pain</a:t>
            </a:r>
            <a:endParaRPr lang="ru-RU" sz="2400" dirty="0"/>
          </a:p>
          <a:p>
            <a:pPr lvl="1">
              <a:lnSpc>
                <a:spcPct val="80000"/>
              </a:lnSpc>
            </a:pPr>
            <a:r>
              <a:rPr lang="ru-RU" sz="2400" dirty="0"/>
              <a:t>ascend medially to spinothalamic tract</a:t>
            </a:r>
            <a:endParaRPr lang="en-US" sz="2400" dirty="0"/>
          </a:p>
          <a:p>
            <a:pPr lvl="1"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Spinomesencephalic tract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project </a:t>
            </a:r>
            <a:r>
              <a:rPr lang="en-US" sz="2400" dirty="0"/>
              <a:t>to caudal midbrain areas including periaqueductal gray</a:t>
            </a:r>
            <a:r>
              <a:rPr lang="ru-RU" sz="2400" dirty="0"/>
              <a:t>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marL="514350" indent="-457200">
              <a:lnSpc>
                <a:spcPct val="80000"/>
              </a:lnSpc>
            </a:pPr>
            <a:r>
              <a:rPr lang="en-US" b="1" dirty="0" err="1" smtClean="0"/>
              <a:t>Spinohypothalamic</a:t>
            </a:r>
            <a:r>
              <a:rPr lang="en-US" b="1" dirty="0" smtClean="0"/>
              <a:t> tract</a:t>
            </a:r>
            <a:endParaRPr lang="en-US" dirty="0"/>
          </a:p>
          <a:p>
            <a:pPr marL="57150" indent="0">
              <a:lnSpc>
                <a:spcPct val="8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7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36550"/>
            <a:ext cx="5754687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4667250" y="6340475"/>
            <a:ext cx="1069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Text Fig. 18-19</a:t>
            </a:r>
          </a:p>
        </p:txBody>
      </p:sp>
    </p:spTree>
    <p:extLst>
      <p:ext uri="{BB962C8B-B14F-4D97-AF65-F5344CB8AC3E}">
        <p14:creationId xmlns:p14="http://schemas.microsoft.com/office/powerpoint/2010/main" val="35071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5562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Phantom limb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Deafferentation</a:t>
            </a:r>
            <a:r>
              <a:rPr lang="en-US" sz="3200" dirty="0" smtClean="0">
                <a:solidFill>
                  <a:schemeClr val="bg1"/>
                </a:solidFill>
              </a:rPr>
              <a:t> pain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Thalamic </a:t>
            </a:r>
            <a:r>
              <a:rPr lang="en-US" sz="3200" dirty="0" err="1" smtClean="0">
                <a:solidFill>
                  <a:schemeClr val="bg1"/>
                </a:solidFill>
              </a:rPr>
              <a:t>syndrom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41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697468"/>
            <a:ext cx="270458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deafferentation</a:t>
            </a:r>
            <a:r>
              <a:rPr lang="en-US" sz="2000" b="1" dirty="0">
                <a:solidFill>
                  <a:srgbClr val="000000"/>
                </a:solidFill>
              </a:rPr>
              <a:t> pain </a:t>
            </a:r>
            <a:endParaRPr lang="ar-JO" sz="2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528797"/>
            <a:ext cx="392928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posterior root entry zone) procedure </a:t>
            </a:r>
            <a:endParaRPr lang="ar-J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4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697468"/>
            <a:ext cx="270458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deafferentation</a:t>
            </a:r>
            <a:r>
              <a:rPr lang="en-US" sz="2000" b="1" dirty="0">
                <a:solidFill>
                  <a:srgbClr val="000000"/>
                </a:solidFill>
              </a:rPr>
              <a:t> pain </a:t>
            </a:r>
            <a:endParaRPr lang="ar-JO" sz="2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4122" y="2706029"/>
            <a:ext cx="392928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posterior root entry zone) procedure </a:t>
            </a:r>
            <a:endParaRPr lang="ar-JO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743200"/>
            <a:ext cx="289053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anterolateral </a:t>
            </a:r>
            <a:r>
              <a:rPr lang="en-US" b="1" dirty="0" err="1">
                <a:solidFill>
                  <a:srgbClr val="000000"/>
                </a:solidFill>
              </a:rPr>
              <a:t>cordotomy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ar-JO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706029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Vs</a:t>
            </a:r>
            <a:endParaRPr lang="ar-J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9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889844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Spinocervicothalamic</a:t>
            </a:r>
            <a:r>
              <a:rPr lang="en-US" b="1" dirty="0" smtClean="0">
                <a:solidFill>
                  <a:srgbClr val="000000"/>
                </a:solidFill>
              </a:rPr>
              <a:t>   pathway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4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Sensations modalities</a:t>
            </a:r>
          </a:p>
        </p:txBody>
      </p:sp>
      <p:sp>
        <p:nvSpPr>
          <p:cNvPr id="91140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438400"/>
            <a:ext cx="4040188" cy="3951288"/>
          </a:xfrm>
        </p:spPr>
        <p:txBody>
          <a:bodyPr/>
          <a:lstStyle/>
          <a:p>
            <a:r>
              <a:rPr lang="en-US" dirty="0"/>
              <a:t>2-point discrimination</a:t>
            </a:r>
          </a:p>
          <a:p>
            <a:r>
              <a:rPr lang="en-US" dirty="0"/>
              <a:t>Vibration</a:t>
            </a:r>
          </a:p>
          <a:p>
            <a:r>
              <a:rPr lang="en-US" dirty="0" err="1"/>
              <a:t>Prorioception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1142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4041775" cy="3951288"/>
          </a:xfrm>
        </p:spPr>
        <p:txBody>
          <a:bodyPr/>
          <a:lstStyle/>
          <a:p>
            <a:r>
              <a:rPr lang="en-US" smtClean="0"/>
              <a:t>Temperature</a:t>
            </a:r>
          </a:p>
          <a:p>
            <a:r>
              <a:rPr lang="en-US" smtClean="0"/>
              <a:t>Crud touch (itch &amp; rub)</a:t>
            </a:r>
          </a:p>
          <a:p>
            <a:r>
              <a:rPr lang="en-US" smtClean="0"/>
              <a:t>Pain</a:t>
            </a:r>
          </a:p>
          <a:p>
            <a:endParaRPr lang="en-US" smtClean="0"/>
          </a:p>
        </p:txBody>
      </p:sp>
      <p:sp>
        <p:nvSpPr>
          <p:cNvPr id="91144" name="Right Brace 8"/>
          <p:cNvSpPr>
            <a:spLocks/>
          </p:cNvSpPr>
          <p:nvPr/>
        </p:nvSpPr>
        <p:spPr bwMode="auto">
          <a:xfrm rot="5400000">
            <a:off x="6229350" y="2457450"/>
            <a:ext cx="647700" cy="3505200"/>
          </a:xfrm>
          <a:prstGeom prst="rightBrace">
            <a:avLst>
              <a:gd name="adj1" fmla="val 8343"/>
              <a:gd name="adj2" fmla="val 50000"/>
            </a:avLst>
          </a:prstGeom>
          <a:noFill/>
          <a:ln w="28575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ar-JO" sz="4000"/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572000" y="45720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latin typeface="Times New Roman" pitchFamily="18" charset="0"/>
              </a:rPr>
              <a:t>Antero-lateral system (ALS)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</a:rPr>
              <a:t>Other name: Spinothalamic pathway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1524000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mtClean="0"/>
              <a:t>Fast</a:t>
            </a:r>
            <a:endParaRPr lang="en-US" dirty="0" smtClean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 bwMode="auto">
          <a:xfrm>
            <a:off x="4645025" y="1524000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mtClean="0"/>
              <a:t>Slow</a:t>
            </a:r>
            <a:endParaRPr lang="en-US" dirty="0" smtClean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85800" y="12192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69796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Les8-SpCd-Small syrinx-C5 to 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553200" cy="4267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435350" y="809625"/>
            <a:ext cx="1861407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C0000"/>
                </a:solidFill>
              </a:rPr>
              <a:t>Case </a:t>
            </a:r>
            <a:r>
              <a:rPr lang="en-US" sz="2400" dirty="0" smtClean="0">
                <a:solidFill>
                  <a:srgbClr val="CC0000"/>
                </a:solidFill>
              </a:rPr>
              <a:t>Study</a:t>
            </a:r>
            <a:endParaRPr lang="en-US" sz="2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eimer Syringomye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6357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905000" y="5410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</a:rPr>
              <a:t>Syringomyelia</a:t>
            </a:r>
          </a:p>
        </p:txBody>
      </p:sp>
    </p:spTree>
    <p:extLst>
      <p:ext uri="{BB962C8B-B14F-4D97-AF65-F5344CB8AC3E}">
        <p14:creationId xmlns:p14="http://schemas.microsoft.com/office/powerpoint/2010/main" val="19423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7" descr="F06751-f09-03 [Converted]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4668" r="23334" b="2827"/>
          <a:stretch>
            <a:fillRect/>
          </a:stretch>
        </p:blipFill>
        <p:spPr bwMode="auto">
          <a:xfrm>
            <a:off x="533400" y="20193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Rectangle 64"/>
          <p:cNvSpPr>
            <a:spLocks noChangeArrowheads="1"/>
          </p:cNvSpPr>
          <p:nvPr/>
        </p:nvSpPr>
        <p:spPr bwMode="auto">
          <a:xfrm>
            <a:off x="6553200" y="2476500"/>
            <a:ext cx="2438400" cy="3429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JO" sz="1200">
              <a:solidFill>
                <a:srgbClr val="000000"/>
              </a:solidFill>
            </a:endParaRPr>
          </a:p>
        </p:txBody>
      </p:sp>
      <p:sp>
        <p:nvSpPr>
          <p:cNvPr id="13332" name="Oval 65"/>
          <p:cNvSpPr>
            <a:spLocks noChangeArrowheads="1"/>
          </p:cNvSpPr>
          <p:nvPr/>
        </p:nvSpPr>
        <p:spPr bwMode="auto">
          <a:xfrm>
            <a:off x="6781800" y="51435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33" name="Freeform 66"/>
          <p:cNvSpPr>
            <a:spLocks/>
          </p:cNvSpPr>
          <p:nvPr/>
        </p:nvSpPr>
        <p:spPr bwMode="auto">
          <a:xfrm>
            <a:off x="6858000" y="3162300"/>
            <a:ext cx="1752600" cy="2057400"/>
          </a:xfrm>
          <a:custGeom>
            <a:avLst/>
            <a:gdLst>
              <a:gd name="T0" fmla="*/ 0 w 1104"/>
              <a:gd name="T1" fmla="*/ 2147483647 h 1488"/>
              <a:gd name="T2" fmla="*/ 2147483647 w 1104"/>
              <a:gd name="T3" fmla="*/ 2147483647 h 1488"/>
              <a:gd name="T4" fmla="*/ 2147483647 w 1104"/>
              <a:gd name="T5" fmla="*/ 0 h 1488"/>
              <a:gd name="T6" fmla="*/ 0 60000 65536"/>
              <a:gd name="T7" fmla="*/ 0 60000 65536"/>
              <a:gd name="T8" fmla="*/ 0 60000 65536"/>
              <a:gd name="T9" fmla="*/ 0 w 1104"/>
              <a:gd name="T10" fmla="*/ 0 h 1488"/>
              <a:gd name="T11" fmla="*/ 1104 w 110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488">
                <a:moveTo>
                  <a:pt x="0" y="1488"/>
                </a:moveTo>
                <a:lnTo>
                  <a:pt x="1104" y="480"/>
                </a:lnTo>
                <a:lnTo>
                  <a:pt x="1104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34" name="Line 67"/>
          <p:cNvSpPr>
            <a:spLocks noChangeShapeType="1"/>
          </p:cNvSpPr>
          <p:nvPr/>
        </p:nvSpPr>
        <p:spPr bwMode="auto">
          <a:xfrm flipV="1">
            <a:off x="8610600" y="3086100"/>
            <a:ext cx="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35" name="Line 68"/>
          <p:cNvSpPr>
            <a:spLocks noChangeShapeType="1"/>
          </p:cNvSpPr>
          <p:nvPr/>
        </p:nvSpPr>
        <p:spPr bwMode="auto">
          <a:xfrm>
            <a:off x="7772400" y="26289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36" name="Line 69"/>
          <p:cNvSpPr>
            <a:spLocks noChangeShapeType="1"/>
          </p:cNvSpPr>
          <p:nvPr/>
        </p:nvSpPr>
        <p:spPr bwMode="auto">
          <a:xfrm>
            <a:off x="7086600" y="52959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37" name="Line 70"/>
          <p:cNvSpPr>
            <a:spLocks noChangeShapeType="1"/>
          </p:cNvSpPr>
          <p:nvPr/>
        </p:nvSpPr>
        <p:spPr bwMode="auto">
          <a:xfrm>
            <a:off x="7010400" y="44577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38" name="Line 71"/>
          <p:cNvSpPr>
            <a:spLocks noChangeShapeType="1"/>
          </p:cNvSpPr>
          <p:nvPr/>
        </p:nvSpPr>
        <p:spPr bwMode="auto">
          <a:xfrm>
            <a:off x="7010400" y="36957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39" name="Text Box 72"/>
          <p:cNvSpPr txBox="1">
            <a:spLocks noChangeArrowheads="1"/>
          </p:cNvSpPr>
          <p:nvPr/>
        </p:nvSpPr>
        <p:spPr bwMode="auto">
          <a:xfrm>
            <a:off x="7391400" y="5630863"/>
            <a:ext cx="711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Midline</a:t>
            </a:r>
          </a:p>
        </p:txBody>
      </p:sp>
      <p:sp>
        <p:nvSpPr>
          <p:cNvPr id="13340" name="Text Box 73"/>
          <p:cNvSpPr txBox="1">
            <a:spLocks noChangeArrowheads="1"/>
          </p:cNvSpPr>
          <p:nvPr/>
        </p:nvSpPr>
        <p:spPr bwMode="auto">
          <a:xfrm>
            <a:off x="8366125" y="49911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C7</a:t>
            </a:r>
          </a:p>
        </p:txBody>
      </p:sp>
      <p:sp>
        <p:nvSpPr>
          <p:cNvPr id="13341" name="Text Box 74"/>
          <p:cNvSpPr txBox="1">
            <a:spLocks noChangeArrowheads="1"/>
          </p:cNvSpPr>
          <p:nvPr/>
        </p:nvSpPr>
        <p:spPr bwMode="auto">
          <a:xfrm>
            <a:off x="8382000" y="41529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C6</a:t>
            </a:r>
          </a:p>
        </p:txBody>
      </p:sp>
      <p:sp>
        <p:nvSpPr>
          <p:cNvPr id="13342" name="Text Box 75"/>
          <p:cNvSpPr txBox="1">
            <a:spLocks noChangeArrowheads="1"/>
          </p:cNvSpPr>
          <p:nvPr/>
        </p:nvSpPr>
        <p:spPr bwMode="auto">
          <a:xfrm>
            <a:off x="6934200" y="33909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C5</a:t>
            </a:r>
          </a:p>
        </p:txBody>
      </p:sp>
      <p:sp>
        <p:nvSpPr>
          <p:cNvPr id="13344" name="Oval 77"/>
          <p:cNvSpPr>
            <a:spLocks noChangeArrowheads="1"/>
          </p:cNvSpPr>
          <p:nvPr/>
        </p:nvSpPr>
        <p:spPr bwMode="auto">
          <a:xfrm>
            <a:off x="7780338" y="3467100"/>
            <a:ext cx="1058862" cy="228600"/>
          </a:xfrm>
          <a:prstGeom prst="ellipse">
            <a:avLst/>
          </a:prstGeom>
          <a:solidFill>
            <a:srgbClr val="CC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48" name="Freeform 81"/>
          <p:cNvSpPr>
            <a:spLocks/>
          </p:cNvSpPr>
          <p:nvPr/>
        </p:nvSpPr>
        <p:spPr bwMode="auto">
          <a:xfrm flipH="1">
            <a:off x="4114800" y="2398713"/>
            <a:ext cx="2006600" cy="2413000"/>
          </a:xfrm>
          <a:custGeom>
            <a:avLst/>
            <a:gdLst>
              <a:gd name="T0" fmla="*/ 2147483647 w 1264"/>
              <a:gd name="T1" fmla="*/ 2147483647 h 1520"/>
              <a:gd name="T2" fmla="*/ 2147483647 w 1264"/>
              <a:gd name="T3" fmla="*/ 2147483647 h 1520"/>
              <a:gd name="T4" fmla="*/ 2147483647 w 1264"/>
              <a:gd name="T5" fmla="*/ 2147483647 h 1520"/>
              <a:gd name="T6" fmla="*/ 2147483647 w 1264"/>
              <a:gd name="T7" fmla="*/ 2147483647 h 1520"/>
              <a:gd name="T8" fmla="*/ 2147483647 w 1264"/>
              <a:gd name="T9" fmla="*/ 2147483647 h 1520"/>
              <a:gd name="T10" fmla="*/ 2147483647 w 1264"/>
              <a:gd name="T11" fmla="*/ 2147483647 h 1520"/>
              <a:gd name="T12" fmla="*/ 2147483647 w 1264"/>
              <a:gd name="T13" fmla="*/ 2147483647 h 1520"/>
              <a:gd name="T14" fmla="*/ 2147483647 w 1264"/>
              <a:gd name="T15" fmla="*/ 2147483647 h 1520"/>
              <a:gd name="T16" fmla="*/ 2147483647 w 1264"/>
              <a:gd name="T17" fmla="*/ 2147483647 h 1520"/>
              <a:gd name="T18" fmla="*/ 2147483647 w 1264"/>
              <a:gd name="T19" fmla="*/ 2147483647 h 1520"/>
              <a:gd name="T20" fmla="*/ 2147483647 w 1264"/>
              <a:gd name="T21" fmla="*/ 2147483647 h 1520"/>
              <a:gd name="T22" fmla="*/ 2147483647 w 1264"/>
              <a:gd name="T23" fmla="*/ 2147483647 h 1520"/>
              <a:gd name="T24" fmla="*/ 2147483647 w 1264"/>
              <a:gd name="T25" fmla="*/ 2147483647 h 1520"/>
              <a:gd name="T26" fmla="*/ 2147483647 w 1264"/>
              <a:gd name="T27" fmla="*/ 2147483647 h 1520"/>
              <a:gd name="T28" fmla="*/ 2147483647 w 1264"/>
              <a:gd name="T29" fmla="*/ 2147483647 h 1520"/>
              <a:gd name="T30" fmla="*/ 2147483647 w 1264"/>
              <a:gd name="T31" fmla="*/ 2147483647 h 15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4"/>
              <a:gd name="T49" fmla="*/ 0 h 1520"/>
              <a:gd name="T50" fmla="*/ 1264 w 1264"/>
              <a:gd name="T51" fmla="*/ 1520 h 15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4" h="1520">
                <a:moveTo>
                  <a:pt x="1208" y="32"/>
                </a:moveTo>
                <a:cubicBezTo>
                  <a:pt x="1176" y="32"/>
                  <a:pt x="1080" y="64"/>
                  <a:pt x="1016" y="80"/>
                </a:cubicBezTo>
                <a:cubicBezTo>
                  <a:pt x="952" y="96"/>
                  <a:pt x="880" y="104"/>
                  <a:pt x="824" y="128"/>
                </a:cubicBezTo>
                <a:cubicBezTo>
                  <a:pt x="768" y="152"/>
                  <a:pt x="744" y="184"/>
                  <a:pt x="680" y="224"/>
                </a:cubicBezTo>
                <a:cubicBezTo>
                  <a:pt x="616" y="264"/>
                  <a:pt x="512" y="320"/>
                  <a:pt x="440" y="368"/>
                </a:cubicBezTo>
                <a:cubicBezTo>
                  <a:pt x="368" y="416"/>
                  <a:pt x="312" y="448"/>
                  <a:pt x="248" y="512"/>
                </a:cubicBezTo>
                <a:cubicBezTo>
                  <a:pt x="184" y="576"/>
                  <a:pt x="96" y="680"/>
                  <a:pt x="56" y="752"/>
                </a:cubicBezTo>
                <a:cubicBezTo>
                  <a:pt x="16" y="824"/>
                  <a:pt x="0" y="880"/>
                  <a:pt x="8" y="944"/>
                </a:cubicBezTo>
                <a:cubicBezTo>
                  <a:pt x="16" y="1008"/>
                  <a:pt x="40" y="1064"/>
                  <a:pt x="104" y="1136"/>
                </a:cubicBezTo>
                <a:cubicBezTo>
                  <a:pt x="168" y="1208"/>
                  <a:pt x="240" y="1312"/>
                  <a:pt x="392" y="1376"/>
                </a:cubicBezTo>
                <a:cubicBezTo>
                  <a:pt x="544" y="1440"/>
                  <a:pt x="880" y="1520"/>
                  <a:pt x="1016" y="1520"/>
                </a:cubicBezTo>
                <a:cubicBezTo>
                  <a:pt x="1152" y="1520"/>
                  <a:pt x="1168" y="1440"/>
                  <a:pt x="1208" y="1376"/>
                </a:cubicBezTo>
                <a:cubicBezTo>
                  <a:pt x="1248" y="1312"/>
                  <a:pt x="1248" y="1336"/>
                  <a:pt x="1256" y="1136"/>
                </a:cubicBezTo>
                <a:cubicBezTo>
                  <a:pt x="1264" y="936"/>
                  <a:pt x="1264" y="352"/>
                  <a:pt x="1256" y="176"/>
                </a:cubicBezTo>
                <a:cubicBezTo>
                  <a:pt x="1248" y="0"/>
                  <a:pt x="1216" y="104"/>
                  <a:pt x="1208" y="80"/>
                </a:cubicBezTo>
                <a:cubicBezTo>
                  <a:pt x="1200" y="56"/>
                  <a:pt x="1240" y="32"/>
                  <a:pt x="1208" y="32"/>
                </a:cubicBezTo>
                <a:close/>
              </a:path>
            </a:pathLst>
          </a:custGeom>
          <a:solidFill>
            <a:srgbClr val="CC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52" name="Oval 85"/>
          <p:cNvSpPr>
            <a:spLocks noChangeArrowheads="1"/>
          </p:cNvSpPr>
          <p:nvPr/>
        </p:nvSpPr>
        <p:spPr bwMode="auto">
          <a:xfrm>
            <a:off x="7231063" y="1477963"/>
            <a:ext cx="168275" cy="168275"/>
          </a:xfrm>
          <a:prstGeom prst="ellipse">
            <a:avLst/>
          </a:prstGeom>
          <a:solidFill>
            <a:srgbClr val="B2B2B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53" name="Freeform 86"/>
          <p:cNvSpPr>
            <a:spLocks/>
          </p:cNvSpPr>
          <p:nvPr/>
        </p:nvSpPr>
        <p:spPr bwMode="auto">
          <a:xfrm>
            <a:off x="7305675" y="1620838"/>
            <a:ext cx="1138238" cy="2949575"/>
          </a:xfrm>
          <a:custGeom>
            <a:avLst/>
            <a:gdLst>
              <a:gd name="T0" fmla="*/ 0 w 717"/>
              <a:gd name="T1" fmla="*/ 0 h 1858"/>
              <a:gd name="T2" fmla="*/ 0 w 717"/>
              <a:gd name="T3" fmla="*/ 2147483647 h 1858"/>
              <a:gd name="T4" fmla="*/ 2147483647 w 717"/>
              <a:gd name="T5" fmla="*/ 2147483647 h 1858"/>
              <a:gd name="T6" fmla="*/ 2147483647 w 717"/>
              <a:gd name="T7" fmla="*/ 2147483647 h 1858"/>
              <a:gd name="T8" fmla="*/ 0 60000 65536"/>
              <a:gd name="T9" fmla="*/ 0 60000 65536"/>
              <a:gd name="T10" fmla="*/ 0 60000 65536"/>
              <a:gd name="T11" fmla="*/ 0 60000 65536"/>
              <a:gd name="T12" fmla="*/ 0 w 717"/>
              <a:gd name="T13" fmla="*/ 0 h 1858"/>
              <a:gd name="T14" fmla="*/ 717 w 717"/>
              <a:gd name="T15" fmla="*/ 1858 h 18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7" h="1858">
                <a:moveTo>
                  <a:pt x="0" y="0"/>
                </a:moveTo>
                <a:lnTo>
                  <a:pt x="0" y="447"/>
                </a:lnTo>
                <a:lnTo>
                  <a:pt x="717" y="659"/>
                </a:lnTo>
                <a:lnTo>
                  <a:pt x="717" y="1858"/>
                </a:lnTo>
              </a:path>
            </a:pathLst>
          </a:custGeom>
          <a:noFill/>
          <a:ln w="57150" cmpd="sng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54" name="Line 87"/>
          <p:cNvSpPr>
            <a:spLocks noChangeShapeType="1"/>
          </p:cNvSpPr>
          <p:nvPr/>
        </p:nvSpPr>
        <p:spPr bwMode="auto">
          <a:xfrm>
            <a:off x="8453438" y="4578350"/>
            <a:ext cx="0" cy="149225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55" name="Freeform 88"/>
          <p:cNvSpPr>
            <a:spLocks/>
          </p:cNvSpPr>
          <p:nvPr/>
        </p:nvSpPr>
        <p:spPr bwMode="auto">
          <a:xfrm>
            <a:off x="8099425" y="3190875"/>
            <a:ext cx="633413" cy="1754188"/>
          </a:xfrm>
          <a:custGeom>
            <a:avLst/>
            <a:gdLst>
              <a:gd name="T0" fmla="*/ 0 w 399"/>
              <a:gd name="T1" fmla="*/ 0 h 1105"/>
              <a:gd name="T2" fmla="*/ 0 w 399"/>
              <a:gd name="T3" fmla="*/ 2147483647 h 1105"/>
              <a:gd name="T4" fmla="*/ 2147483647 w 399"/>
              <a:gd name="T5" fmla="*/ 2147483647 h 1105"/>
              <a:gd name="T6" fmla="*/ 0 60000 65536"/>
              <a:gd name="T7" fmla="*/ 0 60000 65536"/>
              <a:gd name="T8" fmla="*/ 0 60000 65536"/>
              <a:gd name="T9" fmla="*/ 0 w 399"/>
              <a:gd name="T10" fmla="*/ 0 h 1105"/>
              <a:gd name="T11" fmla="*/ 399 w 399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9" h="1105">
                <a:moveTo>
                  <a:pt x="0" y="0"/>
                </a:moveTo>
                <a:lnTo>
                  <a:pt x="0" y="1105"/>
                </a:lnTo>
                <a:lnTo>
                  <a:pt x="399" y="1105"/>
                </a:lnTo>
              </a:path>
            </a:pathLst>
          </a:custGeom>
          <a:noFill/>
          <a:ln w="57150" cmpd="sng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56" name="Line 89"/>
          <p:cNvSpPr>
            <a:spLocks noChangeShapeType="1"/>
          </p:cNvSpPr>
          <p:nvPr/>
        </p:nvSpPr>
        <p:spPr bwMode="auto">
          <a:xfrm flipV="1">
            <a:off x="8097838" y="2979738"/>
            <a:ext cx="0" cy="22383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57" name="Line 95"/>
          <p:cNvSpPr>
            <a:spLocks noChangeShapeType="1"/>
          </p:cNvSpPr>
          <p:nvPr/>
        </p:nvSpPr>
        <p:spPr bwMode="auto">
          <a:xfrm>
            <a:off x="8297863" y="3113088"/>
            <a:ext cx="0" cy="7000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58" name="Line 96"/>
          <p:cNvSpPr>
            <a:spLocks noChangeShapeType="1"/>
          </p:cNvSpPr>
          <p:nvPr/>
        </p:nvSpPr>
        <p:spPr bwMode="auto">
          <a:xfrm flipV="1">
            <a:off x="8299450" y="2976563"/>
            <a:ext cx="0" cy="22383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59" name="Line 97"/>
          <p:cNvSpPr>
            <a:spLocks noChangeShapeType="1"/>
          </p:cNvSpPr>
          <p:nvPr/>
        </p:nvSpPr>
        <p:spPr bwMode="auto">
          <a:xfrm flipH="1" flipV="1">
            <a:off x="8297863" y="3776663"/>
            <a:ext cx="96837" cy="15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60" name="Line 98"/>
          <p:cNvSpPr>
            <a:spLocks noChangeShapeType="1"/>
          </p:cNvSpPr>
          <p:nvPr/>
        </p:nvSpPr>
        <p:spPr bwMode="auto">
          <a:xfrm flipH="1" flipV="1">
            <a:off x="8478838" y="3776663"/>
            <a:ext cx="96837" cy="15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sp>
        <p:nvSpPr>
          <p:cNvPr id="13361" name="Line 99"/>
          <p:cNvSpPr>
            <a:spLocks noChangeShapeType="1"/>
          </p:cNvSpPr>
          <p:nvPr/>
        </p:nvSpPr>
        <p:spPr bwMode="auto">
          <a:xfrm flipH="1" flipV="1">
            <a:off x="8650288" y="3776663"/>
            <a:ext cx="96837" cy="15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695825" cy="674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862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>
              <a:solidFill>
                <a:srgbClr val="000000"/>
              </a:solidFill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301625"/>
            <a:ext cx="5883275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Dermatomes</a:t>
            </a:r>
            <a:endParaRPr lang="en-US" smtClean="0"/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11810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Dermatomes</a:t>
            </a:r>
            <a:endParaRPr lang="en-US" smtClean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362200" y="1582738"/>
          <a:ext cx="4256088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7" name="Image" r:id="rId4" imgW="4507937" imgH="5587302" progId="">
                  <p:embed/>
                </p:oleObj>
              </mc:Choice>
              <mc:Fallback>
                <p:oleObj name="Image" r:id="rId4" imgW="4507937" imgH="55873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82738"/>
                        <a:ext cx="4256088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02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875"/>
            <a:ext cx="6019800" cy="69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082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3581400" cy="114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Dermatomes</a:t>
            </a:r>
            <a:endParaRPr lang="en-US" smtClean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855913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623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52400"/>
            <a:ext cx="3581400" cy="1143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Dermatomes</a:t>
            </a:r>
            <a:endParaRPr lang="en-US" dirty="0" smtClean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0"/>
            <a:ext cx="52768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19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0"/>
            <a:ext cx="6810375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452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52400"/>
            <a:ext cx="3581400" cy="1143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Dermatomes</a:t>
            </a:r>
            <a:endParaRPr lang="en-US" dirty="0" smtClean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0"/>
            <a:ext cx="52768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86963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50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Dermatomes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Shoulder (C5-C6)</a:t>
            </a:r>
          </a:p>
          <a:p>
            <a:r>
              <a:rPr lang="en-US" sz="2400" dirty="0"/>
              <a:t> Hand (C6-C8): 6= thumb the, 7= index finger, 8= small finger </a:t>
            </a:r>
          </a:p>
          <a:p>
            <a:r>
              <a:rPr lang="en-US" sz="2400" dirty="0"/>
              <a:t> Nipple (T4), </a:t>
            </a:r>
          </a:p>
          <a:p>
            <a:r>
              <a:rPr lang="en-US" sz="2400" dirty="0"/>
              <a:t>Umbilicus (T10), </a:t>
            </a:r>
          </a:p>
          <a:p>
            <a:r>
              <a:rPr lang="en-US" sz="2400" dirty="0"/>
              <a:t>Inguinal region (T12-L1), </a:t>
            </a:r>
          </a:p>
          <a:p>
            <a:r>
              <a:rPr lang="en-US" sz="2400" dirty="0"/>
              <a:t>Along the pelvic rim L1 </a:t>
            </a:r>
          </a:p>
          <a:p>
            <a:r>
              <a:rPr lang="en-US" sz="2400" dirty="0"/>
              <a:t>knee (L3, L4), </a:t>
            </a:r>
          </a:p>
          <a:p>
            <a:r>
              <a:rPr lang="en-US" sz="2400" dirty="0"/>
              <a:t>The big toe (L4-L5) </a:t>
            </a:r>
          </a:p>
          <a:p>
            <a:r>
              <a:rPr lang="en-US" sz="2400" dirty="0"/>
              <a:t>The genitalia and anus (S4 and S5)</a:t>
            </a:r>
          </a:p>
          <a:p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2129509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Visceral sensory &amp; referred pain</a:t>
            </a:r>
            <a:endParaRPr lang="en-US" smtClean="0"/>
          </a:p>
        </p:txBody>
      </p:sp>
      <p:sp>
        <p:nvSpPr>
          <p:cNvPr id="123907" name="Line 4"/>
          <p:cNvSpPr>
            <a:spLocks noChangeShapeType="1"/>
          </p:cNvSpPr>
          <p:nvPr/>
        </p:nvSpPr>
        <p:spPr bwMode="auto">
          <a:xfrm>
            <a:off x="685800" y="20574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8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Visceral sensory &amp; referred pain</a:t>
            </a:r>
            <a:endParaRPr lang="en-US" smtClean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85800" y="12192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85800" y="1470025"/>
          <a:ext cx="7924800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1" name="Image" r:id="rId4" imgW="8965079" imgH="6095238" progId="">
                  <p:embed/>
                </p:oleObj>
              </mc:Choice>
              <mc:Fallback>
                <p:oleObj name="Image" r:id="rId4" imgW="8965079" imgH="609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0025"/>
                        <a:ext cx="7924800" cy="538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220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Visceral sensory &amp; referred pain</a:t>
            </a:r>
            <a:endParaRPr lang="en-US" smtClean="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133600" y="1582738"/>
          <a:ext cx="4256088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5" name="Image" r:id="rId4" imgW="4507937" imgH="5587302" progId="">
                  <p:embed/>
                </p:oleObj>
              </mc:Choice>
              <mc:Fallback>
                <p:oleObj name="Image" r:id="rId4" imgW="4507937" imgH="55873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82738"/>
                        <a:ext cx="4256088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906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Visceral sensory &amp; referred pain</a:t>
            </a:r>
            <a:endParaRPr lang="en-US" smtClean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4572000" y="1582738"/>
          <a:ext cx="4256088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9" name="Image" r:id="rId4" imgW="4507937" imgH="5587302" progId="">
                  <p:embed/>
                </p:oleObj>
              </mc:Choice>
              <mc:Fallback>
                <p:oleObj name="Image" r:id="rId4" imgW="4507937" imgH="55873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82738"/>
                        <a:ext cx="4256088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557338"/>
            <a:ext cx="21701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50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410200" cy="1143000"/>
          </a:xfrm>
        </p:spPr>
        <p:txBody>
          <a:bodyPr/>
          <a:lstStyle/>
          <a:p>
            <a:pPr algn="l"/>
            <a:r>
              <a:rPr lang="en-US" smtClean="0"/>
              <a:t>Referred pain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959100" y="990600"/>
          <a:ext cx="61849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1" name="Image" r:id="rId3" imgW="4457143" imgH="4228571" progId="">
                  <p:embed/>
                </p:oleObj>
              </mc:Choice>
              <mc:Fallback>
                <p:oleObj name="Image" r:id="rId3" imgW="4457143" imgH="42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990600"/>
                        <a:ext cx="61849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162800" y="11430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Left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971800" y="10668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right</a:t>
            </a:r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3513138" y="1371600"/>
            <a:ext cx="1728787" cy="1174750"/>
          </a:xfrm>
          <a:custGeom>
            <a:avLst/>
            <a:gdLst>
              <a:gd name="T0" fmla="*/ 1432800 w 1728442"/>
              <a:gd name="T1" fmla="*/ 0 h 1175187"/>
              <a:gd name="T2" fmla="*/ 1432800 w 1728442"/>
              <a:gd name="T3" fmla="*/ 0 h 1175187"/>
              <a:gd name="T4" fmla="*/ 1677597 w 1728442"/>
              <a:gd name="T5" fmla="*/ 295994 h 1175187"/>
              <a:gd name="T6" fmla="*/ 1703365 w 1728442"/>
              <a:gd name="T7" fmla="*/ 360340 h 1175187"/>
              <a:gd name="T8" fmla="*/ 1716249 w 1728442"/>
              <a:gd name="T9" fmla="*/ 411818 h 1175187"/>
              <a:gd name="T10" fmla="*/ 1729132 w 1728442"/>
              <a:gd name="T11" fmla="*/ 450424 h 1175187"/>
              <a:gd name="T12" fmla="*/ 1716249 w 1728442"/>
              <a:gd name="T13" fmla="*/ 720681 h 1175187"/>
              <a:gd name="T14" fmla="*/ 1703365 w 1728442"/>
              <a:gd name="T15" fmla="*/ 772158 h 1175187"/>
              <a:gd name="T16" fmla="*/ 1664712 w 1728442"/>
              <a:gd name="T17" fmla="*/ 785027 h 1175187"/>
              <a:gd name="T18" fmla="*/ 1432800 w 1728442"/>
              <a:gd name="T19" fmla="*/ 772158 h 1175187"/>
              <a:gd name="T20" fmla="*/ 1342612 w 1728442"/>
              <a:gd name="T21" fmla="*/ 759287 h 1175187"/>
              <a:gd name="T22" fmla="*/ 698411 w 1728442"/>
              <a:gd name="T23" fmla="*/ 772158 h 1175187"/>
              <a:gd name="T24" fmla="*/ 659760 w 1728442"/>
              <a:gd name="T25" fmla="*/ 797896 h 1175187"/>
              <a:gd name="T26" fmla="*/ 633992 w 1728442"/>
              <a:gd name="T27" fmla="*/ 836505 h 1175187"/>
              <a:gd name="T28" fmla="*/ 595340 w 1728442"/>
              <a:gd name="T29" fmla="*/ 849374 h 1175187"/>
              <a:gd name="T30" fmla="*/ 324775 w 1728442"/>
              <a:gd name="T31" fmla="*/ 862242 h 1175187"/>
              <a:gd name="T32" fmla="*/ 286123 w 1728442"/>
              <a:gd name="T33" fmla="*/ 965197 h 1175187"/>
              <a:gd name="T34" fmla="*/ 208819 w 1728442"/>
              <a:gd name="T35" fmla="*/ 1106759 h 1175187"/>
              <a:gd name="T36" fmla="*/ 170167 w 1728442"/>
              <a:gd name="T37" fmla="*/ 1145368 h 1175187"/>
              <a:gd name="T38" fmla="*/ 131514 w 1728442"/>
              <a:gd name="T39" fmla="*/ 1171105 h 1175187"/>
              <a:gd name="T40" fmla="*/ 41326 w 1728442"/>
              <a:gd name="T41" fmla="*/ 1158237 h 1175187"/>
              <a:gd name="T42" fmla="*/ 28443 w 1728442"/>
              <a:gd name="T43" fmla="*/ 1106759 h 1175187"/>
              <a:gd name="T44" fmla="*/ 2675 w 1728442"/>
              <a:gd name="T45" fmla="*/ 990935 h 1175187"/>
              <a:gd name="T46" fmla="*/ 15558 w 1728442"/>
              <a:gd name="T47" fmla="*/ 476164 h 1175187"/>
              <a:gd name="T48" fmla="*/ 54211 w 1728442"/>
              <a:gd name="T49" fmla="*/ 424687 h 1175187"/>
              <a:gd name="T50" fmla="*/ 79979 w 1728442"/>
              <a:gd name="T51" fmla="*/ 386078 h 1175187"/>
              <a:gd name="T52" fmla="*/ 170167 w 1728442"/>
              <a:gd name="T53" fmla="*/ 334602 h 1175187"/>
              <a:gd name="T54" fmla="*/ 247470 w 1728442"/>
              <a:gd name="T55" fmla="*/ 295994 h 1175187"/>
              <a:gd name="T56" fmla="*/ 273240 w 1728442"/>
              <a:gd name="T57" fmla="*/ 257385 h 1175187"/>
              <a:gd name="T58" fmla="*/ 350543 w 1728442"/>
              <a:gd name="T59" fmla="*/ 231648 h 1175187"/>
              <a:gd name="T60" fmla="*/ 440731 w 1728442"/>
              <a:gd name="T61" fmla="*/ 205908 h 1175187"/>
              <a:gd name="T62" fmla="*/ 479384 w 1728442"/>
              <a:gd name="T63" fmla="*/ 193039 h 1175187"/>
              <a:gd name="T64" fmla="*/ 685528 w 1728442"/>
              <a:gd name="T65" fmla="*/ 167301 h 1175187"/>
              <a:gd name="T66" fmla="*/ 840136 w 1728442"/>
              <a:gd name="T67" fmla="*/ 128693 h 1175187"/>
              <a:gd name="T68" fmla="*/ 904556 w 1728442"/>
              <a:gd name="T69" fmla="*/ 102955 h 1175187"/>
              <a:gd name="T70" fmla="*/ 956092 w 1728442"/>
              <a:gd name="T71" fmla="*/ 64346 h 1175187"/>
              <a:gd name="T72" fmla="*/ 1059165 w 1728442"/>
              <a:gd name="T73" fmla="*/ 38609 h 1175187"/>
              <a:gd name="T74" fmla="*/ 1097816 w 1728442"/>
              <a:gd name="T75" fmla="*/ 25738 h 1175187"/>
              <a:gd name="T76" fmla="*/ 1432800 w 1728442"/>
              <a:gd name="T77" fmla="*/ 0 h 117518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28442"/>
              <a:gd name="T118" fmla="*/ 0 h 1175187"/>
              <a:gd name="T119" fmla="*/ 1728442 w 1728442"/>
              <a:gd name="T120" fmla="*/ 1175187 h 117518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28442" h="1175187">
                <a:moveTo>
                  <a:pt x="1432228" y="0"/>
                </a:moveTo>
                <a:lnTo>
                  <a:pt x="1432228" y="0"/>
                </a:lnTo>
                <a:cubicBezTo>
                  <a:pt x="1513794" y="98738"/>
                  <a:pt x="1600084" y="193757"/>
                  <a:pt x="1676927" y="296214"/>
                </a:cubicBezTo>
                <a:cubicBezTo>
                  <a:pt x="1690798" y="314709"/>
                  <a:pt x="1695374" y="338676"/>
                  <a:pt x="1702685" y="360608"/>
                </a:cubicBezTo>
                <a:cubicBezTo>
                  <a:pt x="1708282" y="377400"/>
                  <a:pt x="1710701" y="395105"/>
                  <a:pt x="1715564" y="412124"/>
                </a:cubicBezTo>
                <a:cubicBezTo>
                  <a:pt x="1719293" y="425177"/>
                  <a:pt x="1724149" y="437881"/>
                  <a:pt x="1728442" y="450760"/>
                </a:cubicBezTo>
                <a:cubicBezTo>
                  <a:pt x="1724149" y="540912"/>
                  <a:pt x="1722761" y="631250"/>
                  <a:pt x="1715564" y="721217"/>
                </a:cubicBezTo>
                <a:cubicBezTo>
                  <a:pt x="1714153" y="738861"/>
                  <a:pt x="1713742" y="758911"/>
                  <a:pt x="1702685" y="772732"/>
                </a:cubicBezTo>
                <a:cubicBezTo>
                  <a:pt x="1694204" y="783333"/>
                  <a:pt x="1676927" y="781318"/>
                  <a:pt x="1664048" y="785611"/>
                </a:cubicBezTo>
                <a:cubicBezTo>
                  <a:pt x="1586775" y="781318"/>
                  <a:pt x="1509374" y="778904"/>
                  <a:pt x="1432228" y="772732"/>
                </a:cubicBezTo>
                <a:cubicBezTo>
                  <a:pt x="1401969" y="770311"/>
                  <a:pt x="1372432" y="759853"/>
                  <a:pt x="1342076" y="759853"/>
                </a:cubicBezTo>
                <a:cubicBezTo>
                  <a:pt x="1127385" y="759853"/>
                  <a:pt x="912781" y="768439"/>
                  <a:pt x="698133" y="772732"/>
                </a:cubicBezTo>
                <a:cubicBezTo>
                  <a:pt x="685254" y="781318"/>
                  <a:pt x="670441" y="787545"/>
                  <a:pt x="659496" y="798490"/>
                </a:cubicBezTo>
                <a:cubicBezTo>
                  <a:pt x="648551" y="809435"/>
                  <a:pt x="645825" y="827457"/>
                  <a:pt x="633738" y="837127"/>
                </a:cubicBezTo>
                <a:cubicBezTo>
                  <a:pt x="623138" y="845608"/>
                  <a:pt x="608630" y="848879"/>
                  <a:pt x="595102" y="850006"/>
                </a:cubicBezTo>
                <a:cubicBezTo>
                  <a:pt x="505159" y="857501"/>
                  <a:pt x="414797" y="858591"/>
                  <a:pt x="324645" y="862884"/>
                </a:cubicBezTo>
                <a:cubicBezTo>
                  <a:pt x="262191" y="956566"/>
                  <a:pt x="336647" y="834257"/>
                  <a:pt x="286009" y="965915"/>
                </a:cubicBezTo>
                <a:cubicBezTo>
                  <a:pt x="277630" y="987701"/>
                  <a:pt x="235612" y="1075330"/>
                  <a:pt x="208735" y="1107583"/>
                </a:cubicBezTo>
                <a:cubicBezTo>
                  <a:pt x="197075" y="1121575"/>
                  <a:pt x="184091" y="1134560"/>
                  <a:pt x="170099" y="1146220"/>
                </a:cubicBezTo>
                <a:cubicBezTo>
                  <a:pt x="158208" y="1156129"/>
                  <a:pt x="144341" y="1163391"/>
                  <a:pt x="131462" y="1171977"/>
                </a:cubicBezTo>
                <a:cubicBezTo>
                  <a:pt x="101411" y="1167684"/>
                  <a:pt x="67052" y="1175187"/>
                  <a:pt x="41310" y="1159099"/>
                </a:cubicBezTo>
                <a:cubicBezTo>
                  <a:pt x="26300" y="1149718"/>
                  <a:pt x="31902" y="1124940"/>
                  <a:pt x="28431" y="1107583"/>
                </a:cubicBezTo>
                <a:cubicBezTo>
                  <a:pt x="5765" y="994253"/>
                  <a:pt x="27737" y="1066866"/>
                  <a:pt x="2673" y="991673"/>
                </a:cubicBezTo>
                <a:cubicBezTo>
                  <a:pt x="6966" y="819955"/>
                  <a:pt x="0" y="647585"/>
                  <a:pt x="15552" y="476518"/>
                </a:cubicBezTo>
                <a:cubicBezTo>
                  <a:pt x="17495" y="455141"/>
                  <a:pt x="41713" y="442470"/>
                  <a:pt x="54189" y="425003"/>
                </a:cubicBezTo>
                <a:cubicBezTo>
                  <a:pt x="63186" y="412408"/>
                  <a:pt x="69002" y="397311"/>
                  <a:pt x="79947" y="386366"/>
                </a:cubicBezTo>
                <a:cubicBezTo>
                  <a:pt x="100869" y="365444"/>
                  <a:pt x="146525" y="348322"/>
                  <a:pt x="170099" y="334851"/>
                </a:cubicBezTo>
                <a:cubicBezTo>
                  <a:pt x="240008" y="294903"/>
                  <a:pt x="176529" y="319828"/>
                  <a:pt x="247372" y="296214"/>
                </a:cubicBezTo>
                <a:cubicBezTo>
                  <a:pt x="255958" y="283335"/>
                  <a:pt x="260004" y="265781"/>
                  <a:pt x="273130" y="257577"/>
                </a:cubicBezTo>
                <a:cubicBezTo>
                  <a:pt x="296154" y="243187"/>
                  <a:pt x="324645" y="240406"/>
                  <a:pt x="350403" y="231820"/>
                </a:cubicBezTo>
                <a:cubicBezTo>
                  <a:pt x="443053" y="200937"/>
                  <a:pt x="327340" y="238409"/>
                  <a:pt x="440555" y="206062"/>
                </a:cubicBezTo>
                <a:cubicBezTo>
                  <a:pt x="453608" y="202332"/>
                  <a:pt x="465782" y="195300"/>
                  <a:pt x="479192" y="193183"/>
                </a:cubicBezTo>
                <a:cubicBezTo>
                  <a:pt x="547567" y="182387"/>
                  <a:pt x="618099" y="184214"/>
                  <a:pt x="685254" y="167425"/>
                </a:cubicBezTo>
                <a:cubicBezTo>
                  <a:pt x="736769" y="154546"/>
                  <a:pt x="790497" y="148510"/>
                  <a:pt x="839800" y="128789"/>
                </a:cubicBezTo>
                <a:cubicBezTo>
                  <a:pt x="861265" y="120203"/>
                  <a:pt x="883986" y="114258"/>
                  <a:pt x="904195" y="103031"/>
                </a:cubicBezTo>
                <a:cubicBezTo>
                  <a:pt x="922959" y="92607"/>
                  <a:pt x="935896" y="72650"/>
                  <a:pt x="955710" y="64394"/>
                </a:cubicBezTo>
                <a:cubicBezTo>
                  <a:pt x="988387" y="50778"/>
                  <a:pt x="1025157" y="49832"/>
                  <a:pt x="1058741" y="38637"/>
                </a:cubicBezTo>
                <a:cubicBezTo>
                  <a:pt x="1071620" y="34344"/>
                  <a:pt x="1084126" y="28703"/>
                  <a:pt x="1097378" y="25758"/>
                </a:cubicBezTo>
                <a:cubicBezTo>
                  <a:pt x="1212500" y="175"/>
                  <a:pt x="1376420" y="4293"/>
                  <a:pt x="1432228" y="0"/>
                </a:cubicBezTo>
                <a:close/>
              </a:path>
            </a:pathLst>
          </a:cu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10247" name="Straight Arrow Connector 8"/>
          <p:cNvCxnSpPr>
            <a:cxnSpLocks noChangeShapeType="1"/>
          </p:cNvCxnSpPr>
          <p:nvPr/>
        </p:nvCxnSpPr>
        <p:spPr bwMode="auto">
          <a:xfrm flipH="1">
            <a:off x="3200400" y="2362200"/>
            <a:ext cx="457200" cy="2286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 type="none" w="sm" len="sm"/>
            <a:tailEnd type="arrow" w="med" len="med"/>
          </a:ln>
        </p:spPr>
      </p:cxn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2743200" y="2590800"/>
            <a:ext cx="91440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liver</a:t>
            </a:r>
          </a:p>
        </p:txBody>
      </p:sp>
    </p:spTree>
    <p:extLst>
      <p:ext uri="{BB962C8B-B14F-4D97-AF65-F5344CB8AC3E}">
        <p14:creationId xmlns:p14="http://schemas.microsoft.com/office/powerpoint/2010/main" val="39949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Visceral sensory &amp; referred pain</a:t>
            </a:r>
            <a:endParaRPr lang="en-US" smtClean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1" y="1524000"/>
            <a:ext cx="797044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889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Visceral sensory &amp; referred pain</a:t>
            </a:r>
            <a:endParaRPr lang="en-US" smtClean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5800" y="12192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8482" name="Picture 2" descr="C:\Users\user-pc\Pictures\refer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54" y="1414145"/>
            <a:ext cx="6840446" cy="54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89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8" name="Rectangle 4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latin typeface="Copperplate Gothic Bold" pitchFamily="34" charset="0"/>
              </a:rPr>
              <a:t>TERMINOLOGIE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15421" name="Group 61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686800" cy="5684523"/>
        </p:xfrm>
        <a:graphic>
          <a:graphicData uri="http://schemas.openxmlformats.org/drawingml/2006/table">
            <a:tbl>
              <a:tblPr/>
              <a:tblGrid>
                <a:gridCol w="2133600"/>
                <a:gridCol w="6553200"/>
              </a:tblGrid>
              <a:tr h="685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         TERM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                         DESCRIPTION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ALLODYNIA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PERCEPTION OF NON-NOXIOUS STIMULUS AS PAIN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ANALGESIA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ABSENCE OF PAIN PERCEPTION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ANESTHESIA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ABSENCE OF ALL SENSATIONS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ANESTHESIA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DOLOROSA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PAIN IN AN AREA THAT LACKS SENSATION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DYSESTHESIA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UNPLEASANT SENSATION WITH OR WITHOUT STIMULUS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HYPOALGESIA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DIMINISHED RESPONSE TO NOXIOUS STIMULUS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HYPERALGESIA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INCREASED  RESPONSE TO NOXIOUS STIMULUS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HYPERASTHESIA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INCREASED  RESPONSE TO MILD STIMULUS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HYPOASTHESIA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REDUCED CUTANEOUS SENSATION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NEURALGIA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PAIN IN THE DISTRIBUTION OF A NERVE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PARASTHESIA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ABNORMAL SENSATION PERCEIVED WITHOUT AN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APPARENT STIMULUS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RADICULOPATHY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FUNCTIONAL ABNORMALITY OF NERVE ROOTS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415" name="Picture 55" descr="pain imag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57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14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885"/>
            <a:ext cx="6106886" cy="610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914400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sensitization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934200" y="1840468"/>
            <a:ext cx="206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hyperalgesia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45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134"/>
          <a:stretch>
            <a:fillRect/>
          </a:stretch>
        </p:blipFill>
        <p:spPr bwMode="auto">
          <a:xfrm>
            <a:off x="28194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78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11" y="27878"/>
            <a:ext cx="3059029" cy="683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1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76225"/>
            <a:ext cx="5908675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227638" y="6365875"/>
            <a:ext cx="1000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Text Fig. 18-9</a:t>
            </a:r>
          </a:p>
        </p:txBody>
      </p:sp>
    </p:spTree>
    <p:extLst>
      <p:ext uri="{BB962C8B-B14F-4D97-AF65-F5344CB8AC3E}">
        <p14:creationId xmlns:p14="http://schemas.microsoft.com/office/powerpoint/2010/main" val="37849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1581150" y="504825"/>
            <a:ext cx="2946400" cy="49990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56" name="Freeform 9"/>
          <p:cNvSpPr>
            <a:spLocks/>
          </p:cNvSpPr>
          <p:nvPr/>
        </p:nvSpPr>
        <p:spPr bwMode="auto">
          <a:xfrm>
            <a:off x="2505075" y="800100"/>
            <a:ext cx="1295400" cy="3276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7" name="Freeform 10"/>
          <p:cNvSpPr>
            <a:spLocks/>
          </p:cNvSpPr>
          <p:nvPr/>
        </p:nvSpPr>
        <p:spPr bwMode="auto">
          <a:xfrm flipH="1">
            <a:off x="2505075" y="800100"/>
            <a:ext cx="1295400" cy="3276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8" name="Freeform 11"/>
          <p:cNvSpPr>
            <a:spLocks/>
          </p:cNvSpPr>
          <p:nvPr/>
        </p:nvSpPr>
        <p:spPr bwMode="auto">
          <a:xfrm flipH="1">
            <a:off x="2581275" y="723900"/>
            <a:ext cx="1295400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9" name="Freeform 12"/>
          <p:cNvSpPr>
            <a:spLocks/>
          </p:cNvSpPr>
          <p:nvPr/>
        </p:nvSpPr>
        <p:spPr bwMode="auto">
          <a:xfrm>
            <a:off x="2428875" y="723900"/>
            <a:ext cx="1295400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0" name="Freeform 13"/>
          <p:cNvSpPr>
            <a:spLocks/>
          </p:cNvSpPr>
          <p:nvPr/>
        </p:nvSpPr>
        <p:spPr bwMode="auto">
          <a:xfrm>
            <a:off x="2352675" y="952500"/>
            <a:ext cx="1376363" cy="3717925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1" name="Freeform 14"/>
          <p:cNvSpPr>
            <a:spLocks/>
          </p:cNvSpPr>
          <p:nvPr/>
        </p:nvSpPr>
        <p:spPr bwMode="auto">
          <a:xfrm flipH="1">
            <a:off x="2581275" y="952500"/>
            <a:ext cx="1371600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2" name="Freeform 15"/>
          <p:cNvSpPr>
            <a:spLocks/>
          </p:cNvSpPr>
          <p:nvPr/>
        </p:nvSpPr>
        <p:spPr bwMode="auto">
          <a:xfrm flipH="1">
            <a:off x="2571750" y="1209675"/>
            <a:ext cx="1457325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3" name="Freeform 16"/>
          <p:cNvSpPr>
            <a:spLocks/>
          </p:cNvSpPr>
          <p:nvPr/>
        </p:nvSpPr>
        <p:spPr bwMode="auto">
          <a:xfrm>
            <a:off x="2276475" y="1181100"/>
            <a:ext cx="1438275" cy="3738563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4" name="Freeform 17"/>
          <p:cNvSpPr>
            <a:spLocks/>
          </p:cNvSpPr>
          <p:nvPr/>
        </p:nvSpPr>
        <p:spPr bwMode="auto">
          <a:xfrm flipH="1">
            <a:off x="2565400" y="1381125"/>
            <a:ext cx="1539875" cy="3800475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5" name="Freeform 18"/>
          <p:cNvSpPr>
            <a:spLocks/>
          </p:cNvSpPr>
          <p:nvPr/>
        </p:nvSpPr>
        <p:spPr bwMode="auto">
          <a:xfrm>
            <a:off x="2200275" y="1409700"/>
            <a:ext cx="1477963" cy="374015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6" name="Oval 19"/>
          <p:cNvSpPr>
            <a:spLocks noChangeArrowheads="1"/>
          </p:cNvSpPr>
          <p:nvPr/>
        </p:nvSpPr>
        <p:spPr bwMode="auto">
          <a:xfrm>
            <a:off x="2474913" y="50927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2409825" y="401955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8" name="Oval 21"/>
          <p:cNvSpPr>
            <a:spLocks noChangeArrowheads="1"/>
          </p:cNvSpPr>
          <p:nvPr/>
        </p:nvSpPr>
        <p:spPr bwMode="auto">
          <a:xfrm>
            <a:off x="2447925" y="43434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auto">
          <a:xfrm>
            <a:off x="2428875" y="4572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3721100" y="399256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1" name="Oval 24"/>
          <p:cNvSpPr>
            <a:spLocks noChangeArrowheads="1"/>
          </p:cNvSpPr>
          <p:nvPr/>
        </p:nvSpPr>
        <p:spPr bwMode="auto">
          <a:xfrm>
            <a:off x="3670300" y="430688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3702050" y="462121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3" name="Oval 26"/>
          <p:cNvSpPr>
            <a:spLocks noChangeArrowheads="1"/>
          </p:cNvSpPr>
          <p:nvPr/>
        </p:nvSpPr>
        <p:spPr bwMode="auto">
          <a:xfrm>
            <a:off x="3692525" y="487838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4" name="Oval 27"/>
          <p:cNvSpPr>
            <a:spLocks noChangeArrowheads="1"/>
          </p:cNvSpPr>
          <p:nvPr/>
        </p:nvSpPr>
        <p:spPr bwMode="auto">
          <a:xfrm>
            <a:off x="3673475" y="510698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5" name="Oval 29"/>
          <p:cNvSpPr>
            <a:spLocks noChangeArrowheads="1"/>
          </p:cNvSpPr>
          <p:nvPr/>
        </p:nvSpPr>
        <p:spPr bwMode="auto">
          <a:xfrm>
            <a:off x="2465388" y="4797425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6" name="Rectangle 32"/>
          <p:cNvSpPr>
            <a:spLocks noChangeArrowheads="1"/>
          </p:cNvSpPr>
          <p:nvPr/>
        </p:nvSpPr>
        <p:spPr bwMode="auto">
          <a:xfrm>
            <a:off x="2047875" y="627063"/>
            <a:ext cx="2174875" cy="13001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77" name="Oval 33"/>
          <p:cNvSpPr>
            <a:spLocks noChangeArrowheads="1"/>
          </p:cNvSpPr>
          <p:nvPr/>
        </p:nvSpPr>
        <p:spPr bwMode="auto">
          <a:xfrm>
            <a:off x="3014663" y="4173538"/>
            <a:ext cx="182562" cy="285750"/>
          </a:xfrm>
          <a:prstGeom prst="ellipse">
            <a:avLst/>
          </a:prstGeom>
          <a:solidFill>
            <a:srgbClr val="000000">
              <a:alpha val="25098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4848225" y="495300"/>
            <a:ext cx="2946400" cy="49990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79" name="Freeform 37"/>
          <p:cNvSpPr>
            <a:spLocks/>
          </p:cNvSpPr>
          <p:nvPr/>
        </p:nvSpPr>
        <p:spPr bwMode="auto">
          <a:xfrm>
            <a:off x="5772150" y="790575"/>
            <a:ext cx="1295400" cy="3276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0" name="Freeform 38"/>
          <p:cNvSpPr>
            <a:spLocks/>
          </p:cNvSpPr>
          <p:nvPr/>
        </p:nvSpPr>
        <p:spPr bwMode="auto">
          <a:xfrm flipH="1">
            <a:off x="5772150" y="790575"/>
            <a:ext cx="1295400" cy="3276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1" name="Freeform 39"/>
          <p:cNvSpPr>
            <a:spLocks/>
          </p:cNvSpPr>
          <p:nvPr/>
        </p:nvSpPr>
        <p:spPr bwMode="auto">
          <a:xfrm flipH="1">
            <a:off x="5848350" y="714375"/>
            <a:ext cx="1295400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" name="Freeform 40"/>
          <p:cNvSpPr>
            <a:spLocks/>
          </p:cNvSpPr>
          <p:nvPr/>
        </p:nvSpPr>
        <p:spPr bwMode="auto">
          <a:xfrm>
            <a:off x="5695950" y="714375"/>
            <a:ext cx="1295400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" name="Freeform 41"/>
          <p:cNvSpPr>
            <a:spLocks/>
          </p:cNvSpPr>
          <p:nvPr/>
        </p:nvSpPr>
        <p:spPr bwMode="auto">
          <a:xfrm>
            <a:off x="5619750" y="942975"/>
            <a:ext cx="1376363" cy="3717925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" name="Freeform 42"/>
          <p:cNvSpPr>
            <a:spLocks/>
          </p:cNvSpPr>
          <p:nvPr/>
        </p:nvSpPr>
        <p:spPr bwMode="auto">
          <a:xfrm flipH="1">
            <a:off x="5848350" y="942975"/>
            <a:ext cx="1371600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5" name="Freeform 43"/>
          <p:cNvSpPr>
            <a:spLocks/>
          </p:cNvSpPr>
          <p:nvPr/>
        </p:nvSpPr>
        <p:spPr bwMode="auto">
          <a:xfrm flipH="1">
            <a:off x="5838825" y="1200150"/>
            <a:ext cx="1457325" cy="365760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6" name="Freeform 44"/>
          <p:cNvSpPr>
            <a:spLocks/>
          </p:cNvSpPr>
          <p:nvPr/>
        </p:nvSpPr>
        <p:spPr bwMode="auto">
          <a:xfrm>
            <a:off x="5543550" y="1171575"/>
            <a:ext cx="1438275" cy="3738563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7" name="Freeform 45"/>
          <p:cNvSpPr>
            <a:spLocks/>
          </p:cNvSpPr>
          <p:nvPr/>
        </p:nvSpPr>
        <p:spPr bwMode="auto">
          <a:xfrm flipH="1">
            <a:off x="5832475" y="1371600"/>
            <a:ext cx="1539875" cy="3800475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8" name="Freeform 46"/>
          <p:cNvSpPr>
            <a:spLocks/>
          </p:cNvSpPr>
          <p:nvPr/>
        </p:nvSpPr>
        <p:spPr bwMode="auto">
          <a:xfrm>
            <a:off x="5467350" y="1400175"/>
            <a:ext cx="1477963" cy="3740150"/>
          </a:xfrm>
          <a:custGeom>
            <a:avLst/>
            <a:gdLst>
              <a:gd name="T0" fmla="*/ 2147483647 w 816"/>
              <a:gd name="T1" fmla="*/ 2147483647 h 2304"/>
              <a:gd name="T2" fmla="*/ 0 w 816"/>
              <a:gd name="T3" fmla="*/ 2147483647 h 2304"/>
              <a:gd name="T4" fmla="*/ 0 w 816"/>
              <a:gd name="T5" fmla="*/ 0 h 2304"/>
              <a:gd name="T6" fmla="*/ 0 60000 65536"/>
              <a:gd name="T7" fmla="*/ 0 60000 65536"/>
              <a:gd name="T8" fmla="*/ 0 60000 65536"/>
              <a:gd name="T9" fmla="*/ 0 w 816"/>
              <a:gd name="T10" fmla="*/ 0 h 2304"/>
              <a:gd name="T11" fmla="*/ 816 w 816"/>
              <a:gd name="T12" fmla="*/ 2304 h 2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304">
                <a:moveTo>
                  <a:pt x="816" y="2304"/>
                </a:moveTo>
                <a:lnTo>
                  <a:pt x="0" y="1824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9" name="Oval 47"/>
          <p:cNvSpPr>
            <a:spLocks noChangeArrowheads="1"/>
          </p:cNvSpPr>
          <p:nvPr/>
        </p:nvSpPr>
        <p:spPr bwMode="auto">
          <a:xfrm>
            <a:off x="5741988" y="5083175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0" name="Oval 48"/>
          <p:cNvSpPr>
            <a:spLocks noChangeArrowheads="1"/>
          </p:cNvSpPr>
          <p:nvPr/>
        </p:nvSpPr>
        <p:spPr bwMode="auto">
          <a:xfrm>
            <a:off x="5676900" y="4010025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1" name="Oval 49"/>
          <p:cNvSpPr>
            <a:spLocks noChangeArrowheads="1"/>
          </p:cNvSpPr>
          <p:nvPr/>
        </p:nvSpPr>
        <p:spPr bwMode="auto">
          <a:xfrm>
            <a:off x="5715000" y="4333875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" name="Oval 50"/>
          <p:cNvSpPr>
            <a:spLocks noChangeArrowheads="1"/>
          </p:cNvSpPr>
          <p:nvPr/>
        </p:nvSpPr>
        <p:spPr bwMode="auto">
          <a:xfrm>
            <a:off x="5695950" y="4562475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3" name="Oval 51"/>
          <p:cNvSpPr>
            <a:spLocks noChangeArrowheads="1"/>
          </p:cNvSpPr>
          <p:nvPr/>
        </p:nvSpPr>
        <p:spPr bwMode="auto">
          <a:xfrm>
            <a:off x="6988175" y="398303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4" name="Oval 52"/>
          <p:cNvSpPr>
            <a:spLocks noChangeArrowheads="1"/>
          </p:cNvSpPr>
          <p:nvPr/>
        </p:nvSpPr>
        <p:spPr bwMode="auto">
          <a:xfrm>
            <a:off x="6937375" y="429736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5" name="Oval 53"/>
          <p:cNvSpPr>
            <a:spLocks noChangeArrowheads="1"/>
          </p:cNvSpPr>
          <p:nvPr/>
        </p:nvSpPr>
        <p:spPr bwMode="auto">
          <a:xfrm>
            <a:off x="6969125" y="461168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6" name="Oval 54"/>
          <p:cNvSpPr>
            <a:spLocks noChangeArrowheads="1"/>
          </p:cNvSpPr>
          <p:nvPr/>
        </p:nvSpPr>
        <p:spPr bwMode="auto">
          <a:xfrm>
            <a:off x="6959600" y="486886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7" name="Oval 55"/>
          <p:cNvSpPr>
            <a:spLocks noChangeArrowheads="1"/>
          </p:cNvSpPr>
          <p:nvPr/>
        </p:nvSpPr>
        <p:spPr bwMode="auto">
          <a:xfrm>
            <a:off x="6940550" y="509746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8" name="Oval 56"/>
          <p:cNvSpPr>
            <a:spLocks noChangeArrowheads="1"/>
          </p:cNvSpPr>
          <p:nvPr/>
        </p:nvSpPr>
        <p:spPr bwMode="auto">
          <a:xfrm>
            <a:off x="5732463" y="47879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9" name="Rectangle 57"/>
          <p:cNvSpPr>
            <a:spLocks noChangeArrowheads="1"/>
          </p:cNvSpPr>
          <p:nvPr/>
        </p:nvSpPr>
        <p:spPr bwMode="auto">
          <a:xfrm>
            <a:off x="5314950" y="617538"/>
            <a:ext cx="2174875" cy="13001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00" name="Rectangle 59"/>
          <p:cNvSpPr>
            <a:spLocks noChangeArrowheads="1"/>
          </p:cNvSpPr>
          <p:nvPr/>
        </p:nvSpPr>
        <p:spPr bwMode="auto">
          <a:xfrm>
            <a:off x="7107238" y="3686175"/>
            <a:ext cx="427037" cy="163513"/>
          </a:xfrm>
          <a:prstGeom prst="rect">
            <a:avLst/>
          </a:prstGeom>
          <a:solidFill>
            <a:srgbClr val="000000">
              <a:alpha val="2509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01" name="Text Box 60"/>
          <p:cNvSpPr txBox="1">
            <a:spLocks noChangeArrowheads="1"/>
          </p:cNvSpPr>
          <p:nvPr/>
        </p:nvSpPr>
        <p:spPr bwMode="auto">
          <a:xfrm>
            <a:off x="1609725" y="804863"/>
            <a:ext cx="2892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cs typeface="+mn-cs"/>
              </a:rPr>
              <a:t>Syringomyelia and the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cs typeface="+mn-cs"/>
              </a:rPr>
              <a:t>             ALS</a:t>
            </a:r>
          </a:p>
        </p:txBody>
      </p:sp>
      <p:sp>
        <p:nvSpPr>
          <p:cNvPr id="102" name="Text Box 61"/>
          <p:cNvSpPr txBox="1">
            <a:spLocks noChangeArrowheads="1"/>
          </p:cNvSpPr>
          <p:nvPr/>
        </p:nvSpPr>
        <p:spPr bwMode="auto">
          <a:xfrm>
            <a:off x="5224463" y="769938"/>
            <a:ext cx="2216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cs typeface="+mn-cs"/>
              </a:rPr>
              <a:t>     Spinal cord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cs typeface="+mn-cs"/>
              </a:rPr>
              <a:t>Hemisection 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cs typeface="+mn-cs"/>
              </a:rPr>
              <a:t>        the ALS</a:t>
            </a:r>
          </a:p>
        </p:txBody>
      </p:sp>
      <p:sp>
        <p:nvSpPr>
          <p:cNvPr id="104" name="Line 63"/>
          <p:cNvSpPr>
            <a:spLocks noChangeShapeType="1"/>
          </p:cNvSpPr>
          <p:nvPr/>
        </p:nvSpPr>
        <p:spPr bwMode="auto">
          <a:xfrm>
            <a:off x="5348288" y="4637088"/>
            <a:ext cx="328612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5" name="Line 64"/>
          <p:cNvSpPr>
            <a:spLocks noChangeShapeType="1"/>
          </p:cNvSpPr>
          <p:nvPr/>
        </p:nvSpPr>
        <p:spPr bwMode="auto">
          <a:xfrm>
            <a:off x="5376863" y="4875213"/>
            <a:ext cx="328612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6" name="Line 65"/>
          <p:cNvSpPr>
            <a:spLocks noChangeShapeType="1"/>
          </p:cNvSpPr>
          <p:nvPr/>
        </p:nvSpPr>
        <p:spPr bwMode="auto">
          <a:xfrm>
            <a:off x="5386388" y="5160963"/>
            <a:ext cx="328612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7" name="Line 66"/>
          <p:cNvSpPr>
            <a:spLocks noChangeShapeType="1"/>
          </p:cNvSpPr>
          <p:nvPr/>
        </p:nvSpPr>
        <p:spPr bwMode="auto">
          <a:xfrm>
            <a:off x="2081213" y="4656138"/>
            <a:ext cx="328612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 sz="1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27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295400" y="228600"/>
            <a:ext cx="6916738" cy="4619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The ALS in the Spinal Cord, Medulla and Pons</a:t>
            </a:r>
          </a:p>
        </p:txBody>
      </p:sp>
      <p:pic>
        <p:nvPicPr>
          <p:cNvPr id="24579" name="Picture 5" descr="HAIN008-007a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0" b="2353"/>
          <a:stretch>
            <a:fillRect/>
          </a:stretch>
        </p:blipFill>
        <p:spPr bwMode="auto">
          <a:xfrm>
            <a:off x="2452688" y="762000"/>
            <a:ext cx="4633912" cy="5943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414588" y="6456363"/>
            <a:ext cx="1063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Atlas Fig. 8-7A</a:t>
            </a:r>
          </a:p>
        </p:txBody>
      </p:sp>
    </p:spTree>
    <p:extLst>
      <p:ext uri="{BB962C8B-B14F-4D97-AF65-F5344CB8AC3E}">
        <p14:creationId xmlns:p14="http://schemas.microsoft.com/office/powerpoint/2010/main" val="18789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31">
  <a:themeElements>
    <a:clrScheme name="">
      <a:dk1>
        <a:srgbClr val="969696"/>
      </a:dk1>
      <a:lt1>
        <a:srgbClr val="FFFFCC"/>
      </a:lt1>
      <a:dk2>
        <a:srgbClr val="0000FF"/>
      </a:dk2>
      <a:lt2>
        <a:srgbClr val="FFFFCC"/>
      </a:lt2>
      <a:accent1>
        <a:srgbClr val="00CC99"/>
      </a:accent1>
      <a:accent2>
        <a:srgbClr val="3333CC"/>
      </a:accent2>
      <a:accent3>
        <a:srgbClr val="AAAAFF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 3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3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3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431</Words>
  <Application>Microsoft Office PowerPoint</Application>
  <PresentationFormat>On-screen Show (4:3)</PresentationFormat>
  <Paragraphs>142</Paragraphs>
  <Slides>39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chapter 31</vt:lpstr>
      <vt:lpstr>Оформление по умолчанию</vt:lpstr>
      <vt:lpstr>Default Design</vt:lpstr>
      <vt:lpstr>Office Theme</vt:lpstr>
      <vt:lpstr>1_Оформление по умолчанию</vt:lpstr>
      <vt:lpstr>Image</vt:lpstr>
      <vt:lpstr>Antero-lateral system (ALS) </vt:lpstr>
      <vt:lpstr>Sensations modalities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ASCENDING PATHWAYS</vt:lpstr>
      <vt:lpstr>ASCENDING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Dermatomes</vt:lpstr>
      <vt:lpstr>Dermatomes</vt:lpstr>
      <vt:lpstr>PowerPoint Presentation</vt:lpstr>
      <vt:lpstr>Dermatomes</vt:lpstr>
      <vt:lpstr>Dermatomes</vt:lpstr>
      <vt:lpstr>Dermatomes</vt:lpstr>
      <vt:lpstr>Dermatomes</vt:lpstr>
      <vt:lpstr>Visceral sensory &amp; referred pain</vt:lpstr>
      <vt:lpstr>Visceral sensory &amp; referred pain</vt:lpstr>
      <vt:lpstr>Visceral sensory &amp; referred pain</vt:lpstr>
      <vt:lpstr>Visceral sensory &amp; referred pain</vt:lpstr>
      <vt:lpstr>Referred pain</vt:lpstr>
      <vt:lpstr>Visceral sensory &amp; referred pain</vt:lpstr>
      <vt:lpstr>Visceral sensory &amp; referred pain</vt:lpstr>
      <vt:lpstr>TERMINOLOGIE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Dawsar</dc:creator>
  <cp:lastModifiedBy>user-pc</cp:lastModifiedBy>
  <cp:revision>55</cp:revision>
  <dcterms:created xsi:type="dcterms:W3CDTF">2013-02-05T19:58:16Z</dcterms:created>
  <dcterms:modified xsi:type="dcterms:W3CDTF">2016-02-04T05:52:31Z</dcterms:modified>
</cp:coreProperties>
</file>