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74" r:id="rId2"/>
    <p:sldId id="474" r:id="rId3"/>
    <p:sldId id="475" r:id="rId4"/>
    <p:sldId id="473" r:id="rId5"/>
    <p:sldId id="476" r:id="rId6"/>
    <p:sldId id="478" r:id="rId7"/>
    <p:sldId id="272" r:id="rId8"/>
    <p:sldId id="292" r:id="rId9"/>
    <p:sldId id="527" r:id="rId10"/>
    <p:sldId id="528" r:id="rId11"/>
    <p:sldId id="482" r:id="rId12"/>
    <p:sldId id="480" r:id="rId13"/>
    <p:sldId id="479" r:id="rId14"/>
    <p:sldId id="477" r:id="rId15"/>
    <p:sldId id="491" r:id="rId16"/>
    <p:sldId id="492" r:id="rId17"/>
    <p:sldId id="493" r:id="rId18"/>
    <p:sldId id="494" r:id="rId19"/>
    <p:sldId id="487" r:id="rId20"/>
    <p:sldId id="488" r:id="rId21"/>
    <p:sldId id="489" r:id="rId22"/>
    <p:sldId id="485" r:id="rId23"/>
    <p:sldId id="495" r:id="rId24"/>
    <p:sldId id="500" r:id="rId25"/>
    <p:sldId id="496" r:id="rId26"/>
    <p:sldId id="505" r:id="rId27"/>
    <p:sldId id="509" r:id="rId28"/>
    <p:sldId id="510" r:id="rId29"/>
    <p:sldId id="498" r:id="rId30"/>
    <p:sldId id="499" r:id="rId31"/>
    <p:sldId id="525" r:id="rId32"/>
    <p:sldId id="526" r:id="rId33"/>
    <p:sldId id="524" r:id="rId34"/>
    <p:sldId id="523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D7F116-5706-4A28-8731-D9089FE7B874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FA9583-0AF3-4F80-9E99-904CF84B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0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CF2E0-4B14-4F10-9C50-F0FE2049AEC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A9583-0AF3-4F80-9E99-904CF84BF3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CF2E0-4B14-4F10-9C50-F0FE2049AEC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CF2E0-4B14-4F10-9C50-F0FE2049AEC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1094A-ADDF-4AD5-995B-5836620E92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2ED63-6081-41F1-AAF9-C54D7C77A13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0149A-14D0-449E-B244-21DC3D2218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8A530-B517-4A33-8D08-ADBB6D8691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C46D3-83D6-4621-A2F1-2D836EFF44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CC169B-E8B7-4771-9A28-23B1E6CA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FF960F-6DC0-4BCB-99B2-512215F19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E865347-7F9A-4AAC-B439-01DECAB7E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93369-E031-4BCC-9261-6D64CC212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0A5AEC-5222-46AB-BED8-687A15C2A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7891E0-0072-45A2-BF7F-61302708E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B293AB-B30C-4FBD-A265-665637093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A5EFD4-53FA-4799-AA7C-05CF7F1A5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8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1763A4-1C4D-451A-BBD4-68E6FBCC7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8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12D929-8EDC-4D42-A1F0-081D0EBDD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6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8C32DB-EE05-4B53-8354-773708F1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7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7164D6-0562-4761-AAC7-A308CE6F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38431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5DE94F-7AE3-4BE7-BF86-07C89BEF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Physiology of the sensory system</a:t>
            </a:r>
          </a:p>
        </p:txBody>
      </p:sp>
      <p:sp>
        <p:nvSpPr>
          <p:cNvPr id="7168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06751-f09-06 [Converted]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405" r="2678" b="4346"/>
          <a:stretch>
            <a:fillRect/>
          </a:stretch>
        </p:blipFill>
        <p:spPr bwMode="auto">
          <a:xfrm>
            <a:off x="685800" y="1314450"/>
            <a:ext cx="7924800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5846763"/>
            <a:ext cx="238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FFFFCC"/>
                </a:solidFill>
              </a:rPr>
              <a:t>Text Fig. 9-6, Anatomical Orientation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211513" y="514350"/>
            <a:ext cx="2684462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The Spinal Nerve</a:t>
            </a:r>
          </a:p>
        </p:txBody>
      </p:sp>
    </p:spTree>
    <p:extLst>
      <p:ext uri="{BB962C8B-B14F-4D97-AF65-F5344CB8AC3E}">
        <p14:creationId xmlns:p14="http://schemas.microsoft.com/office/powerpoint/2010/main" val="13149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Posterior Column-Medial </a:t>
            </a:r>
            <a:r>
              <a:rPr lang="en-US" dirty="0" err="1">
                <a:latin typeface="Times New Roman" pitchFamily="18" charset="0"/>
              </a:rPr>
              <a:t>lemniscus</a:t>
            </a:r>
            <a:r>
              <a:rPr lang="en-US" dirty="0">
                <a:latin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Pathway</a:t>
            </a:r>
            <a:br>
              <a:rPr lang="en-US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</a:rPr>
              <a:t>(PCML)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45720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1399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2222" r="2997"/>
          <a:stretch/>
        </p:blipFill>
        <p:spPr bwMode="auto">
          <a:xfrm>
            <a:off x="2342418" y="0"/>
            <a:ext cx="44740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0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Picture 14" descr="F67511-017-f0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16244"/>
            <a:ext cx="5029200" cy="67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" y="-32488"/>
            <a:ext cx="3025775" cy="68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6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06"/>
            <a:ext cx="3025775" cy="682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98488" y="333375"/>
            <a:ext cx="7912100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Ascending and Descending Tracts of the Spinal Cord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1581150" y="955675"/>
            <a:ext cx="4068763" cy="55070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/>
          </a:p>
        </p:txBody>
      </p:sp>
      <p:sp>
        <p:nvSpPr>
          <p:cNvPr id="16388" name="Freeform 11"/>
          <p:cNvSpPr>
            <a:spLocks/>
          </p:cNvSpPr>
          <p:nvPr/>
        </p:nvSpPr>
        <p:spPr bwMode="auto">
          <a:xfrm>
            <a:off x="3292475" y="1141413"/>
            <a:ext cx="738188" cy="4787900"/>
          </a:xfrm>
          <a:custGeom>
            <a:avLst/>
            <a:gdLst>
              <a:gd name="T0" fmla="*/ 0 w 349"/>
              <a:gd name="T1" fmla="*/ 0 h 3016"/>
              <a:gd name="T2" fmla="*/ 0 w 349"/>
              <a:gd name="T3" fmla="*/ 2147483647 h 3016"/>
              <a:gd name="T4" fmla="*/ 2147483647 w 349"/>
              <a:gd name="T5" fmla="*/ 2147483647 h 3016"/>
              <a:gd name="T6" fmla="*/ 0 60000 65536"/>
              <a:gd name="T7" fmla="*/ 0 60000 65536"/>
              <a:gd name="T8" fmla="*/ 0 60000 65536"/>
              <a:gd name="T9" fmla="*/ 0 w 349"/>
              <a:gd name="T10" fmla="*/ 0 h 3016"/>
              <a:gd name="T11" fmla="*/ 349 w 349"/>
              <a:gd name="T12" fmla="*/ 3016 h 30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9" h="3016">
                <a:moveTo>
                  <a:pt x="0" y="0"/>
                </a:moveTo>
                <a:lnTo>
                  <a:pt x="0" y="3016"/>
                </a:lnTo>
                <a:lnTo>
                  <a:pt x="349" y="3016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89" name="Freeform 15"/>
          <p:cNvSpPr>
            <a:spLocks/>
          </p:cNvSpPr>
          <p:nvPr/>
        </p:nvSpPr>
        <p:spPr bwMode="auto">
          <a:xfrm>
            <a:off x="3373438" y="1141413"/>
            <a:ext cx="677862" cy="4376737"/>
          </a:xfrm>
          <a:custGeom>
            <a:avLst/>
            <a:gdLst>
              <a:gd name="T0" fmla="*/ 0 w 298"/>
              <a:gd name="T1" fmla="*/ 0 h 2757"/>
              <a:gd name="T2" fmla="*/ 0 w 298"/>
              <a:gd name="T3" fmla="*/ 2147483647 h 2757"/>
              <a:gd name="T4" fmla="*/ 2147483647 w 298"/>
              <a:gd name="T5" fmla="*/ 2147483647 h 2757"/>
              <a:gd name="T6" fmla="*/ 0 60000 65536"/>
              <a:gd name="T7" fmla="*/ 0 60000 65536"/>
              <a:gd name="T8" fmla="*/ 0 60000 65536"/>
              <a:gd name="T9" fmla="*/ 0 w 298"/>
              <a:gd name="T10" fmla="*/ 0 h 2757"/>
              <a:gd name="T11" fmla="*/ 298 w 298"/>
              <a:gd name="T12" fmla="*/ 2757 h 27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" h="2757">
                <a:moveTo>
                  <a:pt x="0" y="0"/>
                </a:moveTo>
                <a:lnTo>
                  <a:pt x="0" y="2757"/>
                </a:lnTo>
                <a:lnTo>
                  <a:pt x="298" y="2757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0" name="Freeform 16"/>
          <p:cNvSpPr>
            <a:spLocks/>
          </p:cNvSpPr>
          <p:nvPr/>
        </p:nvSpPr>
        <p:spPr bwMode="auto">
          <a:xfrm>
            <a:off x="3435350" y="1141413"/>
            <a:ext cx="595313" cy="3884612"/>
          </a:xfrm>
          <a:custGeom>
            <a:avLst/>
            <a:gdLst>
              <a:gd name="T0" fmla="*/ 0 w 259"/>
              <a:gd name="T1" fmla="*/ 0 h 2447"/>
              <a:gd name="T2" fmla="*/ 0 w 259"/>
              <a:gd name="T3" fmla="*/ 2147483647 h 2447"/>
              <a:gd name="T4" fmla="*/ 2147483647 w 259"/>
              <a:gd name="T5" fmla="*/ 2147483647 h 2447"/>
              <a:gd name="T6" fmla="*/ 0 60000 65536"/>
              <a:gd name="T7" fmla="*/ 0 60000 65536"/>
              <a:gd name="T8" fmla="*/ 0 60000 65536"/>
              <a:gd name="T9" fmla="*/ 0 w 259"/>
              <a:gd name="T10" fmla="*/ 0 h 2447"/>
              <a:gd name="T11" fmla="*/ 259 w 259"/>
              <a:gd name="T12" fmla="*/ 2447 h 24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9" h="2447">
                <a:moveTo>
                  <a:pt x="0" y="0"/>
                </a:moveTo>
                <a:lnTo>
                  <a:pt x="0" y="2447"/>
                </a:lnTo>
                <a:lnTo>
                  <a:pt x="259" y="2447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1" name="Freeform 17"/>
          <p:cNvSpPr>
            <a:spLocks/>
          </p:cNvSpPr>
          <p:nvPr/>
        </p:nvSpPr>
        <p:spPr bwMode="auto">
          <a:xfrm>
            <a:off x="3497263" y="1141413"/>
            <a:ext cx="533400" cy="3124200"/>
          </a:xfrm>
          <a:custGeom>
            <a:avLst/>
            <a:gdLst>
              <a:gd name="T0" fmla="*/ 0 w 207"/>
              <a:gd name="T1" fmla="*/ 0 h 1968"/>
              <a:gd name="T2" fmla="*/ 0 w 207"/>
              <a:gd name="T3" fmla="*/ 2147483647 h 1968"/>
              <a:gd name="T4" fmla="*/ 2147483647 w 207"/>
              <a:gd name="T5" fmla="*/ 2147483647 h 1968"/>
              <a:gd name="T6" fmla="*/ 0 60000 65536"/>
              <a:gd name="T7" fmla="*/ 0 60000 65536"/>
              <a:gd name="T8" fmla="*/ 0 60000 65536"/>
              <a:gd name="T9" fmla="*/ 0 w 207"/>
              <a:gd name="T10" fmla="*/ 0 h 1968"/>
              <a:gd name="T11" fmla="*/ 207 w 207"/>
              <a:gd name="T12" fmla="*/ 1968 h 19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" h="1968">
                <a:moveTo>
                  <a:pt x="0" y="0"/>
                </a:moveTo>
                <a:lnTo>
                  <a:pt x="0" y="1968"/>
                </a:lnTo>
                <a:lnTo>
                  <a:pt x="207" y="1968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2" name="Freeform 18"/>
          <p:cNvSpPr>
            <a:spLocks/>
          </p:cNvSpPr>
          <p:nvPr/>
        </p:nvSpPr>
        <p:spPr bwMode="auto">
          <a:xfrm>
            <a:off x="3579813" y="1141413"/>
            <a:ext cx="450850" cy="2157412"/>
          </a:xfrm>
          <a:custGeom>
            <a:avLst/>
            <a:gdLst>
              <a:gd name="T0" fmla="*/ 0 w 155"/>
              <a:gd name="T1" fmla="*/ 0 h 1359"/>
              <a:gd name="T2" fmla="*/ 0 w 155"/>
              <a:gd name="T3" fmla="*/ 2147483647 h 1359"/>
              <a:gd name="T4" fmla="*/ 2147483647 w 155"/>
              <a:gd name="T5" fmla="*/ 2147483647 h 1359"/>
              <a:gd name="T6" fmla="*/ 0 60000 65536"/>
              <a:gd name="T7" fmla="*/ 0 60000 65536"/>
              <a:gd name="T8" fmla="*/ 0 60000 65536"/>
              <a:gd name="T9" fmla="*/ 0 w 155"/>
              <a:gd name="T10" fmla="*/ 0 h 1359"/>
              <a:gd name="T11" fmla="*/ 155 w 155"/>
              <a:gd name="T12" fmla="*/ 1359 h 13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1359">
                <a:moveTo>
                  <a:pt x="0" y="0"/>
                </a:moveTo>
                <a:lnTo>
                  <a:pt x="0" y="1359"/>
                </a:lnTo>
                <a:lnTo>
                  <a:pt x="155" y="1359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3" name="Freeform 19"/>
          <p:cNvSpPr>
            <a:spLocks/>
          </p:cNvSpPr>
          <p:nvPr/>
        </p:nvSpPr>
        <p:spPr bwMode="auto">
          <a:xfrm>
            <a:off x="3660775" y="1141413"/>
            <a:ext cx="369888" cy="1520825"/>
          </a:xfrm>
          <a:custGeom>
            <a:avLst/>
            <a:gdLst>
              <a:gd name="T0" fmla="*/ 0 w 104"/>
              <a:gd name="T1" fmla="*/ 0 h 958"/>
              <a:gd name="T2" fmla="*/ 0 w 104"/>
              <a:gd name="T3" fmla="*/ 2147483647 h 958"/>
              <a:gd name="T4" fmla="*/ 2147483647 w 104"/>
              <a:gd name="T5" fmla="*/ 2147483647 h 958"/>
              <a:gd name="T6" fmla="*/ 0 60000 65536"/>
              <a:gd name="T7" fmla="*/ 0 60000 65536"/>
              <a:gd name="T8" fmla="*/ 0 60000 65536"/>
              <a:gd name="T9" fmla="*/ 0 w 104"/>
              <a:gd name="T10" fmla="*/ 0 h 958"/>
              <a:gd name="T11" fmla="*/ 104 w 104"/>
              <a:gd name="T12" fmla="*/ 958 h 9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958">
                <a:moveTo>
                  <a:pt x="0" y="0"/>
                </a:moveTo>
                <a:lnTo>
                  <a:pt x="0" y="958"/>
                </a:lnTo>
                <a:lnTo>
                  <a:pt x="104" y="958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4" name="Freeform 20"/>
          <p:cNvSpPr>
            <a:spLocks/>
          </p:cNvSpPr>
          <p:nvPr/>
        </p:nvSpPr>
        <p:spPr bwMode="auto">
          <a:xfrm>
            <a:off x="3722688" y="1141413"/>
            <a:ext cx="328612" cy="1233487"/>
          </a:xfrm>
          <a:custGeom>
            <a:avLst/>
            <a:gdLst>
              <a:gd name="T0" fmla="*/ 0 w 91"/>
              <a:gd name="T1" fmla="*/ 0 h 777"/>
              <a:gd name="T2" fmla="*/ 0 w 91"/>
              <a:gd name="T3" fmla="*/ 2147483647 h 777"/>
              <a:gd name="T4" fmla="*/ 2147483647 w 91"/>
              <a:gd name="T5" fmla="*/ 2147483647 h 777"/>
              <a:gd name="T6" fmla="*/ 0 60000 65536"/>
              <a:gd name="T7" fmla="*/ 0 60000 65536"/>
              <a:gd name="T8" fmla="*/ 0 60000 65536"/>
              <a:gd name="T9" fmla="*/ 0 w 91"/>
              <a:gd name="T10" fmla="*/ 0 h 777"/>
              <a:gd name="T11" fmla="*/ 91 w 91"/>
              <a:gd name="T12" fmla="*/ 777 h 7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" h="777">
                <a:moveTo>
                  <a:pt x="0" y="0"/>
                </a:moveTo>
                <a:lnTo>
                  <a:pt x="0" y="777"/>
                </a:lnTo>
                <a:lnTo>
                  <a:pt x="91" y="777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5" name="Freeform 21"/>
          <p:cNvSpPr>
            <a:spLocks/>
          </p:cNvSpPr>
          <p:nvPr/>
        </p:nvSpPr>
        <p:spPr bwMode="auto">
          <a:xfrm>
            <a:off x="3784600" y="1141413"/>
            <a:ext cx="265113" cy="985837"/>
          </a:xfrm>
          <a:custGeom>
            <a:avLst/>
            <a:gdLst>
              <a:gd name="T0" fmla="*/ 0 w 155"/>
              <a:gd name="T1" fmla="*/ 0 h 621"/>
              <a:gd name="T2" fmla="*/ 0 w 155"/>
              <a:gd name="T3" fmla="*/ 2147483647 h 621"/>
              <a:gd name="T4" fmla="*/ 2147483647 w 155"/>
              <a:gd name="T5" fmla="*/ 2147483647 h 621"/>
              <a:gd name="T6" fmla="*/ 0 60000 65536"/>
              <a:gd name="T7" fmla="*/ 0 60000 65536"/>
              <a:gd name="T8" fmla="*/ 0 60000 65536"/>
              <a:gd name="T9" fmla="*/ 0 w 155"/>
              <a:gd name="T10" fmla="*/ 0 h 621"/>
              <a:gd name="T11" fmla="*/ 155 w 155"/>
              <a:gd name="T12" fmla="*/ 621 h 6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621">
                <a:moveTo>
                  <a:pt x="0" y="0"/>
                </a:moveTo>
                <a:lnTo>
                  <a:pt x="0" y="621"/>
                </a:lnTo>
                <a:lnTo>
                  <a:pt x="155" y="621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6" name="Freeform 22"/>
          <p:cNvSpPr>
            <a:spLocks/>
          </p:cNvSpPr>
          <p:nvPr/>
        </p:nvSpPr>
        <p:spPr bwMode="auto">
          <a:xfrm>
            <a:off x="3846513" y="1141413"/>
            <a:ext cx="204787" cy="739775"/>
          </a:xfrm>
          <a:custGeom>
            <a:avLst/>
            <a:gdLst>
              <a:gd name="T0" fmla="*/ 0 w 129"/>
              <a:gd name="T1" fmla="*/ 0 h 466"/>
              <a:gd name="T2" fmla="*/ 0 w 129"/>
              <a:gd name="T3" fmla="*/ 2147483647 h 466"/>
              <a:gd name="T4" fmla="*/ 2147483647 w 129"/>
              <a:gd name="T5" fmla="*/ 2147483647 h 466"/>
              <a:gd name="T6" fmla="*/ 0 60000 65536"/>
              <a:gd name="T7" fmla="*/ 0 60000 65536"/>
              <a:gd name="T8" fmla="*/ 0 60000 65536"/>
              <a:gd name="T9" fmla="*/ 0 w 129"/>
              <a:gd name="T10" fmla="*/ 0 h 466"/>
              <a:gd name="T11" fmla="*/ 129 w 129"/>
              <a:gd name="T12" fmla="*/ 466 h 4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" h="466">
                <a:moveTo>
                  <a:pt x="0" y="0"/>
                </a:moveTo>
                <a:lnTo>
                  <a:pt x="0" y="466"/>
                </a:lnTo>
                <a:lnTo>
                  <a:pt x="129" y="466"/>
                </a:lnTo>
              </a:path>
            </a:pathLst>
          </a:custGeom>
          <a:noFill/>
          <a:ln w="19050" cmpd="sng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JO"/>
          </a:p>
        </p:txBody>
      </p:sp>
      <p:sp>
        <p:nvSpPr>
          <p:cNvPr id="16397" name="Text Box 25"/>
          <p:cNvSpPr txBox="1">
            <a:spLocks noChangeArrowheads="1"/>
          </p:cNvSpPr>
          <p:nvPr/>
        </p:nvSpPr>
        <p:spPr bwMode="auto">
          <a:xfrm>
            <a:off x="2289175" y="1985963"/>
            <a:ext cx="874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u="sng"/>
              <a:t>Cervical</a:t>
            </a:r>
          </a:p>
        </p:txBody>
      </p:sp>
      <p:sp>
        <p:nvSpPr>
          <p:cNvPr id="16398" name="Text Box 26"/>
          <p:cNvSpPr txBox="1">
            <a:spLocks noChangeArrowheads="1"/>
          </p:cNvSpPr>
          <p:nvPr/>
        </p:nvSpPr>
        <p:spPr bwMode="auto">
          <a:xfrm>
            <a:off x="2243138" y="3373438"/>
            <a:ext cx="922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u="sng"/>
              <a:t>Thoracic</a:t>
            </a:r>
          </a:p>
        </p:txBody>
      </p:sp>
      <p:sp>
        <p:nvSpPr>
          <p:cNvPr id="16399" name="Text Box 27"/>
          <p:cNvSpPr txBox="1">
            <a:spLocks noChangeArrowheads="1"/>
          </p:cNvSpPr>
          <p:nvPr/>
        </p:nvSpPr>
        <p:spPr bwMode="auto">
          <a:xfrm>
            <a:off x="2324100" y="5072063"/>
            <a:ext cx="835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u="sng"/>
              <a:t>Lumbar</a:t>
            </a:r>
          </a:p>
        </p:txBody>
      </p:sp>
      <p:pic>
        <p:nvPicPr>
          <p:cNvPr id="16400" name="Picture 29" descr="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4985" r="21037"/>
          <a:stretch>
            <a:fillRect/>
          </a:stretch>
        </p:blipFill>
        <p:spPr bwMode="auto">
          <a:xfrm>
            <a:off x="5221288" y="4678363"/>
            <a:ext cx="1682750" cy="1779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30" descr="5-4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966788"/>
            <a:ext cx="2633662" cy="173513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31" descr="5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8" t="18866" r="29688" b="18895"/>
          <a:stretch>
            <a:fillRect/>
          </a:stretch>
        </p:blipFill>
        <p:spPr bwMode="auto">
          <a:xfrm>
            <a:off x="5221288" y="2855913"/>
            <a:ext cx="1847850" cy="1666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3" name="Text Box 32"/>
          <p:cNvSpPr txBox="1">
            <a:spLocks noChangeArrowheads="1"/>
          </p:cNvSpPr>
          <p:nvPr/>
        </p:nvSpPr>
        <p:spPr bwMode="auto">
          <a:xfrm>
            <a:off x="3917950" y="5140325"/>
            <a:ext cx="1216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Extremity (LE)</a:t>
            </a:r>
          </a:p>
        </p:txBody>
      </p:sp>
      <p:sp>
        <p:nvSpPr>
          <p:cNvPr id="16404" name="Text Box 33"/>
          <p:cNvSpPr txBox="1">
            <a:spLocks noChangeArrowheads="1"/>
          </p:cNvSpPr>
          <p:nvPr/>
        </p:nvSpPr>
        <p:spPr bwMode="auto">
          <a:xfrm>
            <a:off x="3952875" y="2103438"/>
            <a:ext cx="1231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Extremity (UE)</a:t>
            </a:r>
          </a:p>
        </p:txBody>
      </p:sp>
    </p:spTree>
    <p:extLst>
      <p:ext uri="{BB962C8B-B14F-4D97-AF65-F5344CB8AC3E}">
        <p14:creationId xmlns:p14="http://schemas.microsoft.com/office/powerpoint/2010/main" val="5475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PCML Pathway</a:t>
            </a:r>
            <a:endParaRPr lang="en-US" smtClean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 t="2222"/>
          <a:stretch>
            <a:fillRect/>
          </a:stretch>
        </p:blipFill>
        <p:spPr bwMode="auto">
          <a:xfrm>
            <a:off x="4430713" y="0"/>
            <a:ext cx="471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14" descr="F67511-017-f007.jpg"/>
          <p:cNvPicPr>
            <a:picLocks noChangeAspect="1"/>
          </p:cNvPicPr>
          <p:nvPr/>
        </p:nvPicPr>
        <p:blipFill>
          <a:blip r:embed="rId4" cstate="print"/>
          <a:srcRect l="58379" t="70119"/>
          <a:stretch>
            <a:fillRect/>
          </a:stretch>
        </p:blipFill>
        <p:spPr bwMode="auto">
          <a:xfrm>
            <a:off x="152400" y="1143000"/>
            <a:ext cx="4162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57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PCML Pathway</a:t>
            </a:r>
            <a:endParaRPr lang="en-US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 t="2222"/>
          <a:stretch>
            <a:fillRect/>
          </a:stretch>
        </p:blipFill>
        <p:spPr bwMode="auto">
          <a:xfrm>
            <a:off x="4430713" y="0"/>
            <a:ext cx="471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14" descr="F67511-017-f007.jpg"/>
          <p:cNvPicPr>
            <a:picLocks noChangeAspect="1"/>
          </p:cNvPicPr>
          <p:nvPr/>
        </p:nvPicPr>
        <p:blipFill>
          <a:blip r:embed="rId4" cstate="print"/>
          <a:srcRect l="58379" t="70119"/>
          <a:stretch>
            <a:fillRect/>
          </a:stretch>
        </p:blipFill>
        <p:spPr bwMode="auto">
          <a:xfrm>
            <a:off x="0" y="838200"/>
            <a:ext cx="3062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 descr="5-2"/>
          <p:cNvPicPr>
            <a:picLocks noChangeAspect="1" noChangeArrowheads="1"/>
          </p:cNvPicPr>
          <p:nvPr/>
        </p:nvPicPr>
        <p:blipFill>
          <a:blip r:embed="rId5" cstate="print"/>
          <a:srcRect l="22023" t="3667" r="20158" b="5435"/>
          <a:stretch>
            <a:fillRect/>
          </a:stretch>
        </p:blipFill>
        <p:spPr bwMode="auto">
          <a:xfrm>
            <a:off x="5065713" y="-76200"/>
            <a:ext cx="4078287" cy="420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49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48400" cy="1143000"/>
          </a:xfrm>
          <a:noFill/>
        </p:spPr>
        <p:txBody>
          <a:bodyPr/>
          <a:lstStyle/>
          <a:p>
            <a:pPr algn="l"/>
            <a:r>
              <a:rPr lang="en-US" smtClean="0">
                <a:latin typeface="Arial" charset="0"/>
              </a:rPr>
              <a:t>PCML Pathway</a:t>
            </a:r>
            <a:endParaRPr lang="en-US" smtClean="0"/>
          </a:p>
        </p:txBody>
      </p: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 t="2222"/>
          <a:stretch>
            <a:fillRect/>
          </a:stretch>
        </p:blipFill>
        <p:spPr bwMode="auto">
          <a:xfrm>
            <a:off x="4430713" y="0"/>
            <a:ext cx="4713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14" descr="F67511-017-f007.jpg"/>
          <p:cNvPicPr>
            <a:picLocks noChangeAspect="1"/>
          </p:cNvPicPr>
          <p:nvPr/>
        </p:nvPicPr>
        <p:blipFill>
          <a:blip r:embed="rId4" cstate="print"/>
          <a:srcRect l="58379" t="70119"/>
          <a:stretch>
            <a:fillRect/>
          </a:stretch>
        </p:blipFill>
        <p:spPr bwMode="auto">
          <a:xfrm>
            <a:off x="0" y="838200"/>
            <a:ext cx="3062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5-2"/>
          <p:cNvPicPr>
            <a:picLocks noChangeAspect="1" noChangeArrowheads="1"/>
          </p:cNvPicPr>
          <p:nvPr/>
        </p:nvPicPr>
        <p:blipFill>
          <a:blip r:embed="rId5" cstate="print"/>
          <a:srcRect l="22023" t="3667" r="20158" b="5435"/>
          <a:stretch>
            <a:fillRect/>
          </a:stretch>
        </p:blipFill>
        <p:spPr bwMode="auto">
          <a:xfrm>
            <a:off x="5065713" y="-76200"/>
            <a:ext cx="4078287" cy="42037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7526" name="Picture 4" descr="5-4"/>
          <p:cNvPicPr>
            <a:picLocks noChangeAspect="1" noChangeArrowheads="1"/>
          </p:cNvPicPr>
          <p:nvPr/>
        </p:nvPicPr>
        <p:blipFill>
          <a:blip r:embed="rId6" cstate="print"/>
          <a:srcRect l="4092" t="7703" r="3844" b="6653"/>
          <a:stretch>
            <a:fillRect/>
          </a:stretch>
        </p:blipFill>
        <p:spPr bwMode="auto">
          <a:xfrm>
            <a:off x="0" y="3886200"/>
            <a:ext cx="4852988" cy="2971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905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4985" r="21037"/>
          <a:stretch>
            <a:fillRect/>
          </a:stretch>
        </p:blipFill>
        <p:spPr bwMode="auto">
          <a:xfrm>
            <a:off x="290513" y="939800"/>
            <a:ext cx="4579937" cy="48418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7" descr="CT lumb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1" b="8725"/>
          <a:stretch>
            <a:fillRect/>
          </a:stretch>
        </p:blipFill>
        <p:spPr bwMode="auto">
          <a:xfrm>
            <a:off x="5059363" y="766763"/>
            <a:ext cx="3733800" cy="26082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9" descr="CT cau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3" b="13622"/>
          <a:stretch>
            <a:fillRect/>
          </a:stretch>
        </p:blipFill>
        <p:spPr bwMode="auto">
          <a:xfrm>
            <a:off x="5054600" y="3489325"/>
            <a:ext cx="3717925" cy="28622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746250" y="1651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ar-JO" sz="2400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3424238" y="185738"/>
            <a:ext cx="2363787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Lumbar Levels</a:t>
            </a:r>
          </a:p>
        </p:txBody>
      </p:sp>
    </p:spTree>
    <p:extLst>
      <p:ext uri="{BB962C8B-B14F-4D97-AF65-F5344CB8AC3E}">
        <p14:creationId xmlns:p14="http://schemas.microsoft.com/office/powerpoint/2010/main" val="34103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2286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Two-point </a:t>
            </a:r>
            <a:r>
              <a:rPr lang="en-US" dirty="0"/>
              <a:t>discrimination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62000" y="1600200"/>
            <a:ext cx="7543800" cy="19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/>
              <a:t>Number </a:t>
            </a:r>
            <a:r>
              <a:rPr lang="en-US" sz="3200" b="1" dirty="0" smtClean="0"/>
              <a:t>receptors / area </a:t>
            </a:r>
          </a:p>
          <a:p>
            <a:pPr marL="0" indent="0" eaLnBrk="1" hangingPunct="1">
              <a:lnSpc>
                <a:spcPct val="200000"/>
              </a:lnSpc>
            </a:pPr>
            <a:r>
              <a:rPr lang="en-US" sz="3200" b="1" dirty="0" smtClean="0"/>
              <a:t> (receptive field of the receptor 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81169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2" t="16956" r="26949" b="13194"/>
          <a:stretch>
            <a:fillRect/>
          </a:stretch>
        </p:blipFill>
        <p:spPr bwMode="auto">
          <a:xfrm>
            <a:off x="325438" y="1295400"/>
            <a:ext cx="4138612" cy="37734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7" descr="CT thorac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1311275"/>
            <a:ext cx="4043363" cy="36941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3278188" y="369887"/>
            <a:ext cx="2516187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Thoracic Levels</a:t>
            </a:r>
          </a:p>
        </p:txBody>
      </p:sp>
    </p:spTree>
    <p:extLst>
      <p:ext uri="{BB962C8B-B14F-4D97-AF65-F5344CB8AC3E}">
        <p14:creationId xmlns:p14="http://schemas.microsoft.com/office/powerpoint/2010/main" val="27240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-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416050"/>
            <a:ext cx="4770437" cy="3141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 descr="CT cervic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b="8340"/>
          <a:stretch>
            <a:fillRect/>
          </a:stretch>
        </p:blipFill>
        <p:spPr bwMode="auto">
          <a:xfrm>
            <a:off x="5030207" y="1451362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78188" y="369887"/>
            <a:ext cx="2427268" cy="46166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CC0000"/>
                </a:solidFill>
              </a:rPr>
              <a:t>Cervical </a:t>
            </a:r>
            <a:r>
              <a:rPr lang="en-US" sz="2400" dirty="0">
                <a:solidFill>
                  <a:srgbClr val="CC0000"/>
                </a:solidFill>
              </a:rPr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38924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HAIN008-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"/>
          <a:stretch>
            <a:fillRect/>
          </a:stretch>
        </p:blipFill>
        <p:spPr bwMode="auto">
          <a:xfrm>
            <a:off x="2992438" y="0"/>
            <a:ext cx="5010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" y="332292"/>
            <a:ext cx="2701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/>
              <a:t>MRI of </a:t>
            </a:r>
            <a:r>
              <a:rPr lang="en-US" sz="3200" b="1" dirty="0" smtClean="0"/>
              <a:t>PCML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2327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 err="1" smtClean="0">
                <a:latin typeface="Times New Roman" pitchFamily="18" charset="0"/>
              </a:rPr>
              <a:t>Somatotopic</a:t>
            </a:r>
            <a:r>
              <a:rPr lang="en-US" dirty="0" smtClean="0">
                <a:latin typeface="Times New Roman" pitchFamily="18" charset="0"/>
              </a:rPr>
              <a:t> organization of (PCML</a:t>
            </a:r>
            <a:r>
              <a:rPr lang="en-US" dirty="0">
                <a:latin typeface="Times New Roman" pitchFamily="18" charset="0"/>
              </a:rPr>
              <a:t>)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45720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958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AIN008-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"/>
          <a:stretch>
            <a:fillRect/>
          </a:stretch>
        </p:blipFill>
        <p:spPr bwMode="auto">
          <a:xfrm>
            <a:off x="0" y="-1"/>
            <a:ext cx="5430334" cy="67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AIN008-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7" t="68303" b="2463"/>
          <a:stretch/>
        </p:blipFill>
        <p:spPr bwMode="auto">
          <a:xfrm>
            <a:off x="5463788" y="2687036"/>
            <a:ext cx="3581400" cy="311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2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AIN008-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"/>
          <a:stretch>
            <a:fillRect/>
          </a:stretch>
        </p:blipFill>
        <p:spPr bwMode="auto">
          <a:xfrm>
            <a:off x="0" y="-1"/>
            <a:ext cx="5430334" cy="675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59425" y="914400"/>
            <a:ext cx="35845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8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PCML Function</a:t>
            </a:r>
            <a:endParaRPr lang="en-US" dirty="0" smtClean="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1447800"/>
            <a:ext cx="4040188" cy="39512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2-point discrimination</a:t>
            </a:r>
          </a:p>
          <a:p>
            <a:r>
              <a:rPr lang="en-US" dirty="0"/>
              <a:t>Vibration</a:t>
            </a:r>
          </a:p>
          <a:p>
            <a:r>
              <a:rPr lang="en-US" dirty="0" err="1"/>
              <a:t>Prorioception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590800" y="2743199"/>
            <a:ext cx="66294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/>
              <a:t>STEREOGNOSIS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GRAPHESTHESIA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Help in movement and Wight recognition </a:t>
            </a:r>
          </a:p>
        </p:txBody>
      </p:sp>
    </p:spTree>
    <p:extLst>
      <p:ext uri="{BB962C8B-B14F-4D97-AF65-F5344CB8AC3E}">
        <p14:creationId xmlns:p14="http://schemas.microsoft.com/office/powerpoint/2010/main" val="3403680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PCML lesion associated symptoms</a:t>
            </a:r>
            <a:endParaRPr lang="en-US" dirty="0" smtClean="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1447800"/>
            <a:ext cx="6324600" cy="3951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Loss of 2-point discrimination </a:t>
            </a:r>
            <a:r>
              <a:rPr lang="en-US" dirty="0"/>
              <a:t>sensation</a:t>
            </a:r>
          </a:p>
          <a:p>
            <a:r>
              <a:rPr lang="en-US" dirty="0" smtClean="0"/>
              <a:t> loss of Vibration sensation</a:t>
            </a:r>
            <a:endParaRPr lang="en-US" dirty="0"/>
          </a:p>
          <a:p>
            <a:r>
              <a:rPr lang="en-US" dirty="0" smtClean="0"/>
              <a:t>Loss </a:t>
            </a:r>
            <a:r>
              <a:rPr lang="en-US" dirty="0" err="1" smtClean="0"/>
              <a:t>Prorioception</a:t>
            </a:r>
            <a:r>
              <a:rPr lang="en-US" dirty="0" smtClean="0"/>
              <a:t> </a:t>
            </a:r>
            <a:r>
              <a:rPr lang="en-US" dirty="0"/>
              <a:t>sensation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95400" y="2743199"/>
            <a:ext cx="7924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ASTEREOGNOSIS / STEREOGNOSIA</a:t>
            </a:r>
            <a:endParaRPr lang="en-US" sz="3200" b="1" dirty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/>
              <a:t>A</a:t>
            </a:r>
            <a:r>
              <a:rPr lang="en-US" sz="3200" b="1" dirty="0" smtClean="0"/>
              <a:t>GRAPHESTHESIA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ABAROGNOSIS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SENSORY ATAXIA</a:t>
            </a:r>
          </a:p>
        </p:txBody>
      </p:sp>
    </p:spTree>
    <p:extLst>
      <p:ext uri="{BB962C8B-B14F-4D97-AF65-F5344CB8AC3E}">
        <p14:creationId xmlns:p14="http://schemas.microsoft.com/office/powerpoint/2010/main" val="90276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PCML lesion associated symptoms</a:t>
            </a:r>
            <a:endParaRPr lang="en-US" dirty="0" smtClean="0"/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>
            <a:off x="685800" y="13716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81000" y="1447800"/>
            <a:ext cx="6324600" cy="395128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Loss of 2-point discrimination </a:t>
            </a:r>
            <a:r>
              <a:rPr lang="en-US" dirty="0"/>
              <a:t>sensation</a:t>
            </a:r>
          </a:p>
          <a:p>
            <a:r>
              <a:rPr lang="en-US" dirty="0" smtClean="0"/>
              <a:t> loss of Vibration sensation</a:t>
            </a:r>
            <a:endParaRPr lang="en-US" dirty="0"/>
          </a:p>
          <a:p>
            <a:r>
              <a:rPr lang="en-US" dirty="0" smtClean="0"/>
              <a:t>Loss </a:t>
            </a:r>
            <a:r>
              <a:rPr lang="en-US" dirty="0" err="1" smtClean="0"/>
              <a:t>Prorioception</a:t>
            </a:r>
            <a:r>
              <a:rPr lang="en-US" dirty="0" smtClean="0"/>
              <a:t> </a:t>
            </a:r>
            <a:r>
              <a:rPr lang="en-US" dirty="0"/>
              <a:t>sensation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295400" y="2743199"/>
            <a:ext cx="79248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ASTEREOGNOSIS / STEREOGNOSIA</a:t>
            </a:r>
            <a:endParaRPr lang="en-US" sz="3200" b="1" dirty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/>
              <a:t>A</a:t>
            </a:r>
            <a:r>
              <a:rPr lang="en-US" sz="3200" b="1" dirty="0" smtClean="0"/>
              <a:t>GRAPHESTHESIA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ABAROGNOSIS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SENSORY ATAXIA</a:t>
            </a:r>
          </a:p>
        </p:txBody>
      </p:sp>
    </p:spTree>
    <p:extLst>
      <p:ext uri="{BB962C8B-B14F-4D97-AF65-F5344CB8AC3E}">
        <p14:creationId xmlns:p14="http://schemas.microsoft.com/office/powerpoint/2010/main" val="90276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219450" y="382588"/>
            <a:ext cx="2124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/>
              <a:t>Case Study</a:t>
            </a:r>
          </a:p>
        </p:txBody>
      </p:sp>
      <p:pic>
        <p:nvPicPr>
          <p:cNvPr id="28675" name="Picture 6" descr="Les3-SpCd-Brown-Sèquard-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35814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7" descr="Les10-SpCd-Brown-Sèquard-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953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11"/>
          <p:cNvSpPr txBox="1">
            <a:spLocks noChangeArrowheads="1"/>
          </p:cNvSpPr>
          <p:nvPr/>
        </p:nvSpPr>
        <p:spPr bwMode="auto">
          <a:xfrm>
            <a:off x="685800" y="5921514"/>
            <a:ext cx="7772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Smaller the receptive fields, greater the density of receptors.</a:t>
            </a:r>
            <a:br>
              <a:rPr lang="en-US" sz="2000" dirty="0">
                <a:latin typeface="Times New Roman" pitchFamily="18" charset="0"/>
              </a:rPr>
            </a:br>
            <a:r>
              <a:rPr lang="en-US" sz="2000" dirty="0">
                <a:latin typeface="Times New Roman" pitchFamily="18" charset="0"/>
              </a:rPr>
              <a:t>This relationship allows for greater discrimination in sensory inputs.</a:t>
            </a:r>
          </a:p>
        </p:txBody>
      </p:sp>
      <p:pic>
        <p:nvPicPr>
          <p:cNvPr id="90117" name="Picture 14" descr="F67511-017-f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657"/>
            <a:ext cx="5513985" cy="583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636548" y="1380606"/>
            <a:ext cx="1263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400" b="1">
                <a:latin typeface="Times New Roman" pitchFamily="18" charset="0"/>
              </a:rPr>
              <a:t>Text Fig. 17-3</a:t>
            </a:r>
          </a:p>
        </p:txBody>
      </p:sp>
    </p:spTree>
    <p:extLst>
      <p:ext uri="{BB962C8B-B14F-4D97-AF65-F5344CB8AC3E}">
        <p14:creationId xmlns:p14="http://schemas.microsoft.com/office/powerpoint/2010/main" val="2443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1"/>
          <p:cNvSpPr txBox="1">
            <a:spLocks noChangeArrowheads="1"/>
          </p:cNvSpPr>
          <p:nvPr/>
        </p:nvSpPr>
        <p:spPr bwMode="auto">
          <a:xfrm>
            <a:off x="3311525" y="315913"/>
            <a:ext cx="2124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800" b="1"/>
              <a:t>Case Study</a:t>
            </a:r>
          </a:p>
        </p:txBody>
      </p:sp>
      <p:pic>
        <p:nvPicPr>
          <p:cNvPr id="30723" name="Picture 14" descr="Medull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560513"/>
            <a:ext cx="7297737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6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138113"/>
            <a:ext cx="5114925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8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1628775" y="134938"/>
            <a:ext cx="5922963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charset="0"/>
              </a:rPr>
              <a:t>Relationship Between Receptive Fields </a:t>
            </a:r>
          </a:p>
          <a:p>
            <a:r>
              <a:rPr lang="en-US" sz="2400" b="1">
                <a:latin typeface="Times New Roman" charset="0"/>
              </a:rPr>
              <a:t>          and Cortical Representation</a:t>
            </a:r>
          </a:p>
        </p:txBody>
      </p:sp>
      <p:sp>
        <p:nvSpPr>
          <p:cNvPr id="110595" name="Text Box 11"/>
          <p:cNvSpPr txBox="1">
            <a:spLocks noChangeArrowheads="1"/>
          </p:cNvSpPr>
          <p:nvPr/>
        </p:nvSpPr>
        <p:spPr bwMode="auto">
          <a:xfrm>
            <a:off x="188913" y="5986463"/>
            <a:ext cx="471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charset="0"/>
              </a:rPr>
              <a:t>Smaller the receptive fields, greater the density of receptors.</a:t>
            </a:r>
            <a:br>
              <a:rPr lang="en-US" sz="1200">
                <a:latin typeface="Times New Roman" charset="0"/>
              </a:rPr>
            </a:br>
            <a:r>
              <a:rPr lang="en-US" sz="1200">
                <a:latin typeface="Times New Roman" charset="0"/>
              </a:rPr>
              <a:t>This relationship allows for greater discrimination in sensory inputs.</a:t>
            </a:r>
          </a:p>
        </p:txBody>
      </p:sp>
      <p:sp>
        <p:nvSpPr>
          <p:cNvPr id="110596" name="Text Box 13"/>
          <p:cNvSpPr txBox="1">
            <a:spLocks noChangeArrowheads="1"/>
          </p:cNvSpPr>
          <p:nvPr/>
        </p:nvSpPr>
        <p:spPr bwMode="auto">
          <a:xfrm>
            <a:off x="5089525" y="5956300"/>
            <a:ext cx="396716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Times New Roman" charset="0"/>
              </a:rPr>
              <a:t>Inverse relationship in the cortex. </a:t>
            </a:r>
            <a:br>
              <a:rPr lang="en-US" sz="1200">
                <a:latin typeface="Times New Roman" charset="0"/>
              </a:rPr>
            </a:br>
            <a:r>
              <a:rPr lang="en-US" sz="1200">
                <a:latin typeface="Times New Roman" charset="0"/>
              </a:rPr>
              <a:t>Smaller the receptive fields larger the cortical area </a:t>
            </a:r>
            <a:br>
              <a:rPr lang="en-US" sz="1200">
                <a:latin typeface="Times New Roman" charset="0"/>
              </a:rPr>
            </a:br>
            <a:r>
              <a:rPr lang="en-US" sz="1200">
                <a:latin typeface="Times New Roman" charset="0"/>
              </a:rPr>
              <a:t>Larger the receptive fields smaller the cortical area</a:t>
            </a:r>
          </a:p>
        </p:txBody>
      </p:sp>
      <p:pic>
        <p:nvPicPr>
          <p:cNvPr id="110597" name="Picture 14" descr="F67511-017-f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8" y="1116013"/>
            <a:ext cx="45847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63525" y="1168400"/>
            <a:ext cx="992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charset="0"/>
              </a:rPr>
              <a:t>Text Fig. 17-3</a:t>
            </a:r>
          </a:p>
        </p:txBody>
      </p:sp>
      <p:pic>
        <p:nvPicPr>
          <p:cNvPr id="110599" name="Picture 11" descr="F06751-f17-12 [Converted]"/>
          <p:cNvPicPr>
            <a:picLocks noChangeAspect="1" noChangeArrowheads="1"/>
          </p:cNvPicPr>
          <p:nvPr/>
        </p:nvPicPr>
        <p:blipFill>
          <a:blip r:embed="rId3" cstate="print"/>
          <a:srcRect l="14052" t="10031" r="19936" b="13330"/>
          <a:stretch>
            <a:fillRect/>
          </a:stretch>
        </p:blipFill>
        <p:spPr bwMode="auto">
          <a:xfrm>
            <a:off x="4975225" y="1125538"/>
            <a:ext cx="4021138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0" name="Text Box 10"/>
          <p:cNvSpPr txBox="1">
            <a:spLocks noChangeArrowheads="1"/>
          </p:cNvSpPr>
          <p:nvPr/>
        </p:nvSpPr>
        <p:spPr bwMode="auto">
          <a:xfrm>
            <a:off x="5005388" y="5662613"/>
            <a:ext cx="1062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>
                <a:latin typeface="Times New Roman" charset="0"/>
              </a:rPr>
              <a:t>Text Fig. 17-12</a:t>
            </a:r>
          </a:p>
        </p:txBody>
      </p:sp>
    </p:spTree>
    <p:extLst>
      <p:ext uri="{BB962C8B-B14F-4D97-AF65-F5344CB8AC3E}">
        <p14:creationId xmlns:p14="http://schemas.microsoft.com/office/powerpoint/2010/main" val="5683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0963"/>
            <a:ext cx="8458200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6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990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</a:rPr>
              <a:t>Stocking-glove sensory </a:t>
            </a:r>
            <a:r>
              <a:rPr lang="en-US" sz="2800" b="1" dirty="0">
                <a:latin typeface="+mn-lt"/>
              </a:rPr>
              <a:t>loss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627" y="1905000"/>
            <a:ext cx="273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err="1">
                <a:latin typeface="+mn-lt"/>
              </a:rPr>
              <a:t>tabes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err="1">
                <a:latin typeface="+mn-lt"/>
              </a:rPr>
              <a:t>dorsalis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41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228600"/>
            <a:ext cx="8229600" cy="1143000"/>
          </a:xfrm>
          <a:noFill/>
        </p:spPr>
        <p:txBody>
          <a:bodyPr/>
          <a:lstStyle/>
          <a:p>
            <a:r>
              <a:rPr lang="en-US" dirty="0" smtClean="0"/>
              <a:t>Two-point </a:t>
            </a:r>
            <a:r>
              <a:rPr lang="en-US" dirty="0"/>
              <a:t>discrimination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762000" y="1600200"/>
            <a:ext cx="7543800" cy="19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/>
              <a:t>Number </a:t>
            </a:r>
            <a:r>
              <a:rPr lang="en-US" sz="3200" b="1" dirty="0" smtClean="0"/>
              <a:t>receptors / area</a:t>
            </a:r>
            <a:endParaRPr lang="en-US" sz="3200" b="1" dirty="0"/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en-US" sz="3200" b="1" dirty="0" smtClean="0"/>
              <a:t>Pathway arrangement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78114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876300"/>
            <a:ext cx="4419599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r="7893"/>
          <a:stretch/>
        </p:blipFill>
        <p:spPr bwMode="auto">
          <a:xfrm>
            <a:off x="4305298" y="876300"/>
            <a:ext cx="483870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F06751-f09-06 [Converted]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405" r="2678" b="4346"/>
          <a:stretch>
            <a:fillRect/>
          </a:stretch>
        </p:blipFill>
        <p:spPr bwMode="auto">
          <a:xfrm>
            <a:off x="685800" y="1314450"/>
            <a:ext cx="7924800" cy="4800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5846763"/>
            <a:ext cx="238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Text Fig. 9-6, Anatomical Orientation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211513" y="514350"/>
            <a:ext cx="2684462" cy="48577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CC0000"/>
                </a:solidFill>
              </a:rPr>
              <a:t>The Spinal Nerve</a:t>
            </a:r>
          </a:p>
        </p:txBody>
      </p:sp>
    </p:spTree>
    <p:extLst>
      <p:ext uri="{BB962C8B-B14F-4D97-AF65-F5344CB8AC3E}">
        <p14:creationId xmlns:p14="http://schemas.microsoft.com/office/powerpoint/2010/main" val="2540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657" y="228600"/>
            <a:ext cx="8229600" cy="1143000"/>
          </a:xfrm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Sensations modalities</a:t>
            </a:r>
          </a:p>
        </p:txBody>
      </p:sp>
      <p:sp>
        <p:nvSpPr>
          <p:cNvPr id="82948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38400"/>
            <a:ext cx="4040188" cy="3951288"/>
          </a:xfrm>
        </p:spPr>
        <p:txBody>
          <a:bodyPr/>
          <a:lstStyle/>
          <a:p>
            <a:r>
              <a:rPr lang="en-US" dirty="0"/>
              <a:t>2-point discrimination</a:t>
            </a:r>
          </a:p>
          <a:p>
            <a:r>
              <a:rPr lang="en-US" dirty="0" smtClean="0"/>
              <a:t>Vibration</a:t>
            </a:r>
          </a:p>
          <a:p>
            <a:r>
              <a:rPr lang="en-US" dirty="0" err="1" smtClean="0"/>
              <a:t>Prorioception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2950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/>
          <a:lstStyle/>
          <a:p>
            <a:r>
              <a:rPr lang="en-US" dirty="0"/>
              <a:t>Crud touch (itch &amp; rub)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Pain</a:t>
            </a:r>
          </a:p>
          <a:p>
            <a:endParaRPr lang="en-US" dirty="0" smtClean="0"/>
          </a:p>
        </p:txBody>
      </p:sp>
      <p:sp>
        <p:nvSpPr>
          <p:cNvPr id="82952" name="Right Brace 8"/>
          <p:cNvSpPr>
            <a:spLocks/>
          </p:cNvSpPr>
          <p:nvPr/>
        </p:nvSpPr>
        <p:spPr bwMode="auto">
          <a:xfrm rot="5400000">
            <a:off x="1447800" y="2743200"/>
            <a:ext cx="647700" cy="2781300"/>
          </a:xfrm>
          <a:prstGeom prst="rightBrace">
            <a:avLst>
              <a:gd name="adj1" fmla="val 8330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ar-JO" sz="4000"/>
          </a:p>
        </p:txBody>
      </p:sp>
      <p:sp>
        <p:nvSpPr>
          <p:cNvPr id="82953" name="TextBox 9"/>
          <p:cNvSpPr txBox="1">
            <a:spLocks noChangeArrowheads="1"/>
          </p:cNvSpPr>
          <p:nvPr/>
        </p:nvSpPr>
        <p:spPr bwMode="auto">
          <a:xfrm>
            <a:off x="228600" y="4572000"/>
            <a:ext cx="403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>
                <a:latin typeface="Times New Roman" pitchFamily="18" charset="0"/>
              </a:rPr>
              <a:t>Posterior Column-Medial lemniscus 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Pathway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(PCML)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228600" y="1570038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Fast</a:t>
            </a:r>
            <a:endParaRPr lang="en-US" dirty="0" smtClean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 bwMode="auto">
          <a:xfrm>
            <a:off x="4590597" y="1591809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Slow</a:t>
            </a:r>
            <a:endParaRPr lang="en-US" dirty="0" smtClean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Sensations modalities</a:t>
            </a:r>
          </a:p>
        </p:txBody>
      </p:sp>
      <p:sp>
        <p:nvSpPr>
          <p:cNvPr id="91140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438400"/>
            <a:ext cx="4040188" cy="3951288"/>
          </a:xfrm>
        </p:spPr>
        <p:txBody>
          <a:bodyPr/>
          <a:lstStyle/>
          <a:p>
            <a:r>
              <a:rPr lang="en-US" dirty="0"/>
              <a:t>2-point discrimination</a:t>
            </a:r>
          </a:p>
          <a:p>
            <a:r>
              <a:rPr lang="en-US" dirty="0"/>
              <a:t>Vibration</a:t>
            </a:r>
          </a:p>
          <a:p>
            <a:r>
              <a:rPr lang="en-US" dirty="0" err="1"/>
              <a:t>Prorioception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91142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4041775" cy="3951288"/>
          </a:xfrm>
        </p:spPr>
        <p:txBody>
          <a:bodyPr/>
          <a:lstStyle/>
          <a:p>
            <a:r>
              <a:rPr lang="en-US" smtClean="0"/>
              <a:t>Temperature</a:t>
            </a:r>
          </a:p>
          <a:p>
            <a:r>
              <a:rPr lang="en-US" smtClean="0"/>
              <a:t>Crud touch (itch &amp; rub)</a:t>
            </a:r>
          </a:p>
          <a:p>
            <a:r>
              <a:rPr lang="en-US" smtClean="0"/>
              <a:t>Pain</a:t>
            </a:r>
          </a:p>
          <a:p>
            <a:endParaRPr lang="en-US" smtClean="0"/>
          </a:p>
        </p:txBody>
      </p:sp>
      <p:sp>
        <p:nvSpPr>
          <p:cNvPr id="91144" name="Right Brace 8"/>
          <p:cNvSpPr>
            <a:spLocks/>
          </p:cNvSpPr>
          <p:nvPr/>
        </p:nvSpPr>
        <p:spPr bwMode="auto">
          <a:xfrm rot="5400000">
            <a:off x="6229350" y="2457450"/>
            <a:ext cx="647700" cy="3505200"/>
          </a:xfrm>
          <a:prstGeom prst="rightBrace">
            <a:avLst>
              <a:gd name="adj1" fmla="val 8343"/>
              <a:gd name="adj2" fmla="val 50000"/>
            </a:avLst>
          </a:prstGeom>
          <a:noFill/>
          <a:ln w="28575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ar-JO" sz="4000"/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572000" y="45720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>
                <a:latin typeface="Times New Roman" pitchFamily="18" charset="0"/>
              </a:rPr>
              <a:t>Antero-lateral system (ALS)</a:t>
            </a:r>
          </a:p>
          <a:p>
            <a:pPr algn="ctr" eaLnBrk="1" hangingPunct="1"/>
            <a:r>
              <a:rPr lang="en-US" sz="2000">
                <a:latin typeface="Times New Roman" pitchFamily="18" charset="0"/>
              </a:rPr>
              <a:t>Other name: Spinothalamic pathway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457200" y="1524000"/>
            <a:ext cx="404018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Fast</a:t>
            </a:r>
            <a:endParaRPr lang="en-US" dirty="0" smtClean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 bwMode="auto">
          <a:xfrm>
            <a:off x="4645025" y="1524000"/>
            <a:ext cx="40417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smtClean="0"/>
              <a:t>Slow</a:t>
            </a:r>
            <a:endParaRPr lang="en-US" dirty="0" smtClean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685800" y="1219200"/>
            <a:ext cx="792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686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apter 31">
  <a:themeElements>
    <a:clrScheme name="">
      <a:dk1>
        <a:srgbClr val="969696"/>
      </a:dk1>
      <a:lt1>
        <a:srgbClr val="FFFFCC"/>
      </a:lt1>
      <a:dk2>
        <a:srgbClr val="0000FF"/>
      </a:dk2>
      <a:lt2>
        <a:srgbClr val="FFFFCC"/>
      </a:lt2>
      <a:accent1>
        <a:srgbClr val="00CC99"/>
      </a:accent1>
      <a:accent2>
        <a:srgbClr val="3333CC"/>
      </a:accent2>
      <a:accent3>
        <a:srgbClr val="AAAAFF"/>
      </a:accent3>
      <a:accent4>
        <a:srgbClr val="DAD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 3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 3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3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3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273</Words>
  <Application>Microsoft Office PowerPoint</Application>
  <PresentationFormat>On-screen Show (4:3)</PresentationFormat>
  <Paragraphs>98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chapter 31</vt:lpstr>
      <vt:lpstr>Physiology of the sensory system</vt:lpstr>
      <vt:lpstr>Two-point discrimination</vt:lpstr>
      <vt:lpstr>PowerPoint Presentation</vt:lpstr>
      <vt:lpstr>Two-point discrimination</vt:lpstr>
      <vt:lpstr>PowerPoint Presentation</vt:lpstr>
      <vt:lpstr>PowerPoint Presentation</vt:lpstr>
      <vt:lpstr>Sensations modalities</vt:lpstr>
      <vt:lpstr>Sensations modalities</vt:lpstr>
      <vt:lpstr>PowerPoint Presentation</vt:lpstr>
      <vt:lpstr>PowerPoint Presentation</vt:lpstr>
      <vt:lpstr>Posterior Column-Medial lemniscus  Pathway (PCML)</vt:lpstr>
      <vt:lpstr>PowerPoint Presentation</vt:lpstr>
      <vt:lpstr>PowerPoint Presentation</vt:lpstr>
      <vt:lpstr>PowerPoint Presentation</vt:lpstr>
      <vt:lpstr>PowerPoint Presentation</vt:lpstr>
      <vt:lpstr>PCML Pathway</vt:lpstr>
      <vt:lpstr>PCML Pathway</vt:lpstr>
      <vt:lpstr>PCML Pathway</vt:lpstr>
      <vt:lpstr>PowerPoint Presentation</vt:lpstr>
      <vt:lpstr>PowerPoint Presentation</vt:lpstr>
      <vt:lpstr>PowerPoint Presentation</vt:lpstr>
      <vt:lpstr>PowerPoint Presentation</vt:lpstr>
      <vt:lpstr>Somatotopic organization of (PCML)</vt:lpstr>
      <vt:lpstr>PowerPoint Presentation</vt:lpstr>
      <vt:lpstr>PowerPoint Presentation</vt:lpstr>
      <vt:lpstr>PCML Function</vt:lpstr>
      <vt:lpstr>PCML lesion associated symptoms</vt:lpstr>
      <vt:lpstr>PCML lesion associated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Dawsar</dc:creator>
  <cp:lastModifiedBy>user-pc</cp:lastModifiedBy>
  <cp:revision>58</cp:revision>
  <dcterms:created xsi:type="dcterms:W3CDTF">2013-02-05T19:58:16Z</dcterms:created>
  <dcterms:modified xsi:type="dcterms:W3CDTF">2016-02-03T09:26:36Z</dcterms:modified>
</cp:coreProperties>
</file>