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297" r:id="rId4"/>
    <p:sldId id="263" r:id="rId5"/>
    <p:sldId id="292" r:id="rId6"/>
    <p:sldId id="274" r:id="rId7"/>
    <p:sldId id="276" r:id="rId8"/>
    <p:sldId id="277" r:id="rId9"/>
    <p:sldId id="303" r:id="rId10"/>
    <p:sldId id="305" r:id="rId11"/>
    <p:sldId id="306" r:id="rId12"/>
    <p:sldId id="31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7" r:id="rId22"/>
    <p:sldId id="318" r:id="rId23"/>
    <p:sldId id="301" r:id="rId24"/>
    <p:sldId id="281" r:id="rId25"/>
    <p:sldId id="319" r:id="rId26"/>
    <p:sldId id="348" r:id="rId27"/>
    <p:sldId id="354" r:id="rId28"/>
    <p:sldId id="353" r:id="rId29"/>
    <p:sldId id="35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CCFF"/>
    <a:srgbClr val="FF99CC"/>
    <a:srgbClr val="FF6699"/>
    <a:srgbClr val="969696"/>
    <a:srgbClr val="B2B2B2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6F3768-7616-4D72-83F0-3586BEB223E1}" type="datetimeFigureOut">
              <a:rPr lang="ar-JO" smtClean="0"/>
              <a:t>24/04/1437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6F4A6A-1DCE-4BB5-8027-1BB1BCD0883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429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15E56-6A8B-402F-881D-A5732FCC1F6F}" type="slidenum">
              <a:rPr lang="en-US"/>
              <a:pPr/>
              <a:t>20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3E7790-D175-48A5-9E72-D5D4AF595A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D412E-142F-4BB2-B29E-F63E9B002E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E03C-17B6-4992-A074-791972D9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4443-6062-4E74-91D2-5CF54A7A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19BE-FE9B-4698-94A2-F4E91EF8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814637-7F7D-4A61-B562-6B705C224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BF0CBC-5D14-4BD0-8350-A81D7B56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FE0F8F-570F-4BBC-B92B-0A04DB8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6B7784-E534-44BE-AD4D-E8B64674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2E1369-100D-425C-9F3D-B68F210F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72E2CD-EEC1-425B-89A7-70C1C23C3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1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47DC2F-29C6-480B-8DB9-56AE3AFB1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05A4D9-190C-45EB-9735-302F4A800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C375-F99A-4FDC-9280-70D1EDD3B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9A0CE0-C61B-4D2E-8B49-F8086BA71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3CE29C-6815-4BB3-AFEE-B5A0620E9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80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172B7B-BEAB-4EDB-8FA2-80162FF5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0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939456-3FB2-47DB-ADBF-B298EC192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C169B-E8B7-4771-9A28-23B1E6CA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2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A5AEC-5222-46AB-BED8-687A15C2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891E0-0072-45A2-BF7F-6130270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00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B293AB-B30C-4FBD-A265-665637093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7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5EFD4-53FA-4799-AA7C-05CF7F1A5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0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1763A4-1C4D-451A-BBD4-68E6FBCC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9508-0FD0-4ADB-BF38-D1BBEA32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1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2D929-8EDC-4D42-A1F0-081D0EBD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8C32DB-EE05-4B53-8354-773708F1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3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164D6-0562-4761-AAC7-A308CE6F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0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F960F-6DC0-4BCB-99B2-512215F1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5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865347-7F9A-4AAC-B439-01DECAB7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5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93369-E031-4BCC-9261-6D64CC21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B9DF-1690-432F-8FC0-4C4B13C5E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19CB-8A52-45AA-957A-8DD2478AE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E672-121E-4525-952E-EF3679E2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1A95-45EC-45E7-8333-0E2C4FFD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C15D-7106-413D-AA9A-81099800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6292-7CCC-4329-A99D-7CE8AE0F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F3C8551-6CD6-4E30-B856-E9CDF8A0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A2075-4B23-4912-B0AD-7493D7BD0062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21648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DE94F-7AE3-4BE7-BF86-07C89BEF4AE9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69919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user-pc\Desktop\mri for exam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122998"/>
            <a:ext cx="50657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5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039" y="662860"/>
            <a:ext cx="28803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CT &amp; MRI</a:t>
            </a:r>
            <a:endParaRPr lang="ar-JO" sz="3600" dirty="0"/>
          </a:p>
        </p:txBody>
      </p:sp>
      <p:pic>
        <p:nvPicPr>
          <p:cNvPr id="44041" name="Picture 9" descr="G:\Phillips-Bri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536"/>
            <a:ext cx="39319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G:\MRI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876" r="12439"/>
          <a:stretch/>
        </p:blipFill>
        <p:spPr bwMode="auto">
          <a:xfrm>
            <a:off x="4033519" y="2776214"/>
            <a:ext cx="5110481" cy="41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6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06751-f20-14 [Conver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5602" r="6779" b="5975"/>
          <a:stretch>
            <a:fillRect/>
          </a:stretch>
        </p:blipFill>
        <p:spPr bwMode="auto">
          <a:xfrm>
            <a:off x="655638" y="939800"/>
            <a:ext cx="7772400" cy="563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33500" y="381000"/>
            <a:ext cx="639127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Remember, Your Right is the Patient’s Left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647825" y="4676775"/>
            <a:ext cx="51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You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556125" y="2117725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0000"/>
                </a:solidFill>
              </a:rPr>
              <a:t>Coronal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0" y="3281363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Axial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948488" y="6048375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You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5410200" y="2300288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>
            <a:off x="2613025" y="3454400"/>
            <a:ext cx="43497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4800600" y="2743200"/>
            <a:ext cx="0" cy="1676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4495800" y="3581400"/>
            <a:ext cx="1066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846888" y="5008563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Patient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1535113" y="408463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493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1333500" y="1114425"/>
            <a:ext cx="639127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Remember, Your Right is the Patient’s Left</a:t>
            </a:r>
          </a:p>
        </p:txBody>
      </p:sp>
      <p:pic>
        <p:nvPicPr>
          <p:cNvPr id="22531" name="Picture 18" descr="F06751-f20-14 [Conver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5602" r="6779" b="5975"/>
          <a:stretch>
            <a:fillRect/>
          </a:stretch>
        </p:blipFill>
        <p:spPr bwMode="auto">
          <a:xfrm>
            <a:off x="655638" y="939800"/>
            <a:ext cx="7772400" cy="563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1647825" y="4676775"/>
            <a:ext cx="51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You</a:t>
            </a:r>
          </a:p>
        </p:txBody>
      </p:sp>
      <p:sp>
        <p:nvSpPr>
          <p:cNvPr id="22535" name="Text Box 21"/>
          <p:cNvSpPr txBox="1">
            <a:spLocks noChangeArrowheads="1"/>
          </p:cNvSpPr>
          <p:nvPr/>
        </p:nvSpPr>
        <p:spPr bwMode="auto">
          <a:xfrm>
            <a:off x="4556125" y="2117725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0000"/>
                </a:solidFill>
              </a:rPr>
              <a:t>Coronal</a:t>
            </a: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3048000" y="3281363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66FF"/>
                </a:solidFill>
              </a:rPr>
              <a:t>Axial</a:t>
            </a:r>
          </a:p>
        </p:txBody>
      </p:sp>
      <p:sp>
        <p:nvSpPr>
          <p:cNvPr id="22537" name="Text Box 23"/>
          <p:cNvSpPr txBox="1">
            <a:spLocks noChangeArrowheads="1"/>
          </p:cNvSpPr>
          <p:nvPr/>
        </p:nvSpPr>
        <p:spPr bwMode="auto">
          <a:xfrm>
            <a:off x="6948488" y="6048375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You</a:t>
            </a:r>
          </a:p>
        </p:txBody>
      </p:sp>
      <p:sp>
        <p:nvSpPr>
          <p:cNvPr id="22538" name="Line 24"/>
          <p:cNvSpPr>
            <a:spLocks noChangeShapeType="1"/>
          </p:cNvSpPr>
          <p:nvPr/>
        </p:nvSpPr>
        <p:spPr bwMode="auto">
          <a:xfrm>
            <a:off x="5410200" y="2300288"/>
            <a:ext cx="5334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539" name="Line 25"/>
          <p:cNvSpPr>
            <a:spLocks noChangeShapeType="1"/>
          </p:cNvSpPr>
          <p:nvPr/>
        </p:nvSpPr>
        <p:spPr bwMode="auto">
          <a:xfrm flipH="1">
            <a:off x="2613025" y="3454400"/>
            <a:ext cx="43497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540" name="Line 26"/>
          <p:cNvSpPr>
            <a:spLocks noChangeShapeType="1"/>
          </p:cNvSpPr>
          <p:nvPr/>
        </p:nvSpPr>
        <p:spPr bwMode="auto">
          <a:xfrm>
            <a:off x="4800600" y="2743200"/>
            <a:ext cx="0" cy="1676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541" name="Line 27"/>
          <p:cNvSpPr>
            <a:spLocks noChangeShapeType="1"/>
          </p:cNvSpPr>
          <p:nvPr/>
        </p:nvSpPr>
        <p:spPr bwMode="auto">
          <a:xfrm>
            <a:off x="4495800" y="3581400"/>
            <a:ext cx="1066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542" name="Text Box 28"/>
          <p:cNvSpPr txBox="1">
            <a:spLocks noChangeArrowheads="1"/>
          </p:cNvSpPr>
          <p:nvPr/>
        </p:nvSpPr>
        <p:spPr bwMode="auto">
          <a:xfrm>
            <a:off x="6846888" y="5008563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Patient</a:t>
            </a:r>
          </a:p>
        </p:txBody>
      </p:sp>
      <p:sp>
        <p:nvSpPr>
          <p:cNvPr id="22543" name="Text Box 29"/>
          <p:cNvSpPr txBox="1">
            <a:spLocks noChangeArrowheads="1"/>
          </p:cNvSpPr>
          <p:nvPr/>
        </p:nvSpPr>
        <p:spPr bwMode="auto">
          <a:xfrm>
            <a:off x="1535113" y="408463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Patient</a:t>
            </a:r>
          </a:p>
        </p:txBody>
      </p:sp>
      <p:sp>
        <p:nvSpPr>
          <p:cNvPr id="22544" name="Text Box 30"/>
          <p:cNvSpPr txBox="1">
            <a:spLocks noChangeArrowheads="1"/>
          </p:cNvSpPr>
          <p:nvPr/>
        </p:nvSpPr>
        <p:spPr bwMode="auto">
          <a:xfrm>
            <a:off x="1333500" y="381000"/>
            <a:ext cx="639127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Remember, Your Right is the Patient’s Left</a:t>
            </a:r>
          </a:p>
        </p:txBody>
      </p:sp>
    </p:spTree>
    <p:extLst>
      <p:ext uri="{BB962C8B-B14F-4D97-AF65-F5344CB8AC3E}">
        <p14:creationId xmlns:p14="http://schemas.microsoft.com/office/powerpoint/2010/main" val="79290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23850"/>
            <a:ext cx="53530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7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28" y="370205"/>
            <a:ext cx="5025072" cy="60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2320" y="2712720"/>
            <a:ext cx="1635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infarction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8502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766763"/>
            <a:ext cx="44005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880" y="2672080"/>
            <a:ext cx="1381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tumor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9663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:\Effect of contrast agent on images Defect of the blood–brain barrier after stroke shown in MRI. T1-weighted images, left image without, right image with contrast medium administration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1" y="750570"/>
            <a:ext cx="8567989" cy="53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3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640px-Contrast_enhanced_mening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05" y="71120"/>
            <a:ext cx="6096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7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Non-contrast enhanced CT scan at the level of mid-brain showing multiple bilaterally symmetrical hyperdense lesions with CT value of calcification in basal ganglia, thalami and white matter of cerebellar hemisph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" y="812799"/>
            <a:ext cx="8927267" cy="56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3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691" y="678508"/>
            <a:ext cx="32335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Functional  </a:t>
            </a:r>
            <a:r>
              <a:rPr lang="en-US" sz="3200" dirty="0"/>
              <a:t>MRI</a:t>
            </a:r>
            <a:endParaRPr lang="ar-JO" sz="3200" dirty="0"/>
          </a:p>
        </p:txBody>
      </p:sp>
      <p:pic>
        <p:nvPicPr>
          <p:cNvPr id="45060" name="Picture 4" descr="G:\F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20" y="1508129"/>
            <a:ext cx="5380079" cy="26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G:\happysadbrainactivity_4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6565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8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hape-Sign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10400" cy="5257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Lynch_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35"/>
            <a:ext cx="9145588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9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0371" y="678508"/>
            <a:ext cx="282481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Diffusion MRI</a:t>
            </a:r>
            <a:endParaRPr lang="ar-JO" sz="3200" dirty="0"/>
          </a:p>
        </p:txBody>
      </p:sp>
      <p:pic>
        <p:nvPicPr>
          <p:cNvPr id="45062" name="Picture 6" descr="G:\brain_d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17" y="1360646"/>
            <a:ext cx="6242034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G:\nerve-fibres-brain-d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0" y="1921825"/>
            <a:ext cx="3191859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06751-f01-04 [Converted]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082" r="6012" b="8163"/>
          <a:stretch>
            <a:fillRect/>
          </a:stretch>
        </p:blipFill>
        <p:spPr bwMode="auto">
          <a:xfrm>
            <a:off x="2390775" y="265113"/>
            <a:ext cx="4343400" cy="655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723900" y="50800"/>
            <a:ext cx="751680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Lesions: </a:t>
            </a:r>
            <a:r>
              <a:rPr lang="en-US" dirty="0" smtClean="0">
                <a:solidFill>
                  <a:srgbClr val="CC0000"/>
                </a:solidFill>
              </a:rPr>
              <a:t>localization and types in nervous system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5257800" y="4114800"/>
            <a:ext cx="609600" cy="228600"/>
          </a:xfrm>
          <a:prstGeom prst="ellipse">
            <a:avLst/>
          </a:prstGeom>
          <a:solidFill>
            <a:srgbClr val="FA3232">
              <a:alpha val="30196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413" name="Oval 9"/>
          <p:cNvSpPr>
            <a:spLocks noChangeArrowheads="1"/>
          </p:cNvSpPr>
          <p:nvPr/>
        </p:nvSpPr>
        <p:spPr bwMode="auto">
          <a:xfrm>
            <a:off x="5029200" y="3124200"/>
            <a:ext cx="304800" cy="381000"/>
          </a:xfrm>
          <a:prstGeom prst="ellipse">
            <a:avLst/>
          </a:prstGeom>
          <a:solidFill>
            <a:srgbClr val="FA3232">
              <a:alpha val="30196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2459038" y="6597650"/>
            <a:ext cx="150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Text Fig. 1-4 + lesions</a:t>
            </a: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4876800" y="2286000"/>
            <a:ext cx="228600" cy="228600"/>
          </a:xfrm>
          <a:prstGeom prst="ellipse">
            <a:avLst/>
          </a:prstGeom>
          <a:solidFill>
            <a:srgbClr val="FF3300">
              <a:alpha val="30196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-pc\Desktop\scan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3145" r="10111" b="38306"/>
          <a:stretch/>
        </p:blipFill>
        <p:spPr bwMode="auto">
          <a:xfrm>
            <a:off x="477520" y="944880"/>
            <a:ext cx="8326218" cy="45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3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Types of sensation</a:t>
            </a:r>
            <a:endParaRPr lang="en-US" smtClean="0"/>
          </a:p>
        </p:txBody>
      </p:sp>
      <p:sp>
        <p:nvSpPr>
          <p:cNvPr id="727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types of sensations</a:t>
            </a:r>
          </a:p>
          <a:p>
            <a:pPr lvl="1"/>
            <a:r>
              <a:rPr lang="en-US" sz="3200" smtClean="0"/>
              <a:t>General sensation </a:t>
            </a:r>
          </a:p>
          <a:p>
            <a:pPr lvl="2"/>
            <a:r>
              <a:rPr lang="en-US" sz="2800" smtClean="0"/>
              <a:t>Somatic </a:t>
            </a:r>
          </a:p>
          <a:p>
            <a:pPr lvl="2"/>
            <a:r>
              <a:rPr lang="en-US" sz="2800" smtClean="0"/>
              <a:t>visceral</a:t>
            </a:r>
          </a:p>
          <a:p>
            <a:pPr lvl="1"/>
            <a:r>
              <a:rPr lang="en-US" sz="3200" smtClean="0"/>
              <a:t>Special senses</a:t>
            </a:r>
          </a:p>
          <a:p>
            <a:pPr lvl="2"/>
            <a:r>
              <a:rPr lang="en-US" sz="2800" smtClean="0"/>
              <a:t>Smell, taste, vision etc</a:t>
            </a:r>
          </a:p>
          <a:p>
            <a:endParaRPr lang="en-US" sz="3600" smtClean="0"/>
          </a:p>
          <a:p>
            <a:endParaRPr lang="en-US" sz="3600" smtClean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85800" y="18288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 sz="1800" b="0">
              <a:solidFill>
                <a:srgbClr val="FFFF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7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Sensations receptors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685800" y="1020763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pic>
        <p:nvPicPr>
          <p:cNvPr id="35844" name="Picture 4" descr="showimage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753" r="2556" b="7898"/>
          <a:stretch>
            <a:fillRect/>
          </a:stretch>
        </p:blipFill>
        <p:spPr bwMode="auto">
          <a:xfrm>
            <a:off x="228600" y="1371600"/>
            <a:ext cx="860742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49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995680"/>
            <a:ext cx="9080558" cy="49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4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4107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9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hape-Sign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10400" cy="5257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1847850" y="3549650"/>
            <a:ext cx="5681663" cy="0"/>
          </a:xfrm>
          <a:prstGeom prst="line">
            <a:avLst/>
          </a:prstGeom>
          <a:noFill/>
          <a:ln w="571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hape-Sign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86600" cy="5314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809750" y="3178175"/>
            <a:ext cx="5681663" cy="0"/>
          </a:xfrm>
          <a:prstGeom prst="line">
            <a:avLst/>
          </a:prstGeom>
          <a:noFill/>
          <a:ln w="571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105400" cy="3346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1550"/>
            <a:ext cx="5105400" cy="3346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995863" y="3048000"/>
            <a:ext cx="1862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Anatomical Orientation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334000" y="3505200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Clinical Orientation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739900" y="6578600"/>
            <a:ext cx="104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Atlas Fig. 6-24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xial MRI-T2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0"/>
            <a:ext cx="522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25"/>
            <a:ext cx="3549650" cy="2327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595438" y="0"/>
            <a:ext cx="5948362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The Reality of the Clinical Environment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13" descr="HAIN006-024b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r="723" b="996"/>
          <a:stretch>
            <a:fillRect/>
          </a:stretch>
        </p:blipFill>
        <p:spPr bwMode="auto">
          <a:xfrm>
            <a:off x="63500" y="407988"/>
            <a:ext cx="43561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HAIN006-024b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6047" r="7744" b="8405"/>
          <a:stretch>
            <a:fillRect/>
          </a:stretch>
        </p:blipFill>
        <p:spPr bwMode="auto">
          <a:xfrm>
            <a:off x="5489575" y="501650"/>
            <a:ext cx="31924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0" descr="HAIN006-024aF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530600"/>
            <a:ext cx="5226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3857625" y="6467475"/>
            <a:ext cx="136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Atlas Fig. 6-24A</a:t>
            </a:r>
          </a:p>
        </p:txBody>
      </p:sp>
    </p:spTree>
    <p:extLst>
      <p:ext uri="{BB962C8B-B14F-4D97-AF65-F5344CB8AC3E}">
        <p14:creationId xmlns:p14="http://schemas.microsoft.com/office/powerpoint/2010/main" val="396329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emisphere-Midsagitt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/>
          <a:stretch>
            <a:fillRect/>
          </a:stretch>
        </p:blipFill>
        <p:spPr bwMode="auto">
          <a:xfrm>
            <a:off x="504825" y="790575"/>
            <a:ext cx="8458200" cy="5524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8763" y="228600"/>
            <a:ext cx="867568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One Cardinal Plane to Learn AND Understand - Midsagittal</a:t>
            </a:r>
          </a:p>
        </p:txBody>
      </p:sp>
      <p:pic>
        <p:nvPicPr>
          <p:cNvPr id="19460" name="Picture 6" descr="Midsagittal MRI-T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12552" r="9377" b="10347"/>
          <a:stretch>
            <a:fillRect/>
          </a:stretch>
        </p:blipFill>
        <p:spPr bwMode="auto">
          <a:xfrm>
            <a:off x="130175" y="3921125"/>
            <a:ext cx="3621088" cy="2828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ce 07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4878"/>
          <a:stretch>
            <a:fillRect/>
          </a:stretch>
        </p:blipFill>
        <p:spPr bwMode="auto">
          <a:xfrm>
            <a:off x="120650" y="685800"/>
            <a:ext cx="4933950" cy="5626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638" y="131763"/>
            <a:ext cx="915193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A Second Cardinal Plane to Learn AND Understand–Mid-Axial</a:t>
            </a:r>
          </a:p>
        </p:txBody>
      </p:sp>
      <p:pic>
        <p:nvPicPr>
          <p:cNvPr id="20484" name="Picture 6" descr="F06751-f01-08AD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50969" r="52467" b="1884"/>
          <a:stretch>
            <a:fillRect/>
          </a:stretch>
        </p:blipFill>
        <p:spPr bwMode="auto">
          <a:xfrm>
            <a:off x="5178425" y="1079500"/>
            <a:ext cx="3835400" cy="4776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117</Words>
  <Application>Microsoft Office PowerPoint</Application>
  <PresentationFormat>On-screen Show (4:3)</PresentationFormat>
  <Paragraphs>40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chapter 31</vt:lpstr>
      <vt:lpstr>1_chapter 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sensation</vt:lpstr>
      <vt:lpstr>Sensations receptors</vt:lpstr>
      <vt:lpstr>PowerPoint Presentation</vt:lpstr>
      <vt:lpstr>PowerPoint Presentation</vt:lpstr>
    </vt:vector>
  </TitlesOfParts>
  <Company>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Duane E. Haines, Phd.</dc:creator>
  <cp:lastModifiedBy>user-pc</cp:lastModifiedBy>
  <cp:revision>79</cp:revision>
  <dcterms:created xsi:type="dcterms:W3CDTF">2006-02-17T15:59:00Z</dcterms:created>
  <dcterms:modified xsi:type="dcterms:W3CDTF">2016-02-03T09:25:56Z</dcterms:modified>
</cp:coreProperties>
</file>