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6"/>
  </p:notesMasterIdLst>
  <p:sldIdLst>
    <p:sldId id="481" r:id="rId2"/>
    <p:sldId id="510" r:id="rId3"/>
    <p:sldId id="480" r:id="rId4"/>
    <p:sldId id="498" r:id="rId5"/>
    <p:sldId id="491" r:id="rId6"/>
    <p:sldId id="499" r:id="rId7"/>
    <p:sldId id="507" r:id="rId8"/>
    <p:sldId id="503" r:id="rId9"/>
    <p:sldId id="502" r:id="rId10"/>
    <p:sldId id="508" r:id="rId11"/>
    <p:sldId id="501" r:id="rId12"/>
    <p:sldId id="509" r:id="rId13"/>
    <p:sldId id="511" r:id="rId14"/>
    <p:sldId id="512" r:id="rId15"/>
    <p:sldId id="513" r:id="rId16"/>
    <p:sldId id="505" r:id="rId17"/>
    <p:sldId id="514" r:id="rId18"/>
    <p:sldId id="506" r:id="rId19"/>
    <p:sldId id="515" r:id="rId20"/>
    <p:sldId id="516" r:id="rId21"/>
    <p:sldId id="482" r:id="rId22"/>
    <p:sldId id="483" r:id="rId23"/>
    <p:sldId id="475" r:id="rId24"/>
    <p:sldId id="476" r:id="rId25"/>
    <p:sldId id="477" r:id="rId26"/>
    <p:sldId id="478" r:id="rId27"/>
    <p:sldId id="484" r:id="rId28"/>
    <p:sldId id="486" r:id="rId29"/>
    <p:sldId id="487" r:id="rId30"/>
    <p:sldId id="485" r:id="rId31"/>
    <p:sldId id="489" r:id="rId32"/>
    <p:sldId id="488" r:id="rId33"/>
    <p:sldId id="547" r:id="rId34"/>
    <p:sldId id="54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FFCC"/>
    <a:srgbClr val="FFFF66"/>
    <a:srgbClr val="FFCC99"/>
    <a:srgbClr val="FFFF99"/>
    <a:srgbClr val="FF99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4660"/>
  </p:normalViewPr>
  <p:slideViewPr>
    <p:cSldViewPr>
      <p:cViewPr varScale="1">
        <p:scale>
          <a:sx n="87" d="100"/>
          <a:sy n="87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0DB2F5-7835-4AA7-A95F-F65CB328EC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89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73B10146-069E-4EA2-98FD-5A7FFEB972B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ADADC252-4542-4FE7-A137-7159A1FA0FC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040"/>
            <a:ext cx="2057400" cy="5850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040"/>
            <a:ext cx="5969000" cy="58507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3D09EBF9-154A-4ED1-89E0-92CE7FC4A3D9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ar-JO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Dentistry 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80B9-E31E-4C3F-B944-174F0C8C9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6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A13A35DE-78FC-4C70-9B35-3B340FD8282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7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D8D010B6-0BAC-422D-B9B7-623AEC5D37E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92D344F8-C8B7-4D13-98E8-0E35CC94E25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7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7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60AEC9BF-C07B-4089-B3B3-0CAFB4781F0D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98EE6694-9744-48B1-880D-47E1ADCE83C9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1C2D79E1-0C7D-4E95-A2D9-5552E80B1F8A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2659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8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E6FF1865-25A0-470D-AE2E-E6794E7BD3F9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F9C186C2-6B2A-4DC2-A06A-2953D10E84E5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C0FF9C9-0D97-476B-B1C0-3ADF59D3390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  <p:sldLayoutId id="2147484049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Resting Membrane Potential </a:t>
            </a:r>
            <a:endParaRPr lang="ar-JO" dirty="0" smtClean="0"/>
          </a:p>
        </p:txBody>
      </p:sp>
      <p:sp>
        <p:nvSpPr>
          <p:cNvPr id="2969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ar-JO" smtClean="0"/>
          </a:p>
        </p:txBody>
      </p:sp>
      <p:sp>
        <p:nvSpPr>
          <p:cNvPr id="29700" name="ClipArt Placeholder 3"/>
          <p:cNvSpPr>
            <a:spLocks noGrp="1" noTextEdit="1"/>
          </p:cNvSpPr>
          <p:nvPr>
            <p:ph type="clipArt" sz="half" idx="2"/>
          </p:nvPr>
        </p:nvSpPr>
        <p:spPr/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/>
          <a:srcRect l="806" r="2454"/>
          <a:stretch>
            <a:fillRect/>
          </a:stretch>
        </p:blipFill>
        <p:spPr bwMode="auto">
          <a:xfrm>
            <a:off x="31750" y="1524000"/>
            <a:ext cx="9144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4656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Na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534400" cy="4525963"/>
          </a:xfrm>
        </p:spPr>
        <p:txBody>
          <a:bodyPr/>
          <a:lstStyle/>
          <a:p>
            <a:pPr algn="l" rtl="0"/>
            <a:r>
              <a:rPr lang="en-US" b="1" dirty="0" err="1"/>
              <a:t>Hyponatremia</a:t>
            </a:r>
            <a:endParaRPr lang="en-US" b="1" dirty="0"/>
          </a:p>
          <a:p>
            <a:pPr algn="l" rtl="0"/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lethergy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confusion, weakness and muscle cramps, nausea and vomiting &gt;&gt;&gt;&gt; coma &gt;&gt;&gt;&gt;seizures </a:t>
            </a:r>
          </a:p>
          <a:p>
            <a:pPr algn="l" rtl="0"/>
            <a:r>
              <a:rPr lang="en-US" dirty="0" err="1" smtClean="0"/>
              <a:t>Tt</a:t>
            </a:r>
            <a:endParaRPr lang="en-US" dirty="0" smtClean="0"/>
          </a:p>
          <a:p>
            <a:pPr algn="l" rtl="0"/>
            <a:r>
              <a:rPr lang="en-US" dirty="0"/>
              <a:t>only 1 </a:t>
            </a:r>
            <a:r>
              <a:rPr lang="en-US" dirty="0" err="1" smtClean="0"/>
              <a:t>mlmol</a:t>
            </a:r>
            <a:r>
              <a:rPr lang="en-US" dirty="0" smtClean="0"/>
              <a:t>/L/hour or (8</a:t>
            </a:r>
            <a:r>
              <a:rPr lang="en-US" dirty="0"/>
              <a:t> </a:t>
            </a:r>
            <a:r>
              <a:rPr lang="en-US" dirty="0" err="1"/>
              <a:t>mmol</a:t>
            </a:r>
            <a:r>
              <a:rPr lang="en-US" dirty="0"/>
              <a:t>/L of </a:t>
            </a:r>
            <a:r>
              <a:rPr lang="en-US" dirty="0" smtClean="0"/>
              <a:t>Na/day)</a:t>
            </a:r>
          </a:p>
          <a:p>
            <a:pPr algn="l" rtl="0"/>
            <a:r>
              <a:rPr lang="en-US" dirty="0" smtClean="0"/>
              <a:t>Osmotic demyelination syndrome  (central </a:t>
            </a:r>
            <a:r>
              <a:rPr lang="en-US" dirty="0" err="1"/>
              <a:t>pontine</a:t>
            </a:r>
            <a:r>
              <a:rPr lang="en-US" dirty="0"/>
              <a:t> </a:t>
            </a:r>
            <a:r>
              <a:rPr lang="en-US" dirty="0" err="1" smtClean="0"/>
              <a:t>myelinolysis</a:t>
            </a:r>
            <a:r>
              <a:rPr lang="en-US" dirty="0" smtClean="0"/>
              <a:t>)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08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Na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720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Na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Hypernatremia 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0970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Na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l" rtl="0"/>
            <a:r>
              <a:rPr lang="en-US" b="1" dirty="0" smtClean="0"/>
              <a:t>Hypernatremia </a:t>
            </a:r>
          </a:p>
          <a:p>
            <a:pPr algn="l" rtl="0"/>
            <a:r>
              <a:rPr lang="en-US" dirty="0"/>
              <a:t>nausea, and </a:t>
            </a:r>
            <a:r>
              <a:rPr lang="en-US" dirty="0" smtClean="0"/>
              <a:t>vomiting, altered </a:t>
            </a:r>
            <a:r>
              <a:rPr lang="en-US" dirty="0"/>
              <a:t>mental status, confusion, neuromuscular excitability and </a:t>
            </a:r>
            <a:r>
              <a:rPr lang="en-US" dirty="0" err="1"/>
              <a:t>hyperreflexia</a:t>
            </a:r>
            <a:r>
              <a:rPr lang="en-US" dirty="0"/>
              <a:t>, irritability, seizures, and even coma or death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Tt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</a:p>
          <a:p>
            <a:pPr algn="l" rtl="0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0.45% sodium 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chloride</a:t>
            </a:r>
          </a:p>
          <a:p>
            <a:pPr algn="l" rtl="0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brain edema or hemorrhage, potentially 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seizures, permanent brain damage, or 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death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l" rtl="0"/>
            <a:endParaRPr lang="en-US" b="1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390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Na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l" rtl="0"/>
            <a:r>
              <a:rPr lang="en-US" b="1" dirty="0" smtClean="0"/>
              <a:t>Hypernatremia </a:t>
            </a:r>
          </a:p>
          <a:p>
            <a:pPr algn="l" rtl="0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nausea, and 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vomiting, altered 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mental status, confusion, neuromuscular excitability and </a:t>
            </a:r>
            <a:r>
              <a:rPr lang="en-US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hyperreflexia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irritability, seizures, and even coma or death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l" rtl="0"/>
            <a:r>
              <a:rPr lang="en-US" dirty="0" err="1" smtClean="0"/>
              <a:t>Tt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/>
              <a:t>0.45% sodium </a:t>
            </a:r>
            <a:r>
              <a:rPr lang="en-US" dirty="0" smtClean="0"/>
              <a:t>chloride</a:t>
            </a:r>
          </a:p>
          <a:p>
            <a:pPr algn="l" rtl="0"/>
            <a:r>
              <a:rPr lang="en-US" dirty="0" smtClean="0"/>
              <a:t>brain edema or hemorrhage, potentially </a:t>
            </a:r>
            <a:r>
              <a:rPr lang="en-US" dirty="0"/>
              <a:t>seizures, permanent brain damage, or </a:t>
            </a:r>
            <a:r>
              <a:rPr lang="en-US" dirty="0" smtClean="0"/>
              <a:t>death</a:t>
            </a:r>
            <a:endParaRPr lang="en-US" dirty="0"/>
          </a:p>
          <a:p>
            <a:pPr algn="l" rtl="0"/>
            <a:endParaRPr lang="en-US" b="1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9436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Effect of </a:t>
            </a:r>
            <a:r>
              <a:rPr lang="en-US" b="1" i="1" u="sng" dirty="0" err="1"/>
              <a:t>Ca</a:t>
            </a:r>
            <a:r>
              <a:rPr lang="en-US" b="1" i="1" u="sng" dirty="0"/>
              <a:t>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331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Effect of </a:t>
            </a:r>
            <a:r>
              <a:rPr lang="en-US" b="1" i="1" u="sng" dirty="0" err="1"/>
              <a:t>Ca</a:t>
            </a:r>
            <a:r>
              <a:rPr lang="en-US" b="1" i="1" u="sng" dirty="0"/>
              <a:t>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 smtClean="0"/>
              <a:t>Hypercalcemia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54449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Effect of </a:t>
            </a:r>
            <a:r>
              <a:rPr lang="en-US" b="1" i="1" u="sng" dirty="0" err="1"/>
              <a:t>Ca</a:t>
            </a:r>
            <a:r>
              <a:rPr lang="en-US" b="1" i="1" u="sng" dirty="0"/>
              <a:t>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 smtClean="0"/>
              <a:t>Hypercalcemia</a:t>
            </a:r>
            <a:endParaRPr lang="en-US" b="1" dirty="0" smtClean="0"/>
          </a:p>
          <a:p>
            <a:pPr marL="0" indent="0" algn="l" rtl="0">
              <a:buNone/>
            </a:pPr>
            <a:r>
              <a:rPr lang="en-US" dirty="0" smtClean="0"/>
              <a:t>  </a:t>
            </a:r>
          </a:p>
          <a:p>
            <a:pPr marL="0" indent="0" algn="l" rtl="0">
              <a:buNone/>
            </a:pPr>
            <a:r>
              <a:rPr lang="en-US" dirty="0" smtClean="0"/>
              <a:t>Headache, and lethargy. anxiety</a:t>
            </a:r>
            <a:r>
              <a:rPr lang="en-US" dirty="0"/>
              <a:t>, depression, and cognitive </a:t>
            </a:r>
            <a:r>
              <a:rPr lang="en-US" dirty="0" smtClean="0"/>
              <a:t>dysfunction, insomnia</a:t>
            </a:r>
            <a:r>
              <a:rPr lang="en-US" dirty="0"/>
              <a:t>, </a:t>
            </a:r>
            <a:r>
              <a:rPr lang="en-US" dirty="0" smtClean="0"/>
              <a:t>coma</a:t>
            </a:r>
          </a:p>
        </p:txBody>
      </p:sp>
    </p:spTree>
    <p:extLst>
      <p:ext uri="{BB962C8B-B14F-4D97-AF65-F5344CB8AC3E}">
        <p14:creationId xmlns:p14="http://schemas.microsoft.com/office/powerpoint/2010/main" val="245053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</a:t>
            </a:r>
            <a:r>
              <a:rPr lang="en-US" b="1" i="1" u="sng" dirty="0" err="1" smtClean="0"/>
              <a:t>Ca</a:t>
            </a:r>
            <a:r>
              <a:rPr lang="en-US" b="1" i="1" u="sng" dirty="0" smtClean="0"/>
              <a:t> </a:t>
            </a:r>
            <a:r>
              <a:rPr lang="en-US" b="1" i="1" u="sng" dirty="0"/>
              <a:t>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l" rtl="0"/>
            <a:r>
              <a:rPr lang="en-US" b="1" dirty="0" err="1" smtClean="0"/>
              <a:t>Hypocalcemia</a:t>
            </a:r>
            <a:endParaRPr lang="en-US" b="1" dirty="0"/>
          </a:p>
          <a:p>
            <a:pPr marL="0" indent="0" algn="l" rtl="0">
              <a:buNone/>
            </a:pPr>
            <a:r>
              <a:rPr lang="en-US" dirty="0" smtClean="0"/>
              <a:t>   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4857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</a:t>
            </a:r>
            <a:r>
              <a:rPr lang="en-US" b="1" i="1" u="sng" dirty="0" err="1" smtClean="0"/>
              <a:t>Ca</a:t>
            </a:r>
            <a:r>
              <a:rPr lang="en-US" b="1" i="1" u="sng" dirty="0" smtClean="0"/>
              <a:t> </a:t>
            </a:r>
            <a:r>
              <a:rPr lang="en-US" b="1" i="1" u="sng" dirty="0"/>
              <a:t>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l" rtl="0"/>
            <a:r>
              <a:rPr lang="en-US" b="1" dirty="0" err="1" smtClean="0"/>
              <a:t>Hypocalcemia</a:t>
            </a:r>
            <a:endParaRPr lang="en-US" b="1" dirty="0"/>
          </a:p>
          <a:p>
            <a:pPr marL="0" indent="0" algn="l" rtl="0">
              <a:buNone/>
            </a:pPr>
            <a:r>
              <a:rPr lang="en-US" dirty="0" smtClean="0"/>
              <a:t>   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 </a:t>
            </a:r>
            <a:endParaRPr lang="en-US" dirty="0" smtClean="0"/>
          </a:p>
        </p:txBody>
      </p:sp>
      <p:pic>
        <p:nvPicPr>
          <p:cNvPr id="4" name="Picture 2" descr="C:\Users\user-pc\Desktop\page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90800"/>
            <a:ext cx="38100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5062" y="2209800"/>
            <a:ext cx="4830338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The hallmark </a:t>
            </a:r>
            <a:r>
              <a:rPr lang="en-US" sz="2800" dirty="0" smtClean="0"/>
              <a:t>is </a:t>
            </a:r>
            <a:r>
              <a:rPr lang="en-US" sz="2800" dirty="0"/>
              <a:t>neuromuscular irritability and  </a:t>
            </a:r>
            <a:r>
              <a:rPr lang="en-US" sz="2800" dirty="0" err="1"/>
              <a:t>tetany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3600" dirty="0"/>
              <a:t>Trousseau's sign </a:t>
            </a:r>
            <a:r>
              <a:rPr lang="en-US" sz="2800" dirty="0"/>
              <a:t>&amp; </a:t>
            </a:r>
            <a:r>
              <a:rPr lang="en-US" sz="2800" dirty="0" err="1"/>
              <a:t>Chvostek's</a:t>
            </a:r>
            <a:r>
              <a:rPr lang="en-US" sz="2800" dirty="0"/>
              <a:t> sign 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Irritability 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hyperreflexia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Seizures, psychosis and hallucination</a:t>
            </a:r>
            <a:endParaRPr lang="ar-JO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2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897" y="0"/>
            <a:ext cx="914516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8617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</a:t>
            </a:r>
            <a:r>
              <a:rPr lang="en-US" b="1" i="1" u="sng" dirty="0" err="1" smtClean="0"/>
              <a:t>Ca</a:t>
            </a:r>
            <a:r>
              <a:rPr lang="en-US" b="1" i="1" u="sng" dirty="0" smtClean="0"/>
              <a:t> </a:t>
            </a:r>
            <a:r>
              <a:rPr lang="en-US" b="1" i="1" u="sng" dirty="0"/>
              <a:t>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l" rtl="0"/>
            <a:r>
              <a:rPr lang="en-US" b="1" dirty="0" err="1" smtClean="0"/>
              <a:t>Hypocalcemia</a:t>
            </a:r>
            <a:endParaRPr lang="en-US" b="1" dirty="0"/>
          </a:p>
          <a:p>
            <a:pPr marL="0" indent="0" algn="l" rtl="0">
              <a:buNone/>
            </a:pPr>
            <a:r>
              <a:rPr lang="en-US" dirty="0" smtClean="0"/>
              <a:t>   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 </a:t>
            </a:r>
            <a:endParaRPr lang="en-US" dirty="0" smtClean="0"/>
          </a:p>
        </p:txBody>
      </p:sp>
      <p:pic>
        <p:nvPicPr>
          <p:cNvPr id="4" name="Picture 2" descr="C:\Users\user-pc\Desktop\page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90800"/>
            <a:ext cx="38100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5062" y="2209800"/>
            <a:ext cx="4830338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The hallmark </a:t>
            </a: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 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neuromuscular irritability and 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tetany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en-US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3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Trousseau's sign 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&amp;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Chvostek's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sign 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Irritability </a:t>
            </a:r>
            <a:r>
              <a:rPr lang="en-US" sz="2800" dirty="0"/>
              <a:t>, </a:t>
            </a:r>
            <a:r>
              <a:rPr lang="en-US" sz="2800" dirty="0" err="1"/>
              <a:t>hyperreflexia</a:t>
            </a:r>
            <a:r>
              <a:rPr lang="en-US" sz="2800" dirty="0"/>
              <a:t>, Seizures, psychosis and hallucination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2333784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897" y="0"/>
            <a:ext cx="914516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3109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0D15A4-F3D3-49A4-A5BB-EDA04F8121F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111500" y="1219200"/>
            <a:ext cx="3594100" cy="5359400"/>
          </a:xfrm>
          <a:prstGeom prst="rect">
            <a:avLst/>
          </a:prstGeom>
          <a:noFill/>
          <a:ln w="127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2286000" y="1219200"/>
            <a:ext cx="838200" cy="5359400"/>
          </a:xfrm>
          <a:prstGeom prst="rect">
            <a:avLst/>
          </a:prstGeom>
          <a:noFill/>
          <a:ln w="127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4953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b="1" smtClean="0"/>
              <a:t>The Action Potential (excitability changes)</a:t>
            </a: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228600" y="5638800"/>
            <a:ext cx="1866900" cy="64135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b="1"/>
              <a:t>Polarized state (resting)</a:t>
            </a:r>
          </a:p>
        </p:txBody>
      </p:sp>
      <p:sp>
        <p:nvSpPr>
          <p:cNvPr id="44040" name="Freeform 7"/>
          <p:cNvSpPr>
            <a:spLocks/>
          </p:cNvSpPr>
          <p:nvPr/>
        </p:nvSpPr>
        <p:spPr bwMode="auto">
          <a:xfrm>
            <a:off x="1714500" y="4889500"/>
            <a:ext cx="546100" cy="711200"/>
          </a:xfrm>
          <a:custGeom>
            <a:avLst/>
            <a:gdLst>
              <a:gd name="T0" fmla="*/ 0 w 344"/>
              <a:gd name="T1" fmla="*/ 2147483647 h 448"/>
              <a:gd name="T2" fmla="*/ 2147483647 w 344"/>
              <a:gd name="T3" fmla="*/ 2147483647 h 448"/>
              <a:gd name="T4" fmla="*/ 2147483647 w 344"/>
              <a:gd name="T5" fmla="*/ 2147483647 h 448"/>
              <a:gd name="T6" fmla="*/ 2147483647 w 344"/>
              <a:gd name="T7" fmla="*/ 2147483647 h 448"/>
              <a:gd name="T8" fmla="*/ 2147483647 w 344"/>
              <a:gd name="T9" fmla="*/ 2147483647 h 448"/>
              <a:gd name="T10" fmla="*/ 2147483647 w 344"/>
              <a:gd name="T11" fmla="*/ 0 h 4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448">
                <a:moveTo>
                  <a:pt x="0" y="448"/>
                </a:moveTo>
                <a:cubicBezTo>
                  <a:pt x="19" y="440"/>
                  <a:pt x="79" y="436"/>
                  <a:pt x="112" y="400"/>
                </a:cubicBezTo>
                <a:cubicBezTo>
                  <a:pt x="145" y="364"/>
                  <a:pt x="176" y="281"/>
                  <a:pt x="200" y="232"/>
                </a:cubicBezTo>
                <a:cubicBezTo>
                  <a:pt x="224" y="183"/>
                  <a:pt x="239" y="135"/>
                  <a:pt x="256" y="104"/>
                </a:cubicBezTo>
                <a:cubicBezTo>
                  <a:pt x="273" y="73"/>
                  <a:pt x="289" y="65"/>
                  <a:pt x="304" y="48"/>
                </a:cubicBezTo>
                <a:cubicBezTo>
                  <a:pt x="319" y="31"/>
                  <a:pt x="331" y="15"/>
                  <a:pt x="344" y="0"/>
                </a:cubicBezTo>
              </a:path>
            </a:pathLst>
          </a:custGeom>
          <a:noFill/>
          <a:ln w="28575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Freeform 8"/>
          <p:cNvSpPr>
            <a:spLocks/>
          </p:cNvSpPr>
          <p:nvPr/>
        </p:nvSpPr>
        <p:spPr bwMode="auto">
          <a:xfrm>
            <a:off x="2260600" y="1879600"/>
            <a:ext cx="266700" cy="3022600"/>
          </a:xfrm>
          <a:custGeom>
            <a:avLst/>
            <a:gdLst>
              <a:gd name="T0" fmla="*/ 0 w 168"/>
              <a:gd name="T1" fmla="*/ 2147483647 h 1904"/>
              <a:gd name="T2" fmla="*/ 2147483647 w 168"/>
              <a:gd name="T3" fmla="*/ 2147483647 h 1904"/>
              <a:gd name="T4" fmla="*/ 2147483647 w 168"/>
              <a:gd name="T5" fmla="*/ 2147483647 h 1904"/>
              <a:gd name="T6" fmla="*/ 2147483647 w 168"/>
              <a:gd name="T7" fmla="*/ 2147483647 h 1904"/>
              <a:gd name="T8" fmla="*/ 2147483647 w 168"/>
              <a:gd name="T9" fmla="*/ 2147483647 h 1904"/>
              <a:gd name="T10" fmla="*/ 2147483647 w 168"/>
              <a:gd name="T11" fmla="*/ 2147483647 h 19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" h="1904">
                <a:moveTo>
                  <a:pt x="0" y="1904"/>
                </a:moveTo>
                <a:cubicBezTo>
                  <a:pt x="14" y="1897"/>
                  <a:pt x="29" y="1891"/>
                  <a:pt x="48" y="1808"/>
                </a:cubicBezTo>
                <a:cubicBezTo>
                  <a:pt x="67" y="1725"/>
                  <a:pt x="101" y="1579"/>
                  <a:pt x="112" y="1408"/>
                </a:cubicBezTo>
                <a:cubicBezTo>
                  <a:pt x="123" y="1237"/>
                  <a:pt x="109" y="999"/>
                  <a:pt x="112" y="784"/>
                </a:cubicBezTo>
                <a:cubicBezTo>
                  <a:pt x="115" y="569"/>
                  <a:pt x="119" y="240"/>
                  <a:pt x="128" y="120"/>
                </a:cubicBezTo>
                <a:cubicBezTo>
                  <a:pt x="137" y="0"/>
                  <a:pt x="152" y="32"/>
                  <a:pt x="168" y="64"/>
                </a:cubicBezTo>
              </a:path>
            </a:pathLst>
          </a:custGeom>
          <a:noFill/>
          <a:ln w="28575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381000" y="3365500"/>
            <a:ext cx="2006600" cy="915988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b="1"/>
              <a:t>Depolarisation</a:t>
            </a:r>
            <a:br>
              <a:rPr lang="en-US" b="1"/>
            </a:br>
            <a:r>
              <a:rPr lang="en-US" b="1"/>
              <a:t>(due to </a:t>
            </a:r>
            <a:br>
              <a:rPr lang="en-US" b="1"/>
            </a:br>
            <a:r>
              <a:rPr lang="en-US" b="1"/>
              <a:t>sodium influx)</a:t>
            </a:r>
          </a:p>
        </p:txBody>
      </p:sp>
      <p:sp>
        <p:nvSpPr>
          <p:cNvPr id="44043" name="Freeform 10"/>
          <p:cNvSpPr>
            <a:spLocks/>
          </p:cNvSpPr>
          <p:nvPr/>
        </p:nvSpPr>
        <p:spPr bwMode="auto">
          <a:xfrm>
            <a:off x="2514600" y="1981200"/>
            <a:ext cx="5803900" cy="4078287"/>
          </a:xfrm>
          <a:custGeom>
            <a:avLst/>
            <a:gdLst>
              <a:gd name="T0" fmla="*/ 0 w 3656"/>
              <a:gd name="T1" fmla="*/ 2147483647 h 2569"/>
              <a:gd name="T2" fmla="*/ 2147483647 w 3656"/>
              <a:gd name="T3" fmla="*/ 2147483647 h 2569"/>
              <a:gd name="T4" fmla="*/ 2147483647 w 3656"/>
              <a:gd name="T5" fmla="*/ 2147483647 h 2569"/>
              <a:gd name="T6" fmla="*/ 2147483647 w 3656"/>
              <a:gd name="T7" fmla="*/ 2147483647 h 2569"/>
              <a:gd name="T8" fmla="*/ 2147483647 w 3656"/>
              <a:gd name="T9" fmla="*/ 2147483647 h 2569"/>
              <a:gd name="T10" fmla="*/ 2147483647 w 3656"/>
              <a:gd name="T11" fmla="*/ 2147483647 h 2569"/>
              <a:gd name="T12" fmla="*/ 2147483647 w 3656"/>
              <a:gd name="T13" fmla="*/ 2147483647 h 2569"/>
              <a:gd name="T14" fmla="*/ 2147483647 w 3656"/>
              <a:gd name="T15" fmla="*/ 2147483647 h 2569"/>
              <a:gd name="T16" fmla="*/ 2147483647 w 3656"/>
              <a:gd name="T17" fmla="*/ 2147483647 h 25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56" h="2569">
                <a:moveTo>
                  <a:pt x="0" y="1"/>
                </a:moveTo>
                <a:cubicBezTo>
                  <a:pt x="14" y="0"/>
                  <a:pt x="29" y="0"/>
                  <a:pt x="48" y="201"/>
                </a:cubicBezTo>
                <a:cubicBezTo>
                  <a:pt x="67" y="402"/>
                  <a:pt x="80" y="920"/>
                  <a:pt x="112" y="1209"/>
                </a:cubicBezTo>
                <a:cubicBezTo>
                  <a:pt x="144" y="1498"/>
                  <a:pt x="164" y="1740"/>
                  <a:pt x="240" y="1937"/>
                </a:cubicBezTo>
                <a:cubicBezTo>
                  <a:pt x="316" y="2134"/>
                  <a:pt x="424" y="2289"/>
                  <a:pt x="568" y="2393"/>
                </a:cubicBezTo>
                <a:cubicBezTo>
                  <a:pt x="712" y="2497"/>
                  <a:pt x="907" y="2553"/>
                  <a:pt x="1104" y="2561"/>
                </a:cubicBezTo>
                <a:cubicBezTo>
                  <a:pt x="1301" y="2569"/>
                  <a:pt x="1519" y="2484"/>
                  <a:pt x="1752" y="2441"/>
                </a:cubicBezTo>
                <a:cubicBezTo>
                  <a:pt x="1985" y="2398"/>
                  <a:pt x="2187" y="2336"/>
                  <a:pt x="2504" y="2305"/>
                </a:cubicBezTo>
                <a:cubicBezTo>
                  <a:pt x="2821" y="2274"/>
                  <a:pt x="3416" y="2267"/>
                  <a:pt x="3656" y="2257"/>
                </a:cubicBezTo>
              </a:path>
            </a:pathLst>
          </a:custGeom>
          <a:noFill/>
          <a:ln w="28575" cap="rnd" cmpd="sng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>
            <a:off x="1190625" y="5599113"/>
            <a:ext cx="574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6045200" y="5245100"/>
            <a:ext cx="2743200" cy="33655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i="1">
                <a:solidFill>
                  <a:srgbClr val="777777"/>
                </a:solidFill>
              </a:rPr>
              <a:t>Resting potential (-75 mV)</a:t>
            </a:r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>
            <a:off x="406400" y="1854200"/>
            <a:ext cx="8445500" cy="0"/>
          </a:xfrm>
          <a:prstGeom prst="line">
            <a:avLst/>
          </a:prstGeom>
          <a:noFill/>
          <a:ln w="12700" cap="rnd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Text Box 14"/>
          <p:cNvSpPr txBox="1">
            <a:spLocks noChangeArrowheads="1"/>
          </p:cNvSpPr>
          <p:nvPr/>
        </p:nvSpPr>
        <p:spPr bwMode="auto">
          <a:xfrm>
            <a:off x="7150100" y="1511300"/>
            <a:ext cx="1663700" cy="33655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i="1">
                <a:solidFill>
                  <a:srgbClr val="777777"/>
                </a:solidFill>
              </a:rPr>
              <a:t>E</a:t>
            </a:r>
            <a:r>
              <a:rPr lang="en-US" sz="1600" i="1" baseline="-25000">
                <a:solidFill>
                  <a:srgbClr val="777777"/>
                </a:solidFill>
              </a:rPr>
              <a:t>Na</a:t>
            </a:r>
            <a:r>
              <a:rPr lang="en-US" sz="1600" i="1">
                <a:solidFill>
                  <a:srgbClr val="777777"/>
                </a:solidFill>
              </a:rPr>
              <a:t> (+60 mV)</a:t>
            </a:r>
          </a:p>
        </p:txBody>
      </p:sp>
      <p:sp>
        <p:nvSpPr>
          <p:cNvPr id="44048" name="Text Box 15"/>
          <p:cNvSpPr txBox="1">
            <a:spLocks noChangeArrowheads="1"/>
          </p:cNvSpPr>
          <p:nvPr/>
        </p:nvSpPr>
        <p:spPr bwMode="auto">
          <a:xfrm>
            <a:off x="3505200" y="6140450"/>
            <a:ext cx="2286000" cy="64135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 dirty="0" err="1"/>
              <a:t>Hyperpolarising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err="1"/>
              <a:t>afterpotential</a:t>
            </a:r>
            <a:endParaRPr lang="en-US" b="1" dirty="0"/>
          </a:p>
        </p:txBody>
      </p:sp>
      <p:sp>
        <p:nvSpPr>
          <p:cNvPr id="44050" name="Line 17"/>
          <p:cNvSpPr>
            <a:spLocks noChangeShapeType="1"/>
          </p:cNvSpPr>
          <p:nvPr/>
        </p:nvSpPr>
        <p:spPr bwMode="auto">
          <a:xfrm>
            <a:off x="406400" y="5600700"/>
            <a:ext cx="8445500" cy="0"/>
          </a:xfrm>
          <a:prstGeom prst="line">
            <a:avLst/>
          </a:prstGeom>
          <a:noFill/>
          <a:ln w="12700" cap="rnd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8"/>
          <p:cNvSpPr>
            <a:spLocks noChangeShapeType="1"/>
          </p:cNvSpPr>
          <p:nvPr/>
        </p:nvSpPr>
        <p:spPr bwMode="auto">
          <a:xfrm>
            <a:off x="406400" y="6134100"/>
            <a:ext cx="8445500" cy="0"/>
          </a:xfrm>
          <a:prstGeom prst="line">
            <a:avLst/>
          </a:prstGeom>
          <a:noFill/>
          <a:ln w="12700" cap="rnd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Text Box 19"/>
          <p:cNvSpPr txBox="1">
            <a:spLocks noChangeArrowheads="1"/>
          </p:cNvSpPr>
          <p:nvPr/>
        </p:nvSpPr>
        <p:spPr bwMode="auto">
          <a:xfrm>
            <a:off x="7150100" y="6121400"/>
            <a:ext cx="1663700" cy="33655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i="1">
                <a:solidFill>
                  <a:srgbClr val="777777"/>
                </a:solidFill>
              </a:rPr>
              <a:t>E</a:t>
            </a:r>
            <a:r>
              <a:rPr lang="en-US" sz="1600" i="1" baseline="-25000">
                <a:solidFill>
                  <a:srgbClr val="777777"/>
                </a:solidFill>
              </a:rPr>
              <a:t>K</a:t>
            </a:r>
            <a:r>
              <a:rPr lang="en-US" sz="1600" i="1">
                <a:solidFill>
                  <a:srgbClr val="777777"/>
                </a:solidFill>
              </a:rPr>
              <a:t> (-95 mV)</a:t>
            </a:r>
          </a:p>
        </p:txBody>
      </p:sp>
      <p:sp>
        <p:nvSpPr>
          <p:cNvPr id="44053" name="Text Box 20"/>
          <p:cNvSpPr txBox="1">
            <a:spLocks noChangeArrowheads="1"/>
          </p:cNvSpPr>
          <p:nvPr/>
        </p:nvSpPr>
        <p:spPr bwMode="auto">
          <a:xfrm>
            <a:off x="469900" y="1270000"/>
            <a:ext cx="1816100" cy="58102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Absolute 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refractory period </a:t>
            </a:r>
          </a:p>
        </p:txBody>
      </p:sp>
      <p:sp>
        <p:nvSpPr>
          <p:cNvPr id="44054" name="Line 21"/>
          <p:cNvSpPr>
            <a:spLocks noChangeShapeType="1"/>
          </p:cNvSpPr>
          <p:nvPr/>
        </p:nvSpPr>
        <p:spPr bwMode="auto">
          <a:xfrm flipV="1">
            <a:off x="2286000" y="1524000"/>
            <a:ext cx="838200" cy="1488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2"/>
          <p:cNvSpPr>
            <a:spLocks noChangeShapeType="1"/>
          </p:cNvSpPr>
          <p:nvPr/>
        </p:nvSpPr>
        <p:spPr bwMode="auto">
          <a:xfrm>
            <a:off x="3124200" y="1600200"/>
            <a:ext cx="3594100" cy="0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Text Box 23"/>
          <p:cNvSpPr txBox="1">
            <a:spLocks noChangeArrowheads="1"/>
          </p:cNvSpPr>
          <p:nvPr/>
        </p:nvSpPr>
        <p:spPr bwMode="auto">
          <a:xfrm>
            <a:off x="3657600" y="1371600"/>
            <a:ext cx="2667000" cy="30777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</a:rPr>
              <a:t>Relative refractory period</a:t>
            </a:r>
            <a:r>
              <a:rPr lang="en-US" sz="1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41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457200" y="762000"/>
            <a:ext cx="8432800" cy="558800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JO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title"/>
          </p:nvPr>
        </p:nvSpPr>
        <p:spPr>
          <a:xfrm>
            <a:off x="673100" y="228600"/>
            <a:ext cx="7772400" cy="4953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b="1" smtClean="0"/>
              <a:t>The Action Potential</a:t>
            </a:r>
          </a:p>
        </p:txBody>
      </p:sp>
      <p:sp>
        <p:nvSpPr>
          <p:cNvPr id="43032" name="Freeform 7"/>
          <p:cNvSpPr>
            <a:spLocks/>
          </p:cNvSpPr>
          <p:nvPr/>
        </p:nvSpPr>
        <p:spPr bwMode="auto">
          <a:xfrm>
            <a:off x="1714500" y="4584700"/>
            <a:ext cx="546100" cy="711200"/>
          </a:xfrm>
          <a:custGeom>
            <a:avLst/>
            <a:gdLst>
              <a:gd name="T0" fmla="*/ 0 w 344"/>
              <a:gd name="T1" fmla="*/ 448 h 448"/>
              <a:gd name="T2" fmla="*/ 112 w 344"/>
              <a:gd name="T3" fmla="*/ 400 h 448"/>
              <a:gd name="T4" fmla="*/ 200 w 344"/>
              <a:gd name="T5" fmla="*/ 232 h 448"/>
              <a:gd name="T6" fmla="*/ 256 w 344"/>
              <a:gd name="T7" fmla="*/ 104 h 448"/>
              <a:gd name="T8" fmla="*/ 304 w 344"/>
              <a:gd name="T9" fmla="*/ 48 h 448"/>
              <a:gd name="T10" fmla="*/ 344 w 344"/>
              <a:gd name="T11" fmla="*/ 0 h 4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448">
                <a:moveTo>
                  <a:pt x="0" y="448"/>
                </a:moveTo>
                <a:cubicBezTo>
                  <a:pt x="19" y="440"/>
                  <a:pt x="79" y="436"/>
                  <a:pt x="112" y="400"/>
                </a:cubicBezTo>
                <a:cubicBezTo>
                  <a:pt x="145" y="364"/>
                  <a:pt x="176" y="281"/>
                  <a:pt x="200" y="232"/>
                </a:cubicBezTo>
                <a:cubicBezTo>
                  <a:pt x="224" y="183"/>
                  <a:pt x="239" y="135"/>
                  <a:pt x="256" y="104"/>
                </a:cubicBezTo>
                <a:cubicBezTo>
                  <a:pt x="273" y="73"/>
                  <a:pt x="289" y="65"/>
                  <a:pt x="304" y="48"/>
                </a:cubicBezTo>
                <a:cubicBezTo>
                  <a:pt x="319" y="31"/>
                  <a:pt x="331" y="15"/>
                  <a:pt x="344" y="0"/>
                </a:cubicBezTo>
              </a:path>
            </a:pathLst>
          </a:custGeom>
          <a:noFill/>
          <a:ln w="28575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Freeform 9"/>
          <p:cNvSpPr>
            <a:spLocks/>
          </p:cNvSpPr>
          <p:nvPr/>
        </p:nvSpPr>
        <p:spPr bwMode="auto">
          <a:xfrm>
            <a:off x="2260600" y="1574800"/>
            <a:ext cx="266700" cy="3022600"/>
          </a:xfrm>
          <a:custGeom>
            <a:avLst/>
            <a:gdLst>
              <a:gd name="T0" fmla="*/ 0 w 168"/>
              <a:gd name="T1" fmla="*/ 1904 h 1904"/>
              <a:gd name="T2" fmla="*/ 48 w 168"/>
              <a:gd name="T3" fmla="*/ 1808 h 1904"/>
              <a:gd name="T4" fmla="*/ 112 w 168"/>
              <a:gd name="T5" fmla="*/ 1408 h 1904"/>
              <a:gd name="T6" fmla="*/ 112 w 168"/>
              <a:gd name="T7" fmla="*/ 784 h 1904"/>
              <a:gd name="T8" fmla="*/ 128 w 168"/>
              <a:gd name="T9" fmla="*/ 120 h 1904"/>
              <a:gd name="T10" fmla="*/ 168 w 168"/>
              <a:gd name="T11" fmla="*/ 64 h 19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" h="1904">
                <a:moveTo>
                  <a:pt x="0" y="1904"/>
                </a:moveTo>
                <a:cubicBezTo>
                  <a:pt x="14" y="1897"/>
                  <a:pt x="29" y="1891"/>
                  <a:pt x="48" y="1808"/>
                </a:cubicBezTo>
                <a:cubicBezTo>
                  <a:pt x="67" y="1725"/>
                  <a:pt x="101" y="1579"/>
                  <a:pt x="112" y="1408"/>
                </a:cubicBezTo>
                <a:cubicBezTo>
                  <a:pt x="123" y="1237"/>
                  <a:pt x="109" y="999"/>
                  <a:pt x="112" y="784"/>
                </a:cubicBezTo>
                <a:cubicBezTo>
                  <a:pt x="115" y="569"/>
                  <a:pt x="119" y="240"/>
                  <a:pt x="128" y="120"/>
                </a:cubicBezTo>
                <a:cubicBezTo>
                  <a:pt x="137" y="0"/>
                  <a:pt x="152" y="32"/>
                  <a:pt x="168" y="64"/>
                </a:cubicBezTo>
              </a:path>
            </a:pathLst>
          </a:custGeom>
          <a:noFill/>
          <a:ln w="28575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Freeform 14"/>
          <p:cNvSpPr>
            <a:spLocks/>
          </p:cNvSpPr>
          <p:nvPr/>
        </p:nvSpPr>
        <p:spPr bwMode="auto">
          <a:xfrm>
            <a:off x="2527300" y="1674813"/>
            <a:ext cx="5803900" cy="4078287"/>
          </a:xfrm>
          <a:custGeom>
            <a:avLst/>
            <a:gdLst>
              <a:gd name="T0" fmla="*/ 0 w 3656"/>
              <a:gd name="T1" fmla="*/ 1 h 2569"/>
              <a:gd name="T2" fmla="*/ 48 w 3656"/>
              <a:gd name="T3" fmla="*/ 201 h 2569"/>
              <a:gd name="T4" fmla="*/ 112 w 3656"/>
              <a:gd name="T5" fmla="*/ 1209 h 2569"/>
              <a:gd name="T6" fmla="*/ 240 w 3656"/>
              <a:gd name="T7" fmla="*/ 1937 h 2569"/>
              <a:gd name="T8" fmla="*/ 568 w 3656"/>
              <a:gd name="T9" fmla="*/ 2393 h 2569"/>
              <a:gd name="T10" fmla="*/ 1104 w 3656"/>
              <a:gd name="T11" fmla="*/ 2561 h 2569"/>
              <a:gd name="T12" fmla="*/ 1752 w 3656"/>
              <a:gd name="T13" fmla="*/ 2441 h 2569"/>
              <a:gd name="T14" fmla="*/ 2504 w 3656"/>
              <a:gd name="T15" fmla="*/ 2305 h 2569"/>
              <a:gd name="T16" fmla="*/ 3656 w 3656"/>
              <a:gd name="T17" fmla="*/ 2257 h 25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56" h="2569">
                <a:moveTo>
                  <a:pt x="0" y="1"/>
                </a:moveTo>
                <a:cubicBezTo>
                  <a:pt x="14" y="0"/>
                  <a:pt x="29" y="0"/>
                  <a:pt x="48" y="201"/>
                </a:cubicBezTo>
                <a:cubicBezTo>
                  <a:pt x="67" y="402"/>
                  <a:pt x="80" y="920"/>
                  <a:pt x="112" y="1209"/>
                </a:cubicBezTo>
                <a:cubicBezTo>
                  <a:pt x="144" y="1498"/>
                  <a:pt x="164" y="1740"/>
                  <a:pt x="240" y="1937"/>
                </a:cubicBezTo>
                <a:cubicBezTo>
                  <a:pt x="316" y="2134"/>
                  <a:pt x="424" y="2289"/>
                  <a:pt x="568" y="2393"/>
                </a:cubicBezTo>
                <a:cubicBezTo>
                  <a:pt x="712" y="2497"/>
                  <a:pt x="907" y="2553"/>
                  <a:pt x="1104" y="2561"/>
                </a:cubicBezTo>
                <a:cubicBezTo>
                  <a:pt x="1301" y="2569"/>
                  <a:pt x="1519" y="2484"/>
                  <a:pt x="1752" y="2441"/>
                </a:cubicBezTo>
                <a:cubicBezTo>
                  <a:pt x="1985" y="2398"/>
                  <a:pt x="2187" y="2336"/>
                  <a:pt x="2504" y="2305"/>
                </a:cubicBezTo>
                <a:cubicBezTo>
                  <a:pt x="2821" y="2274"/>
                  <a:pt x="3416" y="2267"/>
                  <a:pt x="3656" y="2257"/>
                </a:cubicBezTo>
              </a:path>
            </a:pathLst>
          </a:custGeom>
          <a:noFill/>
          <a:ln w="28575" cap="rnd" cmpd="sng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5"/>
          <p:cNvSpPr>
            <a:spLocks noChangeShapeType="1"/>
          </p:cNvSpPr>
          <p:nvPr/>
        </p:nvSpPr>
        <p:spPr bwMode="auto">
          <a:xfrm>
            <a:off x="1190625" y="5294313"/>
            <a:ext cx="574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6"/>
          <p:cNvSpPr>
            <a:spLocks noChangeShapeType="1"/>
          </p:cNvSpPr>
          <p:nvPr/>
        </p:nvSpPr>
        <p:spPr bwMode="auto">
          <a:xfrm>
            <a:off x="1104900" y="52959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8"/>
          <p:cNvSpPr>
            <a:spLocks noChangeShapeType="1"/>
          </p:cNvSpPr>
          <p:nvPr/>
        </p:nvSpPr>
        <p:spPr bwMode="auto">
          <a:xfrm>
            <a:off x="1104900" y="58039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20"/>
          <p:cNvSpPr>
            <a:spLocks noChangeShapeType="1"/>
          </p:cNvSpPr>
          <p:nvPr/>
        </p:nvSpPr>
        <p:spPr bwMode="auto">
          <a:xfrm>
            <a:off x="1104900" y="15494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22"/>
          <p:cNvSpPr>
            <a:spLocks/>
          </p:cNvSpPr>
          <p:nvPr/>
        </p:nvSpPr>
        <p:spPr bwMode="auto">
          <a:xfrm>
            <a:off x="228600" y="4221163"/>
            <a:ext cx="1346200" cy="349250"/>
          </a:xfrm>
          <a:prstGeom prst="borderCallout2">
            <a:avLst>
              <a:gd name="adj1" fmla="val 32727"/>
              <a:gd name="adj2" fmla="val 105662"/>
              <a:gd name="adj3" fmla="val 32727"/>
              <a:gd name="adj4" fmla="val 125824"/>
              <a:gd name="adj5" fmla="val 87727"/>
              <a:gd name="adj6" fmla="val 146815"/>
            </a:avLst>
          </a:prstGeom>
          <a:solidFill>
            <a:schemeClr val="bg1"/>
          </a:solidFill>
          <a:ln w="127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/>
              <a:t>threshold</a:t>
            </a:r>
          </a:p>
        </p:txBody>
      </p:sp>
    </p:spTree>
    <p:extLst>
      <p:ext uri="{BB962C8B-B14F-4D97-AF65-F5344CB8AC3E}">
        <p14:creationId xmlns:p14="http://schemas.microsoft.com/office/powerpoint/2010/main" val="20305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457200" y="762000"/>
            <a:ext cx="8432800" cy="558800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JO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title"/>
          </p:nvPr>
        </p:nvSpPr>
        <p:spPr>
          <a:xfrm>
            <a:off x="673100" y="228600"/>
            <a:ext cx="7772400" cy="4953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b="1" smtClean="0"/>
              <a:t>The Action Potential</a:t>
            </a:r>
          </a:p>
        </p:txBody>
      </p:sp>
      <p:sp>
        <p:nvSpPr>
          <p:cNvPr id="43032" name="Freeform 7"/>
          <p:cNvSpPr>
            <a:spLocks/>
          </p:cNvSpPr>
          <p:nvPr/>
        </p:nvSpPr>
        <p:spPr bwMode="auto">
          <a:xfrm>
            <a:off x="1714500" y="4584700"/>
            <a:ext cx="546100" cy="711200"/>
          </a:xfrm>
          <a:custGeom>
            <a:avLst/>
            <a:gdLst>
              <a:gd name="T0" fmla="*/ 0 w 344"/>
              <a:gd name="T1" fmla="*/ 448 h 448"/>
              <a:gd name="T2" fmla="*/ 112 w 344"/>
              <a:gd name="T3" fmla="*/ 400 h 448"/>
              <a:gd name="T4" fmla="*/ 200 w 344"/>
              <a:gd name="T5" fmla="*/ 232 h 448"/>
              <a:gd name="T6" fmla="*/ 256 w 344"/>
              <a:gd name="T7" fmla="*/ 104 h 448"/>
              <a:gd name="T8" fmla="*/ 304 w 344"/>
              <a:gd name="T9" fmla="*/ 48 h 448"/>
              <a:gd name="T10" fmla="*/ 344 w 344"/>
              <a:gd name="T11" fmla="*/ 0 h 4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448">
                <a:moveTo>
                  <a:pt x="0" y="448"/>
                </a:moveTo>
                <a:cubicBezTo>
                  <a:pt x="19" y="440"/>
                  <a:pt x="79" y="436"/>
                  <a:pt x="112" y="400"/>
                </a:cubicBezTo>
                <a:cubicBezTo>
                  <a:pt x="145" y="364"/>
                  <a:pt x="176" y="281"/>
                  <a:pt x="200" y="232"/>
                </a:cubicBezTo>
                <a:cubicBezTo>
                  <a:pt x="224" y="183"/>
                  <a:pt x="239" y="135"/>
                  <a:pt x="256" y="104"/>
                </a:cubicBezTo>
                <a:cubicBezTo>
                  <a:pt x="273" y="73"/>
                  <a:pt x="289" y="65"/>
                  <a:pt x="304" y="48"/>
                </a:cubicBezTo>
                <a:cubicBezTo>
                  <a:pt x="319" y="31"/>
                  <a:pt x="331" y="15"/>
                  <a:pt x="344" y="0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Freeform 9"/>
          <p:cNvSpPr>
            <a:spLocks/>
          </p:cNvSpPr>
          <p:nvPr/>
        </p:nvSpPr>
        <p:spPr bwMode="auto">
          <a:xfrm>
            <a:off x="2260600" y="1574800"/>
            <a:ext cx="266700" cy="3022600"/>
          </a:xfrm>
          <a:custGeom>
            <a:avLst/>
            <a:gdLst>
              <a:gd name="T0" fmla="*/ 0 w 168"/>
              <a:gd name="T1" fmla="*/ 1904 h 1904"/>
              <a:gd name="T2" fmla="*/ 48 w 168"/>
              <a:gd name="T3" fmla="*/ 1808 h 1904"/>
              <a:gd name="T4" fmla="*/ 112 w 168"/>
              <a:gd name="T5" fmla="*/ 1408 h 1904"/>
              <a:gd name="T6" fmla="*/ 112 w 168"/>
              <a:gd name="T7" fmla="*/ 784 h 1904"/>
              <a:gd name="T8" fmla="*/ 128 w 168"/>
              <a:gd name="T9" fmla="*/ 120 h 1904"/>
              <a:gd name="T10" fmla="*/ 168 w 168"/>
              <a:gd name="T11" fmla="*/ 64 h 19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" h="1904">
                <a:moveTo>
                  <a:pt x="0" y="1904"/>
                </a:moveTo>
                <a:cubicBezTo>
                  <a:pt x="14" y="1897"/>
                  <a:pt x="29" y="1891"/>
                  <a:pt x="48" y="1808"/>
                </a:cubicBezTo>
                <a:cubicBezTo>
                  <a:pt x="67" y="1725"/>
                  <a:pt x="101" y="1579"/>
                  <a:pt x="112" y="1408"/>
                </a:cubicBezTo>
                <a:cubicBezTo>
                  <a:pt x="123" y="1237"/>
                  <a:pt x="109" y="999"/>
                  <a:pt x="112" y="784"/>
                </a:cubicBezTo>
                <a:cubicBezTo>
                  <a:pt x="115" y="569"/>
                  <a:pt x="119" y="240"/>
                  <a:pt x="128" y="120"/>
                </a:cubicBezTo>
                <a:cubicBezTo>
                  <a:pt x="137" y="0"/>
                  <a:pt x="152" y="32"/>
                  <a:pt x="168" y="64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Freeform 14"/>
          <p:cNvSpPr>
            <a:spLocks/>
          </p:cNvSpPr>
          <p:nvPr/>
        </p:nvSpPr>
        <p:spPr bwMode="auto">
          <a:xfrm>
            <a:off x="2527300" y="1674813"/>
            <a:ext cx="5803900" cy="4078287"/>
          </a:xfrm>
          <a:custGeom>
            <a:avLst/>
            <a:gdLst>
              <a:gd name="T0" fmla="*/ 0 w 3656"/>
              <a:gd name="T1" fmla="*/ 1 h 2569"/>
              <a:gd name="T2" fmla="*/ 48 w 3656"/>
              <a:gd name="T3" fmla="*/ 201 h 2569"/>
              <a:gd name="T4" fmla="*/ 112 w 3656"/>
              <a:gd name="T5" fmla="*/ 1209 h 2569"/>
              <a:gd name="T6" fmla="*/ 240 w 3656"/>
              <a:gd name="T7" fmla="*/ 1937 h 2569"/>
              <a:gd name="T8" fmla="*/ 568 w 3656"/>
              <a:gd name="T9" fmla="*/ 2393 h 2569"/>
              <a:gd name="T10" fmla="*/ 1104 w 3656"/>
              <a:gd name="T11" fmla="*/ 2561 h 2569"/>
              <a:gd name="T12" fmla="*/ 1752 w 3656"/>
              <a:gd name="T13" fmla="*/ 2441 h 2569"/>
              <a:gd name="T14" fmla="*/ 2504 w 3656"/>
              <a:gd name="T15" fmla="*/ 2305 h 2569"/>
              <a:gd name="T16" fmla="*/ 3656 w 3656"/>
              <a:gd name="T17" fmla="*/ 2257 h 25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56" h="2569">
                <a:moveTo>
                  <a:pt x="0" y="1"/>
                </a:moveTo>
                <a:cubicBezTo>
                  <a:pt x="14" y="0"/>
                  <a:pt x="29" y="0"/>
                  <a:pt x="48" y="201"/>
                </a:cubicBezTo>
                <a:cubicBezTo>
                  <a:pt x="67" y="402"/>
                  <a:pt x="80" y="920"/>
                  <a:pt x="112" y="1209"/>
                </a:cubicBezTo>
                <a:cubicBezTo>
                  <a:pt x="144" y="1498"/>
                  <a:pt x="164" y="1740"/>
                  <a:pt x="240" y="1937"/>
                </a:cubicBezTo>
                <a:cubicBezTo>
                  <a:pt x="316" y="2134"/>
                  <a:pt x="424" y="2289"/>
                  <a:pt x="568" y="2393"/>
                </a:cubicBezTo>
                <a:cubicBezTo>
                  <a:pt x="712" y="2497"/>
                  <a:pt x="907" y="2553"/>
                  <a:pt x="1104" y="2561"/>
                </a:cubicBezTo>
                <a:cubicBezTo>
                  <a:pt x="1301" y="2569"/>
                  <a:pt x="1519" y="2484"/>
                  <a:pt x="1752" y="2441"/>
                </a:cubicBezTo>
                <a:cubicBezTo>
                  <a:pt x="1985" y="2398"/>
                  <a:pt x="2187" y="2336"/>
                  <a:pt x="2504" y="2305"/>
                </a:cubicBezTo>
                <a:cubicBezTo>
                  <a:pt x="2821" y="2274"/>
                  <a:pt x="3416" y="2267"/>
                  <a:pt x="3656" y="2257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5"/>
          <p:cNvSpPr>
            <a:spLocks noChangeShapeType="1"/>
          </p:cNvSpPr>
          <p:nvPr/>
        </p:nvSpPr>
        <p:spPr bwMode="auto">
          <a:xfrm>
            <a:off x="1190625" y="5294313"/>
            <a:ext cx="574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6"/>
          <p:cNvSpPr>
            <a:spLocks noChangeShapeType="1"/>
          </p:cNvSpPr>
          <p:nvPr/>
        </p:nvSpPr>
        <p:spPr bwMode="auto">
          <a:xfrm>
            <a:off x="1104900" y="52959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8"/>
          <p:cNvSpPr>
            <a:spLocks noChangeShapeType="1"/>
          </p:cNvSpPr>
          <p:nvPr/>
        </p:nvSpPr>
        <p:spPr bwMode="auto">
          <a:xfrm>
            <a:off x="1104900" y="58039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20"/>
          <p:cNvSpPr>
            <a:spLocks noChangeShapeType="1"/>
          </p:cNvSpPr>
          <p:nvPr/>
        </p:nvSpPr>
        <p:spPr bwMode="auto">
          <a:xfrm>
            <a:off x="1104900" y="15494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1803400" y="3713956"/>
            <a:ext cx="679450" cy="1607344"/>
          </a:xfrm>
          <a:custGeom>
            <a:avLst/>
            <a:gdLst>
              <a:gd name="T0" fmla="*/ 0 w 344"/>
              <a:gd name="T1" fmla="*/ 448 h 448"/>
              <a:gd name="T2" fmla="*/ 112 w 344"/>
              <a:gd name="T3" fmla="*/ 400 h 448"/>
              <a:gd name="T4" fmla="*/ 200 w 344"/>
              <a:gd name="T5" fmla="*/ 232 h 448"/>
              <a:gd name="T6" fmla="*/ 256 w 344"/>
              <a:gd name="T7" fmla="*/ 104 h 448"/>
              <a:gd name="T8" fmla="*/ 304 w 344"/>
              <a:gd name="T9" fmla="*/ 48 h 448"/>
              <a:gd name="T10" fmla="*/ 344 w 344"/>
              <a:gd name="T11" fmla="*/ 0 h 4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448">
                <a:moveTo>
                  <a:pt x="0" y="448"/>
                </a:moveTo>
                <a:cubicBezTo>
                  <a:pt x="19" y="440"/>
                  <a:pt x="79" y="436"/>
                  <a:pt x="112" y="400"/>
                </a:cubicBezTo>
                <a:cubicBezTo>
                  <a:pt x="145" y="364"/>
                  <a:pt x="176" y="281"/>
                  <a:pt x="200" y="232"/>
                </a:cubicBezTo>
                <a:cubicBezTo>
                  <a:pt x="224" y="183"/>
                  <a:pt x="239" y="135"/>
                  <a:pt x="256" y="104"/>
                </a:cubicBezTo>
                <a:cubicBezTo>
                  <a:pt x="273" y="73"/>
                  <a:pt x="289" y="65"/>
                  <a:pt x="304" y="48"/>
                </a:cubicBezTo>
                <a:cubicBezTo>
                  <a:pt x="319" y="31"/>
                  <a:pt x="331" y="15"/>
                  <a:pt x="344" y="0"/>
                </a:cubicBezTo>
              </a:path>
            </a:pathLst>
          </a:custGeom>
          <a:noFill/>
          <a:ln w="2857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2482850" y="1600200"/>
            <a:ext cx="133350" cy="2139156"/>
          </a:xfrm>
          <a:custGeom>
            <a:avLst/>
            <a:gdLst>
              <a:gd name="T0" fmla="*/ 0 w 168"/>
              <a:gd name="T1" fmla="*/ 1904 h 1904"/>
              <a:gd name="T2" fmla="*/ 48 w 168"/>
              <a:gd name="T3" fmla="*/ 1808 h 1904"/>
              <a:gd name="T4" fmla="*/ 112 w 168"/>
              <a:gd name="T5" fmla="*/ 1408 h 1904"/>
              <a:gd name="T6" fmla="*/ 112 w 168"/>
              <a:gd name="T7" fmla="*/ 784 h 1904"/>
              <a:gd name="T8" fmla="*/ 128 w 168"/>
              <a:gd name="T9" fmla="*/ 120 h 1904"/>
              <a:gd name="T10" fmla="*/ 168 w 168"/>
              <a:gd name="T11" fmla="*/ 64 h 19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" h="1904">
                <a:moveTo>
                  <a:pt x="0" y="1904"/>
                </a:moveTo>
                <a:cubicBezTo>
                  <a:pt x="14" y="1897"/>
                  <a:pt x="29" y="1891"/>
                  <a:pt x="48" y="1808"/>
                </a:cubicBezTo>
                <a:cubicBezTo>
                  <a:pt x="67" y="1725"/>
                  <a:pt x="101" y="1579"/>
                  <a:pt x="112" y="1408"/>
                </a:cubicBezTo>
                <a:cubicBezTo>
                  <a:pt x="123" y="1237"/>
                  <a:pt x="109" y="999"/>
                  <a:pt x="112" y="784"/>
                </a:cubicBezTo>
                <a:cubicBezTo>
                  <a:pt x="115" y="569"/>
                  <a:pt x="119" y="240"/>
                  <a:pt x="128" y="120"/>
                </a:cubicBezTo>
                <a:cubicBezTo>
                  <a:pt x="137" y="0"/>
                  <a:pt x="152" y="32"/>
                  <a:pt x="168" y="64"/>
                </a:cubicBezTo>
              </a:path>
            </a:pathLst>
          </a:custGeom>
          <a:noFill/>
          <a:ln w="2857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2616200" y="1700213"/>
            <a:ext cx="5803900" cy="4078287"/>
          </a:xfrm>
          <a:custGeom>
            <a:avLst/>
            <a:gdLst>
              <a:gd name="T0" fmla="*/ 0 w 3656"/>
              <a:gd name="T1" fmla="*/ 1 h 2569"/>
              <a:gd name="T2" fmla="*/ 48 w 3656"/>
              <a:gd name="T3" fmla="*/ 201 h 2569"/>
              <a:gd name="T4" fmla="*/ 112 w 3656"/>
              <a:gd name="T5" fmla="*/ 1209 h 2569"/>
              <a:gd name="T6" fmla="*/ 240 w 3656"/>
              <a:gd name="T7" fmla="*/ 1937 h 2569"/>
              <a:gd name="T8" fmla="*/ 568 w 3656"/>
              <a:gd name="T9" fmla="*/ 2393 h 2569"/>
              <a:gd name="T10" fmla="*/ 1104 w 3656"/>
              <a:gd name="T11" fmla="*/ 2561 h 2569"/>
              <a:gd name="T12" fmla="*/ 1752 w 3656"/>
              <a:gd name="T13" fmla="*/ 2441 h 2569"/>
              <a:gd name="T14" fmla="*/ 2504 w 3656"/>
              <a:gd name="T15" fmla="*/ 2305 h 2569"/>
              <a:gd name="T16" fmla="*/ 3656 w 3656"/>
              <a:gd name="T17" fmla="*/ 2257 h 25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56" h="2569">
                <a:moveTo>
                  <a:pt x="0" y="1"/>
                </a:moveTo>
                <a:cubicBezTo>
                  <a:pt x="14" y="0"/>
                  <a:pt x="29" y="0"/>
                  <a:pt x="48" y="201"/>
                </a:cubicBezTo>
                <a:cubicBezTo>
                  <a:pt x="67" y="402"/>
                  <a:pt x="80" y="920"/>
                  <a:pt x="112" y="1209"/>
                </a:cubicBezTo>
                <a:cubicBezTo>
                  <a:pt x="144" y="1498"/>
                  <a:pt x="164" y="1740"/>
                  <a:pt x="240" y="1937"/>
                </a:cubicBezTo>
                <a:cubicBezTo>
                  <a:pt x="316" y="2134"/>
                  <a:pt x="424" y="2289"/>
                  <a:pt x="568" y="2393"/>
                </a:cubicBezTo>
                <a:cubicBezTo>
                  <a:pt x="712" y="2497"/>
                  <a:pt x="907" y="2553"/>
                  <a:pt x="1104" y="2561"/>
                </a:cubicBezTo>
                <a:cubicBezTo>
                  <a:pt x="1301" y="2569"/>
                  <a:pt x="1519" y="2484"/>
                  <a:pt x="1752" y="2441"/>
                </a:cubicBezTo>
                <a:cubicBezTo>
                  <a:pt x="1985" y="2398"/>
                  <a:pt x="2187" y="2336"/>
                  <a:pt x="2504" y="2305"/>
                </a:cubicBezTo>
                <a:cubicBezTo>
                  <a:pt x="2821" y="2274"/>
                  <a:pt x="3416" y="2267"/>
                  <a:pt x="3656" y="2257"/>
                </a:cubicBezTo>
              </a:path>
            </a:pathLst>
          </a:custGeom>
          <a:noFill/>
          <a:ln w="2857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1193800" y="5321300"/>
            <a:ext cx="7340600" cy="0"/>
          </a:xfrm>
          <a:prstGeom prst="line">
            <a:avLst/>
          </a:prstGeom>
          <a:noFill/>
          <a:ln w="127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22"/>
          <p:cNvSpPr>
            <a:spLocks/>
          </p:cNvSpPr>
          <p:nvPr/>
        </p:nvSpPr>
        <p:spPr bwMode="auto">
          <a:xfrm>
            <a:off x="228600" y="4221163"/>
            <a:ext cx="1346200" cy="349250"/>
          </a:xfrm>
          <a:prstGeom prst="borderCallout2">
            <a:avLst>
              <a:gd name="adj1" fmla="val 32727"/>
              <a:gd name="adj2" fmla="val 105662"/>
              <a:gd name="adj3" fmla="val 32727"/>
              <a:gd name="adj4" fmla="val 125824"/>
              <a:gd name="adj5" fmla="val 87727"/>
              <a:gd name="adj6" fmla="val 146815"/>
            </a:avLst>
          </a:prstGeom>
          <a:solidFill>
            <a:schemeClr val="bg1"/>
          </a:solidFill>
          <a:ln w="127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dirty="0"/>
              <a:t>threshold</a:t>
            </a:r>
          </a:p>
        </p:txBody>
      </p:sp>
      <p:sp>
        <p:nvSpPr>
          <p:cNvPr id="25" name="AutoShape 22"/>
          <p:cNvSpPr>
            <a:spLocks/>
          </p:cNvSpPr>
          <p:nvPr/>
        </p:nvSpPr>
        <p:spPr bwMode="auto">
          <a:xfrm>
            <a:off x="406400" y="3429000"/>
            <a:ext cx="1346200" cy="349250"/>
          </a:xfrm>
          <a:prstGeom prst="borderCallout2">
            <a:avLst>
              <a:gd name="adj1" fmla="val 32727"/>
              <a:gd name="adj2" fmla="val 105662"/>
              <a:gd name="adj3" fmla="val 32727"/>
              <a:gd name="adj4" fmla="val 125824"/>
              <a:gd name="adj5" fmla="val 87727"/>
              <a:gd name="adj6" fmla="val 146815"/>
            </a:avLst>
          </a:prstGeom>
          <a:solidFill>
            <a:schemeClr val="bg1"/>
          </a:solidFill>
          <a:ln w="127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dirty="0"/>
              <a:t>threshold</a:t>
            </a:r>
          </a:p>
        </p:txBody>
      </p:sp>
    </p:spTree>
    <p:extLst>
      <p:ext uri="{BB962C8B-B14F-4D97-AF65-F5344CB8AC3E}">
        <p14:creationId xmlns:p14="http://schemas.microsoft.com/office/powerpoint/2010/main" val="302949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  <p:bldP spid="25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457200" y="762000"/>
            <a:ext cx="8432800" cy="558800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JO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title"/>
          </p:nvPr>
        </p:nvSpPr>
        <p:spPr>
          <a:xfrm>
            <a:off x="673100" y="228600"/>
            <a:ext cx="7772400" cy="4953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b="1" smtClean="0"/>
              <a:t>The Action Potential</a:t>
            </a:r>
          </a:p>
        </p:txBody>
      </p:sp>
      <p:sp>
        <p:nvSpPr>
          <p:cNvPr id="43032" name="Freeform 7"/>
          <p:cNvSpPr>
            <a:spLocks/>
          </p:cNvSpPr>
          <p:nvPr/>
        </p:nvSpPr>
        <p:spPr bwMode="auto">
          <a:xfrm>
            <a:off x="1714500" y="4584700"/>
            <a:ext cx="546100" cy="711200"/>
          </a:xfrm>
          <a:custGeom>
            <a:avLst/>
            <a:gdLst>
              <a:gd name="T0" fmla="*/ 0 w 344"/>
              <a:gd name="T1" fmla="*/ 448 h 448"/>
              <a:gd name="T2" fmla="*/ 112 w 344"/>
              <a:gd name="T3" fmla="*/ 400 h 448"/>
              <a:gd name="T4" fmla="*/ 200 w 344"/>
              <a:gd name="T5" fmla="*/ 232 h 448"/>
              <a:gd name="T6" fmla="*/ 256 w 344"/>
              <a:gd name="T7" fmla="*/ 104 h 448"/>
              <a:gd name="T8" fmla="*/ 304 w 344"/>
              <a:gd name="T9" fmla="*/ 48 h 448"/>
              <a:gd name="T10" fmla="*/ 344 w 344"/>
              <a:gd name="T11" fmla="*/ 0 h 4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448">
                <a:moveTo>
                  <a:pt x="0" y="448"/>
                </a:moveTo>
                <a:cubicBezTo>
                  <a:pt x="19" y="440"/>
                  <a:pt x="79" y="436"/>
                  <a:pt x="112" y="400"/>
                </a:cubicBezTo>
                <a:cubicBezTo>
                  <a:pt x="145" y="364"/>
                  <a:pt x="176" y="281"/>
                  <a:pt x="200" y="232"/>
                </a:cubicBezTo>
                <a:cubicBezTo>
                  <a:pt x="224" y="183"/>
                  <a:pt x="239" y="135"/>
                  <a:pt x="256" y="104"/>
                </a:cubicBezTo>
                <a:cubicBezTo>
                  <a:pt x="273" y="73"/>
                  <a:pt x="289" y="65"/>
                  <a:pt x="304" y="48"/>
                </a:cubicBezTo>
                <a:cubicBezTo>
                  <a:pt x="319" y="31"/>
                  <a:pt x="331" y="15"/>
                  <a:pt x="344" y="0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Freeform 9"/>
          <p:cNvSpPr>
            <a:spLocks/>
          </p:cNvSpPr>
          <p:nvPr/>
        </p:nvSpPr>
        <p:spPr bwMode="auto">
          <a:xfrm>
            <a:off x="2260600" y="1574800"/>
            <a:ext cx="266700" cy="3022600"/>
          </a:xfrm>
          <a:custGeom>
            <a:avLst/>
            <a:gdLst>
              <a:gd name="T0" fmla="*/ 0 w 168"/>
              <a:gd name="T1" fmla="*/ 1904 h 1904"/>
              <a:gd name="T2" fmla="*/ 48 w 168"/>
              <a:gd name="T3" fmla="*/ 1808 h 1904"/>
              <a:gd name="T4" fmla="*/ 112 w 168"/>
              <a:gd name="T5" fmla="*/ 1408 h 1904"/>
              <a:gd name="T6" fmla="*/ 112 w 168"/>
              <a:gd name="T7" fmla="*/ 784 h 1904"/>
              <a:gd name="T8" fmla="*/ 128 w 168"/>
              <a:gd name="T9" fmla="*/ 120 h 1904"/>
              <a:gd name="T10" fmla="*/ 168 w 168"/>
              <a:gd name="T11" fmla="*/ 64 h 19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" h="1904">
                <a:moveTo>
                  <a:pt x="0" y="1904"/>
                </a:moveTo>
                <a:cubicBezTo>
                  <a:pt x="14" y="1897"/>
                  <a:pt x="29" y="1891"/>
                  <a:pt x="48" y="1808"/>
                </a:cubicBezTo>
                <a:cubicBezTo>
                  <a:pt x="67" y="1725"/>
                  <a:pt x="101" y="1579"/>
                  <a:pt x="112" y="1408"/>
                </a:cubicBezTo>
                <a:cubicBezTo>
                  <a:pt x="123" y="1237"/>
                  <a:pt x="109" y="999"/>
                  <a:pt x="112" y="784"/>
                </a:cubicBezTo>
                <a:cubicBezTo>
                  <a:pt x="115" y="569"/>
                  <a:pt x="119" y="240"/>
                  <a:pt x="128" y="120"/>
                </a:cubicBezTo>
                <a:cubicBezTo>
                  <a:pt x="137" y="0"/>
                  <a:pt x="152" y="32"/>
                  <a:pt x="168" y="64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Freeform 14"/>
          <p:cNvSpPr>
            <a:spLocks/>
          </p:cNvSpPr>
          <p:nvPr/>
        </p:nvSpPr>
        <p:spPr bwMode="auto">
          <a:xfrm>
            <a:off x="2527300" y="1674813"/>
            <a:ext cx="5803900" cy="4078287"/>
          </a:xfrm>
          <a:custGeom>
            <a:avLst/>
            <a:gdLst>
              <a:gd name="T0" fmla="*/ 0 w 3656"/>
              <a:gd name="T1" fmla="*/ 1 h 2569"/>
              <a:gd name="T2" fmla="*/ 48 w 3656"/>
              <a:gd name="T3" fmla="*/ 201 h 2569"/>
              <a:gd name="T4" fmla="*/ 112 w 3656"/>
              <a:gd name="T5" fmla="*/ 1209 h 2569"/>
              <a:gd name="T6" fmla="*/ 240 w 3656"/>
              <a:gd name="T7" fmla="*/ 1937 h 2569"/>
              <a:gd name="T8" fmla="*/ 568 w 3656"/>
              <a:gd name="T9" fmla="*/ 2393 h 2569"/>
              <a:gd name="T10" fmla="*/ 1104 w 3656"/>
              <a:gd name="T11" fmla="*/ 2561 h 2569"/>
              <a:gd name="T12" fmla="*/ 1752 w 3656"/>
              <a:gd name="T13" fmla="*/ 2441 h 2569"/>
              <a:gd name="T14" fmla="*/ 2504 w 3656"/>
              <a:gd name="T15" fmla="*/ 2305 h 2569"/>
              <a:gd name="T16" fmla="*/ 3656 w 3656"/>
              <a:gd name="T17" fmla="*/ 2257 h 25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56" h="2569">
                <a:moveTo>
                  <a:pt x="0" y="1"/>
                </a:moveTo>
                <a:cubicBezTo>
                  <a:pt x="14" y="0"/>
                  <a:pt x="29" y="0"/>
                  <a:pt x="48" y="201"/>
                </a:cubicBezTo>
                <a:cubicBezTo>
                  <a:pt x="67" y="402"/>
                  <a:pt x="80" y="920"/>
                  <a:pt x="112" y="1209"/>
                </a:cubicBezTo>
                <a:cubicBezTo>
                  <a:pt x="144" y="1498"/>
                  <a:pt x="164" y="1740"/>
                  <a:pt x="240" y="1937"/>
                </a:cubicBezTo>
                <a:cubicBezTo>
                  <a:pt x="316" y="2134"/>
                  <a:pt x="424" y="2289"/>
                  <a:pt x="568" y="2393"/>
                </a:cubicBezTo>
                <a:cubicBezTo>
                  <a:pt x="712" y="2497"/>
                  <a:pt x="907" y="2553"/>
                  <a:pt x="1104" y="2561"/>
                </a:cubicBezTo>
                <a:cubicBezTo>
                  <a:pt x="1301" y="2569"/>
                  <a:pt x="1519" y="2484"/>
                  <a:pt x="1752" y="2441"/>
                </a:cubicBezTo>
                <a:cubicBezTo>
                  <a:pt x="1985" y="2398"/>
                  <a:pt x="2187" y="2336"/>
                  <a:pt x="2504" y="2305"/>
                </a:cubicBezTo>
                <a:cubicBezTo>
                  <a:pt x="2821" y="2274"/>
                  <a:pt x="3416" y="2267"/>
                  <a:pt x="3656" y="2257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5"/>
          <p:cNvSpPr>
            <a:spLocks noChangeShapeType="1"/>
          </p:cNvSpPr>
          <p:nvPr/>
        </p:nvSpPr>
        <p:spPr bwMode="auto">
          <a:xfrm>
            <a:off x="1190625" y="5294313"/>
            <a:ext cx="574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6"/>
          <p:cNvSpPr>
            <a:spLocks noChangeShapeType="1"/>
          </p:cNvSpPr>
          <p:nvPr/>
        </p:nvSpPr>
        <p:spPr bwMode="auto">
          <a:xfrm>
            <a:off x="1104900" y="52959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8"/>
          <p:cNvSpPr>
            <a:spLocks noChangeShapeType="1"/>
          </p:cNvSpPr>
          <p:nvPr/>
        </p:nvSpPr>
        <p:spPr bwMode="auto">
          <a:xfrm>
            <a:off x="1104900" y="58039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20"/>
          <p:cNvSpPr>
            <a:spLocks noChangeShapeType="1"/>
          </p:cNvSpPr>
          <p:nvPr/>
        </p:nvSpPr>
        <p:spPr bwMode="auto">
          <a:xfrm>
            <a:off x="1104900" y="15494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AutoShape 22"/>
          <p:cNvSpPr>
            <a:spLocks/>
          </p:cNvSpPr>
          <p:nvPr/>
        </p:nvSpPr>
        <p:spPr bwMode="auto">
          <a:xfrm>
            <a:off x="228600" y="4221163"/>
            <a:ext cx="1346200" cy="349250"/>
          </a:xfrm>
          <a:prstGeom prst="borderCallout2">
            <a:avLst>
              <a:gd name="adj1" fmla="val 32727"/>
              <a:gd name="adj2" fmla="val 105662"/>
              <a:gd name="adj3" fmla="val 32727"/>
              <a:gd name="adj4" fmla="val 125824"/>
              <a:gd name="adj5" fmla="val 87727"/>
              <a:gd name="adj6" fmla="val 146815"/>
            </a:avLst>
          </a:prstGeom>
          <a:solidFill>
            <a:schemeClr val="bg1"/>
          </a:solidFill>
          <a:ln w="127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dirty="0"/>
              <a:t>threshold</a:t>
            </a:r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>
            <a:off x="1866900" y="4698964"/>
            <a:ext cx="500691" cy="622335"/>
          </a:xfrm>
          <a:custGeom>
            <a:avLst/>
            <a:gdLst>
              <a:gd name="T0" fmla="*/ 0 w 344"/>
              <a:gd name="T1" fmla="*/ 448 h 448"/>
              <a:gd name="T2" fmla="*/ 112 w 344"/>
              <a:gd name="T3" fmla="*/ 400 h 448"/>
              <a:gd name="T4" fmla="*/ 200 w 344"/>
              <a:gd name="T5" fmla="*/ 232 h 448"/>
              <a:gd name="T6" fmla="*/ 256 w 344"/>
              <a:gd name="T7" fmla="*/ 104 h 448"/>
              <a:gd name="T8" fmla="*/ 304 w 344"/>
              <a:gd name="T9" fmla="*/ 48 h 448"/>
              <a:gd name="T10" fmla="*/ 344 w 344"/>
              <a:gd name="T11" fmla="*/ 0 h 4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448">
                <a:moveTo>
                  <a:pt x="0" y="448"/>
                </a:moveTo>
                <a:cubicBezTo>
                  <a:pt x="19" y="440"/>
                  <a:pt x="79" y="436"/>
                  <a:pt x="112" y="400"/>
                </a:cubicBezTo>
                <a:cubicBezTo>
                  <a:pt x="145" y="364"/>
                  <a:pt x="176" y="281"/>
                  <a:pt x="200" y="232"/>
                </a:cubicBezTo>
                <a:cubicBezTo>
                  <a:pt x="224" y="183"/>
                  <a:pt x="239" y="135"/>
                  <a:pt x="256" y="104"/>
                </a:cubicBezTo>
                <a:cubicBezTo>
                  <a:pt x="273" y="73"/>
                  <a:pt x="289" y="65"/>
                  <a:pt x="304" y="48"/>
                </a:cubicBezTo>
                <a:cubicBezTo>
                  <a:pt x="319" y="31"/>
                  <a:pt x="331" y="15"/>
                  <a:pt x="344" y="0"/>
                </a:cubicBezTo>
              </a:path>
            </a:pathLst>
          </a:custGeom>
          <a:noFill/>
          <a:ln w="2857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9"/>
          <p:cNvSpPr>
            <a:spLocks/>
          </p:cNvSpPr>
          <p:nvPr/>
        </p:nvSpPr>
        <p:spPr bwMode="auto">
          <a:xfrm>
            <a:off x="2367591" y="2133600"/>
            <a:ext cx="312109" cy="2565364"/>
          </a:xfrm>
          <a:custGeom>
            <a:avLst/>
            <a:gdLst>
              <a:gd name="T0" fmla="*/ 0 w 168"/>
              <a:gd name="T1" fmla="*/ 1904 h 1904"/>
              <a:gd name="T2" fmla="*/ 48 w 168"/>
              <a:gd name="T3" fmla="*/ 1808 h 1904"/>
              <a:gd name="T4" fmla="*/ 112 w 168"/>
              <a:gd name="T5" fmla="*/ 1408 h 1904"/>
              <a:gd name="T6" fmla="*/ 112 w 168"/>
              <a:gd name="T7" fmla="*/ 784 h 1904"/>
              <a:gd name="T8" fmla="*/ 128 w 168"/>
              <a:gd name="T9" fmla="*/ 120 h 1904"/>
              <a:gd name="T10" fmla="*/ 168 w 168"/>
              <a:gd name="T11" fmla="*/ 64 h 19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" h="1904">
                <a:moveTo>
                  <a:pt x="0" y="1904"/>
                </a:moveTo>
                <a:cubicBezTo>
                  <a:pt x="14" y="1897"/>
                  <a:pt x="29" y="1891"/>
                  <a:pt x="48" y="1808"/>
                </a:cubicBezTo>
                <a:cubicBezTo>
                  <a:pt x="67" y="1725"/>
                  <a:pt x="101" y="1579"/>
                  <a:pt x="112" y="1408"/>
                </a:cubicBezTo>
                <a:cubicBezTo>
                  <a:pt x="123" y="1237"/>
                  <a:pt x="109" y="999"/>
                  <a:pt x="112" y="784"/>
                </a:cubicBezTo>
                <a:cubicBezTo>
                  <a:pt x="115" y="569"/>
                  <a:pt x="119" y="240"/>
                  <a:pt x="128" y="120"/>
                </a:cubicBezTo>
                <a:cubicBezTo>
                  <a:pt x="137" y="0"/>
                  <a:pt x="152" y="32"/>
                  <a:pt x="168" y="64"/>
                </a:cubicBezTo>
              </a:path>
            </a:pathLst>
          </a:custGeom>
          <a:noFill/>
          <a:ln w="2857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2679700" y="2209800"/>
            <a:ext cx="5321300" cy="3568700"/>
          </a:xfrm>
          <a:custGeom>
            <a:avLst/>
            <a:gdLst>
              <a:gd name="T0" fmla="*/ 0 w 3656"/>
              <a:gd name="T1" fmla="*/ 1 h 2569"/>
              <a:gd name="T2" fmla="*/ 48 w 3656"/>
              <a:gd name="T3" fmla="*/ 201 h 2569"/>
              <a:gd name="T4" fmla="*/ 112 w 3656"/>
              <a:gd name="T5" fmla="*/ 1209 h 2569"/>
              <a:gd name="T6" fmla="*/ 240 w 3656"/>
              <a:gd name="T7" fmla="*/ 1937 h 2569"/>
              <a:gd name="T8" fmla="*/ 568 w 3656"/>
              <a:gd name="T9" fmla="*/ 2393 h 2569"/>
              <a:gd name="T10" fmla="*/ 1104 w 3656"/>
              <a:gd name="T11" fmla="*/ 2561 h 2569"/>
              <a:gd name="T12" fmla="*/ 1752 w 3656"/>
              <a:gd name="T13" fmla="*/ 2441 h 2569"/>
              <a:gd name="T14" fmla="*/ 2504 w 3656"/>
              <a:gd name="T15" fmla="*/ 2305 h 2569"/>
              <a:gd name="T16" fmla="*/ 3656 w 3656"/>
              <a:gd name="T17" fmla="*/ 2257 h 25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56" h="2569">
                <a:moveTo>
                  <a:pt x="0" y="1"/>
                </a:moveTo>
                <a:cubicBezTo>
                  <a:pt x="14" y="0"/>
                  <a:pt x="29" y="0"/>
                  <a:pt x="48" y="201"/>
                </a:cubicBezTo>
                <a:cubicBezTo>
                  <a:pt x="67" y="402"/>
                  <a:pt x="80" y="920"/>
                  <a:pt x="112" y="1209"/>
                </a:cubicBezTo>
                <a:cubicBezTo>
                  <a:pt x="144" y="1498"/>
                  <a:pt x="164" y="1740"/>
                  <a:pt x="240" y="1937"/>
                </a:cubicBezTo>
                <a:cubicBezTo>
                  <a:pt x="316" y="2134"/>
                  <a:pt x="424" y="2289"/>
                  <a:pt x="568" y="2393"/>
                </a:cubicBezTo>
                <a:cubicBezTo>
                  <a:pt x="712" y="2497"/>
                  <a:pt x="907" y="2553"/>
                  <a:pt x="1104" y="2561"/>
                </a:cubicBezTo>
                <a:cubicBezTo>
                  <a:pt x="1301" y="2569"/>
                  <a:pt x="1519" y="2484"/>
                  <a:pt x="1752" y="2441"/>
                </a:cubicBezTo>
                <a:cubicBezTo>
                  <a:pt x="1985" y="2398"/>
                  <a:pt x="2187" y="2336"/>
                  <a:pt x="2504" y="2305"/>
                </a:cubicBezTo>
                <a:cubicBezTo>
                  <a:pt x="2821" y="2274"/>
                  <a:pt x="3416" y="2267"/>
                  <a:pt x="3656" y="2257"/>
                </a:cubicBezTo>
              </a:path>
            </a:pathLst>
          </a:custGeom>
          <a:noFill/>
          <a:ln w="2857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1257300" y="54483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5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457200" y="756424"/>
            <a:ext cx="8432800" cy="558800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JO"/>
          </a:p>
        </p:txBody>
      </p:sp>
      <p:sp>
        <p:nvSpPr>
          <p:cNvPr id="43032" name="Freeform 7"/>
          <p:cNvSpPr>
            <a:spLocks/>
          </p:cNvSpPr>
          <p:nvPr/>
        </p:nvSpPr>
        <p:spPr bwMode="auto">
          <a:xfrm>
            <a:off x="1714500" y="4584700"/>
            <a:ext cx="546100" cy="711200"/>
          </a:xfrm>
          <a:custGeom>
            <a:avLst/>
            <a:gdLst>
              <a:gd name="T0" fmla="*/ 0 w 344"/>
              <a:gd name="T1" fmla="*/ 448 h 448"/>
              <a:gd name="T2" fmla="*/ 112 w 344"/>
              <a:gd name="T3" fmla="*/ 400 h 448"/>
              <a:gd name="T4" fmla="*/ 200 w 344"/>
              <a:gd name="T5" fmla="*/ 232 h 448"/>
              <a:gd name="T6" fmla="*/ 256 w 344"/>
              <a:gd name="T7" fmla="*/ 104 h 448"/>
              <a:gd name="T8" fmla="*/ 304 w 344"/>
              <a:gd name="T9" fmla="*/ 48 h 448"/>
              <a:gd name="T10" fmla="*/ 344 w 344"/>
              <a:gd name="T11" fmla="*/ 0 h 4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448">
                <a:moveTo>
                  <a:pt x="0" y="448"/>
                </a:moveTo>
                <a:cubicBezTo>
                  <a:pt x="19" y="440"/>
                  <a:pt x="79" y="436"/>
                  <a:pt x="112" y="400"/>
                </a:cubicBezTo>
                <a:cubicBezTo>
                  <a:pt x="145" y="364"/>
                  <a:pt x="176" y="281"/>
                  <a:pt x="200" y="232"/>
                </a:cubicBezTo>
                <a:cubicBezTo>
                  <a:pt x="224" y="183"/>
                  <a:pt x="239" y="135"/>
                  <a:pt x="256" y="104"/>
                </a:cubicBezTo>
                <a:cubicBezTo>
                  <a:pt x="273" y="73"/>
                  <a:pt x="289" y="65"/>
                  <a:pt x="304" y="48"/>
                </a:cubicBezTo>
                <a:cubicBezTo>
                  <a:pt x="319" y="31"/>
                  <a:pt x="331" y="15"/>
                  <a:pt x="344" y="0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Freeform 9"/>
          <p:cNvSpPr>
            <a:spLocks/>
          </p:cNvSpPr>
          <p:nvPr/>
        </p:nvSpPr>
        <p:spPr bwMode="auto">
          <a:xfrm>
            <a:off x="2260600" y="1574800"/>
            <a:ext cx="266700" cy="3022600"/>
          </a:xfrm>
          <a:custGeom>
            <a:avLst/>
            <a:gdLst>
              <a:gd name="T0" fmla="*/ 0 w 168"/>
              <a:gd name="T1" fmla="*/ 1904 h 1904"/>
              <a:gd name="T2" fmla="*/ 48 w 168"/>
              <a:gd name="T3" fmla="*/ 1808 h 1904"/>
              <a:gd name="T4" fmla="*/ 112 w 168"/>
              <a:gd name="T5" fmla="*/ 1408 h 1904"/>
              <a:gd name="T6" fmla="*/ 112 w 168"/>
              <a:gd name="T7" fmla="*/ 784 h 1904"/>
              <a:gd name="T8" fmla="*/ 128 w 168"/>
              <a:gd name="T9" fmla="*/ 120 h 1904"/>
              <a:gd name="T10" fmla="*/ 168 w 168"/>
              <a:gd name="T11" fmla="*/ 64 h 19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" h="1904">
                <a:moveTo>
                  <a:pt x="0" y="1904"/>
                </a:moveTo>
                <a:cubicBezTo>
                  <a:pt x="14" y="1897"/>
                  <a:pt x="29" y="1891"/>
                  <a:pt x="48" y="1808"/>
                </a:cubicBezTo>
                <a:cubicBezTo>
                  <a:pt x="67" y="1725"/>
                  <a:pt x="101" y="1579"/>
                  <a:pt x="112" y="1408"/>
                </a:cubicBezTo>
                <a:cubicBezTo>
                  <a:pt x="123" y="1237"/>
                  <a:pt x="109" y="999"/>
                  <a:pt x="112" y="784"/>
                </a:cubicBezTo>
                <a:cubicBezTo>
                  <a:pt x="115" y="569"/>
                  <a:pt x="119" y="240"/>
                  <a:pt x="128" y="120"/>
                </a:cubicBezTo>
                <a:cubicBezTo>
                  <a:pt x="137" y="0"/>
                  <a:pt x="152" y="32"/>
                  <a:pt x="168" y="64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Freeform 14"/>
          <p:cNvSpPr>
            <a:spLocks/>
          </p:cNvSpPr>
          <p:nvPr/>
        </p:nvSpPr>
        <p:spPr bwMode="auto">
          <a:xfrm>
            <a:off x="2527300" y="1674813"/>
            <a:ext cx="5803900" cy="4078287"/>
          </a:xfrm>
          <a:custGeom>
            <a:avLst/>
            <a:gdLst>
              <a:gd name="T0" fmla="*/ 0 w 3656"/>
              <a:gd name="T1" fmla="*/ 1 h 2569"/>
              <a:gd name="T2" fmla="*/ 48 w 3656"/>
              <a:gd name="T3" fmla="*/ 201 h 2569"/>
              <a:gd name="T4" fmla="*/ 112 w 3656"/>
              <a:gd name="T5" fmla="*/ 1209 h 2569"/>
              <a:gd name="T6" fmla="*/ 240 w 3656"/>
              <a:gd name="T7" fmla="*/ 1937 h 2569"/>
              <a:gd name="T8" fmla="*/ 568 w 3656"/>
              <a:gd name="T9" fmla="*/ 2393 h 2569"/>
              <a:gd name="T10" fmla="*/ 1104 w 3656"/>
              <a:gd name="T11" fmla="*/ 2561 h 2569"/>
              <a:gd name="T12" fmla="*/ 1752 w 3656"/>
              <a:gd name="T13" fmla="*/ 2441 h 2569"/>
              <a:gd name="T14" fmla="*/ 2504 w 3656"/>
              <a:gd name="T15" fmla="*/ 2305 h 2569"/>
              <a:gd name="T16" fmla="*/ 3656 w 3656"/>
              <a:gd name="T17" fmla="*/ 2257 h 25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56" h="2569">
                <a:moveTo>
                  <a:pt x="0" y="1"/>
                </a:moveTo>
                <a:cubicBezTo>
                  <a:pt x="14" y="0"/>
                  <a:pt x="29" y="0"/>
                  <a:pt x="48" y="201"/>
                </a:cubicBezTo>
                <a:cubicBezTo>
                  <a:pt x="67" y="402"/>
                  <a:pt x="80" y="920"/>
                  <a:pt x="112" y="1209"/>
                </a:cubicBezTo>
                <a:cubicBezTo>
                  <a:pt x="144" y="1498"/>
                  <a:pt x="164" y="1740"/>
                  <a:pt x="240" y="1937"/>
                </a:cubicBezTo>
                <a:cubicBezTo>
                  <a:pt x="316" y="2134"/>
                  <a:pt x="424" y="2289"/>
                  <a:pt x="568" y="2393"/>
                </a:cubicBezTo>
                <a:cubicBezTo>
                  <a:pt x="712" y="2497"/>
                  <a:pt x="907" y="2553"/>
                  <a:pt x="1104" y="2561"/>
                </a:cubicBezTo>
                <a:cubicBezTo>
                  <a:pt x="1301" y="2569"/>
                  <a:pt x="1519" y="2484"/>
                  <a:pt x="1752" y="2441"/>
                </a:cubicBezTo>
                <a:cubicBezTo>
                  <a:pt x="1985" y="2398"/>
                  <a:pt x="2187" y="2336"/>
                  <a:pt x="2504" y="2305"/>
                </a:cubicBezTo>
                <a:cubicBezTo>
                  <a:pt x="2821" y="2274"/>
                  <a:pt x="3416" y="2267"/>
                  <a:pt x="3656" y="2257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5"/>
          <p:cNvSpPr>
            <a:spLocks noChangeShapeType="1"/>
          </p:cNvSpPr>
          <p:nvPr/>
        </p:nvSpPr>
        <p:spPr bwMode="auto">
          <a:xfrm>
            <a:off x="1190625" y="5294313"/>
            <a:ext cx="574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6"/>
          <p:cNvSpPr>
            <a:spLocks noChangeShapeType="1"/>
          </p:cNvSpPr>
          <p:nvPr/>
        </p:nvSpPr>
        <p:spPr bwMode="auto">
          <a:xfrm>
            <a:off x="1104900" y="52959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8"/>
          <p:cNvSpPr>
            <a:spLocks noChangeShapeType="1"/>
          </p:cNvSpPr>
          <p:nvPr/>
        </p:nvSpPr>
        <p:spPr bwMode="auto">
          <a:xfrm>
            <a:off x="1104900" y="58039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20"/>
          <p:cNvSpPr>
            <a:spLocks noChangeShapeType="1"/>
          </p:cNvSpPr>
          <p:nvPr/>
        </p:nvSpPr>
        <p:spPr bwMode="auto">
          <a:xfrm>
            <a:off x="1104900" y="15494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AutoShape 22"/>
          <p:cNvSpPr>
            <a:spLocks/>
          </p:cNvSpPr>
          <p:nvPr/>
        </p:nvSpPr>
        <p:spPr bwMode="auto">
          <a:xfrm>
            <a:off x="228600" y="4221163"/>
            <a:ext cx="1346200" cy="349250"/>
          </a:xfrm>
          <a:prstGeom prst="borderCallout2">
            <a:avLst>
              <a:gd name="adj1" fmla="val 32727"/>
              <a:gd name="adj2" fmla="val 105662"/>
              <a:gd name="adj3" fmla="val 32727"/>
              <a:gd name="adj4" fmla="val 125824"/>
              <a:gd name="adj5" fmla="val 87727"/>
              <a:gd name="adj6" fmla="val 146815"/>
            </a:avLst>
          </a:prstGeom>
          <a:solidFill>
            <a:schemeClr val="bg1"/>
          </a:solidFill>
          <a:ln w="127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/>
              <a:t>threshold</a:t>
            </a: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1257300" y="5448300"/>
            <a:ext cx="7340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1765300" y="4610100"/>
            <a:ext cx="546100" cy="711200"/>
          </a:xfrm>
          <a:custGeom>
            <a:avLst/>
            <a:gdLst>
              <a:gd name="T0" fmla="*/ 0 w 344"/>
              <a:gd name="T1" fmla="*/ 448 h 448"/>
              <a:gd name="T2" fmla="*/ 112 w 344"/>
              <a:gd name="T3" fmla="*/ 400 h 448"/>
              <a:gd name="T4" fmla="*/ 200 w 344"/>
              <a:gd name="T5" fmla="*/ 232 h 448"/>
              <a:gd name="T6" fmla="*/ 256 w 344"/>
              <a:gd name="T7" fmla="*/ 104 h 448"/>
              <a:gd name="T8" fmla="*/ 304 w 344"/>
              <a:gd name="T9" fmla="*/ 48 h 448"/>
              <a:gd name="T10" fmla="*/ 344 w 344"/>
              <a:gd name="T11" fmla="*/ 0 h 4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4" h="448">
                <a:moveTo>
                  <a:pt x="0" y="448"/>
                </a:moveTo>
                <a:cubicBezTo>
                  <a:pt x="19" y="440"/>
                  <a:pt x="79" y="436"/>
                  <a:pt x="112" y="400"/>
                </a:cubicBezTo>
                <a:cubicBezTo>
                  <a:pt x="145" y="364"/>
                  <a:pt x="176" y="281"/>
                  <a:pt x="200" y="232"/>
                </a:cubicBezTo>
                <a:cubicBezTo>
                  <a:pt x="224" y="183"/>
                  <a:pt x="239" y="135"/>
                  <a:pt x="256" y="104"/>
                </a:cubicBezTo>
                <a:cubicBezTo>
                  <a:pt x="273" y="73"/>
                  <a:pt x="289" y="65"/>
                  <a:pt x="304" y="48"/>
                </a:cubicBezTo>
                <a:cubicBezTo>
                  <a:pt x="319" y="31"/>
                  <a:pt x="331" y="15"/>
                  <a:pt x="344" y="0"/>
                </a:cubicBezTo>
              </a:path>
            </a:pathLst>
          </a:custGeom>
          <a:noFill/>
          <a:ln w="2857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9"/>
          <p:cNvSpPr>
            <a:spLocks/>
          </p:cNvSpPr>
          <p:nvPr/>
        </p:nvSpPr>
        <p:spPr bwMode="auto">
          <a:xfrm>
            <a:off x="2260600" y="1593385"/>
            <a:ext cx="806451" cy="3022600"/>
          </a:xfrm>
          <a:custGeom>
            <a:avLst/>
            <a:gdLst>
              <a:gd name="T0" fmla="*/ 0 w 168"/>
              <a:gd name="T1" fmla="*/ 1904 h 1904"/>
              <a:gd name="T2" fmla="*/ 48 w 168"/>
              <a:gd name="T3" fmla="*/ 1808 h 1904"/>
              <a:gd name="T4" fmla="*/ 112 w 168"/>
              <a:gd name="T5" fmla="*/ 1408 h 1904"/>
              <a:gd name="T6" fmla="*/ 112 w 168"/>
              <a:gd name="T7" fmla="*/ 784 h 1904"/>
              <a:gd name="T8" fmla="*/ 128 w 168"/>
              <a:gd name="T9" fmla="*/ 120 h 1904"/>
              <a:gd name="T10" fmla="*/ 168 w 168"/>
              <a:gd name="T11" fmla="*/ 64 h 19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" h="1904">
                <a:moveTo>
                  <a:pt x="0" y="1904"/>
                </a:moveTo>
                <a:cubicBezTo>
                  <a:pt x="14" y="1897"/>
                  <a:pt x="29" y="1891"/>
                  <a:pt x="48" y="1808"/>
                </a:cubicBezTo>
                <a:cubicBezTo>
                  <a:pt x="67" y="1725"/>
                  <a:pt x="101" y="1579"/>
                  <a:pt x="112" y="1408"/>
                </a:cubicBezTo>
                <a:cubicBezTo>
                  <a:pt x="123" y="1237"/>
                  <a:pt x="109" y="999"/>
                  <a:pt x="112" y="784"/>
                </a:cubicBezTo>
                <a:cubicBezTo>
                  <a:pt x="115" y="569"/>
                  <a:pt x="119" y="240"/>
                  <a:pt x="128" y="120"/>
                </a:cubicBezTo>
                <a:cubicBezTo>
                  <a:pt x="137" y="0"/>
                  <a:pt x="152" y="32"/>
                  <a:pt x="168" y="64"/>
                </a:cubicBezTo>
              </a:path>
            </a:pathLst>
          </a:custGeom>
          <a:noFill/>
          <a:ln w="2857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/>
          <p:cNvSpPr>
            <a:spLocks/>
          </p:cNvSpPr>
          <p:nvPr/>
        </p:nvSpPr>
        <p:spPr bwMode="auto">
          <a:xfrm>
            <a:off x="3067051" y="1674814"/>
            <a:ext cx="5530849" cy="4081694"/>
          </a:xfrm>
          <a:custGeom>
            <a:avLst/>
            <a:gdLst>
              <a:gd name="T0" fmla="*/ 0 w 3656"/>
              <a:gd name="T1" fmla="*/ 1 h 2569"/>
              <a:gd name="T2" fmla="*/ 48 w 3656"/>
              <a:gd name="T3" fmla="*/ 201 h 2569"/>
              <a:gd name="T4" fmla="*/ 112 w 3656"/>
              <a:gd name="T5" fmla="*/ 1209 h 2569"/>
              <a:gd name="T6" fmla="*/ 240 w 3656"/>
              <a:gd name="T7" fmla="*/ 1937 h 2569"/>
              <a:gd name="T8" fmla="*/ 568 w 3656"/>
              <a:gd name="T9" fmla="*/ 2393 h 2569"/>
              <a:gd name="T10" fmla="*/ 1104 w 3656"/>
              <a:gd name="T11" fmla="*/ 2561 h 2569"/>
              <a:gd name="T12" fmla="*/ 1752 w 3656"/>
              <a:gd name="T13" fmla="*/ 2441 h 2569"/>
              <a:gd name="T14" fmla="*/ 2504 w 3656"/>
              <a:gd name="T15" fmla="*/ 2305 h 2569"/>
              <a:gd name="T16" fmla="*/ 3656 w 3656"/>
              <a:gd name="T17" fmla="*/ 2257 h 25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56" h="2569">
                <a:moveTo>
                  <a:pt x="0" y="1"/>
                </a:moveTo>
                <a:cubicBezTo>
                  <a:pt x="14" y="0"/>
                  <a:pt x="29" y="0"/>
                  <a:pt x="48" y="201"/>
                </a:cubicBezTo>
                <a:cubicBezTo>
                  <a:pt x="67" y="402"/>
                  <a:pt x="80" y="920"/>
                  <a:pt x="112" y="1209"/>
                </a:cubicBezTo>
                <a:cubicBezTo>
                  <a:pt x="144" y="1498"/>
                  <a:pt x="164" y="1740"/>
                  <a:pt x="240" y="1937"/>
                </a:cubicBezTo>
                <a:cubicBezTo>
                  <a:pt x="316" y="2134"/>
                  <a:pt x="424" y="2289"/>
                  <a:pt x="568" y="2393"/>
                </a:cubicBezTo>
                <a:cubicBezTo>
                  <a:pt x="712" y="2497"/>
                  <a:pt x="907" y="2553"/>
                  <a:pt x="1104" y="2561"/>
                </a:cubicBezTo>
                <a:cubicBezTo>
                  <a:pt x="1301" y="2569"/>
                  <a:pt x="1519" y="2484"/>
                  <a:pt x="1752" y="2441"/>
                </a:cubicBezTo>
                <a:cubicBezTo>
                  <a:pt x="1985" y="2398"/>
                  <a:pt x="2187" y="2336"/>
                  <a:pt x="2504" y="2305"/>
                </a:cubicBezTo>
                <a:cubicBezTo>
                  <a:pt x="2821" y="2274"/>
                  <a:pt x="3416" y="2267"/>
                  <a:pt x="3656" y="2257"/>
                </a:cubicBezTo>
              </a:path>
            </a:pathLst>
          </a:custGeom>
          <a:noFill/>
          <a:ln w="2857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19200" y="5321300"/>
            <a:ext cx="7340600" cy="0"/>
          </a:xfrm>
          <a:prstGeom prst="line">
            <a:avLst/>
          </a:prstGeom>
          <a:noFill/>
          <a:ln w="127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3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4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8100"/>
            <a:ext cx="8886825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09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008559" cy="256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847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008559" cy="256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6993441" y="1600200"/>
            <a:ext cx="2074359" cy="2438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4948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895418"/>
              </p:ext>
            </p:extLst>
          </p:nvPr>
        </p:nvGraphicFramePr>
        <p:xfrm>
          <a:off x="228600" y="1981200"/>
          <a:ext cx="7821613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tion" r:id="rId3" imgW="2425700" imgH="406400" progId="Equation.3">
                  <p:embed/>
                </p:oleObj>
              </mc:Choice>
              <mc:Fallback>
                <p:oleObj name="Equation" r:id="rId3" imgW="24257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7821613" cy="130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Resting Membrane Potential &amp; </a:t>
            </a:r>
            <a:br>
              <a:rPr lang="en-US" dirty="0" smtClean="0"/>
            </a:br>
            <a:r>
              <a:rPr lang="en-US" dirty="0" smtClean="0"/>
              <a:t>Goldman Equation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8229600" cy="1752600"/>
          </a:xfrm>
        </p:spPr>
        <p:txBody>
          <a:bodyPr/>
          <a:lstStyle/>
          <a:p>
            <a:r>
              <a:rPr lang="en-US" i="1" dirty="0" smtClean="0"/>
              <a:t>P</a:t>
            </a:r>
            <a:r>
              <a:rPr lang="en-US" dirty="0" smtClean="0"/>
              <a:t> = permeability</a:t>
            </a:r>
          </a:p>
          <a:p>
            <a:pPr lvl="1"/>
            <a:r>
              <a:rPr lang="en-US" dirty="0" smtClean="0"/>
              <a:t>at rest: </a:t>
            </a:r>
            <a:r>
              <a:rPr lang="en-US" i="1" dirty="0" smtClean="0"/>
              <a:t>P</a:t>
            </a:r>
            <a:r>
              <a:rPr lang="en-US" baseline="-25000" dirty="0" smtClean="0"/>
              <a:t>K</a:t>
            </a:r>
            <a:r>
              <a:rPr lang="en-US" dirty="0" smtClean="0"/>
              <a:t>: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Na</a:t>
            </a:r>
            <a:r>
              <a:rPr lang="en-US" dirty="0" smtClean="0"/>
              <a:t>: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Cl</a:t>
            </a:r>
            <a:r>
              <a:rPr lang="en-US" dirty="0" smtClean="0"/>
              <a:t> = 1.0 : 0.04 : 0.45</a:t>
            </a:r>
          </a:p>
          <a:p>
            <a:r>
              <a:rPr lang="en-US" dirty="0" smtClean="0"/>
              <a:t>Net potential movement for all ions </a:t>
            </a:r>
          </a:p>
          <a:p>
            <a:r>
              <a:rPr lang="en-US" dirty="0" smtClean="0"/>
              <a:t>known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err="1" smtClean="0"/>
              <a:t>:Can</a:t>
            </a:r>
            <a:r>
              <a:rPr lang="en-US" dirty="0" smtClean="0"/>
              <a:t> predict direction of movement of any ion ~</a:t>
            </a:r>
          </a:p>
        </p:txBody>
      </p:sp>
    </p:spTree>
    <p:extLst>
      <p:ext uri="{BB962C8B-B14F-4D97-AF65-F5344CB8AC3E}">
        <p14:creationId xmlns:p14="http://schemas.microsoft.com/office/powerpoint/2010/main" val="148186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41" y="-14868"/>
            <a:ext cx="9008559" cy="256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0" name="Picture 2" descr="C:\Users\user-pc\Desktop\cardiac ActionPotenti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46725"/>
            <a:ext cx="5649719" cy="468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503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41" y="-14868"/>
            <a:ext cx="9008559" cy="256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0" name="Picture 2" descr="C:\Users\user-pc\Desktop\cardiac ActionPotenti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46725"/>
            <a:ext cx="5649719" cy="468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22633" y="2667000"/>
            <a:ext cx="3121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neuron from the inferior olive</a:t>
            </a:r>
            <a:endParaRPr lang="ar-JO" dirty="0"/>
          </a:p>
        </p:txBody>
      </p:sp>
      <p:sp>
        <p:nvSpPr>
          <p:cNvPr id="3" name="Right Arrow 2"/>
          <p:cNvSpPr/>
          <p:nvPr/>
        </p:nvSpPr>
        <p:spPr>
          <a:xfrm rot="6711207">
            <a:off x="7153544" y="1872732"/>
            <a:ext cx="91332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04332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i="1" dirty="0" err="1" smtClean="0"/>
              <a:t>Channelopathies</a:t>
            </a:r>
            <a:endParaRPr lang="ar-JO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10353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000" dirty="0" smtClean="0"/>
              <a:t>Pages 84 &amp; 85  in </a:t>
            </a:r>
          </a:p>
          <a:p>
            <a:pPr marL="0" indent="0" algn="l" rtl="0">
              <a:buNone/>
            </a:pPr>
            <a:r>
              <a:rPr lang="en-US" sz="4000" dirty="0" smtClean="0"/>
              <a:t>      Neuroscience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edition </a:t>
            </a:r>
            <a:r>
              <a:rPr lang="en-US" sz="4000" dirty="0"/>
              <a:t>by Dale </a:t>
            </a:r>
            <a:r>
              <a:rPr lang="en-US" sz="4000" i="1" dirty="0" err="1"/>
              <a:t>Purves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ar-JO" sz="4000" dirty="0"/>
          </a:p>
        </p:txBody>
      </p:sp>
    </p:spTree>
    <p:extLst>
      <p:ext uri="{BB962C8B-B14F-4D97-AF65-F5344CB8AC3E}">
        <p14:creationId xmlns:p14="http://schemas.microsoft.com/office/powerpoint/2010/main" val="143464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 Channel Neurotoxins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3479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Effect of K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7710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K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hyperkalemia </a:t>
            </a:r>
            <a:r>
              <a:rPr lang="en-US" dirty="0" smtClean="0"/>
              <a:t>:  </a:t>
            </a:r>
          </a:p>
          <a:p>
            <a:pPr algn="l" rtl="0"/>
            <a:r>
              <a:rPr lang="en-US" dirty="0" smtClean="0"/>
              <a:t>weakness</a:t>
            </a:r>
            <a:r>
              <a:rPr lang="en-US" dirty="0"/>
              <a:t>, ascending paralysis, </a:t>
            </a:r>
            <a:endParaRPr lang="en-US" dirty="0" smtClean="0"/>
          </a:p>
          <a:p>
            <a:pPr algn="l" rtl="0"/>
            <a:r>
              <a:rPr lang="en-US" dirty="0" smtClean="0"/>
              <a:t>If untreated </a:t>
            </a:r>
            <a:r>
              <a:rPr lang="en-US" dirty="0"/>
              <a:t>cardiac </a:t>
            </a:r>
            <a:r>
              <a:rPr lang="en-US" dirty="0" smtClean="0"/>
              <a:t>arrhythmias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Hypokalemia : serum K+ &lt;3.5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mEq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/L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Myopathies (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</a:rPr>
              <a:t>Myotonia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ar-JO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weakness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, fatigue,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paralysis</a:t>
            </a:r>
            <a:endParaRPr lang="ar-JO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1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K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hyperkalemia :  serum K+ &gt;5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mEq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/L, moderate (6 to 7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mEq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/L) and severe (&gt;7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mEq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/L)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Hypokalemia :</a:t>
            </a:r>
          </a:p>
          <a:p>
            <a:pPr marL="0" indent="0" algn="l" rtl="0">
              <a:buNone/>
            </a:pPr>
            <a:r>
              <a:rPr lang="en-US" dirty="0" smtClean="0"/>
              <a:t>Weakness , </a:t>
            </a:r>
            <a:r>
              <a:rPr lang="en-US" dirty="0"/>
              <a:t>fatigue, </a:t>
            </a:r>
            <a:r>
              <a:rPr lang="en-US" dirty="0" smtClean="0"/>
              <a:t>motor paralysis</a:t>
            </a:r>
          </a:p>
          <a:p>
            <a:pPr marL="0" indent="0" algn="l" rtl="0">
              <a:buNone/>
            </a:pPr>
            <a:r>
              <a:rPr lang="en-US" dirty="0" smtClean="0"/>
              <a:t>Myopathies </a:t>
            </a:r>
            <a:r>
              <a:rPr lang="en-US" dirty="0"/>
              <a:t>(</a:t>
            </a:r>
            <a:r>
              <a:rPr lang="en-US" b="1" dirty="0" err="1"/>
              <a:t>Myotonia</a:t>
            </a:r>
            <a:r>
              <a:rPr lang="en-US" dirty="0"/>
              <a:t>)</a:t>
            </a:r>
            <a:endParaRPr lang="ar-JO" dirty="0"/>
          </a:p>
          <a:p>
            <a:pPr marL="0" indent="0" algn="l" rtl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79893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Na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l" rtl="0"/>
            <a:endParaRPr lang="en-US" sz="2800" dirty="0"/>
          </a:p>
          <a:p>
            <a:pPr algn="l" rtl="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3360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Na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l" rtl="0"/>
            <a:endParaRPr lang="en-US" b="1" dirty="0" smtClean="0"/>
          </a:p>
          <a:p>
            <a:pPr algn="l" rtl="0"/>
            <a:r>
              <a:rPr lang="en-US" b="1" dirty="0" err="1" smtClean="0"/>
              <a:t>Hyponatremia</a:t>
            </a:r>
            <a:endParaRPr lang="en-US" b="1" dirty="0"/>
          </a:p>
          <a:p>
            <a:pPr algn="l" rtl="0"/>
            <a:endParaRPr lang="en-US" sz="2800" dirty="0"/>
          </a:p>
          <a:p>
            <a:pPr algn="l" rtl="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3554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u="sng" dirty="0"/>
              <a:t>Effect of Na Ions on the RMP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l" rtl="0"/>
            <a:r>
              <a:rPr lang="en-US" b="1" dirty="0" err="1"/>
              <a:t>Hyponatremia</a:t>
            </a:r>
            <a:endParaRPr lang="en-US" b="1" dirty="0"/>
          </a:p>
          <a:p>
            <a:pPr algn="l" rtl="0"/>
            <a:r>
              <a:rPr lang="en-US" dirty="0" err="1" smtClean="0"/>
              <a:t>lethergy</a:t>
            </a:r>
            <a:r>
              <a:rPr lang="en-US" dirty="0" smtClean="0"/>
              <a:t>, confusion, weakness and muscle cramps, nausea and vomiting &gt;&gt;&gt;&gt; coma &gt;&gt;&gt;&gt;seizures </a:t>
            </a:r>
          </a:p>
          <a:p>
            <a:pPr algn="l" rtl="0"/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Tt</a:t>
            </a:r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l" rtl="0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only 1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mlmol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/L/hour</a:t>
            </a:r>
          </a:p>
          <a:p>
            <a:pPr algn="l" rtl="0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Osmotic demyelination syndrome  (central </a:t>
            </a:r>
            <a:r>
              <a:rPr lang="en-US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pontine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myelinolysis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554370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489</Words>
  <Application>Microsoft Office PowerPoint</Application>
  <PresentationFormat>On-screen Show (4:3)</PresentationFormat>
  <Paragraphs>111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1_Default Design</vt:lpstr>
      <vt:lpstr>Equation</vt:lpstr>
      <vt:lpstr>Resting Membrane Potential </vt:lpstr>
      <vt:lpstr>PowerPoint Presentation</vt:lpstr>
      <vt:lpstr>Resting Membrane Potential &amp;  Goldman Equation</vt:lpstr>
      <vt:lpstr>Effect of K Ions on the RMP</vt:lpstr>
      <vt:lpstr>Effect of K Ions on the RMP</vt:lpstr>
      <vt:lpstr>Effect of K Ions on the RMP</vt:lpstr>
      <vt:lpstr>Effect of Na Ions on the RMP</vt:lpstr>
      <vt:lpstr>Effect of Na Ions on the RMP</vt:lpstr>
      <vt:lpstr>Effect of Na Ions on the RMP</vt:lpstr>
      <vt:lpstr>Effect of Na Ions on the RMP</vt:lpstr>
      <vt:lpstr>Effect of Na Ions on the RMP</vt:lpstr>
      <vt:lpstr>Effect of Na Ions on the RMP</vt:lpstr>
      <vt:lpstr>Effect of Na Ions on the RMP</vt:lpstr>
      <vt:lpstr>Effect of Na Ions on the RMP</vt:lpstr>
      <vt:lpstr>Effect of Ca Ions on the RMP</vt:lpstr>
      <vt:lpstr>Effect of Ca Ions on the RMP</vt:lpstr>
      <vt:lpstr>Effect of Ca Ions on the RMP</vt:lpstr>
      <vt:lpstr>Effect of Ca Ions on the RMP</vt:lpstr>
      <vt:lpstr>Effect of Ca Ions on the RMP</vt:lpstr>
      <vt:lpstr>Effect of Ca Ions on the RMP</vt:lpstr>
      <vt:lpstr>PowerPoint Presentation</vt:lpstr>
      <vt:lpstr>The Action Potential (excitability changes)</vt:lpstr>
      <vt:lpstr>The Action Potential</vt:lpstr>
      <vt:lpstr>The Action Potential</vt:lpstr>
      <vt:lpstr>The Action Potential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Channelopathies</vt:lpstr>
      <vt:lpstr>PowerPoint Presentation</vt:lpstr>
      <vt:lpstr>Ion Channel Neurotoxins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Shaban</dc:creator>
  <cp:lastModifiedBy>user-pc</cp:lastModifiedBy>
  <cp:revision>71</cp:revision>
  <cp:lastPrinted>1601-01-01T00:00:00Z</cp:lastPrinted>
  <dcterms:created xsi:type="dcterms:W3CDTF">2008-09-11T07:39:23Z</dcterms:created>
  <dcterms:modified xsi:type="dcterms:W3CDTF">2016-02-03T09:23:24Z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