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510" r:id="rId2"/>
    <p:sldId id="554" r:id="rId3"/>
    <p:sldId id="555" r:id="rId4"/>
    <p:sldId id="556" r:id="rId5"/>
    <p:sldId id="557" r:id="rId6"/>
    <p:sldId id="558" r:id="rId7"/>
    <p:sldId id="559" r:id="rId8"/>
    <p:sldId id="560" r:id="rId9"/>
    <p:sldId id="5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CC3300"/>
    <a:srgbClr val="3333FF"/>
    <a:srgbClr val="009900"/>
    <a:srgbClr val="6699FF"/>
    <a:srgbClr val="FF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0145" autoAdjust="0"/>
    <p:restoredTop sz="94624" autoAdjust="0"/>
  </p:normalViewPr>
  <p:slideViewPr>
    <p:cSldViewPr>
      <p:cViewPr>
        <p:scale>
          <a:sx n="75" d="100"/>
          <a:sy n="75" d="100"/>
        </p:scale>
        <p:origin x="-100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6C5383-4346-4A69-9939-380B6CC1AE89}" type="datetimeFigureOut">
              <a:rPr lang="en-US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813C5F-D5FB-41E5-A17E-7F054D4DD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35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8B665-5ABE-42AF-9B7A-92515CC3C83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901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E5B5-F00C-4096-BE2E-5C769F5B4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25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8188B-DB59-49CA-A700-5A43489F0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22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D1162-B422-4821-918E-FBE848907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050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7C0F-E895-436B-B36C-21B62581C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16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4E7B2-9434-4033-B3A4-7FEDFA8A4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85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2CED-6B78-4ACC-B3FF-7BAD7825B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161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BA39-D9FF-46DB-AD66-78FD6B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1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B31CE-6155-4D79-8CCA-E66572F7D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81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7C8B6-AA3D-4E18-A324-7C4DF098D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13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DFDB5-F48F-4306-8015-2755F15B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61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B64A-EB6E-4417-8053-2EAD8E1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57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25522-A508-420D-9442-1064373F7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7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8909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grpSp>
          <p:nvGrpSpPr>
            <p:cNvPr id="15369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8909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09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09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09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09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09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09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0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1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grpSp>
            <p:nvGrpSpPr>
              <p:cNvPr id="15395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8911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2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3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3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3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3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1539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8913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3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  <p:grpSp>
            <p:nvGrpSpPr>
              <p:cNvPr id="1539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8913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3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4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4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4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4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4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4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914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8914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4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4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5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5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5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5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8915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891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15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29FEB7-FCEF-4E97-B4EC-8963F5198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15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8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64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</a:rPr>
              <a:t>The Vestibular System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57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578" name="Picture 2" descr="HumanEyeFiel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3250"/>
            <a:ext cx="601980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1752600" y="838200"/>
            <a:ext cx="135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EAEAEA"/>
                </a:solidFill>
              </a:rPr>
              <a:t>Fig. 28-13</a:t>
            </a:r>
            <a:endParaRPr lang="en-US" sz="140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7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figure27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8563" y="0"/>
            <a:ext cx="4441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517525" y="457200"/>
            <a:ext cx="2301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Basic pathway</a:t>
            </a:r>
          </a:p>
          <a:p>
            <a:r>
              <a:rPr lang="en-US" sz="2400" dirty="0">
                <a:solidFill>
                  <a:srgbClr val="FFFF00"/>
                </a:solidFill>
              </a:rPr>
              <a:t>for controlling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saccadic eye</a:t>
            </a:r>
          </a:p>
          <a:p>
            <a:r>
              <a:rPr lang="en-US" sz="2400" dirty="0">
                <a:solidFill>
                  <a:srgbClr val="FFFF00"/>
                </a:solidFill>
              </a:rPr>
              <a:t>movements</a:t>
            </a:r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5867400" y="1816100"/>
            <a:ext cx="444500" cy="2159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>
              <a:solidFill>
                <a:srgbClr val="EAEAEA"/>
              </a:solidFill>
            </a:endParaRPr>
          </a:p>
        </p:txBody>
      </p:sp>
      <p:sp>
        <p:nvSpPr>
          <p:cNvPr id="160776" name="Oval 8"/>
          <p:cNvSpPr>
            <a:spLocks noChangeArrowheads="1"/>
          </p:cNvSpPr>
          <p:nvPr/>
        </p:nvSpPr>
        <p:spPr bwMode="auto">
          <a:xfrm>
            <a:off x="6210300" y="381000"/>
            <a:ext cx="1422400" cy="1092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>
              <a:solidFill>
                <a:srgbClr val="EAEAEA"/>
              </a:solidFill>
            </a:endParaRPr>
          </a:p>
        </p:txBody>
      </p:sp>
      <p:sp>
        <p:nvSpPr>
          <p:cNvPr id="160777" name="Oval 9"/>
          <p:cNvSpPr>
            <a:spLocks noChangeArrowheads="1"/>
          </p:cNvSpPr>
          <p:nvPr/>
        </p:nvSpPr>
        <p:spPr bwMode="auto">
          <a:xfrm>
            <a:off x="3911600" y="88900"/>
            <a:ext cx="1422400" cy="1092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7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figure27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8563" y="0"/>
            <a:ext cx="4441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>
            <a:off x="3048000" y="5334000"/>
            <a:ext cx="229320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341200" y="5105400"/>
            <a:ext cx="297600" cy="38100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ar-JO" smtClean="0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992469"/>
            <a:ext cx="114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MLF</a:t>
            </a:r>
            <a:endParaRPr lang="ar-JO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8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51345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263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MLFandNucl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6000" y="279400"/>
            <a:ext cx="6985000" cy="625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5099050" y="47513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EAEAEA"/>
                </a:solidFill>
              </a:rPr>
              <a:t>L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6489700" y="47513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EAEAEA"/>
                </a:solidFill>
              </a:rPr>
              <a:t>R</a:t>
            </a: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4641850" y="5127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6908800" y="5127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xmlns="" val="29196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4" name="Picture 8" descr="MLF-and-Nuclei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9575" y="881063"/>
            <a:ext cx="5434013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90500" y="3705225"/>
            <a:ext cx="145415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FFFF00"/>
                </a:solidFill>
              </a:rPr>
              <a:t>Conjugate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>
                <a:solidFill>
                  <a:srgbClr val="FFFF00"/>
                </a:solidFill>
              </a:rPr>
              <a:t>eye</a:t>
            </a:r>
          </a:p>
          <a:p>
            <a:r>
              <a:rPr lang="en-US" dirty="0">
                <a:solidFill>
                  <a:srgbClr val="FFFF00"/>
                </a:solidFill>
              </a:rPr>
              <a:t>movements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H="1">
            <a:off x="7239000" y="28321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>
              <a:solidFill>
                <a:srgbClr val="EAEAEA"/>
              </a:solidFill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7188200" y="3095625"/>
            <a:ext cx="177958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FF00"/>
                </a:solidFill>
              </a:rPr>
              <a:t>Disconjugate</a:t>
            </a:r>
            <a:endParaRPr lang="en-US" sz="2000">
              <a:solidFill>
                <a:srgbClr val="FFFF00"/>
              </a:solidFill>
            </a:endParaRPr>
          </a:p>
          <a:p>
            <a:r>
              <a:rPr lang="en-US" sz="2000">
                <a:solidFill>
                  <a:srgbClr val="FFFF00"/>
                </a:solidFill>
              </a:rPr>
              <a:t>eye</a:t>
            </a:r>
          </a:p>
          <a:p>
            <a:r>
              <a:rPr lang="en-US">
                <a:solidFill>
                  <a:srgbClr val="FFFF00"/>
                </a:solidFill>
              </a:rPr>
              <a:t>movements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81400" y="8524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848350" y="852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xmlns="" val="15420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 descr="MLF-and-Nuclei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9575" y="881063"/>
            <a:ext cx="5434013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90500" y="3705225"/>
            <a:ext cx="145415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FF00"/>
                </a:solidFill>
              </a:rPr>
              <a:t>Conjugate</a:t>
            </a:r>
            <a:endParaRPr lang="en-US" sz="2000">
              <a:solidFill>
                <a:srgbClr val="FFFF00"/>
              </a:solidFill>
            </a:endParaRPr>
          </a:p>
          <a:p>
            <a:r>
              <a:rPr lang="en-US" sz="2000">
                <a:solidFill>
                  <a:srgbClr val="FFFF00"/>
                </a:solidFill>
              </a:rPr>
              <a:t>eye</a:t>
            </a:r>
          </a:p>
          <a:p>
            <a:r>
              <a:rPr lang="en-US">
                <a:solidFill>
                  <a:srgbClr val="FFFF00"/>
                </a:solidFill>
              </a:rPr>
              <a:t>movements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>
            <a:off x="7239000" y="28321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>
              <a:solidFill>
                <a:srgbClr val="EAEAEA"/>
              </a:solidFill>
            </a:endParaRP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7188200" y="3095625"/>
            <a:ext cx="177958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FF00"/>
                </a:solidFill>
              </a:rPr>
              <a:t>Disconjugate</a:t>
            </a:r>
            <a:endParaRPr lang="en-US" sz="2000">
              <a:solidFill>
                <a:srgbClr val="FFFF00"/>
              </a:solidFill>
            </a:endParaRPr>
          </a:p>
          <a:p>
            <a:r>
              <a:rPr lang="en-US" sz="2000">
                <a:solidFill>
                  <a:srgbClr val="FFFF00"/>
                </a:solidFill>
              </a:rPr>
              <a:t>eye</a:t>
            </a:r>
          </a:p>
          <a:p>
            <a:r>
              <a:rPr lang="en-US">
                <a:solidFill>
                  <a:srgbClr val="FFFF00"/>
                </a:solidFill>
              </a:rPr>
              <a:t>movements</a:t>
            </a:r>
            <a:endParaRPr lang="en-US" i="1">
              <a:solidFill>
                <a:srgbClr val="FFFF00"/>
              </a:solidFill>
            </a:endParaRP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4964113" y="3205163"/>
            <a:ext cx="522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1757363" y="5803900"/>
            <a:ext cx="5227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Internuclear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Ophthalmoplegia</a:t>
            </a:r>
            <a:endParaRPr lang="en-US" sz="4000" dirty="0">
              <a:solidFill>
                <a:srgbClr val="EAEAEA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581400" y="8524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848350" y="852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xmlns="" val="38206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One-and-a-half-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7500" y="430213"/>
            <a:ext cx="5956300" cy="52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4051300" y="3241675"/>
            <a:ext cx="1041400" cy="1562100"/>
          </a:xfrm>
          <a:prstGeom prst="ellipse">
            <a:avLst/>
          </a:prstGeom>
          <a:gradFill rotWithShape="1">
            <a:gsLst>
              <a:gs pos="0">
                <a:srgbClr val="FF9900">
                  <a:alpha val="48000"/>
                </a:srgbClr>
              </a:gs>
              <a:gs pos="100000">
                <a:srgbClr val="FF9900">
                  <a:gamma/>
                  <a:shade val="72941"/>
                  <a:invGamma/>
                  <a:alpha val="48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>
              <a:solidFill>
                <a:srgbClr val="EAEAEA"/>
              </a:solidFill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1462088" y="5640388"/>
            <a:ext cx="6218237" cy="608012"/>
          </a:xfrm>
          <a:prstGeom prst="rect">
            <a:avLst/>
          </a:prstGeom>
          <a:solidFill>
            <a:srgbClr val="DDDDDD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4949FF"/>
                </a:solidFill>
              </a:rPr>
              <a:t>ONE-AND-A-HALF SYNDROME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784600" y="395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051550" y="3952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xmlns="" val="18615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7859</TotalTime>
  <Words>42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Fading Grid</vt:lpstr>
      <vt:lpstr>The Vestibular System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EMAJN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Chemical Senses</dc:title>
  <dc:creator>Kim</dc:creator>
  <cp:lastModifiedBy>user</cp:lastModifiedBy>
  <cp:revision>332</cp:revision>
  <dcterms:created xsi:type="dcterms:W3CDTF">2003-04-08T15:26:51Z</dcterms:created>
  <dcterms:modified xsi:type="dcterms:W3CDTF">2016-02-17T20:51:15Z</dcterms:modified>
</cp:coreProperties>
</file>