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321A6-104F-46D7-8A73-6946DD69899A}" type="datetimeFigureOut">
              <a:rPr lang="en-US" smtClean="0"/>
              <a:t>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C4634-D318-4B41-8E49-3D75C676816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FAF868-D296-4733-AA39-997781F605C3}" type="slidenum">
              <a:rPr lang="en-US"/>
              <a:pPr/>
              <a:t>6</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DB987-8925-4FEA-8867-BBC5DE998B92}" type="slidenum">
              <a:rPr lang="en-US"/>
              <a:pPr/>
              <a:t>21</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9D92A-8A03-4B39-8394-7639BCF116BA}" type="slidenum">
              <a:rPr lang="en-US"/>
              <a:pPr/>
              <a:t>22</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C162F-9E00-47ED-977A-8EF2C9AD8076}" type="slidenum">
              <a:rPr lang="en-US"/>
              <a:pPr/>
              <a:t>29</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ECCC9-509F-484E-9B2B-65CD74EC790E}" type="slidenum">
              <a:rPr lang="en-US"/>
              <a:pPr/>
              <a:t>30</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8AAAAD-713F-4629-95CA-A5835D15ACF4}" type="slidenum">
              <a:rPr lang="en-US" smtClean="0"/>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A3A4E-94D0-4EBD-A83F-111FAF989BCF}" type="slidenum">
              <a:rPr lang="en-US"/>
              <a:pPr/>
              <a:t>7</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EA7DB-45DB-469A-B850-41B290FCA1B8}" type="slidenum">
              <a:rPr lang="en-US"/>
              <a:pPr/>
              <a:t>8</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4B717-D763-4330-AB0D-BD7F55AD9A79}" type="slidenum">
              <a:rPr lang="en-US"/>
              <a:pPr/>
              <a:t>9</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9D3E9-46F2-4372-AEA7-633B2371B0F9}" type="slidenum">
              <a:rPr lang="en-US"/>
              <a:pPr/>
              <a:t>10</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77321C-6856-46C4-8D0D-C334F1B1DFCF}" type="slidenum">
              <a:rPr lang="en-US"/>
              <a:pPr/>
              <a:t>12</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406B7B-DDB4-4A7B-B20C-55A4CA784E12}" type="slidenum">
              <a:rPr lang="en-US"/>
              <a:pPr/>
              <a:t>13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C9D98E-97F4-4580-9A5F-4F43F6E5B0C7}" type="slidenum">
              <a:rPr lang="en-US"/>
              <a:pPr/>
              <a:t>19</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498C9-F412-4039-942E-3E2ABEF90633}" type="slidenum">
              <a:rPr lang="en-US"/>
              <a:pPr/>
              <a:t>20</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19A530-AB7E-4B55-B54E-9EBED59B2038}"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EC701-B65D-440E-9A26-02FE8E171E4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19A530-AB7E-4B55-B54E-9EBED59B2038}"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EC701-B65D-440E-9A26-02FE8E171E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19A530-AB7E-4B55-B54E-9EBED59B2038}"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EC701-B65D-440E-9A26-02FE8E171E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19A530-AB7E-4B55-B54E-9EBED59B2038}"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EC701-B65D-440E-9A26-02FE8E171E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19A530-AB7E-4B55-B54E-9EBED59B2038}"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EC701-B65D-440E-9A26-02FE8E171E4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19A530-AB7E-4B55-B54E-9EBED59B2038}"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EC701-B65D-440E-9A26-02FE8E171E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19A530-AB7E-4B55-B54E-9EBED59B2038}" type="datetimeFigureOut">
              <a:rPr lang="en-US" smtClean="0"/>
              <a:t>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6EC701-B65D-440E-9A26-02FE8E171E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19A530-AB7E-4B55-B54E-9EBED59B2038}" type="datetimeFigureOut">
              <a:rPr lang="en-US" smtClean="0"/>
              <a:t>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6EC701-B65D-440E-9A26-02FE8E171E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9A530-AB7E-4B55-B54E-9EBED59B2038}" type="datetimeFigureOut">
              <a:rPr lang="en-US" smtClean="0"/>
              <a:t>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6EC701-B65D-440E-9A26-02FE8E171E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19A530-AB7E-4B55-B54E-9EBED59B2038}"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EC701-B65D-440E-9A26-02FE8E171E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19A530-AB7E-4B55-B54E-9EBED59B2038}"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EC701-B65D-440E-9A26-02FE8E171E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19A530-AB7E-4B55-B54E-9EBED59B2038}" type="datetimeFigureOut">
              <a:rPr lang="en-US" smtClean="0"/>
              <a:t>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EC701-B65D-440E-9A26-02FE8E171E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Venous Thromboembolism Update</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By Maisa Mansour, MD</a:t>
            </a:r>
          </a:p>
          <a:p>
            <a:r>
              <a:rPr lang="en-US" dirty="0"/>
              <a:t>J</a:t>
            </a:r>
            <a:r>
              <a:rPr lang="en-US" dirty="0" smtClean="0"/>
              <a:t>ordan University</a:t>
            </a:r>
          </a:p>
          <a:p>
            <a:r>
              <a:rPr lang="en-US" dirty="0" smtClean="0"/>
              <a:t>Faculty of medicine</a:t>
            </a:r>
          </a:p>
          <a:p>
            <a:r>
              <a:rPr lang="en-US" dirty="0" smtClean="0"/>
              <a:t>Pulmonary medicine</a:t>
            </a:r>
          </a:p>
          <a:p>
            <a:r>
              <a:rPr lang="en-US" dirty="0" smtClean="0"/>
              <a:t>6/2/2017</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a:effectLst/>
              </a:rPr>
              <a:t>Acute PE: Pathophysiology</a:t>
            </a:r>
          </a:p>
        </p:txBody>
      </p:sp>
      <p:sp>
        <p:nvSpPr>
          <p:cNvPr id="27651" name="Rectangle 3"/>
          <p:cNvSpPr>
            <a:spLocks noGrp="1" noChangeArrowheads="1"/>
          </p:cNvSpPr>
          <p:nvPr>
            <p:ph type="body" idx="1"/>
          </p:nvPr>
        </p:nvSpPr>
        <p:spPr>
          <a:xfrm>
            <a:off x="457200" y="1600200"/>
            <a:ext cx="8229600" cy="5029200"/>
          </a:xfrm>
        </p:spPr>
        <p:txBody>
          <a:bodyPr/>
          <a:lstStyle/>
          <a:p>
            <a:r>
              <a:rPr lang="en-US" sz="2800">
                <a:effectLst/>
              </a:rPr>
              <a:t>Gas exchange abnormalities</a:t>
            </a:r>
          </a:p>
          <a:p>
            <a:pPr lvl="1"/>
            <a:r>
              <a:rPr lang="en-US" sz="2400">
                <a:effectLst/>
              </a:rPr>
              <a:t>Right to left shunt</a:t>
            </a:r>
          </a:p>
          <a:p>
            <a:pPr>
              <a:buFont typeface="Wingdings" pitchFamily="2" charset="2"/>
              <a:buNone/>
            </a:pPr>
            <a:r>
              <a:rPr lang="en-US" sz="2800">
                <a:effectLst/>
              </a:rPr>
              <a:t>				Leads to…</a:t>
            </a:r>
          </a:p>
          <a:p>
            <a:pPr lvl="2"/>
            <a:r>
              <a:rPr lang="en-US" sz="2000" b="1">
                <a:effectLst/>
              </a:rPr>
              <a:t>Hypoxemia</a:t>
            </a:r>
          </a:p>
          <a:p>
            <a:pPr lvl="2"/>
            <a:r>
              <a:rPr lang="en-US" sz="2000" b="1">
                <a:effectLst/>
              </a:rPr>
              <a:t>Increased A–a gradient.</a:t>
            </a:r>
          </a:p>
          <a:p>
            <a:pPr lvl="1"/>
            <a:r>
              <a:rPr lang="en-US" sz="2400">
                <a:effectLst/>
              </a:rPr>
              <a:t>V/Q mismatch.</a:t>
            </a:r>
          </a:p>
          <a:p>
            <a:pPr lvl="1"/>
            <a:r>
              <a:rPr lang="en-US" sz="2400">
                <a:effectLst/>
              </a:rPr>
              <a:t>Increased dead space</a:t>
            </a:r>
          </a:p>
          <a:p>
            <a:pPr lvl="1"/>
            <a:r>
              <a:rPr lang="en-US" sz="2400">
                <a:effectLst/>
              </a:rPr>
              <a:t>Respiratory alkalosis from hyperventilation</a:t>
            </a:r>
          </a:p>
          <a:p>
            <a:pPr lvl="2"/>
            <a:r>
              <a:rPr lang="en-US" sz="2000" b="1">
                <a:effectLst/>
              </a:rPr>
              <a:t>Often a sign of increased dead space and impaired minute ventilation</a:t>
            </a:r>
          </a:p>
          <a:p>
            <a:pPr lvl="2"/>
            <a:r>
              <a:rPr lang="en-US" sz="2000" b="1" i="1">
                <a:effectLst/>
              </a:rPr>
              <a:t>may suggest massive PE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term </a:t>
            </a:r>
            <a:r>
              <a:rPr lang="en-US" dirty="0" err="1" smtClean="0"/>
              <a:t>hypercoagulability</a:t>
            </a:r>
            <a:r>
              <a:rPr lang="en-US" dirty="0" smtClean="0"/>
              <a:t> refers to abnormal </a:t>
            </a:r>
            <a:r>
              <a:rPr lang="en-US" dirty="0" err="1" smtClean="0"/>
              <a:t>fibrinolytic</a:t>
            </a:r>
            <a:r>
              <a:rPr lang="en-US" dirty="0" smtClean="0"/>
              <a:t> system pathways </a:t>
            </a:r>
          </a:p>
          <a:p>
            <a:pPr>
              <a:buNone/>
            </a:pPr>
            <a:r>
              <a:rPr lang="en-US" dirty="0" smtClean="0"/>
              <a:t>Or</a:t>
            </a:r>
          </a:p>
          <a:p>
            <a:pPr>
              <a:buNone/>
            </a:pPr>
            <a:r>
              <a:rPr lang="en-US" dirty="0" smtClean="0"/>
              <a:t> </a:t>
            </a:r>
            <a:r>
              <a:rPr lang="en-US" dirty="0" err="1" smtClean="0"/>
              <a:t>aquired</a:t>
            </a:r>
            <a:r>
              <a:rPr lang="en-US" dirty="0" smtClean="0"/>
              <a:t> and congenital deficiencies of functional abnormalities that predispose the patient to VTE.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b="1">
                <a:effectLst/>
              </a:rPr>
              <a:t>Acute PE: Pathophysiology</a:t>
            </a:r>
          </a:p>
        </p:txBody>
      </p:sp>
      <p:sp>
        <p:nvSpPr>
          <p:cNvPr id="29699" name="Rectangle 3"/>
          <p:cNvSpPr>
            <a:spLocks noGrp="1" noChangeArrowheads="1"/>
          </p:cNvSpPr>
          <p:nvPr>
            <p:ph type="body" idx="1"/>
          </p:nvPr>
        </p:nvSpPr>
        <p:spPr/>
        <p:txBody>
          <a:bodyPr/>
          <a:lstStyle/>
          <a:p>
            <a:r>
              <a:rPr lang="en-US" b="1">
                <a:effectLst/>
              </a:rPr>
              <a:t>Hemodynamic abnormalities</a:t>
            </a:r>
          </a:p>
          <a:p>
            <a:pPr lvl="1"/>
            <a:r>
              <a:rPr lang="en-US" b="1">
                <a:effectLst/>
              </a:rPr>
              <a:t>Depends on size of embolus</a:t>
            </a:r>
          </a:p>
          <a:p>
            <a:pPr lvl="1"/>
            <a:r>
              <a:rPr lang="en-US" b="1">
                <a:effectLst/>
              </a:rPr>
              <a:t>Increased vascular resistance/RV afterload</a:t>
            </a:r>
          </a:p>
          <a:p>
            <a:pPr lvl="1"/>
            <a:r>
              <a:rPr lang="en-US" b="1">
                <a:effectLst/>
              </a:rPr>
              <a:t>May cause RV dilation, </a:t>
            </a:r>
            <a:r>
              <a:rPr lang="en-US" b="1"/>
              <a:t>then</a:t>
            </a:r>
            <a:r>
              <a:rPr lang="en-US" b="1">
                <a:effectLst/>
              </a:rPr>
              <a:t>, FAILURE</a:t>
            </a:r>
          </a:p>
          <a:p>
            <a:pPr lvl="1">
              <a:buFontTx/>
              <a:buNone/>
            </a:pPr>
            <a:endParaRPr lang="en-US" b="1">
              <a:effectLst/>
            </a:endParaRPr>
          </a:p>
          <a:p>
            <a:pPr lvl="1"/>
            <a:endParaRPr lang="en-US" b="1">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sz="4000" b="1">
                <a:effectLst/>
              </a:rPr>
              <a:t>Diagnosis</a:t>
            </a:r>
            <a:br>
              <a:rPr lang="en-US" sz="4000" b="1">
                <a:effectLst/>
              </a:rPr>
            </a:br>
            <a:r>
              <a:rPr lang="en-US" sz="4000" b="1">
                <a:effectLst/>
              </a:rPr>
              <a:t>Symptoms and Signs</a:t>
            </a:r>
          </a:p>
        </p:txBody>
      </p:sp>
      <p:sp>
        <p:nvSpPr>
          <p:cNvPr id="31747" name="Rectangle 3"/>
          <p:cNvSpPr>
            <a:spLocks noGrp="1" noChangeArrowheads="1"/>
          </p:cNvSpPr>
          <p:nvPr>
            <p:ph type="body" idx="1"/>
          </p:nvPr>
        </p:nvSpPr>
        <p:spPr>
          <a:xfrm>
            <a:off x="457200" y="1600200"/>
            <a:ext cx="3581400" cy="4530725"/>
          </a:xfrm>
          <a:noFill/>
          <a:ln/>
        </p:spPr>
        <p:txBody>
          <a:bodyPr lIns="91429" tIns="45714" rIns="91429" bIns="45714"/>
          <a:lstStyle/>
          <a:p>
            <a:pPr>
              <a:lnSpc>
                <a:spcPct val="80000"/>
              </a:lnSpc>
              <a:buFont typeface="Wingdings" pitchFamily="2" charset="2"/>
              <a:buNone/>
            </a:pPr>
            <a:r>
              <a:rPr lang="en-US" sz="2400" b="1" u="sng">
                <a:effectLst/>
              </a:rPr>
              <a:t>Symptoms</a:t>
            </a:r>
          </a:p>
          <a:p>
            <a:pPr>
              <a:lnSpc>
                <a:spcPct val="80000"/>
              </a:lnSpc>
            </a:pPr>
            <a:r>
              <a:rPr lang="en-US" sz="2400" b="1">
                <a:effectLst/>
              </a:rPr>
              <a:t>Dyspnea</a:t>
            </a:r>
          </a:p>
          <a:p>
            <a:pPr>
              <a:lnSpc>
                <a:spcPct val="80000"/>
              </a:lnSpc>
            </a:pPr>
            <a:r>
              <a:rPr lang="en-US" sz="2400" b="1">
                <a:effectLst/>
              </a:rPr>
              <a:t>Chest pain (pleuritic) </a:t>
            </a:r>
          </a:p>
          <a:p>
            <a:pPr>
              <a:lnSpc>
                <a:spcPct val="80000"/>
              </a:lnSpc>
            </a:pPr>
            <a:r>
              <a:rPr lang="en-US" sz="2400" b="1">
                <a:effectLst/>
              </a:rPr>
              <a:t>Apprehension</a:t>
            </a:r>
          </a:p>
          <a:p>
            <a:pPr>
              <a:lnSpc>
                <a:spcPct val="80000"/>
              </a:lnSpc>
            </a:pPr>
            <a:r>
              <a:rPr lang="en-US" sz="2400" b="1" i="1">
                <a:solidFill>
                  <a:srgbClr val="FFFF00"/>
                </a:solidFill>
                <a:effectLst/>
              </a:rPr>
              <a:t>Cough</a:t>
            </a:r>
          </a:p>
          <a:p>
            <a:pPr>
              <a:lnSpc>
                <a:spcPct val="80000"/>
              </a:lnSpc>
            </a:pPr>
            <a:r>
              <a:rPr lang="en-US" sz="2400" b="1">
                <a:effectLst/>
              </a:rPr>
              <a:t>Hemoptysis</a:t>
            </a:r>
          </a:p>
          <a:p>
            <a:pPr>
              <a:lnSpc>
                <a:spcPct val="80000"/>
              </a:lnSpc>
            </a:pPr>
            <a:r>
              <a:rPr lang="en-US" sz="2400" b="1">
                <a:effectLst/>
              </a:rPr>
              <a:t>Syncope</a:t>
            </a:r>
          </a:p>
          <a:p>
            <a:pPr>
              <a:lnSpc>
                <a:spcPct val="80000"/>
              </a:lnSpc>
            </a:pPr>
            <a:r>
              <a:rPr lang="en-US" sz="2400" b="1">
                <a:effectLst/>
              </a:rPr>
              <a:t>Palpitations</a:t>
            </a:r>
          </a:p>
          <a:p>
            <a:pPr>
              <a:lnSpc>
                <a:spcPct val="80000"/>
              </a:lnSpc>
            </a:pPr>
            <a:r>
              <a:rPr lang="en-US" sz="2400" b="1">
                <a:effectLst/>
              </a:rPr>
              <a:t>Wheezing</a:t>
            </a:r>
          </a:p>
          <a:p>
            <a:pPr>
              <a:lnSpc>
                <a:spcPct val="80000"/>
              </a:lnSpc>
            </a:pPr>
            <a:r>
              <a:rPr lang="en-US" sz="2400" b="1">
                <a:effectLst/>
              </a:rPr>
              <a:t>Leg pain</a:t>
            </a:r>
          </a:p>
          <a:p>
            <a:pPr>
              <a:lnSpc>
                <a:spcPct val="80000"/>
              </a:lnSpc>
            </a:pPr>
            <a:r>
              <a:rPr lang="en-US" sz="2400" b="1">
                <a:effectLst/>
              </a:rPr>
              <a:t>Leg swelling</a:t>
            </a:r>
          </a:p>
          <a:p>
            <a:pPr>
              <a:lnSpc>
                <a:spcPct val="80000"/>
              </a:lnSpc>
            </a:pPr>
            <a:endParaRPr lang="en-US" sz="2400" b="1">
              <a:effectLst/>
            </a:endParaRPr>
          </a:p>
        </p:txBody>
      </p:sp>
      <p:sp>
        <p:nvSpPr>
          <p:cNvPr id="31748" name="Text Box 4"/>
          <p:cNvSpPr txBox="1">
            <a:spLocks noChangeArrowheads="1"/>
          </p:cNvSpPr>
          <p:nvPr/>
        </p:nvSpPr>
        <p:spPr bwMode="auto">
          <a:xfrm>
            <a:off x="4038600" y="1604963"/>
            <a:ext cx="4511675" cy="5130800"/>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90000"/>
              <a:buFont typeface="Wingdings" pitchFamily="2" charset="2"/>
              <a:buNone/>
            </a:pPr>
            <a:r>
              <a:rPr lang="en-US" sz="2400" b="1" u="sng">
                <a:latin typeface="Arial" charset="0"/>
              </a:rPr>
              <a:t>Signs</a:t>
            </a:r>
          </a:p>
          <a:p>
            <a:pPr>
              <a:lnSpc>
                <a:spcPct val="80000"/>
              </a:lnSpc>
              <a:spcBef>
                <a:spcPct val="20000"/>
              </a:spcBef>
              <a:buClr>
                <a:schemeClr val="hlink"/>
              </a:buClr>
              <a:buSzPct val="90000"/>
              <a:buFont typeface="Wingdings" pitchFamily="2" charset="2"/>
              <a:buChar char="l"/>
            </a:pPr>
            <a:r>
              <a:rPr lang="en-US" sz="2400" b="1">
                <a:latin typeface="Arial" charset="0"/>
              </a:rPr>
              <a:t>Tachycardia</a:t>
            </a:r>
            <a:r>
              <a:rPr lang="en-US">
                <a:latin typeface="Arial" charset="0"/>
              </a:rPr>
              <a:t> </a:t>
            </a:r>
          </a:p>
          <a:p>
            <a:pPr>
              <a:lnSpc>
                <a:spcPct val="80000"/>
              </a:lnSpc>
              <a:spcBef>
                <a:spcPct val="20000"/>
              </a:spcBef>
              <a:buClr>
                <a:schemeClr val="hlink"/>
              </a:buClr>
              <a:buSzPct val="90000"/>
              <a:buFont typeface="Wingdings" pitchFamily="2" charset="2"/>
              <a:buChar char="l"/>
            </a:pPr>
            <a:r>
              <a:rPr lang="en-US" sz="2400" b="1">
                <a:latin typeface="Arial" charset="0"/>
              </a:rPr>
              <a:t>Tachypnea</a:t>
            </a:r>
          </a:p>
          <a:p>
            <a:pPr>
              <a:lnSpc>
                <a:spcPct val="80000"/>
              </a:lnSpc>
              <a:spcBef>
                <a:spcPct val="20000"/>
              </a:spcBef>
              <a:buClr>
                <a:schemeClr val="hlink"/>
              </a:buClr>
              <a:buSzPct val="90000"/>
              <a:buFont typeface="Wingdings" pitchFamily="2" charset="2"/>
              <a:buChar char="l"/>
            </a:pPr>
            <a:r>
              <a:rPr lang="en-US" sz="2400" b="1">
                <a:latin typeface="Arial" charset="0"/>
              </a:rPr>
              <a:t>hypoxemia</a:t>
            </a:r>
          </a:p>
          <a:p>
            <a:pPr>
              <a:lnSpc>
                <a:spcPct val="80000"/>
              </a:lnSpc>
              <a:spcBef>
                <a:spcPct val="20000"/>
              </a:spcBef>
              <a:buClr>
                <a:schemeClr val="hlink"/>
              </a:buClr>
              <a:buSzPct val="90000"/>
              <a:buFont typeface="Wingdings" pitchFamily="2" charset="2"/>
              <a:buChar char="l"/>
            </a:pPr>
            <a:r>
              <a:rPr lang="en-US" sz="2400" b="1">
                <a:latin typeface="Arial" charset="0"/>
              </a:rPr>
              <a:t>Accentuated S2 </a:t>
            </a:r>
          </a:p>
          <a:p>
            <a:pPr>
              <a:lnSpc>
                <a:spcPct val="80000"/>
              </a:lnSpc>
              <a:spcBef>
                <a:spcPct val="20000"/>
              </a:spcBef>
              <a:buClr>
                <a:schemeClr val="hlink"/>
              </a:buClr>
              <a:buSzPct val="90000"/>
              <a:buFont typeface="Wingdings" pitchFamily="2" charset="2"/>
              <a:buChar char="l"/>
            </a:pPr>
            <a:r>
              <a:rPr lang="en-US" sz="2400" b="1">
                <a:latin typeface="Arial" charset="0"/>
              </a:rPr>
              <a:t> Fever</a:t>
            </a:r>
          </a:p>
          <a:p>
            <a:pPr>
              <a:lnSpc>
                <a:spcPct val="80000"/>
              </a:lnSpc>
              <a:spcBef>
                <a:spcPct val="20000"/>
              </a:spcBef>
              <a:buClr>
                <a:schemeClr val="hlink"/>
              </a:buClr>
              <a:buSzPct val="90000"/>
              <a:buFont typeface="Wingdings" pitchFamily="2" charset="2"/>
              <a:buChar char="l"/>
            </a:pPr>
            <a:r>
              <a:rPr lang="en-US" sz="2400" b="1">
                <a:latin typeface="Arial" charset="0"/>
              </a:rPr>
              <a:t>Diaphoresis</a:t>
            </a:r>
          </a:p>
          <a:p>
            <a:pPr>
              <a:lnSpc>
                <a:spcPct val="80000"/>
              </a:lnSpc>
              <a:spcBef>
                <a:spcPct val="20000"/>
              </a:spcBef>
              <a:buClr>
                <a:schemeClr val="hlink"/>
              </a:buClr>
              <a:buSzPct val="90000"/>
              <a:buFont typeface="Wingdings" pitchFamily="2" charset="2"/>
              <a:buChar char="l"/>
            </a:pPr>
            <a:r>
              <a:rPr lang="en-US" sz="2400" b="1">
                <a:latin typeface="Arial" charset="0"/>
              </a:rPr>
              <a:t>Signs of DVT</a:t>
            </a:r>
          </a:p>
          <a:p>
            <a:pPr>
              <a:lnSpc>
                <a:spcPct val="80000"/>
              </a:lnSpc>
              <a:spcBef>
                <a:spcPct val="20000"/>
              </a:spcBef>
              <a:buClr>
                <a:schemeClr val="hlink"/>
              </a:buClr>
              <a:buSzPct val="90000"/>
              <a:buFont typeface="Wingdings" pitchFamily="2" charset="2"/>
              <a:buChar char="l"/>
            </a:pPr>
            <a:r>
              <a:rPr lang="en-US" sz="2400" b="1">
                <a:latin typeface="Arial" charset="0"/>
              </a:rPr>
              <a:t>Cardiac murmur</a:t>
            </a:r>
          </a:p>
          <a:p>
            <a:pPr>
              <a:lnSpc>
                <a:spcPct val="80000"/>
              </a:lnSpc>
              <a:spcBef>
                <a:spcPct val="20000"/>
              </a:spcBef>
              <a:buClr>
                <a:schemeClr val="hlink"/>
              </a:buClr>
              <a:buSzPct val="90000"/>
              <a:buFont typeface="Wingdings" pitchFamily="2" charset="2"/>
              <a:buChar char="l"/>
            </a:pPr>
            <a:r>
              <a:rPr lang="en-US" sz="2400" b="1">
                <a:latin typeface="Arial" charset="0"/>
              </a:rPr>
              <a:t>Jugular venous distention</a:t>
            </a:r>
          </a:p>
          <a:p>
            <a:pPr>
              <a:lnSpc>
                <a:spcPct val="80000"/>
              </a:lnSpc>
              <a:spcBef>
                <a:spcPct val="20000"/>
              </a:spcBef>
              <a:buClr>
                <a:schemeClr val="hlink"/>
              </a:buClr>
              <a:buSzPct val="90000"/>
              <a:buFont typeface="Wingdings" pitchFamily="2" charset="2"/>
              <a:buChar char="l"/>
            </a:pPr>
            <a:r>
              <a:rPr lang="en-US" sz="2400" b="1">
                <a:latin typeface="Arial" charset="0"/>
              </a:rPr>
              <a:t>Cyanosis</a:t>
            </a:r>
          </a:p>
          <a:p>
            <a:pPr>
              <a:lnSpc>
                <a:spcPct val="80000"/>
              </a:lnSpc>
              <a:spcBef>
                <a:spcPct val="20000"/>
              </a:spcBef>
              <a:buClr>
                <a:schemeClr val="hlink"/>
              </a:buClr>
              <a:buSzPct val="90000"/>
              <a:buFont typeface="Wingdings" pitchFamily="2" charset="2"/>
              <a:buChar char="l"/>
            </a:pPr>
            <a:r>
              <a:rPr lang="en-US" sz="2400" b="1">
                <a:latin typeface="Arial" charset="0"/>
              </a:rPr>
              <a:t>Hypotension</a:t>
            </a:r>
          </a:p>
          <a:p>
            <a:pPr>
              <a:lnSpc>
                <a:spcPct val="80000"/>
              </a:lnSpc>
              <a:spcBef>
                <a:spcPct val="20000"/>
              </a:spcBef>
              <a:buClr>
                <a:schemeClr val="hlink"/>
              </a:buClr>
              <a:buSzPct val="90000"/>
              <a:buFont typeface="Wingdings" pitchFamily="2" charset="2"/>
              <a:buNone/>
            </a:pPr>
            <a:endParaRPr lang="en-US" sz="2400" b="1">
              <a:latin typeface="Arial" charset="0"/>
            </a:endParaRPr>
          </a:p>
          <a:p>
            <a:endParaRPr lang="en-US" sz="2400" b="1">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714375"/>
            <a:ext cx="8643938" cy="5262563"/>
          </a:xfrm>
          <a:prstGeom prst="rect">
            <a:avLst/>
          </a:prstGeom>
        </p:spPr>
        <p:txBody>
          <a:bodyPr>
            <a:spAutoFit/>
          </a:bodyPr>
          <a:lstStyle/>
          <a:p>
            <a:pPr algn="l" rtl="0">
              <a:buFont typeface="Arial" pitchFamily="34" charset="0"/>
              <a:buChar char="•"/>
              <a:defRPr/>
            </a:pPr>
            <a:r>
              <a:rPr lang="en-US" dirty="0">
                <a:latin typeface="Arial" pitchFamily="34" charset="0"/>
                <a:cs typeface="Arial" pitchFamily="34" charset="0"/>
              </a:rPr>
              <a:t> </a:t>
            </a:r>
            <a:r>
              <a:rPr lang="en-US" sz="2800" dirty="0">
                <a:latin typeface="+mn-lt"/>
                <a:cs typeface="+mj-cs"/>
              </a:rPr>
              <a:t>The diagnostic pathway of acute PE is guided by 2 principles:</a:t>
            </a:r>
          </a:p>
          <a:p>
            <a:pPr algn="l" rtl="0">
              <a:defRPr/>
            </a:pPr>
            <a:endParaRPr lang="en-US" sz="2800" dirty="0">
              <a:latin typeface="+mn-lt"/>
              <a:cs typeface="+mj-cs"/>
            </a:endParaRPr>
          </a:p>
          <a:p>
            <a:pPr algn="l" rtl="0">
              <a:defRPr/>
            </a:pPr>
            <a:r>
              <a:rPr lang="en-US" sz="2800" dirty="0">
                <a:latin typeface="+mn-lt"/>
                <a:cs typeface="+mj-cs"/>
              </a:rPr>
              <a:t>   1 - </a:t>
            </a:r>
            <a:r>
              <a:rPr lang="en-US" sz="2800" dirty="0">
                <a:solidFill>
                  <a:srgbClr val="FF0000"/>
                </a:solidFill>
                <a:latin typeface="+mn-lt"/>
                <a:cs typeface="+mj-cs"/>
              </a:rPr>
              <a:t>accurate</a:t>
            </a:r>
            <a:r>
              <a:rPr lang="en-US" sz="2800" dirty="0">
                <a:latin typeface="+mn-lt"/>
                <a:cs typeface="+mj-cs"/>
              </a:rPr>
              <a:t> and </a:t>
            </a:r>
            <a:r>
              <a:rPr lang="en-US" sz="2800" dirty="0">
                <a:solidFill>
                  <a:srgbClr val="FF0000"/>
                </a:solidFill>
                <a:latin typeface="+mn-lt"/>
                <a:cs typeface="+mj-cs"/>
              </a:rPr>
              <a:t>fast</a:t>
            </a:r>
            <a:r>
              <a:rPr lang="en-US" sz="2800" dirty="0">
                <a:latin typeface="+mn-lt"/>
                <a:cs typeface="+mj-cs"/>
              </a:rPr>
              <a:t> identification of patients who have PE is critical because PE is a potentially fatal condition and anticoagulation is associated with the risk of major bleeding.</a:t>
            </a:r>
          </a:p>
          <a:p>
            <a:pPr algn="l" rtl="0">
              <a:defRPr/>
            </a:pPr>
            <a:r>
              <a:rPr lang="en-US" sz="2800" dirty="0">
                <a:latin typeface="+mn-lt"/>
                <a:cs typeface="+mj-cs"/>
              </a:rPr>
              <a:t>  2 - </a:t>
            </a:r>
            <a:r>
              <a:rPr lang="en-US" sz="2800" dirty="0">
                <a:solidFill>
                  <a:srgbClr val="FF0000"/>
                </a:solidFill>
                <a:latin typeface="+mn-lt"/>
                <a:cs typeface="+mj-cs"/>
              </a:rPr>
              <a:t>A false </a:t>
            </a:r>
            <a:r>
              <a:rPr lang="en-US" sz="2800" dirty="0">
                <a:latin typeface="+mn-lt"/>
                <a:cs typeface="+mj-cs"/>
              </a:rPr>
              <a:t>diagnosis thus exposes patients to unnecessary risk of death from PE or of bleeding, which can also be fatal.</a:t>
            </a:r>
          </a:p>
          <a:p>
            <a:pPr algn="l" rtl="0">
              <a:defRPr/>
            </a:pPr>
            <a:endParaRPr lang="en-US" sz="2800" dirty="0">
              <a:latin typeface="+mn-lt"/>
              <a:cs typeface="+mj-cs"/>
            </a:endParaRPr>
          </a:p>
          <a:p>
            <a:pPr algn="l">
              <a:defRPr/>
            </a:pPr>
            <a:r>
              <a:rPr lang="en-US" sz="2800" dirty="0">
                <a:latin typeface="+mn-lt"/>
                <a:cs typeface="+mj-cs"/>
              </a:rPr>
              <a:t>  </a:t>
            </a:r>
            <a:endParaRPr lang="ar-JO" sz="2400" dirty="0">
              <a:latin typeface="+mn-lt"/>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85800" y="857250"/>
            <a:ext cx="7772400" cy="1214438"/>
          </a:xfrm>
        </p:spPr>
        <p:txBody>
          <a:bodyPr/>
          <a:lstStyle/>
          <a:p>
            <a:r>
              <a:rPr lang="en-US" smtClean="0">
                <a:cs typeface="Times New Roman" pitchFamily="18" charset="0"/>
              </a:rPr>
              <a:t>Diagnostic Approach of PE</a:t>
            </a:r>
            <a:endParaRPr lang="ar-JO" smtClean="0"/>
          </a:p>
        </p:txBody>
      </p:sp>
      <p:sp>
        <p:nvSpPr>
          <p:cNvPr id="3" name="Subtitle 2"/>
          <p:cNvSpPr>
            <a:spLocks noGrp="1"/>
          </p:cNvSpPr>
          <p:nvPr>
            <p:ph type="subTitle" idx="1"/>
          </p:nvPr>
        </p:nvSpPr>
        <p:spPr>
          <a:xfrm>
            <a:off x="500063" y="2786063"/>
            <a:ext cx="7929562" cy="3286125"/>
          </a:xfrm>
        </p:spPr>
        <p:txBody>
          <a:bodyPr/>
          <a:lstStyle/>
          <a:p>
            <a:pPr algn="l" rtl="0">
              <a:buFont typeface="Arial" pitchFamily="34" charset="0"/>
              <a:buChar char="•"/>
              <a:defRPr/>
            </a:pPr>
            <a:r>
              <a:rPr lang="en-US" dirty="0" smtClean="0"/>
              <a:t>   Suspicion of PE. </a:t>
            </a:r>
          </a:p>
          <a:p>
            <a:pPr algn="l" rtl="0">
              <a:buFont typeface="Arial" pitchFamily="34" charset="0"/>
              <a:buChar char="•"/>
              <a:defRPr/>
            </a:pPr>
            <a:r>
              <a:rPr lang="en-US" dirty="0" smtClean="0"/>
              <a:t>   Clinical probability.</a:t>
            </a:r>
          </a:p>
          <a:p>
            <a:pPr algn="l" rtl="0">
              <a:buFont typeface="Arial" pitchFamily="34" charset="0"/>
              <a:buChar char="•"/>
              <a:defRPr/>
            </a:pPr>
            <a:r>
              <a:rPr lang="en-US" dirty="0" smtClean="0"/>
              <a:t>   Non Diagnostic but are Helpful tests.</a:t>
            </a:r>
          </a:p>
          <a:p>
            <a:pPr algn="l" rtl="0">
              <a:buFont typeface="Arial" pitchFamily="34" charset="0"/>
              <a:buChar char="•"/>
              <a:defRPr/>
            </a:pPr>
            <a:r>
              <a:rPr lang="en-US" dirty="0" smtClean="0"/>
              <a:t>   Diagnostic Tests</a:t>
            </a:r>
          </a:p>
          <a:p>
            <a:pPr algn="l" rtl="0">
              <a:buFont typeface="Arial" pitchFamily="34" charset="0"/>
              <a:buChar char="•"/>
              <a:defRPr/>
            </a:pPr>
            <a:r>
              <a:rPr lang="en-US" dirty="0" smtClean="0"/>
              <a:t>   Severity of PE</a:t>
            </a:r>
            <a:endParaRPr lang="ar-JO"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85800" y="1000125"/>
            <a:ext cx="7772400" cy="1428750"/>
          </a:xfrm>
        </p:spPr>
        <p:txBody>
          <a:bodyPr/>
          <a:lstStyle/>
          <a:p>
            <a:r>
              <a:rPr lang="en-US" smtClean="0">
                <a:solidFill>
                  <a:srgbClr val="C00000"/>
                </a:solidFill>
                <a:cs typeface="Times New Roman" pitchFamily="18" charset="0"/>
              </a:rPr>
              <a:t>Clinical Probability</a:t>
            </a:r>
            <a:endParaRPr lang="ar-JO" smtClean="0">
              <a:solidFill>
                <a:srgbClr val="C00000"/>
              </a:solidFill>
            </a:endParaRPr>
          </a:p>
        </p:txBody>
      </p:sp>
      <p:sp>
        <p:nvSpPr>
          <p:cNvPr id="12291" name="Subtitle 2"/>
          <p:cNvSpPr>
            <a:spLocks noGrp="1"/>
          </p:cNvSpPr>
          <p:nvPr>
            <p:ph type="subTitle" idx="1"/>
          </p:nvPr>
        </p:nvSpPr>
        <p:spPr>
          <a:xfrm>
            <a:off x="785813" y="2714625"/>
            <a:ext cx="6986587" cy="2924175"/>
          </a:xfrm>
        </p:spPr>
        <p:txBody>
          <a:bodyPr/>
          <a:lstStyle/>
          <a:p>
            <a:pPr algn="l" rtl="0">
              <a:buFont typeface="Arial" charset="0"/>
              <a:buChar char="•"/>
            </a:pPr>
            <a:r>
              <a:rPr lang="en-US" smtClean="0">
                <a:solidFill>
                  <a:schemeClr val="tx1"/>
                </a:solidFill>
                <a:cs typeface="Arial" charset="0"/>
              </a:rPr>
              <a:t> Low Probability</a:t>
            </a:r>
          </a:p>
          <a:p>
            <a:pPr algn="l" rtl="0">
              <a:buFont typeface="Arial" charset="0"/>
              <a:buChar char="•"/>
            </a:pPr>
            <a:r>
              <a:rPr lang="en-US" smtClean="0">
                <a:solidFill>
                  <a:schemeClr val="tx1"/>
                </a:solidFill>
                <a:cs typeface="Arial" charset="0"/>
              </a:rPr>
              <a:t> Intermediate</a:t>
            </a:r>
          </a:p>
          <a:p>
            <a:pPr algn="l" rtl="0">
              <a:buFont typeface="Arial" charset="0"/>
              <a:buChar char="•"/>
            </a:pPr>
            <a:r>
              <a:rPr lang="en-US" smtClean="0">
                <a:solidFill>
                  <a:schemeClr val="tx1"/>
                </a:solidFill>
                <a:cs typeface="Arial" charset="0"/>
              </a:rPr>
              <a:t> High Probability</a:t>
            </a:r>
            <a:endParaRPr lang="ar-JO" smtClean="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642938" y="1143000"/>
            <a:ext cx="7786687" cy="4000500"/>
          </a:xfrm>
          <a:prstGeom prst="rect">
            <a:avLst/>
          </a:prstGeom>
          <a:noFill/>
          <a:ln w="9525">
            <a:noFill/>
            <a:miter lim="800000"/>
            <a:headEnd/>
            <a:tailEnd/>
          </a:ln>
        </p:spPr>
      </p:pic>
      <p:sp>
        <p:nvSpPr>
          <p:cNvPr id="13315" name="Rectangle 2"/>
          <p:cNvSpPr>
            <a:spLocks noChangeArrowheads="1"/>
          </p:cNvSpPr>
          <p:nvPr/>
        </p:nvSpPr>
        <p:spPr bwMode="auto">
          <a:xfrm>
            <a:off x="1071563" y="5932488"/>
            <a:ext cx="7643812" cy="369887"/>
          </a:xfrm>
          <a:prstGeom prst="rect">
            <a:avLst/>
          </a:prstGeom>
          <a:noFill/>
          <a:ln w="9525">
            <a:noFill/>
            <a:miter lim="800000"/>
            <a:headEnd/>
            <a:tailEnd/>
          </a:ln>
        </p:spPr>
        <p:txBody>
          <a:bodyPr>
            <a:spAutoFit/>
          </a:bodyPr>
          <a:lstStyle/>
          <a:p>
            <a:r>
              <a:rPr lang="de-DE" b="1">
                <a:solidFill>
                  <a:srgbClr val="FF0000"/>
                </a:solidFill>
              </a:rPr>
              <a:t>Dtsch Arztebl Int. Aug 2010; 107(34-35): 589–595</a:t>
            </a:r>
            <a:r>
              <a:rPr lang="de-DE"/>
              <a:t>.</a:t>
            </a:r>
            <a:endParaRPr lang="ar-JO"/>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357188" y="357188"/>
            <a:ext cx="8429625" cy="5632450"/>
          </a:xfrm>
          <a:prstGeom prst="rect">
            <a:avLst/>
          </a:prstGeom>
          <a:noFill/>
          <a:ln w="9525">
            <a:noFill/>
            <a:miter lim="800000"/>
            <a:headEnd/>
            <a:tailEnd/>
          </a:ln>
        </p:spPr>
        <p:txBody>
          <a:bodyPr>
            <a:spAutoFit/>
          </a:bodyPr>
          <a:lstStyle/>
          <a:p>
            <a:pPr>
              <a:defRPr/>
            </a:pPr>
            <a:r>
              <a:rPr lang="en-US" dirty="0">
                <a:latin typeface="Arial" pitchFamily="34" charset="0"/>
                <a:cs typeface="Arial" pitchFamily="34" charset="0"/>
              </a:rPr>
              <a:t>.</a:t>
            </a:r>
            <a:endParaRPr lang="en-US" sz="2000" dirty="0">
              <a:latin typeface="Arial" pitchFamily="34" charset="0"/>
              <a:cs typeface="Arial" pitchFamily="34" charset="0"/>
            </a:endParaRPr>
          </a:p>
          <a:p>
            <a:pPr algn="l">
              <a:defRPr/>
            </a:pPr>
            <a:r>
              <a:rPr lang="en-US" sz="2400" dirty="0">
                <a:latin typeface="Arial" pitchFamily="34" charset="0"/>
                <a:cs typeface="Arial" pitchFamily="34" charset="0"/>
              </a:rPr>
              <a:t>      </a:t>
            </a:r>
          </a:p>
          <a:p>
            <a:pPr algn="l" rtl="0">
              <a:defRPr/>
            </a:pPr>
            <a:r>
              <a:rPr lang="en-US" sz="2400" dirty="0">
                <a:latin typeface="Arial" pitchFamily="34" charset="0"/>
                <a:cs typeface="Arial" pitchFamily="34" charset="0"/>
              </a:rPr>
              <a:t>                 </a:t>
            </a:r>
            <a:r>
              <a:rPr lang="en-US" sz="2800" dirty="0">
                <a:latin typeface="Arial" pitchFamily="34" charset="0"/>
                <a:cs typeface="Arial" pitchFamily="34" charset="0"/>
              </a:rPr>
              <a:t>Diagnostic strategy </a:t>
            </a:r>
          </a:p>
          <a:p>
            <a:pPr algn="l" rtl="0">
              <a:defRPr/>
            </a:pPr>
            <a:r>
              <a:rPr lang="en-US" sz="2400" dirty="0">
                <a:latin typeface="Arial" pitchFamily="34" charset="0"/>
                <a:cs typeface="Arial" pitchFamily="34" charset="0"/>
              </a:rPr>
              <a:t>                 starts with:</a:t>
            </a:r>
          </a:p>
          <a:p>
            <a:pPr algn="l">
              <a:defRPr/>
            </a:pPr>
            <a:endParaRPr lang="en-US" sz="2400" dirty="0">
              <a:latin typeface="Arial" pitchFamily="34" charset="0"/>
              <a:cs typeface="Arial" pitchFamily="34" charset="0"/>
            </a:endParaRPr>
          </a:p>
          <a:p>
            <a:pPr marL="457200" indent="-457200" algn="l" rtl="0">
              <a:buFont typeface="+mj-lt"/>
              <a:buAutoNum type="arabicPeriod"/>
              <a:defRPr/>
            </a:pPr>
            <a:r>
              <a:rPr lang="en-US" sz="2400" dirty="0">
                <a:solidFill>
                  <a:srgbClr val="FF0000"/>
                </a:solidFill>
                <a:latin typeface="Arial" pitchFamily="34" charset="0"/>
                <a:cs typeface="Arial" pitchFamily="34" charset="0"/>
              </a:rPr>
              <a:t>The assessment of clinical probability.</a:t>
            </a:r>
          </a:p>
          <a:p>
            <a:pPr marL="457200" indent="-457200" algn="l" rtl="0">
              <a:defRPr/>
            </a:pPr>
            <a:r>
              <a:rPr lang="en-US" sz="2400" dirty="0">
                <a:solidFill>
                  <a:srgbClr val="FF0000"/>
                </a:solidFill>
                <a:latin typeface="Arial" pitchFamily="34" charset="0"/>
                <a:cs typeface="Arial" pitchFamily="34" charset="0"/>
              </a:rPr>
              <a:t>     </a:t>
            </a:r>
            <a:r>
              <a:rPr lang="en-US" sz="2400" dirty="0">
                <a:solidFill>
                  <a:schemeClr val="tx2">
                    <a:lumMod val="60000"/>
                    <a:lumOff val="40000"/>
                  </a:schemeClr>
                </a:solidFill>
                <a:latin typeface="Arial" pitchFamily="34" charset="0"/>
                <a:cs typeface="Arial" pitchFamily="34" charset="0"/>
              </a:rPr>
              <a:t>                 Then </a:t>
            </a:r>
          </a:p>
          <a:p>
            <a:pPr marL="457200" indent="-457200" algn="l" rtl="0">
              <a:defRPr/>
            </a:pPr>
            <a:r>
              <a:rPr lang="en-US" sz="2400" dirty="0">
                <a:solidFill>
                  <a:srgbClr val="FF0000"/>
                </a:solidFill>
                <a:latin typeface="Arial" pitchFamily="34" charset="0"/>
                <a:cs typeface="Arial" pitchFamily="34" charset="0"/>
              </a:rPr>
              <a:t> 2</a:t>
            </a:r>
            <a:r>
              <a:rPr lang="en-US" sz="2400" dirty="0">
                <a:latin typeface="Arial" pitchFamily="34" charset="0"/>
                <a:cs typeface="Arial" pitchFamily="34" charset="0"/>
              </a:rPr>
              <a:t>.  </a:t>
            </a:r>
            <a:r>
              <a:rPr lang="en-US" sz="2400" dirty="0">
                <a:solidFill>
                  <a:srgbClr val="FF0000"/>
                </a:solidFill>
                <a:latin typeface="Arial" pitchFamily="34" charset="0"/>
                <a:cs typeface="Arial" pitchFamily="34" charset="0"/>
              </a:rPr>
              <a:t>Either D-</a:t>
            </a:r>
            <a:r>
              <a:rPr lang="en-US" sz="2400" dirty="0" err="1">
                <a:solidFill>
                  <a:srgbClr val="FF0000"/>
                </a:solidFill>
                <a:latin typeface="Arial" pitchFamily="34" charset="0"/>
                <a:cs typeface="Arial" pitchFamily="34" charset="0"/>
              </a:rPr>
              <a:t>dimer</a:t>
            </a:r>
            <a:r>
              <a:rPr lang="en-US" sz="2400" dirty="0">
                <a:solidFill>
                  <a:srgbClr val="FF0000"/>
                </a:solidFill>
                <a:latin typeface="Arial" pitchFamily="34" charset="0"/>
                <a:cs typeface="Arial" pitchFamily="34" charset="0"/>
              </a:rPr>
              <a:t> testing or CTPA: safe and effective management strategy for patients with a suspected </a:t>
            </a:r>
            <a:r>
              <a:rPr lang="en-US" sz="2400" dirty="0">
                <a:solidFill>
                  <a:srgbClr val="C00000"/>
                </a:solidFill>
                <a:latin typeface="Arial" pitchFamily="34" charset="0"/>
                <a:cs typeface="Arial" pitchFamily="34" charset="0"/>
              </a:rPr>
              <a:t>first or recurrent acute PE</a:t>
            </a:r>
          </a:p>
          <a:p>
            <a:pPr algn="l" rtl="0">
              <a:buFont typeface="Arial" pitchFamily="34" charset="0"/>
              <a:buChar char="•"/>
              <a:defRPr/>
            </a:pPr>
            <a:r>
              <a:rPr lang="en-US" sz="2400" dirty="0">
                <a:latin typeface="Arial" pitchFamily="34" charset="0"/>
                <a:cs typeface="Arial" pitchFamily="34" charset="0"/>
              </a:rPr>
              <a:t> Strict adherence to this algorithm which has been validated in many high-quality trials evaluating well</a:t>
            </a:r>
          </a:p>
          <a:p>
            <a:pPr algn="l">
              <a:defRPr/>
            </a:pPr>
            <a:r>
              <a:rPr lang="en-US" sz="2400" dirty="0">
                <a:latin typeface="Arial" pitchFamily="34" charset="0"/>
                <a:cs typeface="Arial" pitchFamily="34" charset="0"/>
              </a:rPr>
              <a:t>over 5000 consecutive patients, will limit the number of unnecessary imaging tests by 20% to 30%, with an associated reduction in health care costs and complications</a:t>
            </a:r>
            <a:r>
              <a:rPr lang="en-US" sz="2000" dirty="0">
                <a:latin typeface="Arial" pitchFamily="34" charset="0"/>
                <a:cs typeface="Arial" pitchFamily="34" charset="0"/>
              </a:rPr>
              <a:t>.</a:t>
            </a:r>
            <a:endParaRPr lang="ar-JO" sz="20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sz="4000" b="1">
                <a:effectLst/>
              </a:rPr>
              <a:t>Diagnosis</a:t>
            </a:r>
            <a:br>
              <a:rPr lang="en-US" sz="4000" b="1">
                <a:effectLst/>
              </a:rPr>
            </a:br>
            <a:r>
              <a:rPr lang="en-US" sz="4000" b="1">
                <a:effectLst/>
              </a:rPr>
              <a:t>Laboratory Evaluation</a:t>
            </a:r>
          </a:p>
        </p:txBody>
      </p:sp>
      <p:sp>
        <p:nvSpPr>
          <p:cNvPr id="33795" name="Rectangle 3"/>
          <p:cNvSpPr>
            <a:spLocks noGrp="1" noChangeArrowheads="1"/>
          </p:cNvSpPr>
          <p:nvPr>
            <p:ph type="body" idx="1"/>
          </p:nvPr>
        </p:nvSpPr>
        <p:spPr/>
        <p:txBody>
          <a:bodyPr/>
          <a:lstStyle/>
          <a:p>
            <a:pPr>
              <a:lnSpc>
                <a:spcPct val="90000"/>
              </a:lnSpc>
            </a:pPr>
            <a:r>
              <a:rPr lang="en-US" sz="2800" b="1">
                <a:effectLst/>
              </a:rPr>
              <a:t>D-dimer</a:t>
            </a:r>
          </a:p>
          <a:p>
            <a:pPr lvl="1">
              <a:lnSpc>
                <a:spcPct val="90000"/>
              </a:lnSpc>
            </a:pPr>
            <a:r>
              <a:rPr lang="en-US" sz="2400" b="1">
                <a:effectLst/>
              </a:rPr>
              <a:t>Non specific measure of fibrinolysis</a:t>
            </a:r>
          </a:p>
          <a:p>
            <a:pPr lvl="1">
              <a:lnSpc>
                <a:spcPct val="90000"/>
              </a:lnSpc>
            </a:pPr>
            <a:r>
              <a:rPr lang="en-US" sz="2400" b="1">
                <a:effectLst/>
              </a:rPr>
              <a:t>High sensitivity (</a:t>
            </a:r>
            <a:r>
              <a:rPr lang="en-US" sz="2400" b="1">
                <a:solidFill>
                  <a:srgbClr val="FFFF00"/>
                </a:solidFill>
                <a:effectLst/>
              </a:rPr>
              <a:t>positive in presence of dz</a:t>
            </a:r>
            <a:r>
              <a:rPr lang="en-US" sz="2400" b="1">
                <a:effectLst/>
              </a:rPr>
              <a:t>)</a:t>
            </a:r>
          </a:p>
          <a:p>
            <a:pPr lvl="1">
              <a:lnSpc>
                <a:spcPct val="90000"/>
              </a:lnSpc>
            </a:pPr>
            <a:r>
              <a:rPr lang="en-US" sz="2400" b="1">
                <a:effectLst/>
              </a:rPr>
              <a:t>High negative predictive value (</a:t>
            </a:r>
            <a:r>
              <a:rPr lang="en-US" sz="2400" b="1">
                <a:solidFill>
                  <a:srgbClr val="FFFF00"/>
                </a:solidFill>
                <a:effectLst/>
              </a:rPr>
              <a:t>dz is absent when test is negative</a:t>
            </a:r>
            <a:r>
              <a:rPr lang="en-US" sz="2400" b="1">
                <a:effectLst/>
              </a:rPr>
              <a:t>) in the outpatient setting</a:t>
            </a:r>
          </a:p>
          <a:p>
            <a:pPr lvl="1">
              <a:lnSpc>
                <a:spcPct val="90000"/>
              </a:lnSpc>
            </a:pPr>
            <a:endParaRPr lang="en-US" sz="2400" b="1">
              <a:effectLst/>
            </a:endParaRPr>
          </a:p>
          <a:p>
            <a:pPr>
              <a:lnSpc>
                <a:spcPct val="90000"/>
              </a:lnSpc>
              <a:buFont typeface="Wingdings" pitchFamily="2" charset="2"/>
              <a:buNone/>
            </a:pPr>
            <a:r>
              <a:rPr lang="en-US" sz="2800" b="1">
                <a:solidFill>
                  <a:srgbClr val="FFFF00"/>
                </a:solidFill>
                <a:effectLst/>
              </a:rPr>
              <a:t>Useful in outpatient setting/emergency room, not an inpatient test for ruling out PE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214313"/>
            <a:ext cx="9144000" cy="1000125"/>
          </a:xfrm>
        </p:spPr>
        <p:txBody>
          <a:bodyPr>
            <a:normAutofit fontScale="90000"/>
          </a:bodyPr>
          <a:lstStyle/>
          <a:p>
            <a:r>
              <a:rPr lang="en-US" smtClean="0">
                <a:solidFill>
                  <a:srgbClr val="FF0000"/>
                </a:solidFill>
                <a:cs typeface="Times New Roman" pitchFamily="18" charset="0"/>
              </a:rPr>
              <a:t> Pulmonary Embolism</a:t>
            </a:r>
            <a:r>
              <a:rPr lang="en-US" smtClean="0">
                <a:cs typeface="Times New Roman" pitchFamily="18" charset="0"/>
              </a:rPr>
              <a:t/>
            </a:r>
            <a:br>
              <a:rPr lang="en-US" smtClean="0">
                <a:cs typeface="Times New Roman" pitchFamily="18" charset="0"/>
              </a:rPr>
            </a:br>
            <a:r>
              <a:rPr lang="en-US" smtClean="0">
                <a:solidFill>
                  <a:srgbClr val="FF0000"/>
                </a:solidFill>
                <a:cs typeface="Times New Roman" pitchFamily="18" charset="0"/>
              </a:rPr>
              <a:t>General introduction</a:t>
            </a:r>
            <a:endParaRPr lang="ar-JO" smtClean="0">
              <a:solidFill>
                <a:srgbClr val="FF0000"/>
              </a:solidFill>
            </a:endParaRPr>
          </a:p>
        </p:txBody>
      </p:sp>
      <p:sp>
        <p:nvSpPr>
          <p:cNvPr id="3" name="Subtitle 2"/>
          <p:cNvSpPr>
            <a:spLocks noGrp="1"/>
          </p:cNvSpPr>
          <p:nvPr>
            <p:ph type="subTitle" idx="1"/>
          </p:nvPr>
        </p:nvSpPr>
        <p:spPr>
          <a:xfrm>
            <a:off x="214313" y="1428750"/>
            <a:ext cx="8715375" cy="4857750"/>
          </a:xfrm>
        </p:spPr>
        <p:txBody>
          <a:bodyPr/>
          <a:lstStyle/>
          <a:p>
            <a:pPr algn="l" rtl="0">
              <a:buFont typeface="Arial" pitchFamily="34" charset="0"/>
              <a:buChar char="•"/>
              <a:defRPr/>
            </a:pPr>
            <a:r>
              <a:rPr lang="en-US" dirty="0" smtClean="0"/>
              <a:t> </a:t>
            </a:r>
            <a:r>
              <a:rPr lang="en-US" sz="2800" dirty="0" smtClean="0">
                <a:solidFill>
                  <a:schemeClr val="accent1">
                    <a:lumMod val="75000"/>
                  </a:schemeClr>
                </a:solidFill>
              </a:rPr>
              <a:t>A pulmonary artery embolism is defined as a partial or complete occlusion of a pulmonary arterial branch.</a:t>
            </a:r>
          </a:p>
          <a:p>
            <a:pPr algn="l" rtl="0">
              <a:buFont typeface="Arial" pitchFamily="34" charset="0"/>
              <a:buChar char="•"/>
              <a:defRPr/>
            </a:pPr>
            <a:r>
              <a:rPr lang="en-US" sz="2800" dirty="0" smtClean="0">
                <a:solidFill>
                  <a:schemeClr val="accent1">
                    <a:lumMod val="75000"/>
                  </a:schemeClr>
                </a:solidFill>
              </a:rPr>
              <a:t> Approximately 70% of cases are caused by pelvic or leg </a:t>
            </a:r>
            <a:r>
              <a:rPr lang="en-US" sz="2800" dirty="0" smtClean="0">
                <a:solidFill>
                  <a:schemeClr val="accent1">
                    <a:lumMod val="75000"/>
                  </a:schemeClr>
                </a:solidFill>
              </a:rPr>
              <a:t>veins thromboses </a:t>
            </a:r>
            <a:r>
              <a:rPr lang="en-US" sz="2800" dirty="0" smtClean="0">
                <a:solidFill>
                  <a:schemeClr val="accent1">
                    <a:lumMod val="75000"/>
                  </a:schemeClr>
                </a:solidFill>
              </a:rPr>
              <a:t>.</a:t>
            </a:r>
          </a:p>
          <a:p>
            <a:pPr algn="l" rtl="0">
              <a:buFont typeface="Arial" pitchFamily="34" charset="0"/>
              <a:buChar char="•"/>
              <a:defRPr/>
            </a:pPr>
            <a:r>
              <a:rPr lang="en-US" sz="2800" dirty="0" smtClean="0">
                <a:solidFill>
                  <a:schemeClr val="accent1">
                    <a:lumMod val="75000"/>
                  </a:schemeClr>
                </a:solidFill>
              </a:rPr>
              <a:t> Deep vein thrombosis and PE are different presentations of the same underlying pathophysiological event, venous thromboembolism (VTE).</a:t>
            </a:r>
          </a:p>
          <a:p>
            <a:pPr rtl="0">
              <a:buFont typeface="Arial" pitchFamily="34" charset="0"/>
              <a:buNone/>
              <a:defRPr/>
            </a:pPr>
            <a:r>
              <a:rPr lang="en-US" sz="2800" dirty="0" smtClean="0"/>
              <a:t> </a:t>
            </a:r>
            <a:r>
              <a:rPr lang="de-DE" sz="1800" b="1" dirty="0" smtClean="0">
                <a:solidFill>
                  <a:srgbClr val="FF0000"/>
                </a:solidFill>
              </a:rPr>
              <a:t>Dtsch Arztebl Int. Aug 2010; 107(34-35): 589–595</a:t>
            </a:r>
            <a:endParaRPr lang="ar-JO"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sz="4000" b="1">
                <a:effectLst/>
              </a:rPr>
              <a:t>Diagnosis</a:t>
            </a:r>
            <a:br>
              <a:rPr lang="en-US" sz="4000" b="1">
                <a:effectLst/>
              </a:rPr>
            </a:br>
            <a:r>
              <a:rPr lang="en-US" sz="4000" b="1">
                <a:effectLst/>
              </a:rPr>
              <a:t>Chest XR</a:t>
            </a:r>
          </a:p>
        </p:txBody>
      </p:sp>
      <p:sp>
        <p:nvSpPr>
          <p:cNvPr id="35843" name="Rectangle 3"/>
          <p:cNvSpPr>
            <a:spLocks noGrp="1" noChangeArrowheads="1"/>
          </p:cNvSpPr>
          <p:nvPr>
            <p:ph type="body" idx="1"/>
          </p:nvPr>
        </p:nvSpPr>
        <p:spPr>
          <a:xfrm>
            <a:off x="457200" y="1600200"/>
            <a:ext cx="8229600" cy="5029200"/>
          </a:xfrm>
        </p:spPr>
        <p:txBody>
          <a:bodyPr/>
          <a:lstStyle/>
          <a:p>
            <a:r>
              <a:rPr lang="en-US" b="1">
                <a:effectLst/>
              </a:rPr>
              <a:t>CXR</a:t>
            </a:r>
          </a:p>
          <a:p>
            <a:pPr lvl="1"/>
            <a:r>
              <a:rPr lang="en-US" b="1">
                <a:effectLst/>
              </a:rPr>
              <a:t>Most often normal</a:t>
            </a:r>
          </a:p>
          <a:p>
            <a:pPr lvl="1"/>
            <a:r>
              <a:rPr lang="en-US" b="1">
                <a:effectLst/>
              </a:rPr>
              <a:t>May show </a:t>
            </a:r>
            <a:r>
              <a:rPr lang="en-GB" b="1">
                <a:effectLst/>
              </a:rPr>
              <a:t>collapse, consolidation, small pleural effusion, elevated diaphragm.</a:t>
            </a:r>
          </a:p>
          <a:p>
            <a:pPr lvl="1">
              <a:buFontTx/>
              <a:buNone/>
            </a:pPr>
            <a:endParaRPr lang="en-US" b="1">
              <a:effectLst/>
            </a:endParaRPr>
          </a:p>
          <a:p>
            <a:pPr lvl="2">
              <a:buFont typeface="Wingdings" pitchFamily="2" charset="2"/>
              <a:buNone/>
            </a:pPr>
            <a:endParaRPr lang="en-US" b="1">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sz="4000" b="1">
                <a:effectLst/>
              </a:rPr>
              <a:t>Diagnosis</a:t>
            </a:r>
            <a:br>
              <a:rPr lang="en-US" sz="4000" b="1">
                <a:effectLst/>
              </a:rPr>
            </a:br>
            <a:r>
              <a:rPr lang="en-US" sz="4000" b="1">
                <a:effectLst/>
              </a:rPr>
              <a:t>V/Q scans</a:t>
            </a:r>
          </a:p>
        </p:txBody>
      </p:sp>
      <p:sp>
        <p:nvSpPr>
          <p:cNvPr id="41987" name="Rectangle 3"/>
          <p:cNvSpPr>
            <a:spLocks noGrp="1" noChangeArrowheads="1"/>
          </p:cNvSpPr>
          <p:nvPr>
            <p:ph type="body" idx="1"/>
          </p:nvPr>
        </p:nvSpPr>
        <p:spPr/>
        <p:txBody>
          <a:bodyPr/>
          <a:lstStyle/>
          <a:p>
            <a:r>
              <a:rPr lang="en-US" b="1">
                <a:effectLst/>
              </a:rPr>
              <a:t>Old standard</a:t>
            </a:r>
          </a:p>
          <a:p>
            <a:endParaRPr lang="en-US" b="1">
              <a:effectLst/>
            </a:endParaRPr>
          </a:p>
          <a:p>
            <a:r>
              <a:rPr lang="en-US" b="1">
                <a:effectLst/>
              </a:rPr>
              <a:t>Currently reserved for </a:t>
            </a:r>
          </a:p>
          <a:p>
            <a:pPr lvl="1"/>
            <a:r>
              <a:rPr lang="en-US" b="1">
                <a:effectLst/>
              </a:rPr>
              <a:t>Renal impairment</a:t>
            </a:r>
          </a:p>
          <a:p>
            <a:pPr lvl="1"/>
            <a:r>
              <a:rPr lang="en-US" b="1">
                <a:effectLst/>
              </a:rPr>
              <a:t>IV contrast allergies</a:t>
            </a:r>
          </a:p>
          <a:p>
            <a:pPr lvl="1"/>
            <a:r>
              <a:rPr lang="en-US" b="1">
                <a:effectLst/>
              </a:rPr>
              <a:t>Pregnancy</a:t>
            </a:r>
          </a:p>
          <a:p>
            <a:pPr lvl="1">
              <a:buFontTx/>
              <a:buNone/>
            </a:pPr>
            <a:endParaRPr lang="en-US" b="1">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sz="4000" b="1">
                <a:effectLst/>
              </a:rPr>
              <a:t>Diagnosis</a:t>
            </a:r>
            <a:br>
              <a:rPr lang="en-US" sz="4000" b="1">
                <a:effectLst/>
              </a:rPr>
            </a:br>
            <a:r>
              <a:rPr lang="en-US" sz="4000" b="1">
                <a:effectLst/>
              </a:rPr>
              <a:t>CT scan – New Standard</a:t>
            </a:r>
          </a:p>
        </p:txBody>
      </p:sp>
      <p:sp>
        <p:nvSpPr>
          <p:cNvPr id="44035" name="Rectangle 3"/>
          <p:cNvSpPr>
            <a:spLocks noGrp="1" noChangeArrowheads="1"/>
          </p:cNvSpPr>
          <p:nvPr>
            <p:ph type="body" idx="1"/>
          </p:nvPr>
        </p:nvSpPr>
        <p:spPr>
          <a:xfrm>
            <a:off x="457200" y="2327275"/>
            <a:ext cx="8229600" cy="3465513"/>
          </a:xfrm>
        </p:spPr>
        <p:txBody>
          <a:bodyPr/>
          <a:lstStyle/>
          <a:p>
            <a:r>
              <a:rPr lang="en-US" b="1">
                <a:effectLst/>
              </a:rPr>
              <a:t>Data suggests CT is as accurate as invasive angiography (gold standard)</a:t>
            </a:r>
          </a:p>
          <a:p>
            <a:endParaRPr lang="en-US" b="1">
              <a:effectLst/>
            </a:endParaRPr>
          </a:p>
          <a:p>
            <a:pPr lvl="1"/>
            <a:r>
              <a:rPr lang="en-US" b="1">
                <a:effectLst/>
              </a:rPr>
              <a:t>Negative predictive value of 99%</a:t>
            </a:r>
          </a:p>
          <a:p>
            <a:pPr lvl="2"/>
            <a:r>
              <a:rPr lang="en-US" b="1">
                <a:effectLst/>
              </a:rPr>
              <a:t>Quiroz et al, JAMA 2005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857250"/>
            <a:ext cx="7772400" cy="1571625"/>
          </a:xfrm>
        </p:spPr>
        <p:txBody>
          <a:bodyPr/>
          <a:lstStyle/>
          <a:p>
            <a:r>
              <a:rPr lang="en-US" smtClean="0">
                <a:cs typeface="Times New Roman" pitchFamily="18" charset="0"/>
              </a:rPr>
              <a:t>What is CT with PE protocol?</a:t>
            </a:r>
            <a:endParaRPr lang="ar-JO" smtClean="0"/>
          </a:p>
        </p:txBody>
      </p:sp>
      <p:sp>
        <p:nvSpPr>
          <p:cNvPr id="3" name="Subtitle 2"/>
          <p:cNvSpPr>
            <a:spLocks noGrp="1"/>
          </p:cNvSpPr>
          <p:nvPr>
            <p:ph type="subTitle" idx="1"/>
          </p:nvPr>
        </p:nvSpPr>
        <p:spPr>
          <a:xfrm>
            <a:off x="214313" y="2428875"/>
            <a:ext cx="8215312" cy="3643313"/>
          </a:xfrm>
        </p:spPr>
        <p:txBody>
          <a:bodyPr>
            <a:normAutofit lnSpcReduction="10000"/>
          </a:bodyPr>
          <a:lstStyle/>
          <a:p>
            <a:pPr algn="l" rtl="0">
              <a:buFont typeface="Arial" pitchFamily="34" charset="0"/>
              <a:buChar char="•"/>
              <a:defRPr/>
            </a:pPr>
            <a:r>
              <a:rPr lang="en-US" dirty="0" smtClean="0"/>
              <a:t> </a:t>
            </a:r>
            <a:r>
              <a:rPr lang="en-US" dirty="0" smtClean="0">
                <a:solidFill>
                  <a:schemeClr val="tx2">
                    <a:lumMod val="75000"/>
                  </a:schemeClr>
                </a:solidFill>
              </a:rPr>
              <a:t>Spiral CT</a:t>
            </a:r>
          </a:p>
          <a:p>
            <a:pPr algn="l" rtl="0">
              <a:buFont typeface="Arial" pitchFamily="34" charset="0"/>
              <a:buChar char="•"/>
              <a:defRPr/>
            </a:pPr>
            <a:r>
              <a:rPr lang="en-US" dirty="0" smtClean="0">
                <a:solidFill>
                  <a:schemeClr val="tx2">
                    <a:lumMod val="75000"/>
                  </a:schemeClr>
                </a:solidFill>
              </a:rPr>
              <a:t> Larger dose of Contrast</a:t>
            </a:r>
          </a:p>
          <a:p>
            <a:pPr algn="l" rtl="0">
              <a:buFont typeface="Arial" pitchFamily="34" charset="0"/>
              <a:buChar char="•"/>
              <a:defRPr/>
            </a:pPr>
            <a:r>
              <a:rPr lang="en-US" dirty="0" smtClean="0">
                <a:solidFill>
                  <a:schemeClr val="tx2">
                    <a:lumMod val="75000"/>
                  </a:schemeClr>
                </a:solidFill>
              </a:rPr>
              <a:t> Rapid rate of contrast</a:t>
            </a:r>
          </a:p>
          <a:p>
            <a:pPr algn="l" rtl="0">
              <a:buFont typeface="Arial" pitchFamily="34" charset="0"/>
              <a:buNone/>
              <a:defRPr/>
            </a:pPr>
            <a:endParaRPr lang="en-US" dirty="0" smtClean="0">
              <a:solidFill>
                <a:schemeClr val="tx2">
                  <a:lumMod val="75000"/>
                </a:schemeClr>
              </a:solidFill>
            </a:endParaRPr>
          </a:p>
          <a:p>
            <a:pPr algn="l" rtl="0">
              <a:buFont typeface="Arial" pitchFamily="34" charset="0"/>
              <a:buChar char="•"/>
              <a:defRPr/>
            </a:pPr>
            <a:r>
              <a:rPr lang="en-US" dirty="0" smtClean="0">
                <a:solidFill>
                  <a:schemeClr val="tx2">
                    <a:lumMod val="75000"/>
                  </a:schemeClr>
                </a:solidFill>
              </a:rPr>
              <a:t> Effective dose at pulmonary CT angiography, without significant loss of objective or subjective image quality.</a:t>
            </a:r>
            <a:endParaRPr lang="ar-JO" dirty="0">
              <a:solidFill>
                <a:schemeClr val="tx2">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500063" y="785813"/>
            <a:ext cx="8001000" cy="4786312"/>
          </a:xfrm>
          <a:prstGeom prst="rect">
            <a:avLst/>
          </a:prstGeom>
          <a:noFill/>
          <a:ln w="9525">
            <a:noFill/>
            <a:miter lim="800000"/>
            <a:headEnd/>
            <a:tailEnd/>
          </a:ln>
        </p:spPr>
      </p:pic>
      <p:sp>
        <p:nvSpPr>
          <p:cNvPr id="16387" name="Rectangle 2"/>
          <p:cNvSpPr>
            <a:spLocks noChangeArrowheads="1"/>
          </p:cNvSpPr>
          <p:nvPr/>
        </p:nvSpPr>
        <p:spPr bwMode="auto">
          <a:xfrm>
            <a:off x="2286000" y="5691188"/>
            <a:ext cx="6215063" cy="369887"/>
          </a:xfrm>
          <a:prstGeom prst="rect">
            <a:avLst/>
          </a:prstGeom>
          <a:noFill/>
          <a:ln w="9525">
            <a:noFill/>
            <a:miter lim="800000"/>
            <a:headEnd/>
            <a:tailEnd/>
          </a:ln>
        </p:spPr>
        <p:txBody>
          <a:bodyPr>
            <a:spAutoFit/>
          </a:bodyPr>
          <a:lstStyle/>
          <a:p>
            <a:r>
              <a:rPr lang="de-DE" b="1">
                <a:solidFill>
                  <a:srgbClr val="FF0000"/>
                </a:solidFill>
              </a:rPr>
              <a:t>Dtsch Arztebl Int. Aug 2010; 107(34-35): 589–595</a:t>
            </a:r>
            <a:endParaRPr lang="ar-JO"/>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714375" y="928688"/>
            <a:ext cx="7786688" cy="550068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357188"/>
            <a:ext cx="9144000" cy="60007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214313" y="214313"/>
            <a:ext cx="9358313" cy="635793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4000" b="1">
                <a:effectLst/>
              </a:rPr>
              <a:t>ECHO for Risk Stratification</a:t>
            </a:r>
          </a:p>
        </p:txBody>
      </p:sp>
      <p:sp>
        <p:nvSpPr>
          <p:cNvPr id="50179" name="Rectangle 3"/>
          <p:cNvSpPr>
            <a:spLocks noGrp="1" noChangeArrowheads="1"/>
          </p:cNvSpPr>
          <p:nvPr>
            <p:ph type="body" idx="1"/>
          </p:nvPr>
        </p:nvSpPr>
        <p:spPr/>
        <p:txBody>
          <a:bodyPr/>
          <a:lstStyle/>
          <a:p>
            <a:r>
              <a:rPr lang="en-US" b="1">
                <a:effectLst/>
              </a:rPr>
              <a:t>Insensitive for diagnosis but can risk stratify in patients with known PE</a:t>
            </a:r>
          </a:p>
          <a:p>
            <a:endParaRPr lang="en-US" b="1">
              <a:effectLst/>
            </a:endParaRPr>
          </a:p>
          <a:p>
            <a:r>
              <a:rPr lang="en-US" b="1">
                <a:solidFill>
                  <a:srgbClr val="FFFF00"/>
                </a:solidFill>
                <a:effectLst/>
              </a:rPr>
              <a:t>In normotensive patients RV dysfunction is an independent risk factor for early death</a:t>
            </a:r>
            <a:r>
              <a:rPr lang="en-US" b="1">
                <a:effectLst/>
              </a:rPr>
              <a:t> </a:t>
            </a:r>
          </a:p>
          <a:p>
            <a:endParaRPr lang="en-US" b="1">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285750"/>
            <a:ext cx="7772400" cy="857250"/>
          </a:xfrm>
        </p:spPr>
        <p:txBody>
          <a:bodyPr/>
          <a:lstStyle/>
          <a:p>
            <a:r>
              <a:rPr lang="en-US" smtClean="0">
                <a:cs typeface="Times New Roman" pitchFamily="18" charset="0"/>
              </a:rPr>
              <a:t>PE</a:t>
            </a:r>
            <a:endParaRPr lang="ar-JO" smtClean="0"/>
          </a:p>
        </p:txBody>
      </p:sp>
      <p:sp>
        <p:nvSpPr>
          <p:cNvPr id="3" name="Subtitle 2"/>
          <p:cNvSpPr>
            <a:spLocks noGrp="1"/>
          </p:cNvSpPr>
          <p:nvPr>
            <p:ph type="subTitle" idx="1"/>
          </p:nvPr>
        </p:nvSpPr>
        <p:spPr>
          <a:xfrm>
            <a:off x="0" y="1500188"/>
            <a:ext cx="8929688" cy="5357812"/>
          </a:xfrm>
        </p:spPr>
        <p:txBody>
          <a:bodyPr/>
          <a:lstStyle/>
          <a:p>
            <a:pPr algn="l" rtl="0">
              <a:buFont typeface="Arial" pitchFamily="34" charset="0"/>
              <a:buChar char="•"/>
              <a:defRPr/>
            </a:pPr>
            <a:r>
              <a:rPr lang="en-US" dirty="0" smtClean="0">
                <a:solidFill>
                  <a:schemeClr val="tx2">
                    <a:lumMod val="75000"/>
                  </a:schemeClr>
                </a:solidFill>
              </a:rPr>
              <a:t> Pulmonary Embolism has been recognized as the third most common cardiovascular disorder in industrialized countries.</a:t>
            </a:r>
          </a:p>
          <a:p>
            <a:pPr algn="l" rtl="0">
              <a:buFont typeface="Arial" pitchFamily="34" charset="0"/>
              <a:buChar char="•"/>
              <a:defRPr/>
            </a:pPr>
            <a:r>
              <a:rPr lang="en-US" dirty="0" smtClean="0">
                <a:solidFill>
                  <a:schemeClr val="tx2">
                    <a:lumMod val="75000"/>
                  </a:schemeClr>
                </a:solidFill>
              </a:rPr>
              <a:t>About 79% of patients who present with PE will have concomitant DVT, conversely , only 50% of those with DVT will have PE.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4000" b="1">
                <a:effectLst/>
              </a:rPr>
              <a:t>Risk stratification algorithm</a:t>
            </a:r>
          </a:p>
        </p:txBody>
      </p:sp>
      <p:sp>
        <p:nvSpPr>
          <p:cNvPr id="52227" name="Text Box 3"/>
          <p:cNvSpPr txBox="1">
            <a:spLocks noChangeArrowheads="1"/>
          </p:cNvSpPr>
          <p:nvPr/>
        </p:nvSpPr>
        <p:spPr bwMode="auto">
          <a:xfrm>
            <a:off x="1143000" y="1933575"/>
            <a:ext cx="3917950" cy="366713"/>
          </a:xfrm>
          <a:prstGeom prst="rect">
            <a:avLst/>
          </a:prstGeom>
          <a:noFill/>
          <a:ln w="9525">
            <a:noFill/>
            <a:miter lim="800000"/>
            <a:headEnd/>
            <a:tailEnd/>
          </a:ln>
          <a:effectLst/>
        </p:spPr>
        <p:txBody>
          <a:bodyPr wrap="none" lIns="91429" tIns="45714" rIns="91429" bIns="45714">
            <a:spAutoFit/>
          </a:bodyPr>
          <a:lstStyle/>
          <a:p>
            <a:r>
              <a:rPr lang="en-US" b="1">
                <a:latin typeface="Arial" charset="0"/>
              </a:rPr>
              <a:t>Hemodynamically stable/no shock</a:t>
            </a:r>
          </a:p>
        </p:txBody>
      </p:sp>
      <p:sp>
        <p:nvSpPr>
          <p:cNvPr id="52228" name="Text Box 4"/>
          <p:cNvSpPr txBox="1">
            <a:spLocks noChangeArrowheads="1"/>
          </p:cNvSpPr>
          <p:nvPr/>
        </p:nvSpPr>
        <p:spPr bwMode="auto">
          <a:xfrm>
            <a:off x="6330950" y="1911350"/>
            <a:ext cx="1873250" cy="366713"/>
          </a:xfrm>
          <a:prstGeom prst="rect">
            <a:avLst/>
          </a:prstGeom>
          <a:noFill/>
          <a:ln w="9525">
            <a:noFill/>
            <a:miter lim="800000"/>
            <a:headEnd/>
            <a:tailEnd/>
          </a:ln>
          <a:effectLst/>
        </p:spPr>
        <p:txBody>
          <a:bodyPr wrap="none" lIns="91429" tIns="45714" rIns="91429" bIns="45714">
            <a:spAutoFit/>
          </a:bodyPr>
          <a:lstStyle/>
          <a:p>
            <a:r>
              <a:rPr lang="en-US" b="1">
                <a:latin typeface="Arial" charset="0"/>
              </a:rPr>
              <a:t>Unstable/shock</a:t>
            </a:r>
          </a:p>
        </p:txBody>
      </p:sp>
      <p:sp>
        <p:nvSpPr>
          <p:cNvPr id="52229" name="Text Box 5"/>
          <p:cNvSpPr txBox="1">
            <a:spLocks noChangeArrowheads="1"/>
          </p:cNvSpPr>
          <p:nvPr/>
        </p:nvSpPr>
        <p:spPr bwMode="auto">
          <a:xfrm>
            <a:off x="4953000" y="5805488"/>
            <a:ext cx="3067050" cy="366712"/>
          </a:xfrm>
          <a:prstGeom prst="rect">
            <a:avLst/>
          </a:prstGeom>
          <a:noFill/>
          <a:ln w="9525">
            <a:noFill/>
            <a:miter lim="800000"/>
            <a:headEnd/>
            <a:tailEnd/>
          </a:ln>
          <a:effectLst/>
        </p:spPr>
        <p:txBody>
          <a:bodyPr wrap="none" lIns="91429" tIns="45714" rIns="91429" bIns="45714">
            <a:spAutoFit/>
          </a:bodyPr>
          <a:lstStyle/>
          <a:p>
            <a:r>
              <a:rPr lang="en-US" b="1">
                <a:latin typeface="Arial" charset="0"/>
              </a:rPr>
              <a:t>Fibrinolysis, embolectomy</a:t>
            </a:r>
          </a:p>
        </p:txBody>
      </p:sp>
      <p:sp>
        <p:nvSpPr>
          <p:cNvPr id="52230" name="Text Box 6"/>
          <p:cNvSpPr txBox="1">
            <a:spLocks noChangeArrowheads="1"/>
          </p:cNvSpPr>
          <p:nvPr/>
        </p:nvSpPr>
        <p:spPr bwMode="auto">
          <a:xfrm>
            <a:off x="762000" y="2908300"/>
            <a:ext cx="5022850" cy="915988"/>
          </a:xfrm>
          <a:prstGeom prst="rect">
            <a:avLst/>
          </a:prstGeom>
          <a:noFill/>
          <a:ln w="9525">
            <a:noFill/>
            <a:miter lim="800000"/>
            <a:headEnd/>
            <a:tailEnd/>
          </a:ln>
          <a:effectLst/>
        </p:spPr>
        <p:txBody>
          <a:bodyPr wrap="none" lIns="91429" tIns="45714" rIns="91429" bIns="45714">
            <a:spAutoFit/>
          </a:bodyPr>
          <a:lstStyle/>
          <a:p>
            <a:r>
              <a:rPr lang="en-US" b="1">
                <a:latin typeface="Arial" charset="0"/>
              </a:rPr>
              <a:t>BNP		BNP		(RV on CT)</a:t>
            </a:r>
          </a:p>
          <a:p>
            <a:r>
              <a:rPr lang="en-US" b="1">
                <a:latin typeface="Arial" charset="0"/>
              </a:rPr>
              <a:t>Troponin	troponin</a:t>
            </a:r>
          </a:p>
          <a:p>
            <a:r>
              <a:rPr lang="en-US" b="1">
                <a:latin typeface="Arial" charset="0"/>
              </a:rPr>
              <a:t>(RV on CT)</a:t>
            </a:r>
          </a:p>
        </p:txBody>
      </p:sp>
      <p:sp>
        <p:nvSpPr>
          <p:cNvPr id="52231" name="Text Box 7"/>
          <p:cNvSpPr txBox="1">
            <a:spLocks noChangeArrowheads="1"/>
          </p:cNvSpPr>
          <p:nvPr/>
        </p:nvSpPr>
        <p:spPr bwMode="auto">
          <a:xfrm>
            <a:off x="2438400" y="4143375"/>
            <a:ext cx="844550" cy="366713"/>
          </a:xfrm>
          <a:prstGeom prst="rect">
            <a:avLst/>
          </a:prstGeom>
          <a:noFill/>
          <a:ln w="9525">
            <a:noFill/>
            <a:miter lim="800000"/>
            <a:headEnd/>
            <a:tailEnd/>
          </a:ln>
          <a:effectLst/>
        </p:spPr>
        <p:txBody>
          <a:bodyPr wrap="none" lIns="91429" tIns="45714" rIns="91429" bIns="45714">
            <a:spAutoFit/>
          </a:bodyPr>
          <a:lstStyle/>
          <a:p>
            <a:r>
              <a:rPr lang="en-US" b="1">
                <a:latin typeface="Arial" charset="0"/>
              </a:rPr>
              <a:t>ECHO</a:t>
            </a:r>
          </a:p>
        </p:txBody>
      </p:sp>
      <p:sp>
        <p:nvSpPr>
          <p:cNvPr id="52232" name="Text Box 8"/>
          <p:cNvSpPr txBox="1">
            <a:spLocks noChangeArrowheads="1"/>
          </p:cNvSpPr>
          <p:nvPr/>
        </p:nvSpPr>
        <p:spPr bwMode="auto">
          <a:xfrm>
            <a:off x="1631950" y="4724400"/>
            <a:ext cx="4603750" cy="366713"/>
          </a:xfrm>
          <a:prstGeom prst="rect">
            <a:avLst/>
          </a:prstGeom>
          <a:noFill/>
          <a:ln w="9525">
            <a:noFill/>
            <a:miter lim="800000"/>
            <a:headEnd/>
            <a:tailEnd/>
          </a:ln>
          <a:effectLst/>
        </p:spPr>
        <p:txBody>
          <a:bodyPr wrap="none" lIns="91429" tIns="45714" rIns="91429" bIns="45714">
            <a:spAutoFit/>
          </a:bodyPr>
          <a:lstStyle/>
          <a:p>
            <a:r>
              <a:rPr lang="en-US" b="1">
                <a:latin typeface="Arial" charset="0"/>
              </a:rPr>
              <a:t>No RV dysfunction	RV dysfunction</a:t>
            </a:r>
          </a:p>
        </p:txBody>
      </p:sp>
      <p:sp>
        <p:nvSpPr>
          <p:cNvPr id="52233" name="Text Box 9"/>
          <p:cNvSpPr txBox="1">
            <a:spLocks noChangeArrowheads="1"/>
          </p:cNvSpPr>
          <p:nvPr/>
        </p:nvSpPr>
        <p:spPr bwMode="auto">
          <a:xfrm>
            <a:off x="762000" y="5805488"/>
            <a:ext cx="1873250" cy="366712"/>
          </a:xfrm>
          <a:prstGeom prst="rect">
            <a:avLst/>
          </a:prstGeom>
          <a:noFill/>
          <a:ln w="9525">
            <a:noFill/>
            <a:miter lim="800000"/>
            <a:headEnd/>
            <a:tailEnd/>
          </a:ln>
          <a:effectLst/>
        </p:spPr>
        <p:txBody>
          <a:bodyPr wrap="none" lIns="91429" tIns="45714" rIns="91429" bIns="45714">
            <a:spAutoFit/>
          </a:bodyPr>
          <a:lstStyle/>
          <a:p>
            <a:r>
              <a:rPr lang="en-US" b="1">
                <a:latin typeface="Arial" charset="0"/>
              </a:rPr>
              <a:t>anticoagulation</a:t>
            </a:r>
          </a:p>
        </p:txBody>
      </p:sp>
      <p:sp>
        <p:nvSpPr>
          <p:cNvPr id="52234" name="Line 10"/>
          <p:cNvSpPr>
            <a:spLocks noChangeShapeType="1"/>
          </p:cNvSpPr>
          <p:nvPr/>
        </p:nvSpPr>
        <p:spPr bwMode="auto">
          <a:xfrm>
            <a:off x="7239000" y="2209800"/>
            <a:ext cx="0" cy="3581400"/>
          </a:xfrm>
          <a:prstGeom prst="line">
            <a:avLst/>
          </a:prstGeom>
          <a:noFill/>
          <a:ln w="76200">
            <a:solidFill>
              <a:schemeClr val="tx1"/>
            </a:solidFill>
            <a:round/>
            <a:headEnd/>
            <a:tailEnd type="triangle" w="med" len="med"/>
          </a:ln>
          <a:effectLst/>
        </p:spPr>
        <p:txBody>
          <a:bodyPr/>
          <a:lstStyle/>
          <a:p>
            <a:endParaRPr lang="en-US"/>
          </a:p>
        </p:txBody>
      </p:sp>
      <p:sp>
        <p:nvSpPr>
          <p:cNvPr id="52235" name="Line 11"/>
          <p:cNvSpPr>
            <a:spLocks noChangeShapeType="1"/>
          </p:cNvSpPr>
          <p:nvPr/>
        </p:nvSpPr>
        <p:spPr bwMode="auto">
          <a:xfrm>
            <a:off x="2895600" y="2452688"/>
            <a:ext cx="0" cy="457200"/>
          </a:xfrm>
          <a:prstGeom prst="line">
            <a:avLst/>
          </a:prstGeom>
          <a:noFill/>
          <a:ln w="76200">
            <a:solidFill>
              <a:schemeClr val="tx1"/>
            </a:solidFill>
            <a:round/>
            <a:headEnd/>
            <a:tailEnd type="triangle" w="med" len="med"/>
          </a:ln>
          <a:effectLst/>
        </p:spPr>
        <p:txBody>
          <a:bodyPr/>
          <a:lstStyle/>
          <a:p>
            <a:endParaRPr lang="en-US"/>
          </a:p>
        </p:txBody>
      </p:sp>
      <p:sp>
        <p:nvSpPr>
          <p:cNvPr id="52236" name="Line 12"/>
          <p:cNvSpPr>
            <a:spLocks noChangeShapeType="1"/>
          </p:cNvSpPr>
          <p:nvPr/>
        </p:nvSpPr>
        <p:spPr bwMode="auto">
          <a:xfrm>
            <a:off x="3733800" y="2452688"/>
            <a:ext cx="1295400" cy="457200"/>
          </a:xfrm>
          <a:prstGeom prst="line">
            <a:avLst/>
          </a:prstGeom>
          <a:noFill/>
          <a:ln w="76200">
            <a:solidFill>
              <a:schemeClr val="tx1"/>
            </a:solidFill>
            <a:round/>
            <a:headEnd/>
            <a:tailEnd type="triangle" w="med" len="med"/>
          </a:ln>
          <a:effectLst/>
        </p:spPr>
        <p:txBody>
          <a:bodyPr/>
          <a:lstStyle/>
          <a:p>
            <a:endParaRPr lang="en-US"/>
          </a:p>
        </p:txBody>
      </p:sp>
      <p:sp>
        <p:nvSpPr>
          <p:cNvPr id="52237" name="Line 13"/>
          <p:cNvSpPr>
            <a:spLocks noChangeShapeType="1"/>
          </p:cNvSpPr>
          <p:nvPr/>
        </p:nvSpPr>
        <p:spPr bwMode="auto">
          <a:xfrm flipH="1">
            <a:off x="1371600" y="2528888"/>
            <a:ext cx="762000" cy="381000"/>
          </a:xfrm>
          <a:prstGeom prst="line">
            <a:avLst/>
          </a:prstGeom>
          <a:noFill/>
          <a:ln w="76200">
            <a:solidFill>
              <a:schemeClr val="tx1"/>
            </a:solidFill>
            <a:round/>
            <a:headEnd/>
            <a:tailEnd type="triangle" w="med" len="med"/>
          </a:ln>
          <a:effectLst/>
        </p:spPr>
        <p:txBody>
          <a:bodyPr/>
          <a:lstStyle/>
          <a:p>
            <a:endParaRPr lang="en-US"/>
          </a:p>
        </p:txBody>
      </p:sp>
      <p:sp>
        <p:nvSpPr>
          <p:cNvPr id="52238" name="Line 14"/>
          <p:cNvSpPr>
            <a:spLocks noChangeShapeType="1"/>
          </p:cNvSpPr>
          <p:nvPr/>
        </p:nvSpPr>
        <p:spPr bwMode="auto">
          <a:xfrm>
            <a:off x="2895600" y="3443288"/>
            <a:ext cx="0" cy="685800"/>
          </a:xfrm>
          <a:prstGeom prst="line">
            <a:avLst/>
          </a:prstGeom>
          <a:noFill/>
          <a:ln w="76200">
            <a:solidFill>
              <a:schemeClr val="tx1"/>
            </a:solidFill>
            <a:round/>
            <a:headEnd/>
            <a:tailEnd type="triangle" w="med" len="med"/>
          </a:ln>
          <a:effectLst/>
        </p:spPr>
        <p:txBody>
          <a:bodyPr/>
          <a:lstStyle/>
          <a:p>
            <a:endParaRPr lang="en-US"/>
          </a:p>
        </p:txBody>
      </p:sp>
      <p:sp>
        <p:nvSpPr>
          <p:cNvPr id="52239" name="Line 15"/>
          <p:cNvSpPr>
            <a:spLocks noChangeShapeType="1"/>
          </p:cNvSpPr>
          <p:nvPr/>
        </p:nvSpPr>
        <p:spPr bwMode="auto">
          <a:xfrm>
            <a:off x="1219200" y="3886200"/>
            <a:ext cx="0" cy="1905000"/>
          </a:xfrm>
          <a:prstGeom prst="line">
            <a:avLst/>
          </a:prstGeom>
          <a:noFill/>
          <a:ln w="76200">
            <a:solidFill>
              <a:schemeClr val="tx1"/>
            </a:solidFill>
            <a:round/>
            <a:headEnd/>
            <a:tailEnd type="triangle" w="med" len="med"/>
          </a:ln>
          <a:effectLst/>
        </p:spPr>
        <p:txBody>
          <a:bodyPr/>
          <a:lstStyle/>
          <a:p>
            <a:endParaRPr lang="en-US"/>
          </a:p>
        </p:txBody>
      </p:sp>
      <p:sp>
        <p:nvSpPr>
          <p:cNvPr id="52240" name="Line 16"/>
          <p:cNvSpPr>
            <a:spLocks noChangeShapeType="1"/>
          </p:cNvSpPr>
          <p:nvPr/>
        </p:nvSpPr>
        <p:spPr bwMode="auto">
          <a:xfrm>
            <a:off x="5562600" y="5181600"/>
            <a:ext cx="0" cy="609600"/>
          </a:xfrm>
          <a:prstGeom prst="line">
            <a:avLst/>
          </a:prstGeom>
          <a:noFill/>
          <a:ln w="76200">
            <a:solidFill>
              <a:schemeClr val="tx1"/>
            </a:solidFill>
            <a:round/>
            <a:headEnd/>
            <a:tailEnd type="triangle" w="med" len="med"/>
          </a:ln>
          <a:effectLst/>
        </p:spPr>
        <p:txBody>
          <a:bodyPr/>
          <a:lstStyle/>
          <a:p>
            <a:endParaRPr lang="en-US"/>
          </a:p>
        </p:txBody>
      </p:sp>
      <p:sp>
        <p:nvSpPr>
          <p:cNvPr id="52241" name="Line 17"/>
          <p:cNvSpPr>
            <a:spLocks noChangeShapeType="1"/>
          </p:cNvSpPr>
          <p:nvPr/>
        </p:nvSpPr>
        <p:spPr bwMode="auto">
          <a:xfrm>
            <a:off x="2133600" y="5105400"/>
            <a:ext cx="0" cy="685800"/>
          </a:xfrm>
          <a:prstGeom prst="line">
            <a:avLst/>
          </a:prstGeom>
          <a:noFill/>
          <a:ln w="76200">
            <a:solidFill>
              <a:schemeClr val="tx1"/>
            </a:solidFill>
            <a:round/>
            <a:headEnd/>
            <a:tailEnd type="triangle" w="med" len="med"/>
          </a:ln>
          <a:effectLst/>
        </p:spPr>
        <p:txBody>
          <a:bodyPr/>
          <a:lstStyle/>
          <a:p>
            <a:endParaRPr lang="en-US"/>
          </a:p>
        </p:txBody>
      </p:sp>
      <p:sp>
        <p:nvSpPr>
          <p:cNvPr id="52242" name="Line 18"/>
          <p:cNvSpPr>
            <a:spLocks noChangeShapeType="1"/>
          </p:cNvSpPr>
          <p:nvPr/>
        </p:nvSpPr>
        <p:spPr bwMode="auto">
          <a:xfrm>
            <a:off x="5105400" y="3352800"/>
            <a:ext cx="0" cy="1371600"/>
          </a:xfrm>
          <a:prstGeom prst="line">
            <a:avLst/>
          </a:prstGeom>
          <a:noFill/>
          <a:ln w="76200">
            <a:solidFill>
              <a:schemeClr val="tx1"/>
            </a:solidFill>
            <a:round/>
            <a:headEnd/>
            <a:tailEnd type="triangle" w="med" len="med"/>
          </a:ln>
          <a:effectLst/>
        </p:spPr>
        <p:txBody>
          <a:bodyPr/>
          <a:lstStyle/>
          <a:p>
            <a:endParaRPr lang="en-US"/>
          </a:p>
        </p:txBody>
      </p:sp>
      <p:sp>
        <p:nvSpPr>
          <p:cNvPr id="52243" name="Line 19"/>
          <p:cNvSpPr>
            <a:spLocks noChangeShapeType="1"/>
          </p:cNvSpPr>
          <p:nvPr/>
        </p:nvSpPr>
        <p:spPr bwMode="auto">
          <a:xfrm flipH="1">
            <a:off x="2286000" y="4495800"/>
            <a:ext cx="381000" cy="304800"/>
          </a:xfrm>
          <a:prstGeom prst="line">
            <a:avLst/>
          </a:prstGeom>
          <a:noFill/>
          <a:ln w="76200">
            <a:solidFill>
              <a:schemeClr val="tx1"/>
            </a:solidFill>
            <a:round/>
            <a:headEnd/>
            <a:tailEnd type="triangle" w="med" len="med"/>
          </a:ln>
          <a:effectLst/>
        </p:spPr>
        <p:txBody>
          <a:bodyPr/>
          <a:lstStyle/>
          <a:p>
            <a:endParaRPr lang="en-US"/>
          </a:p>
        </p:txBody>
      </p:sp>
      <p:sp>
        <p:nvSpPr>
          <p:cNvPr id="52244" name="Line 20"/>
          <p:cNvSpPr>
            <a:spLocks noChangeShapeType="1"/>
          </p:cNvSpPr>
          <p:nvPr/>
        </p:nvSpPr>
        <p:spPr bwMode="auto">
          <a:xfrm>
            <a:off x="2971800" y="4495800"/>
            <a:ext cx="1676400" cy="228600"/>
          </a:xfrm>
          <a:prstGeom prst="line">
            <a:avLst/>
          </a:prstGeom>
          <a:noFill/>
          <a:ln w="76200">
            <a:solidFill>
              <a:schemeClr val="tx1"/>
            </a:solidFill>
            <a:round/>
            <a:headEnd/>
            <a:tailEnd type="triangle" w="med" len="med"/>
          </a:ln>
          <a:effectLst/>
        </p:spPr>
        <p:txBody>
          <a:bodyPr/>
          <a:lstStyle/>
          <a:p>
            <a:endParaRPr lang="en-US"/>
          </a:p>
        </p:txBody>
      </p:sp>
      <p:sp>
        <p:nvSpPr>
          <p:cNvPr id="52245" name="Line 21"/>
          <p:cNvSpPr>
            <a:spLocks noChangeShapeType="1"/>
          </p:cNvSpPr>
          <p:nvPr/>
        </p:nvSpPr>
        <p:spPr bwMode="auto">
          <a:xfrm>
            <a:off x="685800" y="3048000"/>
            <a:ext cx="0" cy="152400"/>
          </a:xfrm>
          <a:prstGeom prst="line">
            <a:avLst/>
          </a:prstGeom>
          <a:noFill/>
          <a:ln w="38100">
            <a:solidFill>
              <a:schemeClr val="tx1"/>
            </a:solidFill>
            <a:round/>
            <a:headEnd/>
            <a:tailEnd type="triangle" w="med" len="med"/>
          </a:ln>
          <a:effectLst/>
        </p:spPr>
        <p:txBody>
          <a:bodyPr/>
          <a:lstStyle/>
          <a:p>
            <a:endParaRPr lang="en-US"/>
          </a:p>
        </p:txBody>
      </p:sp>
      <p:sp>
        <p:nvSpPr>
          <p:cNvPr id="52246" name="Line 22"/>
          <p:cNvSpPr>
            <a:spLocks noChangeShapeType="1"/>
          </p:cNvSpPr>
          <p:nvPr/>
        </p:nvSpPr>
        <p:spPr bwMode="auto">
          <a:xfrm>
            <a:off x="685800" y="3276600"/>
            <a:ext cx="0" cy="152400"/>
          </a:xfrm>
          <a:prstGeom prst="line">
            <a:avLst/>
          </a:prstGeom>
          <a:noFill/>
          <a:ln w="38100">
            <a:solidFill>
              <a:schemeClr val="tx1"/>
            </a:solidFill>
            <a:round/>
            <a:headEnd/>
            <a:tailEnd type="triangle" w="med" len="med"/>
          </a:ln>
          <a:effectLst/>
        </p:spPr>
        <p:txBody>
          <a:bodyPr/>
          <a:lstStyle/>
          <a:p>
            <a:endParaRPr lang="en-US"/>
          </a:p>
        </p:txBody>
      </p:sp>
      <p:sp>
        <p:nvSpPr>
          <p:cNvPr id="52247" name="Line 23"/>
          <p:cNvSpPr>
            <a:spLocks noChangeShapeType="1"/>
          </p:cNvSpPr>
          <p:nvPr/>
        </p:nvSpPr>
        <p:spPr bwMode="auto">
          <a:xfrm>
            <a:off x="685800" y="3581400"/>
            <a:ext cx="0" cy="152400"/>
          </a:xfrm>
          <a:prstGeom prst="line">
            <a:avLst/>
          </a:prstGeom>
          <a:noFill/>
          <a:ln w="38100">
            <a:solidFill>
              <a:schemeClr val="tx1"/>
            </a:solidFill>
            <a:round/>
            <a:headEnd/>
            <a:tailEnd type="triangle" w="med" len="med"/>
          </a:ln>
          <a:effectLst/>
        </p:spPr>
        <p:txBody>
          <a:bodyPr/>
          <a:lstStyle/>
          <a:p>
            <a:endParaRPr lang="en-US"/>
          </a:p>
        </p:txBody>
      </p:sp>
      <p:sp>
        <p:nvSpPr>
          <p:cNvPr id="52248" name="Line 24"/>
          <p:cNvSpPr>
            <a:spLocks noChangeShapeType="1"/>
          </p:cNvSpPr>
          <p:nvPr/>
        </p:nvSpPr>
        <p:spPr bwMode="auto">
          <a:xfrm flipV="1">
            <a:off x="2514600" y="3048000"/>
            <a:ext cx="0" cy="152400"/>
          </a:xfrm>
          <a:prstGeom prst="line">
            <a:avLst/>
          </a:prstGeom>
          <a:noFill/>
          <a:ln w="38100">
            <a:solidFill>
              <a:schemeClr val="tx1"/>
            </a:solidFill>
            <a:round/>
            <a:headEnd/>
            <a:tailEnd type="triangle" w="med" len="med"/>
          </a:ln>
          <a:effectLst/>
        </p:spPr>
        <p:txBody>
          <a:bodyPr/>
          <a:lstStyle/>
          <a:p>
            <a:endParaRPr lang="en-US"/>
          </a:p>
        </p:txBody>
      </p:sp>
      <p:sp>
        <p:nvSpPr>
          <p:cNvPr id="52249" name="Line 25"/>
          <p:cNvSpPr>
            <a:spLocks noChangeShapeType="1"/>
          </p:cNvSpPr>
          <p:nvPr/>
        </p:nvSpPr>
        <p:spPr bwMode="auto">
          <a:xfrm flipV="1">
            <a:off x="2514600" y="3276600"/>
            <a:ext cx="0" cy="152400"/>
          </a:xfrm>
          <a:prstGeom prst="line">
            <a:avLst/>
          </a:prstGeom>
          <a:noFill/>
          <a:ln w="38100">
            <a:solidFill>
              <a:schemeClr val="tx1"/>
            </a:solidFill>
            <a:round/>
            <a:headEnd/>
            <a:tailEnd type="triangle" w="med" len="med"/>
          </a:ln>
          <a:effectLst/>
        </p:spPr>
        <p:txBody>
          <a:bodyPr/>
          <a:lstStyle/>
          <a:p>
            <a:endParaRPr lang="en-US"/>
          </a:p>
        </p:txBody>
      </p:sp>
      <p:sp>
        <p:nvSpPr>
          <p:cNvPr id="52250" name="Line 26"/>
          <p:cNvSpPr>
            <a:spLocks noChangeShapeType="1"/>
          </p:cNvSpPr>
          <p:nvPr/>
        </p:nvSpPr>
        <p:spPr bwMode="auto">
          <a:xfrm flipV="1">
            <a:off x="4419600" y="3035300"/>
            <a:ext cx="0" cy="152400"/>
          </a:xfrm>
          <a:prstGeom prst="line">
            <a:avLst/>
          </a:prstGeom>
          <a:noFill/>
          <a:ln w="38100">
            <a:solidFill>
              <a:schemeClr val="tx1"/>
            </a:solidFill>
            <a:round/>
            <a:headEnd/>
            <a:tailEnd type="triangle" w="med" len="med"/>
          </a:ln>
          <a:effectLst/>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5226050"/>
          </a:xfrm>
        </p:spPr>
        <p:txBody>
          <a:bodyPr/>
          <a:lstStyle/>
          <a:p>
            <a:r>
              <a:rPr lang="en-US" smtClean="0">
                <a:cs typeface="Times New Roman" pitchFamily="18" charset="0"/>
              </a:rPr>
              <a:t>Severity of PE</a:t>
            </a:r>
            <a:endParaRPr lang="ar-JO"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cs typeface="Times New Roman" pitchFamily="18" charset="0"/>
              </a:rPr>
              <a:t>Classification according to severity</a:t>
            </a:r>
            <a:endParaRPr lang="ar-JO" smtClean="0"/>
          </a:p>
        </p:txBody>
      </p:sp>
      <p:sp>
        <p:nvSpPr>
          <p:cNvPr id="23555" name="Content Placeholder 2"/>
          <p:cNvSpPr>
            <a:spLocks noGrp="1"/>
          </p:cNvSpPr>
          <p:nvPr>
            <p:ph idx="1"/>
          </p:nvPr>
        </p:nvSpPr>
        <p:spPr>
          <a:xfrm>
            <a:off x="457200" y="1500188"/>
            <a:ext cx="8229600" cy="5214937"/>
          </a:xfrm>
        </p:spPr>
        <p:txBody>
          <a:bodyPr/>
          <a:lstStyle/>
          <a:p>
            <a:pPr algn="l" rtl="0"/>
            <a:r>
              <a:rPr lang="en-US" sz="2800" smtClean="0">
                <a:cs typeface="Arial" charset="0"/>
              </a:rPr>
              <a:t>High Risk</a:t>
            </a:r>
          </a:p>
          <a:p>
            <a:pPr algn="l" rtl="0">
              <a:buFont typeface="Arial" charset="0"/>
              <a:buNone/>
            </a:pPr>
            <a:r>
              <a:rPr lang="en-US" sz="2800" smtClean="0">
                <a:cs typeface="Arial" charset="0"/>
              </a:rPr>
              <a:t>    - Hemodynamically Unstable with SBP&lt;90 mmHg or drop in SBP&gt;45mmHg IN 15 minutes.</a:t>
            </a:r>
          </a:p>
          <a:p>
            <a:pPr algn="l" rtl="0">
              <a:buFont typeface="Arial" charset="0"/>
              <a:buNone/>
            </a:pPr>
            <a:r>
              <a:rPr lang="en-US" sz="2800" smtClean="0">
                <a:cs typeface="Arial" charset="0"/>
              </a:rPr>
              <a:t>    - Early mortality is 15%.</a:t>
            </a:r>
          </a:p>
          <a:p>
            <a:pPr algn="l" rtl="0"/>
            <a:r>
              <a:rPr lang="en-US" sz="2800" smtClean="0">
                <a:cs typeface="Arial" charset="0"/>
              </a:rPr>
              <a:t>Non High Risk ( According to RVD and Myocardial injury)</a:t>
            </a:r>
          </a:p>
          <a:p>
            <a:pPr algn="l" rtl="0">
              <a:buFont typeface="Arial" charset="0"/>
              <a:buNone/>
            </a:pPr>
            <a:r>
              <a:rPr lang="en-US" sz="2800" smtClean="0">
                <a:cs typeface="Arial" charset="0"/>
              </a:rPr>
              <a:t>     - Intermediate Risk </a:t>
            </a:r>
          </a:p>
          <a:p>
            <a:pPr algn="l" rtl="0">
              <a:buFont typeface="Arial" charset="0"/>
              <a:buNone/>
            </a:pPr>
            <a:r>
              <a:rPr lang="en-US" sz="2800" smtClean="0">
                <a:cs typeface="Arial" charset="0"/>
              </a:rPr>
              <a:t>     - Low Risk</a:t>
            </a:r>
          </a:p>
          <a:p>
            <a:pPr algn="l" rtl="0">
              <a:buFont typeface="Arial" charset="0"/>
              <a:buNone/>
            </a:pPr>
            <a:r>
              <a:rPr lang="en-US" sz="2800" smtClean="0">
                <a:cs typeface="Arial" charset="0"/>
              </a:rPr>
              <a:t>               </a:t>
            </a:r>
            <a:r>
              <a:rPr lang="en-US" sz="2800" i="1" smtClean="0">
                <a:solidFill>
                  <a:srgbClr val="C00000"/>
                </a:solidFill>
                <a:cs typeface="Arial" charset="0"/>
              </a:rPr>
              <a:t>Eur Heart J. 2008;29(18):2276–2315</a:t>
            </a:r>
            <a:endParaRPr lang="ar-JO" sz="28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685800" y="714375"/>
            <a:ext cx="7772400" cy="785813"/>
          </a:xfrm>
        </p:spPr>
        <p:txBody>
          <a:bodyPr/>
          <a:lstStyle/>
          <a:p>
            <a:r>
              <a:rPr lang="en-US" smtClean="0">
                <a:cs typeface="Times New Roman" pitchFamily="18" charset="0"/>
              </a:rPr>
              <a:t>Intermediate Risk</a:t>
            </a:r>
            <a:endParaRPr lang="ar-JO" smtClean="0"/>
          </a:p>
        </p:txBody>
      </p:sp>
      <p:sp>
        <p:nvSpPr>
          <p:cNvPr id="3" name="Subtitle 2"/>
          <p:cNvSpPr>
            <a:spLocks noGrp="1"/>
          </p:cNvSpPr>
          <p:nvPr>
            <p:ph type="subTitle" idx="1"/>
          </p:nvPr>
        </p:nvSpPr>
        <p:spPr>
          <a:xfrm>
            <a:off x="214313" y="1857375"/>
            <a:ext cx="8929687" cy="4286250"/>
          </a:xfrm>
        </p:spPr>
        <p:txBody>
          <a:bodyPr>
            <a:normAutofit fontScale="92500" lnSpcReduction="10000"/>
          </a:bodyPr>
          <a:lstStyle/>
          <a:p>
            <a:pPr algn="l" rtl="0">
              <a:buFont typeface="Arial" pitchFamily="34" charset="0"/>
              <a:buChar char="•"/>
              <a:defRPr/>
            </a:pPr>
            <a:r>
              <a:rPr lang="en-US" sz="2800" dirty="0" smtClean="0"/>
              <a:t> Mortality 3-15%.</a:t>
            </a:r>
          </a:p>
          <a:p>
            <a:pPr algn="l" rtl="0">
              <a:buFont typeface="Arial" pitchFamily="34" charset="0"/>
              <a:buChar char="•"/>
              <a:defRPr/>
            </a:pPr>
            <a:r>
              <a:rPr lang="en-US" sz="2800" dirty="0" smtClean="0"/>
              <a:t> Diagnosed when you have one of:</a:t>
            </a:r>
          </a:p>
          <a:p>
            <a:pPr algn="l" rtl="0">
              <a:buFont typeface="Arial" pitchFamily="34" charset="0"/>
              <a:buNone/>
              <a:defRPr/>
            </a:pPr>
            <a:r>
              <a:rPr lang="en-US" sz="2800" dirty="0" smtClean="0"/>
              <a:t>   - Markers of RVD  which includes:</a:t>
            </a:r>
          </a:p>
          <a:p>
            <a:pPr algn="l" rtl="0">
              <a:buFont typeface="Arial" pitchFamily="34" charset="0"/>
              <a:buNone/>
              <a:defRPr/>
            </a:pPr>
            <a:r>
              <a:rPr lang="en-US" sz="2800" dirty="0" smtClean="0"/>
              <a:t>    1. RVD or hypokinesia or RV load by ECHO.</a:t>
            </a:r>
          </a:p>
          <a:p>
            <a:pPr algn="l" rtl="0">
              <a:buFont typeface="Arial" pitchFamily="34" charset="0"/>
              <a:buNone/>
              <a:defRPr/>
            </a:pPr>
            <a:r>
              <a:rPr lang="en-US" sz="2800" dirty="0" smtClean="0"/>
              <a:t>    2. Dilated RV by Spiral CT.</a:t>
            </a:r>
          </a:p>
          <a:p>
            <a:pPr algn="l" rtl="0">
              <a:buFont typeface="Arial" pitchFamily="34" charset="0"/>
              <a:buNone/>
              <a:defRPr/>
            </a:pPr>
            <a:r>
              <a:rPr lang="en-US" sz="2800" dirty="0" smtClean="0"/>
              <a:t>    3. Elevated BNP</a:t>
            </a:r>
          </a:p>
          <a:p>
            <a:pPr algn="l" rtl="0">
              <a:buFont typeface="Arial" pitchFamily="34" charset="0"/>
              <a:buNone/>
              <a:defRPr/>
            </a:pPr>
            <a:r>
              <a:rPr lang="en-US" sz="2800" dirty="0" smtClean="0"/>
              <a:t>     4. High RV Pressure</a:t>
            </a:r>
          </a:p>
          <a:p>
            <a:pPr algn="l" rtl="0">
              <a:buFont typeface="Arial" pitchFamily="34" charset="0"/>
              <a:buNone/>
              <a:defRPr/>
            </a:pPr>
            <a:r>
              <a:rPr lang="en-US" sz="2800" dirty="0" smtClean="0"/>
              <a:t>   - Marker of myocardial Injury (High </a:t>
            </a:r>
            <a:r>
              <a:rPr lang="en-US" sz="2800" dirty="0" err="1" smtClean="0"/>
              <a:t>Troponin</a:t>
            </a:r>
            <a:r>
              <a:rPr lang="en-US" sz="2800" dirty="0" smtClean="0"/>
              <a:t> I or T)</a:t>
            </a:r>
          </a:p>
          <a:p>
            <a:pPr algn="l" rtl="0">
              <a:buFont typeface="Arial" pitchFamily="34" charset="0"/>
              <a:buNone/>
              <a:defRPr/>
            </a:pPr>
            <a:r>
              <a:rPr lang="en-US" dirty="0" smtClean="0"/>
              <a:t>                       </a:t>
            </a:r>
            <a:r>
              <a:rPr lang="en-US" sz="2400" i="1" dirty="0" err="1" smtClean="0">
                <a:solidFill>
                  <a:srgbClr val="C00000"/>
                </a:solidFill>
              </a:rPr>
              <a:t>Eur</a:t>
            </a:r>
            <a:r>
              <a:rPr lang="en-US" sz="2400" i="1" dirty="0" smtClean="0">
                <a:solidFill>
                  <a:srgbClr val="C00000"/>
                </a:solidFill>
              </a:rPr>
              <a:t> Heart J. 2008;29(18):2276–2315.</a:t>
            </a:r>
            <a:endParaRPr lang="ar-JO" sz="2400" dirty="0">
              <a:solidFill>
                <a:srgbClr val="C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685800" y="714375"/>
            <a:ext cx="7772400" cy="785813"/>
          </a:xfrm>
        </p:spPr>
        <p:txBody>
          <a:bodyPr/>
          <a:lstStyle/>
          <a:p>
            <a:r>
              <a:rPr lang="en-US" smtClean="0">
                <a:cs typeface="Times New Roman" pitchFamily="18" charset="0"/>
              </a:rPr>
              <a:t>Low Risk</a:t>
            </a:r>
            <a:endParaRPr lang="ar-JO" smtClean="0"/>
          </a:p>
        </p:txBody>
      </p:sp>
      <p:sp>
        <p:nvSpPr>
          <p:cNvPr id="3" name="Subtitle 2"/>
          <p:cNvSpPr>
            <a:spLocks noGrp="1"/>
          </p:cNvSpPr>
          <p:nvPr>
            <p:ph type="subTitle" idx="1"/>
          </p:nvPr>
        </p:nvSpPr>
        <p:spPr>
          <a:xfrm>
            <a:off x="285750" y="1857375"/>
            <a:ext cx="8429625" cy="4286250"/>
          </a:xfrm>
        </p:spPr>
        <p:txBody>
          <a:bodyPr/>
          <a:lstStyle/>
          <a:p>
            <a:pPr algn="l" rtl="0">
              <a:buFont typeface="Arial" pitchFamily="34" charset="0"/>
              <a:buChar char="•"/>
              <a:defRPr/>
            </a:pPr>
            <a:r>
              <a:rPr lang="en-US" dirty="0" smtClean="0"/>
              <a:t> Mortality &lt; 1%</a:t>
            </a:r>
          </a:p>
          <a:p>
            <a:pPr algn="l" rtl="0">
              <a:buFont typeface="Arial" pitchFamily="34" charset="0"/>
              <a:buChar char="•"/>
              <a:defRPr/>
            </a:pPr>
            <a:r>
              <a:rPr lang="en-US" dirty="0" smtClean="0"/>
              <a:t> When all markers of RVD and Myocardial injury all are found to be negative.</a:t>
            </a:r>
          </a:p>
          <a:p>
            <a:pPr algn="l" rtl="0">
              <a:buFont typeface="Arial" pitchFamily="34" charset="0"/>
              <a:buNone/>
              <a:defRPr/>
            </a:pPr>
            <a:endParaRPr lang="en-US" dirty="0" smtClean="0"/>
          </a:p>
          <a:p>
            <a:pPr algn="l" rtl="0">
              <a:buFont typeface="Arial" pitchFamily="34" charset="0"/>
              <a:buNone/>
              <a:defRPr/>
            </a:pPr>
            <a:r>
              <a:rPr lang="en-US" dirty="0" smtClean="0">
                <a:solidFill>
                  <a:srgbClr val="C00000"/>
                </a:solidFill>
              </a:rPr>
              <a:t>    </a:t>
            </a:r>
            <a:r>
              <a:rPr lang="en-US" i="1" dirty="0" err="1" smtClean="0">
                <a:solidFill>
                  <a:srgbClr val="C00000"/>
                </a:solidFill>
              </a:rPr>
              <a:t>Eur</a:t>
            </a:r>
            <a:r>
              <a:rPr lang="en-US" i="1" dirty="0" smtClean="0">
                <a:solidFill>
                  <a:srgbClr val="C00000"/>
                </a:solidFill>
              </a:rPr>
              <a:t> Heart J. 2008;29(18):2276–2315</a:t>
            </a:r>
            <a:r>
              <a:rPr lang="en-US" i="1" dirty="0" smtClean="0"/>
              <a:t>.</a:t>
            </a:r>
            <a:endParaRPr lang="ar-JO"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685800" y="357188"/>
            <a:ext cx="7772400" cy="1357312"/>
          </a:xfrm>
        </p:spPr>
        <p:txBody>
          <a:bodyPr/>
          <a:lstStyle/>
          <a:p>
            <a:r>
              <a:rPr lang="en-US" smtClean="0">
                <a:cs typeface="Times New Roman" pitchFamily="18" charset="0"/>
              </a:rPr>
              <a:t>Treatment Goals</a:t>
            </a:r>
            <a:endParaRPr lang="ar-JO" smtClean="0"/>
          </a:p>
        </p:txBody>
      </p:sp>
      <p:sp>
        <p:nvSpPr>
          <p:cNvPr id="3" name="Subtitle 2"/>
          <p:cNvSpPr>
            <a:spLocks noGrp="1"/>
          </p:cNvSpPr>
          <p:nvPr>
            <p:ph type="subTitle" idx="1"/>
          </p:nvPr>
        </p:nvSpPr>
        <p:spPr>
          <a:xfrm>
            <a:off x="357188" y="1714500"/>
            <a:ext cx="8143875" cy="4643438"/>
          </a:xfrm>
        </p:spPr>
        <p:txBody>
          <a:bodyPr/>
          <a:lstStyle/>
          <a:p>
            <a:pPr algn="l" rtl="0">
              <a:buFont typeface="Arial" pitchFamily="34" charset="0"/>
              <a:buChar char="•"/>
              <a:defRPr/>
            </a:pPr>
            <a:r>
              <a:rPr lang="en-US" dirty="0" smtClean="0"/>
              <a:t>  </a:t>
            </a:r>
            <a:r>
              <a:rPr lang="en-US" dirty="0" smtClean="0">
                <a:solidFill>
                  <a:schemeClr val="tx2">
                    <a:lumMod val="75000"/>
                  </a:schemeClr>
                </a:solidFill>
              </a:rPr>
              <a:t>Prevent Death </a:t>
            </a:r>
          </a:p>
          <a:p>
            <a:pPr algn="l" rtl="0">
              <a:buFont typeface="Arial" pitchFamily="34" charset="0"/>
              <a:buChar char="•"/>
              <a:defRPr/>
            </a:pPr>
            <a:r>
              <a:rPr lang="en-US" dirty="0" smtClean="0">
                <a:solidFill>
                  <a:schemeClr val="tx2">
                    <a:lumMod val="75000"/>
                  </a:schemeClr>
                </a:solidFill>
              </a:rPr>
              <a:t>  Restore Hemodynamic Stability.</a:t>
            </a:r>
          </a:p>
          <a:p>
            <a:pPr algn="l" rtl="0">
              <a:buFont typeface="Arial" pitchFamily="34" charset="0"/>
              <a:buChar char="•"/>
              <a:defRPr/>
            </a:pPr>
            <a:r>
              <a:rPr lang="en-US" dirty="0" smtClean="0">
                <a:solidFill>
                  <a:schemeClr val="tx2">
                    <a:lumMod val="75000"/>
                  </a:schemeClr>
                </a:solidFill>
              </a:rPr>
              <a:t>  Prevent Recurrence</a:t>
            </a:r>
          </a:p>
          <a:p>
            <a:pPr algn="l" rtl="0">
              <a:buFont typeface="Arial" pitchFamily="34" charset="0"/>
              <a:buChar char="•"/>
              <a:defRPr/>
            </a:pPr>
            <a:r>
              <a:rPr lang="en-US" dirty="0" smtClean="0">
                <a:solidFill>
                  <a:schemeClr val="tx2">
                    <a:lumMod val="75000"/>
                  </a:schemeClr>
                </a:solidFill>
              </a:rPr>
              <a:t>  Prevent Post Thrombotic Syndrome</a:t>
            </a:r>
            <a:r>
              <a:rPr lang="en-US" dirty="0" smtClean="0"/>
              <a:t>. </a:t>
            </a:r>
            <a:endParaRPr lang="ar-JO"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857250" y="642938"/>
            <a:ext cx="7358063" cy="440531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500063" y="428625"/>
            <a:ext cx="8215312" cy="4767263"/>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2143125" y="5572125"/>
            <a:ext cx="5000625" cy="7858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229600" cy="6324600"/>
          </a:xfrm>
        </p:spPr>
        <p:txBody>
          <a:bodyPr>
            <a:normAutofit/>
          </a:bodyPr>
          <a:lstStyle/>
          <a:p>
            <a:r>
              <a:rPr lang="en-US" dirty="0" smtClean="0"/>
              <a:t>Most thrombi originate from </a:t>
            </a:r>
            <a:r>
              <a:rPr lang="en-US" dirty="0" err="1" smtClean="0"/>
              <a:t>soleal</a:t>
            </a:r>
            <a:r>
              <a:rPr lang="en-US" dirty="0" smtClean="0"/>
              <a:t> veins of the calf, at sites of decreased blood flow.</a:t>
            </a:r>
          </a:p>
          <a:p>
            <a:r>
              <a:rPr lang="en-US" dirty="0" smtClean="0"/>
              <a:t>Majority of these calf thrombi resolve spontaneously.</a:t>
            </a:r>
          </a:p>
          <a:p>
            <a:r>
              <a:rPr lang="en-US" dirty="0" smtClean="0"/>
              <a:t>But 20% to 30% of DVTs propagate to </a:t>
            </a:r>
            <a:r>
              <a:rPr lang="en-US" dirty="0" err="1" smtClean="0"/>
              <a:t>popliteal</a:t>
            </a:r>
            <a:r>
              <a:rPr lang="en-US" dirty="0" smtClean="0"/>
              <a:t>, femoral or iliac veins.</a:t>
            </a:r>
          </a:p>
          <a:p>
            <a:r>
              <a:rPr lang="en-US" dirty="0" smtClean="0"/>
              <a:t>Additional 10% to 20% of all DVTs occur in proximal veins without prior calf DVT</a:t>
            </a:r>
          </a:p>
          <a:p>
            <a:r>
              <a:rPr lang="en-US" dirty="0" err="1" smtClean="0"/>
              <a:t>Iliofemoral</a:t>
            </a:r>
            <a:r>
              <a:rPr lang="en-US" dirty="0" smtClean="0"/>
              <a:t> thrombosis appear to be the source of most clinically apparent PEs.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214313" y="357188"/>
            <a:ext cx="8572500" cy="47339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785813" y="571500"/>
            <a:ext cx="7358062" cy="535781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Treatment of Haemodynamically stable patient with VTE</a:t>
            </a:r>
            <a:endParaRPr lang="en-US" dirty="0"/>
          </a:p>
        </p:txBody>
      </p:sp>
      <p:sp>
        <p:nvSpPr>
          <p:cNvPr id="3" name="Content Placeholder 2"/>
          <p:cNvSpPr>
            <a:spLocks noGrp="1"/>
          </p:cNvSpPr>
          <p:nvPr>
            <p:ph idx="1"/>
          </p:nvPr>
        </p:nvSpPr>
        <p:spPr/>
        <p:txBody>
          <a:bodyPr/>
          <a:lstStyle/>
          <a:p>
            <a:r>
              <a:rPr lang="en-US" dirty="0" smtClean="0"/>
              <a:t>When patients present with acute VTE they should be started on:</a:t>
            </a:r>
          </a:p>
          <a:p>
            <a:r>
              <a:rPr lang="en-US" dirty="0" smtClean="0"/>
              <a:t>1-parenteral anticoagulation therapy with IV unfractionated heparin (UFH)</a:t>
            </a:r>
          </a:p>
          <a:p>
            <a:r>
              <a:rPr lang="en-US" dirty="0" smtClean="0"/>
              <a:t>2-or subcutaneous low molecular weight Heparin.</a:t>
            </a:r>
          </a:p>
          <a:p>
            <a:r>
              <a:rPr lang="en-US" dirty="0" smtClean="0"/>
              <a:t>3- or the Pentasaccharide Fondaparinux</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Oral Warfarin therapy can be initiated on the first day of treatment .</a:t>
            </a:r>
          </a:p>
          <a:p>
            <a:r>
              <a:rPr lang="en-US" dirty="0" smtClean="0"/>
              <a:t>Then treatment with both agents continued for at least 5 days and until the INR stays in the therapeutic range of 2 – 3 for 2 consecutive days ( at which time the heparin and Fondaparinux can be discontinued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500063" y="428625"/>
            <a:ext cx="8072437" cy="4819650"/>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1428750" y="6000750"/>
            <a:ext cx="6572250" cy="4286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685800" y="214313"/>
            <a:ext cx="7772400" cy="1143000"/>
          </a:xfrm>
        </p:spPr>
        <p:txBody>
          <a:bodyPr/>
          <a:lstStyle/>
          <a:p>
            <a:pPr eaLnBrk="1" hangingPunct="1"/>
            <a:r>
              <a:rPr lang="en-US" dirty="0" smtClean="0"/>
              <a:t>DOAC</a:t>
            </a:r>
            <a:endParaRPr lang="ar-JO" dirty="0" smtClean="0"/>
          </a:p>
        </p:txBody>
      </p:sp>
      <p:sp>
        <p:nvSpPr>
          <p:cNvPr id="3" name="Subtitle 2"/>
          <p:cNvSpPr>
            <a:spLocks noGrp="1"/>
          </p:cNvSpPr>
          <p:nvPr>
            <p:ph type="subTitle" idx="1"/>
          </p:nvPr>
        </p:nvSpPr>
        <p:spPr>
          <a:xfrm>
            <a:off x="285750" y="1357313"/>
            <a:ext cx="8643938" cy="5143500"/>
          </a:xfrm>
        </p:spPr>
        <p:txBody>
          <a:bodyPr rtlCol="1">
            <a:normAutofit/>
          </a:bodyPr>
          <a:lstStyle/>
          <a:p>
            <a:pPr algn="l" rtl="0" eaLnBrk="1" fontAlgn="auto" hangingPunct="1">
              <a:spcAft>
                <a:spcPts val="0"/>
              </a:spcAft>
              <a:buFont typeface="Arial" pitchFamily="34" charset="0"/>
              <a:buChar char="•"/>
              <a:defRPr/>
            </a:pPr>
            <a:r>
              <a:rPr lang="en-US" dirty="0" smtClean="0"/>
              <a:t> Many recent studies showed the  efficacy and safety of  the direct oral anticoagulants .</a:t>
            </a:r>
          </a:p>
          <a:p>
            <a:pPr algn="l" rtl="0" eaLnBrk="1" fontAlgn="auto" hangingPunct="1">
              <a:spcAft>
                <a:spcPts val="0"/>
              </a:spcAft>
              <a:buFont typeface="Arial" pitchFamily="34" charset="0"/>
              <a:buChar char="•"/>
              <a:defRPr/>
            </a:pPr>
            <a:r>
              <a:rPr lang="en-US" dirty="0" smtClean="0"/>
              <a:t> (DOAC) includes:</a:t>
            </a:r>
          </a:p>
          <a:p>
            <a:pPr algn="l" rtl="0" eaLnBrk="1" fontAlgn="auto" hangingPunct="1">
              <a:spcAft>
                <a:spcPts val="0"/>
              </a:spcAft>
              <a:buFont typeface="Arial" pitchFamily="34" charset="0"/>
              <a:buNone/>
              <a:defRPr/>
            </a:pPr>
            <a:r>
              <a:rPr lang="en-US" dirty="0" smtClean="0"/>
              <a:t> - Dabigatran: oral direct Thrombin inhibitor</a:t>
            </a:r>
          </a:p>
          <a:p>
            <a:pPr algn="l">
              <a:defRPr/>
            </a:pPr>
            <a:r>
              <a:rPr lang="en-US" dirty="0" smtClean="0"/>
              <a:t> -  </a:t>
            </a:r>
            <a:r>
              <a:rPr lang="en-US" dirty="0"/>
              <a:t>Rivaroxaban and Apixaban </a:t>
            </a:r>
            <a:r>
              <a:rPr lang="en-US" dirty="0" smtClean="0"/>
              <a:t>: oral direct factor Xa</a:t>
            </a:r>
          </a:p>
          <a:p>
            <a:pPr algn="l">
              <a:defRPr/>
            </a:pPr>
            <a:r>
              <a:rPr lang="en-US" dirty="0" smtClean="0"/>
              <a:t>     inhibitor.</a:t>
            </a:r>
          </a:p>
          <a:p>
            <a:pPr algn="l" rtl="0" eaLnBrk="1" fontAlgn="auto" hangingPunct="1">
              <a:spcAft>
                <a:spcPts val="0"/>
              </a:spcAft>
              <a:buFont typeface="Arial" pitchFamily="34" charset="0"/>
              <a:buNone/>
              <a:defRPr/>
            </a:pPr>
            <a:r>
              <a:rPr lang="en-US" dirty="0" smtClean="0"/>
              <a:t>    </a:t>
            </a:r>
          </a:p>
          <a:p>
            <a:pPr algn="l" rtl="0" eaLnBrk="1" fontAlgn="auto" hangingPunct="1">
              <a:spcAft>
                <a:spcPts val="0"/>
              </a:spcAft>
              <a:buFont typeface="Arial" pitchFamily="34" charset="0"/>
              <a:buNone/>
              <a:defRPr/>
            </a:pPr>
            <a:r>
              <a:rPr lang="en-US" dirty="0" smtClean="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428625" y="500063"/>
            <a:ext cx="8286750" cy="435768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DOAC</a:t>
            </a:r>
            <a:endParaRPr lang="en-US" dirty="0"/>
          </a:p>
        </p:txBody>
      </p:sp>
      <p:sp>
        <p:nvSpPr>
          <p:cNvPr id="3" name="Content Placeholder 2"/>
          <p:cNvSpPr>
            <a:spLocks noGrp="1"/>
          </p:cNvSpPr>
          <p:nvPr>
            <p:ph idx="1"/>
          </p:nvPr>
        </p:nvSpPr>
        <p:spPr/>
        <p:txBody>
          <a:bodyPr/>
          <a:lstStyle/>
          <a:p>
            <a:r>
              <a:rPr lang="en-US" dirty="0" smtClean="0"/>
              <a:t>DOAC may eventually replace heparin and VKA for both prevention and treatment of VTE in the near future.</a:t>
            </a:r>
          </a:p>
          <a:p>
            <a:pPr>
              <a:buNone/>
            </a:pPr>
            <a:endParaRPr lang="en-US" dirty="0" smtClean="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DOAC</a:t>
            </a:r>
            <a:endParaRPr lang="en-US" dirty="0"/>
          </a:p>
        </p:txBody>
      </p:sp>
      <p:sp>
        <p:nvSpPr>
          <p:cNvPr id="3" name="Content Placeholder 2"/>
          <p:cNvSpPr>
            <a:spLocks noGrp="1"/>
          </p:cNvSpPr>
          <p:nvPr>
            <p:ph idx="1"/>
          </p:nvPr>
        </p:nvSpPr>
        <p:spPr/>
        <p:txBody>
          <a:bodyPr/>
          <a:lstStyle/>
          <a:p>
            <a:r>
              <a:rPr lang="en-US" dirty="0" smtClean="0"/>
              <a:t>The current guidelines do not recommend use of these agents over Warfarin or other VKA secondary to the lack of long term safety data.</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ctrTitle"/>
          </p:nvPr>
        </p:nvSpPr>
        <p:spPr>
          <a:xfrm>
            <a:off x="685800" y="214313"/>
            <a:ext cx="7772400" cy="1428750"/>
          </a:xfrm>
        </p:spPr>
        <p:txBody>
          <a:bodyPr>
            <a:normAutofit fontScale="90000"/>
          </a:bodyPr>
          <a:lstStyle/>
          <a:p>
            <a:pPr algn="l" eaLnBrk="1" hangingPunct="1"/>
            <a:r>
              <a:rPr lang="en-US" sz="3200" b="1" dirty="0" smtClean="0">
                <a:cs typeface="Times New Roman" pitchFamily="18" charset="0"/>
              </a:rPr>
              <a:t>What is the role of the new oral agents in the management of acute PE?</a:t>
            </a:r>
            <a:br>
              <a:rPr lang="en-US" sz="3200" b="1" dirty="0" smtClean="0">
                <a:cs typeface="Times New Roman" pitchFamily="18" charset="0"/>
              </a:rPr>
            </a:br>
            <a:endParaRPr lang="ar-JO" sz="3200" dirty="0" smtClean="0"/>
          </a:p>
        </p:txBody>
      </p:sp>
      <p:sp>
        <p:nvSpPr>
          <p:cNvPr id="3" name="Subtitle 2"/>
          <p:cNvSpPr>
            <a:spLocks noGrp="1"/>
          </p:cNvSpPr>
          <p:nvPr>
            <p:ph type="subTitle" idx="1"/>
          </p:nvPr>
        </p:nvSpPr>
        <p:spPr>
          <a:xfrm>
            <a:off x="357188" y="1357313"/>
            <a:ext cx="8358187" cy="4281487"/>
          </a:xfrm>
        </p:spPr>
        <p:txBody>
          <a:bodyPr/>
          <a:lstStyle/>
          <a:p>
            <a:pPr algn="l" eaLnBrk="1" hangingPunct="1">
              <a:buFont typeface="Arial" pitchFamily="34" charset="0"/>
              <a:buNone/>
              <a:defRPr/>
            </a:pPr>
            <a:endParaRPr lang="en-US" dirty="0" smtClean="0">
              <a:solidFill>
                <a:srgbClr val="0070C0"/>
              </a:solidFill>
            </a:endParaRPr>
          </a:p>
          <a:p>
            <a:pPr algn="l" eaLnBrk="1" hangingPunct="1">
              <a:buFont typeface="Arial" pitchFamily="34" charset="0"/>
              <a:buNone/>
              <a:defRPr/>
            </a:pPr>
            <a:endParaRPr lang="en-US" dirty="0" smtClean="0">
              <a:solidFill>
                <a:srgbClr val="0070C0"/>
              </a:solidFill>
            </a:endParaRPr>
          </a:p>
          <a:p>
            <a:pPr algn="l" eaLnBrk="1" hangingPunct="1">
              <a:buFont typeface="Arial" pitchFamily="34" charset="0"/>
              <a:buNone/>
              <a:defRPr/>
            </a:pPr>
            <a:r>
              <a:rPr lang="en-US" dirty="0" smtClean="0">
                <a:solidFill>
                  <a:srgbClr val="0070C0"/>
                </a:solidFill>
              </a:rPr>
              <a:t> Currently Rivaroxaban ( Xarelto ) can be considered an option for the acute management of haemodynamically stable patients with PE within its product license</a:t>
            </a:r>
            <a:r>
              <a:rPr lang="en-US" dirty="0" smtClean="0"/>
              <a:t>.( in 2012 it was FDA approved for treatment and prevention of VTE)</a:t>
            </a:r>
            <a:endParaRPr lang="ar-J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hangingPunct="1"/>
            <a:endParaRPr lang="ar-JO" smtClean="0"/>
          </a:p>
        </p:txBody>
      </p:sp>
      <p:sp>
        <p:nvSpPr>
          <p:cNvPr id="3" name="Subtitle 2"/>
          <p:cNvSpPr>
            <a:spLocks noGrp="1"/>
          </p:cNvSpPr>
          <p:nvPr>
            <p:ph type="subTitle" idx="1"/>
          </p:nvPr>
        </p:nvSpPr>
        <p:spPr/>
        <p:txBody>
          <a:bodyPr rtlCol="1">
            <a:normAutofit/>
          </a:bodyPr>
          <a:lstStyle/>
          <a:p>
            <a:pPr eaLnBrk="1" fontAlgn="auto" hangingPunct="1">
              <a:spcAft>
                <a:spcPts val="0"/>
              </a:spcAft>
              <a:buFont typeface="Arial" pitchFamily="34" charset="0"/>
              <a:buNone/>
              <a:defRPr/>
            </a:pPr>
            <a:endParaRPr lang="ar-JO" smtClean="0"/>
          </a:p>
        </p:txBody>
      </p:sp>
      <p:pic>
        <p:nvPicPr>
          <p:cNvPr id="5124" name="Picture 2"/>
          <p:cNvPicPr>
            <a:picLocks noChangeAspect="1" noChangeArrowheads="1"/>
          </p:cNvPicPr>
          <p:nvPr/>
        </p:nvPicPr>
        <p:blipFill>
          <a:blip r:embed="rId2" cstate="print"/>
          <a:srcRect/>
          <a:stretch>
            <a:fillRect/>
          </a:stretch>
        </p:blipFill>
        <p:spPr bwMode="auto">
          <a:xfrm>
            <a:off x="0" y="357188"/>
            <a:ext cx="9144000" cy="614362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cs typeface="Times New Roman" pitchFamily="18" charset="0"/>
              </a:rPr>
              <a:t>What is the role of the new oral agents in the management of acute PE?</a:t>
            </a:r>
            <a:endParaRPr lang="en-US" dirty="0"/>
          </a:p>
        </p:txBody>
      </p:sp>
      <p:sp>
        <p:nvSpPr>
          <p:cNvPr id="3" name="Content Placeholder 2"/>
          <p:cNvSpPr>
            <a:spLocks noGrp="1"/>
          </p:cNvSpPr>
          <p:nvPr>
            <p:ph idx="1"/>
          </p:nvPr>
        </p:nvSpPr>
        <p:spPr>
          <a:xfrm>
            <a:off x="457200" y="1905000"/>
            <a:ext cx="8229600" cy="4525963"/>
          </a:xfrm>
        </p:spPr>
        <p:txBody>
          <a:bodyPr/>
          <a:lstStyle/>
          <a:p>
            <a:r>
              <a:rPr lang="en-US" dirty="0" smtClean="0"/>
              <a:t> Dabigatran (Pradaxa) was initially approved by FDA in 2010 to reduce the risk of stroke and systemic embolism in patients with non- valvular AF.</a:t>
            </a:r>
          </a:p>
          <a:p>
            <a:r>
              <a:rPr lang="en-US" dirty="0" smtClean="0"/>
              <a:t>Then in 2014 Pradaxa was FDA approved for treatment and prevention of PE and DVT.</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609600" y="685800"/>
            <a:ext cx="8072437" cy="4481512"/>
          </a:xfrm>
          <a:prstGeom prst="rect">
            <a:avLst/>
          </a:prstGeom>
          <a:noFill/>
          <a:ln w="9525">
            <a:noFill/>
            <a:miter lim="800000"/>
            <a:headEnd/>
            <a:tailEnd/>
          </a:ln>
        </p:spPr>
      </p:pic>
      <p:pic>
        <p:nvPicPr>
          <p:cNvPr id="62467" name="Picture 3"/>
          <p:cNvPicPr>
            <a:picLocks noChangeAspect="1" noChangeArrowheads="1"/>
          </p:cNvPicPr>
          <p:nvPr/>
        </p:nvPicPr>
        <p:blipFill>
          <a:blip r:embed="rId3" cstate="print"/>
          <a:srcRect/>
          <a:stretch>
            <a:fillRect/>
          </a:stretch>
        </p:blipFill>
        <p:spPr bwMode="auto">
          <a:xfrm>
            <a:off x="3090863" y="5286375"/>
            <a:ext cx="5553075" cy="78581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ctrTitle"/>
          </p:nvPr>
        </p:nvSpPr>
        <p:spPr>
          <a:xfrm>
            <a:off x="685800" y="285750"/>
            <a:ext cx="7772400" cy="1928813"/>
          </a:xfrm>
        </p:spPr>
        <p:txBody>
          <a:bodyPr/>
          <a:lstStyle/>
          <a:p>
            <a:r>
              <a:rPr lang="en-US" smtClean="0">
                <a:cs typeface="Times New Roman" pitchFamily="18" charset="0"/>
              </a:rPr>
              <a:t>What is the main disatvantage?</a:t>
            </a:r>
            <a:endParaRPr lang="ar-JO" smtClean="0"/>
          </a:p>
        </p:txBody>
      </p:sp>
      <p:sp>
        <p:nvSpPr>
          <p:cNvPr id="69635" name="Subtitle 2"/>
          <p:cNvSpPr>
            <a:spLocks noGrp="1"/>
          </p:cNvSpPr>
          <p:nvPr>
            <p:ph type="subTitle" idx="1"/>
          </p:nvPr>
        </p:nvSpPr>
        <p:spPr>
          <a:xfrm>
            <a:off x="1371600" y="2286000"/>
            <a:ext cx="6400800" cy="3286125"/>
          </a:xfrm>
        </p:spPr>
        <p:txBody>
          <a:bodyPr/>
          <a:lstStyle/>
          <a:p>
            <a:r>
              <a:rPr lang="en-US" sz="6000" dirty="0" smtClean="0">
                <a:solidFill>
                  <a:srgbClr val="FF0000"/>
                </a:solidFill>
                <a:cs typeface="Arial" charset="0"/>
              </a:rPr>
              <a:t>No Antidote</a:t>
            </a:r>
          </a:p>
          <a:p>
            <a:r>
              <a:rPr lang="en-US" sz="6000" dirty="0" smtClean="0">
                <a:solidFill>
                  <a:srgbClr val="FF0000"/>
                </a:solidFill>
                <a:cs typeface="Arial" charset="0"/>
              </a:rPr>
              <a:t>?????</a:t>
            </a:r>
            <a:endParaRPr lang="ar-JO" sz="6000" dirty="0" smtClean="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DOAC</a:t>
            </a:r>
            <a:endParaRPr lang="en-US" dirty="0"/>
          </a:p>
        </p:txBody>
      </p:sp>
      <p:sp>
        <p:nvSpPr>
          <p:cNvPr id="3" name="Content Placeholder 2"/>
          <p:cNvSpPr>
            <a:spLocks noGrp="1"/>
          </p:cNvSpPr>
          <p:nvPr>
            <p:ph idx="1"/>
          </p:nvPr>
        </p:nvSpPr>
        <p:spPr/>
        <p:txBody>
          <a:bodyPr/>
          <a:lstStyle/>
          <a:p>
            <a:r>
              <a:rPr lang="en-US" dirty="0" smtClean="0"/>
              <a:t>In 2015 FDA approved  Praxbind                         ( idarucizumab) specific reversal agent for Pradaxa (Dabigatran ).</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a:xfrm>
            <a:off x="685800" y="428625"/>
            <a:ext cx="7772400" cy="1357313"/>
          </a:xfrm>
        </p:spPr>
        <p:txBody>
          <a:bodyPr/>
          <a:lstStyle/>
          <a:p>
            <a:r>
              <a:rPr lang="en-US" smtClean="0">
                <a:cs typeface="Times New Roman" pitchFamily="18" charset="0"/>
              </a:rPr>
              <a:t>To whom shouldn’t be given?</a:t>
            </a:r>
            <a:endParaRPr lang="ar-JO" smtClean="0"/>
          </a:p>
        </p:txBody>
      </p:sp>
      <p:sp>
        <p:nvSpPr>
          <p:cNvPr id="3" name="Subtitle 2"/>
          <p:cNvSpPr>
            <a:spLocks noGrp="1"/>
          </p:cNvSpPr>
          <p:nvPr>
            <p:ph type="subTitle" idx="1"/>
          </p:nvPr>
        </p:nvSpPr>
        <p:spPr>
          <a:xfrm>
            <a:off x="428625" y="2000250"/>
            <a:ext cx="8215313" cy="4071938"/>
          </a:xfrm>
        </p:spPr>
        <p:txBody>
          <a:bodyPr/>
          <a:lstStyle/>
          <a:p>
            <a:pPr algn="l" rtl="0">
              <a:buFont typeface="Arial" pitchFamily="34" charset="0"/>
              <a:buNone/>
              <a:defRPr/>
            </a:pPr>
            <a:r>
              <a:rPr lang="en-US" dirty="0" smtClean="0"/>
              <a:t>          Patients with:</a:t>
            </a:r>
          </a:p>
          <a:p>
            <a:pPr algn="l" rtl="0">
              <a:buFont typeface="Arial" pitchFamily="34" charset="0"/>
              <a:buChar char="•"/>
              <a:defRPr/>
            </a:pPr>
            <a:r>
              <a:rPr lang="en-US" dirty="0" smtClean="0"/>
              <a:t>  Severe renal failure with e GFR&lt;30.</a:t>
            </a:r>
          </a:p>
          <a:p>
            <a:pPr algn="l" rtl="0">
              <a:buFont typeface="Arial" pitchFamily="34" charset="0"/>
              <a:buChar char="•"/>
              <a:defRPr/>
            </a:pPr>
            <a:r>
              <a:rPr lang="en-US" dirty="0" smtClean="0"/>
              <a:t>  High Liver Enzymes.</a:t>
            </a:r>
          </a:p>
          <a:p>
            <a:pPr algn="l" rtl="0">
              <a:buFont typeface="Arial" pitchFamily="34" charset="0"/>
              <a:buChar char="•"/>
              <a:defRPr/>
            </a:pPr>
            <a:r>
              <a:rPr lang="en-US" dirty="0" smtClean="0"/>
              <a:t>  Non compliant patients.</a:t>
            </a:r>
          </a:p>
          <a:p>
            <a:pPr algn="l" rtl="0">
              <a:buFont typeface="Arial" pitchFamily="34" charset="0"/>
              <a:buChar char="•"/>
              <a:defRPr/>
            </a:pPr>
            <a:r>
              <a:rPr lang="en-US" dirty="0" smtClean="0"/>
              <a:t>  Concomitant AF caused by Valvular Heart Disease.</a:t>
            </a:r>
            <a:endParaRPr lang="ar-JO"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of massive PE</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Definition of massive PE ( PE guidelines from the AHA 2011):</a:t>
            </a:r>
          </a:p>
          <a:p>
            <a:r>
              <a:rPr lang="en-US" dirty="0" smtClean="0"/>
              <a:t>Acute PE with sustained hypotension ( systolic BP &lt; 90 mmHg for at least 15 minutes or requiring inotropic support , not due to a cause other than PE , such as arrhythmia , hypovolemia, sepsis, or LV dysfunction) ,pulselessness, or persistent profound bradycardia ( HR &lt;40 bpm with signs or symptoms of shock). </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massive PE.</a:t>
            </a:r>
            <a:endParaRPr lang="en-US" dirty="0"/>
          </a:p>
        </p:txBody>
      </p:sp>
      <p:sp>
        <p:nvSpPr>
          <p:cNvPr id="3" name="Content Placeholder 2"/>
          <p:cNvSpPr>
            <a:spLocks noGrp="1"/>
          </p:cNvSpPr>
          <p:nvPr>
            <p:ph idx="1"/>
          </p:nvPr>
        </p:nvSpPr>
        <p:spPr/>
        <p:txBody>
          <a:bodyPr/>
          <a:lstStyle/>
          <a:p>
            <a:r>
              <a:rPr lang="en-US" dirty="0" smtClean="0"/>
              <a:t>Definition of submassive PE ( PE guidelines from AHA 2011 ) :</a:t>
            </a:r>
          </a:p>
          <a:p>
            <a:r>
              <a:rPr lang="en-US" dirty="0" smtClean="0"/>
              <a:t>Acute PE without systemic hypotension ( systolic BP &gt; 90 mmHg ) but with either;</a:t>
            </a:r>
          </a:p>
          <a:p>
            <a:r>
              <a:rPr lang="en-US" dirty="0" smtClean="0"/>
              <a:t>- RV dysfunction  by Echo, CT , high BNP, high N-terminal pro BNP, ECG.</a:t>
            </a:r>
          </a:p>
          <a:p>
            <a:r>
              <a:rPr lang="en-US" dirty="0" smtClean="0"/>
              <a:t>- myocardial necrosis ( high troponin I, or troponin T)</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So </a:t>
            </a:r>
          </a:p>
          <a:p>
            <a:r>
              <a:rPr lang="en-US" dirty="0" smtClean="0"/>
              <a:t>The definition of massive PE is based on hemodynamic considerations rather than anatomical ones.</a:t>
            </a:r>
          </a:p>
          <a:p>
            <a:r>
              <a:rPr lang="en-US" dirty="0" smtClean="0"/>
              <a:t>Although anatomically massive emboli are more likely to be associated with hemodynamic compromise , NOT all anatomically massive emboli lead to circulatory insufficiency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Irrespective to the degree of vascular obstruction, patients with PE who present with shock have a mortality rate of 30% , regardless of the type of intervention.</a:t>
            </a:r>
          </a:p>
          <a:p>
            <a:endParaRPr lang="en-US" dirty="0"/>
          </a:p>
          <a:p>
            <a:endParaRPr lang="en-US" dirty="0" smtClean="0"/>
          </a:p>
          <a:p>
            <a:endParaRPr lang="en-US" dirty="0"/>
          </a:p>
          <a:p>
            <a:pPr>
              <a:buNone/>
            </a:pPr>
            <a:r>
              <a:rPr lang="en-US" dirty="0" smtClean="0"/>
              <a:t>       Murray &amp; Nadel’s </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Thrombolytic therapy</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dirty="0" smtClean="0"/>
              <a:t>          STILL …..Controversial.??????????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effectLst/>
              </a:rPr>
              <a:t>Epidemiology</a:t>
            </a:r>
          </a:p>
        </p:txBody>
      </p:sp>
      <p:sp>
        <p:nvSpPr>
          <p:cNvPr id="11267" name="Rectangle 3"/>
          <p:cNvSpPr>
            <a:spLocks noGrp="1" noChangeArrowheads="1"/>
          </p:cNvSpPr>
          <p:nvPr>
            <p:ph type="body" idx="1"/>
          </p:nvPr>
        </p:nvSpPr>
        <p:spPr/>
        <p:txBody>
          <a:bodyPr/>
          <a:lstStyle/>
          <a:p>
            <a:pPr>
              <a:buFont typeface="Wingdings" pitchFamily="2" charset="2"/>
              <a:buNone/>
            </a:pPr>
            <a:endParaRPr lang="en-US"/>
          </a:p>
          <a:p>
            <a:endParaRPr lang="en-US"/>
          </a:p>
        </p:txBody>
      </p:sp>
      <p:sp>
        <p:nvSpPr>
          <p:cNvPr id="11268" name="Rectangle 4"/>
          <p:cNvSpPr>
            <a:spLocks noChangeArrowheads="1"/>
          </p:cNvSpPr>
          <p:nvPr/>
        </p:nvSpPr>
        <p:spPr bwMode="auto">
          <a:xfrm>
            <a:off x="381000" y="1371600"/>
            <a:ext cx="8382000" cy="6063186"/>
          </a:xfrm>
          <a:prstGeom prst="rect">
            <a:avLst/>
          </a:prstGeom>
          <a:noFill/>
          <a:ln w="9525">
            <a:noFill/>
            <a:miter lim="800000"/>
            <a:headEnd/>
            <a:tailEnd/>
          </a:ln>
          <a:effectLst/>
        </p:spPr>
        <p:txBody>
          <a:bodyPr lIns="91429" tIns="45714" rIns="91429" bIns="45714">
            <a:spAutoFit/>
          </a:bodyPr>
          <a:lstStyle/>
          <a:p>
            <a:pPr>
              <a:buFontTx/>
              <a:buChar char="•"/>
            </a:pPr>
            <a:r>
              <a:rPr lang="en-US" sz="2800" b="1" dirty="0">
                <a:latin typeface="Arial" charset="0"/>
              </a:rPr>
              <a:t>PE is a major cause of death in the United States, </a:t>
            </a:r>
            <a:r>
              <a:rPr lang="en-US" sz="2800" b="1" dirty="0" smtClean="0">
                <a:latin typeface="Arial" charset="0"/>
              </a:rPr>
              <a:t>with estimated annual incidence of VTE about one episode per 1000 patients.</a:t>
            </a:r>
          </a:p>
          <a:p>
            <a:pPr>
              <a:buFontTx/>
              <a:buChar char="•"/>
            </a:pPr>
            <a:endParaRPr lang="en-US" sz="2800" b="1" dirty="0" smtClean="0">
              <a:latin typeface="Arial" charset="0"/>
            </a:endParaRPr>
          </a:p>
          <a:p>
            <a:pPr>
              <a:buFontTx/>
              <a:buChar char="•"/>
            </a:pPr>
            <a:r>
              <a:rPr lang="en-US" sz="2800" b="1" dirty="0" smtClean="0">
                <a:latin typeface="Arial" charset="0"/>
              </a:rPr>
              <a:t>As many as 3 million people die each year from acute PE. </a:t>
            </a:r>
          </a:p>
          <a:p>
            <a:pPr>
              <a:buFontTx/>
              <a:buChar char="•"/>
            </a:pPr>
            <a:endParaRPr lang="en-US" sz="2800" b="1" dirty="0">
              <a:latin typeface="Arial" charset="0"/>
            </a:endParaRPr>
          </a:p>
          <a:p>
            <a:r>
              <a:rPr lang="en-US" sz="2800" b="1" dirty="0">
                <a:latin typeface="Arial" charset="0"/>
              </a:rPr>
              <a:t>•&gt;400,000 diagnoses of PE are missed in the United States annually.</a:t>
            </a:r>
          </a:p>
          <a:p>
            <a:endParaRPr lang="en-US" sz="2800" b="1" dirty="0">
              <a:latin typeface="Arial" charset="0"/>
            </a:endParaRPr>
          </a:p>
          <a:p>
            <a:r>
              <a:rPr lang="en-US" sz="2800" b="1" dirty="0">
                <a:latin typeface="Arial" charset="0"/>
              </a:rPr>
              <a:t>•Most deaths from PE are due to </a:t>
            </a:r>
            <a:r>
              <a:rPr lang="en-US" sz="2800" b="1" i="1" dirty="0">
                <a:solidFill>
                  <a:srgbClr val="FFFF00"/>
                </a:solidFill>
                <a:latin typeface="Arial" charset="0"/>
              </a:rPr>
              <a:t>failure to diagnose</a:t>
            </a:r>
            <a:r>
              <a:rPr lang="en-US" sz="2800" b="1" dirty="0">
                <a:latin typeface="Arial" charset="0"/>
              </a:rPr>
              <a:t> rather than failure to treat adequately.</a:t>
            </a:r>
          </a:p>
          <a:p>
            <a:endParaRPr lang="en-US" sz="2800" b="1" dirty="0">
              <a:latin typeface="Arial" charset="0"/>
            </a:endParaRPr>
          </a:p>
          <a:p>
            <a:endParaRPr lang="en-US" sz="2400" b="1" dirty="0">
              <a:latin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Thrombolytic therapy</a:t>
            </a:r>
            <a:endParaRPr lang="en-US" dirty="0"/>
          </a:p>
        </p:txBody>
      </p:sp>
      <p:sp>
        <p:nvSpPr>
          <p:cNvPr id="3" name="Content Placeholder 2"/>
          <p:cNvSpPr>
            <a:spLocks noGrp="1"/>
          </p:cNvSpPr>
          <p:nvPr>
            <p:ph idx="1"/>
          </p:nvPr>
        </p:nvSpPr>
        <p:spPr/>
        <p:txBody>
          <a:bodyPr/>
          <a:lstStyle/>
          <a:p>
            <a:r>
              <a:rPr lang="en-US" dirty="0" smtClean="0"/>
              <a:t>Is approved for the treatment of proximal DVT and massive PE.</a:t>
            </a:r>
          </a:p>
          <a:p>
            <a:r>
              <a:rPr lang="en-US" dirty="0" smtClean="0"/>
              <a:t>They dissolve thrombi by activating plasminogen into plasmin.</a:t>
            </a:r>
          </a:p>
          <a:p>
            <a:r>
              <a:rPr lang="en-US" dirty="0" smtClean="0"/>
              <a:t>STK ,urokinase, and tPA are approved in the USA.</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Thrombolytic therapy</a:t>
            </a:r>
            <a:endParaRPr lang="en-US" dirty="0"/>
          </a:p>
        </p:txBody>
      </p:sp>
      <p:sp>
        <p:nvSpPr>
          <p:cNvPr id="3" name="Content Placeholder 2"/>
          <p:cNvSpPr>
            <a:spLocks noGrp="1"/>
          </p:cNvSpPr>
          <p:nvPr>
            <p:ph idx="1"/>
          </p:nvPr>
        </p:nvSpPr>
        <p:spPr/>
        <p:txBody>
          <a:bodyPr/>
          <a:lstStyle/>
          <a:p>
            <a:r>
              <a:rPr lang="en-US" dirty="0" smtClean="0"/>
              <a:t>In DVT it is associated with decreased pain and swelling and decreased incidence of postphlebitic syndrome.</a:t>
            </a:r>
          </a:p>
          <a:p>
            <a:r>
              <a:rPr lang="en-US" dirty="0" smtClean="0"/>
              <a:t>In PE they produce more rapid resolution of intravascular abnormalities,.</a:t>
            </a:r>
          </a:p>
          <a:p>
            <a:r>
              <a:rPr lang="en-US" dirty="0" smtClean="0"/>
              <a:t>However, no proven effect on mortality has yet been demonstrated.</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685800" y="357188"/>
            <a:ext cx="7772400" cy="1285875"/>
          </a:xfrm>
        </p:spPr>
        <p:txBody>
          <a:bodyPr>
            <a:normAutofit fontScale="90000"/>
          </a:bodyPr>
          <a:lstStyle/>
          <a:p>
            <a:pPr eaLnBrk="1" hangingPunct="1"/>
            <a:r>
              <a:rPr lang="en-US" smtClean="0">
                <a:cs typeface="Times New Roman" pitchFamily="18" charset="0"/>
              </a:rPr>
              <a:t>Suggestive approach in sub massive PE</a:t>
            </a:r>
            <a:endParaRPr lang="ar-JO" smtClean="0"/>
          </a:p>
        </p:txBody>
      </p:sp>
      <p:sp>
        <p:nvSpPr>
          <p:cNvPr id="3" name="Subtitle 2"/>
          <p:cNvSpPr>
            <a:spLocks noGrp="1"/>
          </p:cNvSpPr>
          <p:nvPr>
            <p:ph type="subTitle" idx="1"/>
          </p:nvPr>
        </p:nvSpPr>
        <p:spPr>
          <a:xfrm>
            <a:off x="285750" y="1643063"/>
            <a:ext cx="8429625" cy="4000500"/>
          </a:xfrm>
        </p:spPr>
        <p:txBody>
          <a:bodyPr/>
          <a:lstStyle/>
          <a:p>
            <a:pPr algn="l" rtl="0" eaLnBrk="1" hangingPunct="1">
              <a:buFont typeface="Arial" pitchFamily="34" charset="0"/>
              <a:buChar char="•"/>
              <a:defRPr/>
            </a:pPr>
            <a:r>
              <a:rPr lang="en-US" dirty="0" smtClean="0">
                <a:solidFill>
                  <a:schemeClr val="tx2">
                    <a:lumMod val="75000"/>
                  </a:schemeClr>
                </a:solidFill>
              </a:rPr>
              <a:t> In sub massive PE Thrombolysis would not routinely administered. </a:t>
            </a:r>
          </a:p>
          <a:p>
            <a:pPr algn="l" rtl="0" eaLnBrk="1" hangingPunct="1">
              <a:buFont typeface="Arial" pitchFamily="34" charset="0"/>
              <a:buChar char="•"/>
              <a:defRPr/>
            </a:pPr>
            <a:r>
              <a:rPr lang="en-US" dirty="0" smtClean="0">
                <a:solidFill>
                  <a:schemeClr val="tx2">
                    <a:lumMod val="75000"/>
                  </a:schemeClr>
                </a:solidFill>
              </a:rPr>
              <a:t> PESI score and the presence or absence of single or multiple poor prognostic factors should be balanced against factors associated with increased risk of bleeding (including age) in identifying suitable candidates for thrombolysis.</a:t>
            </a:r>
            <a:endParaRPr lang="ar-JO" dirty="0">
              <a:solidFill>
                <a:schemeClr val="tx2">
                  <a:lumMod val="75000"/>
                </a:schemeClr>
              </a:solidFill>
            </a:endParaRPr>
          </a:p>
        </p:txBody>
      </p:sp>
      <p:sp>
        <p:nvSpPr>
          <p:cNvPr id="32772" name="Rectangle 3"/>
          <p:cNvSpPr>
            <a:spLocks noChangeArrowheads="1"/>
          </p:cNvSpPr>
          <p:nvPr/>
        </p:nvSpPr>
        <p:spPr bwMode="auto">
          <a:xfrm>
            <a:off x="1428750" y="5715000"/>
            <a:ext cx="4849813" cy="400050"/>
          </a:xfrm>
          <a:prstGeom prst="rect">
            <a:avLst/>
          </a:prstGeom>
          <a:noFill/>
          <a:ln w="9525">
            <a:noFill/>
            <a:miter lim="800000"/>
            <a:headEnd/>
            <a:tailEnd/>
          </a:ln>
        </p:spPr>
        <p:txBody>
          <a:bodyPr>
            <a:spAutoFit/>
          </a:bodyPr>
          <a:lstStyle/>
          <a:p>
            <a:r>
              <a:rPr lang="en-US" sz="2000" b="1">
                <a:solidFill>
                  <a:srgbClr val="FF0000"/>
                </a:solidFill>
              </a:rPr>
              <a:t>Thorax. Feb 2014; 69(2): 174–180</a:t>
            </a:r>
            <a:endParaRPr lang="ar-JO" sz="2000" b="1">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risk of thrombolysis?</a:t>
            </a:r>
            <a:endParaRPr lang="en-US" dirty="0"/>
          </a:p>
        </p:txBody>
      </p:sp>
      <p:sp>
        <p:nvSpPr>
          <p:cNvPr id="3" name="Content Placeholder 2"/>
          <p:cNvSpPr>
            <a:spLocks noGrp="1"/>
          </p:cNvSpPr>
          <p:nvPr>
            <p:ph idx="1"/>
          </p:nvPr>
        </p:nvSpPr>
        <p:spPr/>
        <p:txBody>
          <a:bodyPr>
            <a:normAutofit lnSpcReduction="10000"/>
          </a:bodyPr>
          <a:lstStyle/>
          <a:p>
            <a:pPr lvl="1">
              <a:buFont typeface="Arial" pitchFamily="34" charset="0"/>
              <a:buChar char="•"/>
              <a:defRPr/>
            </a:pPr>
            <a:r>
              <a:rPr lang="en-US" dirty="0" smtClean="0">
                <a:solidFill>
                  <a:srgbClr val="0070C0"/>
                </a:solidFill>
              </a:rPr>
              <a:t>Major bleeding occurred in &gt;50% of patients receiving thrombolysis within 1 week of surgery and  in 20% of patients </a:t>
            </a:r>
            <a:r>
              <a:rPr lang="en-US" dirty="0" err="1" smtClean="0">
                <a:solidFill>
                  <a:srgbClr val="0070C0"/>
                </a:solidFill>
              </a:rPr>
              <a:t>thrombolysed</a:t>
            </a:r>
            <a:r>
              <a:rPr lang="en-US" dirty="0" smtClean="0">
                <a:solidFill>
                  <a:srgbClr val="0070C0"/>
                </a:solidFill>
              </a:rPr>
              <a:t> 1–2 weeks postoperatively. </a:t>
            </a:r>
          </a:p>
          <a:p>
            <a:pPr>
              <a:defRPr/>
            </a:pPr>
            <a:r>
              <a:rPr lang="en-US" dirty="0" smtClean="0">
                <a:solidFill>
                  <a:srgbClr val="0070C0"/>
                </a:solidFill>
              </a:rPr>
              <a:t> American College of Chest Physicians (ACCP) guidelines suggest that recent surgery (excluding recent brain or spinal surgery or trauma) is a relative contraindication and that the bleeding risk reduces significantly 2 weeks after surgery.</a:t>
            </a:r>
            <a:endParaRPr lang="ar-JO" dirty="0" smtClean="0">
              <a:solidFill>
                <a:srgbClr val="0070C0"/>
              </a:solidFill>
            </a:endParaRP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214313" y="214313"/>
            <a:ext cx="8929687" cy="1714500"/>
          </a:xfrm>
        </p:spPr>
        <p:txBody>
          <a:bodyPr>
            <a:normAutofit fontScale="90000"/>
          </a:bodyPr>
          <a:lstStyle/>
          <a:p>
            <a:pPr algn="l" eaLnBrk="1" hangingPunct="1"/>
            <a:r>
              <a:rPr lang="en-US" sz="3200" b="1" smtClean="0">
                <a:cs typeface="Times New Roman" pitchFamily="18" charset="0"/>
              </a:rPr>
              <a:t>A patient with an acute cerebral infarct is found to have an acute PE: what should I do regards </a:t>
            </a:r>
            <a:r>
              <a:rPr lang="ar-JO" sz="3200" b="1" smtClean="0"/>
              <a:t/>
            </a:r>
            <a:br>
              <a:rPr lang="ar-JO" sz="3200" b="1" smtClean="0"/>
            </a:br>
            <a:r>
              <a:rPr lang="en-US" sz="3200" b="1" smtClean="0">
                <a:cs typeface="Times New Roman" pitchFamily="18" charset="0"/>
              </a:rPr>
              <a:t>anticoagulation?</a:t>
            </a:r>
            <a:br>
              <a:rPr lang="en-US" sz="3200" b="1" smtClean="0">
                <a:cs typeface="Times New Roman" pitchFamily="18" charset="0"/>
              </a:rPr>
            </a:br>
            <a:endParaRPr lang="ar-JO" sz="3200" smtClean="0"/>
          </a:p>
        </p:txBody>
      </p:sp>
      <p:sp>
        <p:nvSpPr>
          <p:cNvPr id="3" name="Subtitle 2"/>
          <p:cNvSpPr>
            <a:spLocks noGrp="1"/>
          </p:cNvSpPr>
          <p:nvPr>
            <p:ph type="subTitle" idx="1"/>
          </p:nvPr>
        </p:nvSpPr>
        <p:spPr>
          <a:xfrm>
            <a:off x="285750" y="1571625"/>
            <a:ext cx="8643938" cy="5000625"/>
          </a:xfrm>
        </p:spPr>
        <p:txBody>
          <a:bodyPr/>
          <a:lstStyle/>
          <a:p>
            <a:pPr algn="l" rtl="0" eaLnBrk="1" hangingPunct="1">
              <a:buFont typeface="Arial" pitchFamily="34" charset="0"/>
              <a:buChar char="•"/>
              <a:defRPr/>
            </a:pPr>
            <a:r>
              <a:rPr lang="en-US" dirty="0" smtClean="0"/>
              <a:t> </a:t>
            </a:r>
            <a:r>
              <a:rPr lang="en-US" dirty="0" smtClean="0">
                <a:solidFill>
                  <a:srgbClr val="0070C0"/>
                </a:solidFill>
              </a:rPr>
              <a:t>To </a:t>
            </a:r>
            <a:r>
              <a:rPr lang="en-US" dirty="0" err="1" smtClean="0">
                <a:solidFill>
                  <a:srgbClr val="0070C0"/>
                </a:solidFill>
              </a:rPr>
              <a:t>anticoagulate</a:t>
            </a:r>
            <a:r>
              <a:rPr lang="en-US" dirty="0" smtClean="0">
                <a:solidFill>
                  <a:srgbClr val="0070C0"/>
                </a:solidFill>
              </a:rPr>
              <a:t> all patients with a cerebral infarct and PE. </a:t>
            </a:r>
          </a:p>
          <a:p>
            <a:pPr algn="l" rtl="0" eaLnBrk="1" hangingPunct="1">
              <a:buFont typeface="Arial" pitchFamily="34" charset="0"/>
              <a:buNone/>
              <a:defRPr/>
            </a:pPr>
            <a:endParaRPr lang="en-US" dirty="0" smtClean="0">
              <a:solidFill>
                <a:srgbClr val="0070C0"/>
              </a:solidFill>
            </a:endParaRPr>
          </a:p>
          <a:p>
            <a:pPr algn="l" rtl="0" eaLnBrk="1" hangingPunct="1">
              <a:buFont typeface="Arial" pitchFamily="34" charset="0"/>
              <a:buChar char="•"/>
              <a:defRPr/>
            </a:pPr>
            <a:r>
              <a:rPr lang="en-US" dirty="0" smtClean="0">
                <a:solidFill>
                  <a:srgbClr val="0070C0"/>
                </a:solidFill>
              </a:rPr>
              <a:t> In patients with PE with a primary </a:t>
            </a:r>
            <a:r>
              <a:rPr lang="en-US" dirty="0" err="1" smtClean="0">
                <a:solidFill>
                  <a:srgbClr val="0070C0"/>
                </a:solidFill>
              </a:rPr>
              <a:t>haemorrhagic</a:t>
            </a:r>
            <a:r>
              <a:rPr lang="en-US" dirty="0" smtClean="0">
                <a:solidFill>
                  <a:srgbClr val="0070C0"/>
                </a:solidFill>
              </a:rPr>
              <a:t> stroke or recent significant </a:t>
            </a:r>
            <a:r>
              <a:rPr lang="en-US" dirty="0" err="1" smtClean="0">
                <a:solidFill>
                  <a:srgbClr val="0070C0"/>
                </a:solidFill>
              </a:rPr>
              <a:t>haemorrhagic</a:t>
            </a:r>
            <a:r>
              <a:rPr lang="en-US" dirty="0" smtClean="0">
                <a:solidFill>
                  <a:srgbClr val="0070C0"/>
                </a:solidFill>
              </a:rPr>
              <a:t> transformation consider inferior vena cava (IVC) filter insertion and delayed anticoagulation.</a:t>
            </a:r>
            <a:endParaRPr lang="ar-JO" dirty="0">
              <a:solidFill>
                <a:srgbClr val="0070C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0" y="357188"/>
            <a:ext cx="9144000" cy="1428750"/>
          </a:xfrm>
        </p:spPr>
        <p:txBody>
          <a:bodyPr>
            <a:normAutofit fontScale="90000"/>
          </a:bodyPr>
          <a:lstStyle/>
          <a:p>
            <a:pPr eaLnBrk="1" hangingPunct="1"/>
            <a:r>
              <a:rPr lang="en-US" sz="3200" b="1" smtClean="0">
                <a:cs typeface="Times New Roman" pitchFamily="18" charset="0"/>
              </a:rPr>
              <a:t>Which patients in an arrest or peri-arrest situation should I consider thrombolysing in the absence of definitive radiological evidence of PE?</a:t>
            </a:r>
            <a:br>
              <a:rPr lang="en-US" sz="3200" b="1" smtClean="0">
                <a:cs typeface="Times New Roman" pitchFamily="18" charset="0"/>
              </a:rPr>
            </a:br>
            <a:endParaRPr lang="ar-JO" sz="3200" smtClean="0"/>
          </a:p>
        </p:txBody>
      </p:sp>
      <p:sp>
        <p:nvSpPr>
          <p:cNvPr id="3" name="Subtitle 2"/>
          <p:cNvSpPr>
            <a:spLocks noGrp="1"/>
          </p:cNvSpPr>
          <p:nvPr>
            <p:ph type="subTitle" idx="1"/>
          </p:nvPr>
        </p:nvSpPr>
        <p:spPr>
          <a:xfrm>
            <a:off x="0" y="1785938"/>
            <a:ext cx="8858250" cy="5072062"/>
          </a:xfrm>
        </p:spPr>
        <p:txBody>
          <a:bodyPr/>
          <a:lstStyle/>
          <a:p>
            <a:pPr algn="l" eaLnBrk="1" hangingPunct="1">
              <a:buFont typeface="Arial" pitchFamily="34" charset="0"/>
              <a:buNone/>
              <a:defRPr/>
            </a:pPr>
            <a:endParaRPr lang="en-US" dirty="0" smtClean="0">
              <a:solidFill>
                <a:schemeClr val="accent5">
                  <a:lumMod val="50000"/>
                </a:schemeClr>
              </a:solidFill>
            </a:endParaRPr>
          </a:p>
          <a:p>
            <a:pPr algn="l" eaLnBrk="1" hangingPunct="1">
              <a:buFont typeface="Arial" pitchFamily="34" charset="0"/>
              <a:buNone/>
              <a:defRPr/>
            </a:pPr>
            <a:r>
              <a:rPr lang="en-US" dirty="0" smtClean="0">
                <a:solidFill>
                  <a:schemeClr val="accent5">
                    <a:lumMod val="50000"/>
                  </a:schemeClr>
                </a:solidFill>
              </a:rPr>
              <a:t>Thrombolysis should be administered in the </a:t>
            </a:r>
            <a:r>
              <a:rPr lang="en-US" dirty="0" err="1" smtClean="0">
                <a:solidFill>
                  <a:schemeClr val="accent5">
                    <a:lumMod val="50000"/>
                  </a:schemeClr>
                </a:solidFill>
              </a:rPr>
              <a:t>peri</a:t>
            </a:r>
            <a:r>
              <a:rPr lang="en-US" dirty="0" smtClean="0">
                <a:solidFill>
                  <a:schemeClr val="accent5">
                    <a:lumMod val="50000"/>
                  </a:schemeClr>
                </a:solidFill>
              </a:rPr>
              <a:t>-arrest or arrest situation when PE is either known or suspected.</a:t>
            </a:r>
            <a:endParaRPr lang="ar-JO"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0" y="285750"/>
            <a:ext cx="8786813" cy="1357313"/>
          </a:xfrm>
        </p:spPr>
        <p:txBody>
          <a:bodyPr/>
          <a:lstStyle/>
          <a:p>
            <a:pPr eaLnBrk="1" hangingPunct="1"/>
            <a:r>
              <a:rPr lang="en-US" smtClean="0">
                <a:cs typeface="Times New Roman" pitchFamily="18" charset="0"/>
              </a:rPr>
              <a:t>Surgical Alternative of Thrombolytics</a:t>
            </a:r>
            <a:endParaRPr lang="ar-JO" smtClean="0"/>
          </a:p>
        </p:txBody>
      </p:sp>
      <p:sp>
        <p:nvSpPr>
          <p:cNvPr id="37891" name="Subtitle 2"/>
          <p:cNvSpPr>
            <a:spLocks noGrp="1"/>
          </p:cNvSpPr>
          <p:nvPr>
            <p:ph type="subTitle" idx="1"/>
          </p:nvPr>
        </p:nvSpPr>
        <p:spPr>
          <a:xfrm>
            <a:off x="357188" y="2000250"/>
            <a:ext cx="8572500" cy="4357688"/>
          </a:xfrm>
        </p:spPr>
        <p:txBody>
          <a:bodyPr/>
          <a:lstStyle/>
          <a:p>
            <a:pPr algn="l" rtl="0" eaLnBrk="1" hangingPunct="1">
              <a:buFont typeface="Arial" charset="0"/>
              <a:buChar char="•"/>
            </a:pPr>
            <a:r>
              <a:rPr lang="en-US" smtClean="0">
                <a:solidFill>
                  <a:srgbClr val="0070C0"/>
                </a:solidFill>
                <a:cs typeface="Arial" charset="0"/>
              </a:rPr>
              <a:t> No comparative data exist to guide primary management of massive PE in the presence of a strong contraindication to systemic thrombolysis.</a:t>
            </a:r>
          </a:p>
          <a:p>
            <a:pPr algn="l" rtl="0" eaLnBrk="1" hangingPunct="1"/>
            <a:endParaRPr lang="en-US" smtClean="0">
              <a:solidFill>
                <a:srgbClr val="0070C0"/>
              </a:solidFill>
              <a:cs typeface="Arial" charset="0"/>
            </a:endParaRPr>
          </a:p>
          <a:p>
            <a:pPr algn="l" rtl="0" eaLnBrk="1" hangingPunct="1">
              <a:buFont typeface="Arial" charset="0"/>
              <a:buChar char="•"/>
            </a:pPr>
            <a:r>
              <a:rPr lang="en-US" smtClean="0">
                <a:solidFill>
                  <a:srgbClr val="0070C0"/>
                </a:solidFill>
                <a:cs typeface="Arial" charset="0"/>
              </a:rPr>
              <a:t> Management is dependent on local availability of cardiothoracic surgery and catheter-based therapy.</a:t>
            </a:r>
            <a:endParaRPr lang="ar-JO" smtClean="0">
              <a:solidFill>
                <a:srgbClr val="0070C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0" y="428625"/>
            <a:ext cx="9144000" cy="1285875"/>
          </a:xfrm>
        </p:spPr>
        <p:txBody>
          <a:bodyPr>
            <a:normAutofit fontScale="90000"/>
          </a:bodyPr>
          <a:lstStyle/>
          <a:p>
            <a:pPr algn="l" eaLnBrk="1" hangingPunct="1"/>
            <a:r>
              <a:rPr lang="en-US" sz="3200" b="1" smtClean="0">
                <a:cs typeface="Times New Roman" pitchFamily="18" charset="0"/>
              </a:rPr>
              <a:t>Management of a pregnant patient with significant PE?</a:t>
            </a:r>
            <a:br>
              <a:rPr lang="en-US" sz="3200" b="1" smtClean="0">
                <a:cs typeface="Times New Roman" pitchFamily="18" charset="0"/>
              </a:rPr>
            </a:br>
            <a:endParaRPr lang="ar-JO" sz="3200" smtClean="0"/>
          </a:p>
        </p:txBody>
      </p:sp>
      <p:sp>
        <p:nvSpPr>
          <p:cNvPr id="3" name="Subtitle 2"/>
          <p:cNvSpPr>
            <a:spLocks noGrp="1"/>
          </p:cNvSpPr>
          <p:nvPr>
            <p:ph type="subTitle" idx="1"/>
          </p:nvPr>
        </p:nvSpPr>
        <p:spPr>
          <a:xfrm>
            <a:off x="214313" y="1428750"/>
            <a:ext cx="8643937" cy="5143500"/>
          </a:xfrm>
        </p:spPr>
        <p:txBody>
          <a:bodyPr/>
          <a:lstStyle/>
          <a:p>
            <a:pPr algn="l" rtl="0" eaLnBrk="1" hangingPunct="1">
              <a:buFont typeface="Arial" pitchFamily="34" charset="0"/>
              <a:buChar char="•"/>
              <a:defRPr/>
            </a:pPr>
            <a:r>
              <a:rPr lang="en-US" dirty="0" smtClean="0"/>
              <a:t> </a:t>
            </a:r>
            <a:r>
              <a:rPr lang="en-US" dirty="0" smtClean="0">
                <a:solidFill>
                  <a:srgbClr val="0070C0"/>
                </a:solidFill>
              </a:rPr>
              <a:t>Therapeutic LMWH is the anticoagulant of choice in pregnancy.</a:t>
            </a:r>
          </a:p>
          <a:p>
            <a:pPr algn="l" rtl="0" eaLnBrk="1" hangingPunct="1">
              <a:buFont typeface="Arial" pitchFamily="34" charset="0"/>
              <a:buChar char="•"/>
              <a:defRPr/>
            </a:pPr>
            <a:r>
              <a:rPr lang="en-US" dirty="0" smtClean="0">
                <a:solidFill>
                  <a:srgbClr val="0070C0"/>
                </a:solidFill>
              </a:rPr>
              <a:t> Systemic </a:t>
            </a:r>
            <a:r>
              <a:rPr lang="en-US" dirty="0" err="1" smtClean="0">
                <a:solidFill>
                  <a:srgbClr val="0070C0"/>
                </a:solidFill>
              </a:rPr>
              <a:t>thrombolysis</a:t>
            </a:r>
            <a:r>
              <a:rPr lang="en-US" dirty="0" smtClean="0">
                <a:solidFill>
                  <a:srgbClr val="0070C0"/>
                </a:solidFill>
              </a:rPr>
              <a:t> should be administered for massive PE in pregnancy;</a:t>
            </a:r>
          </a:p>
          <a:p>
            <a:pPr algn="l" rtl="0" eaLnBrk="1" hangingPunct="1">
              <a:buFont typeface="Arial" pitchFamily="34" charset="0"/>
              <a:buChar char="•"/>
              <a:defRPr/>
            </a:pPr>
            <a:r>
              <a:rPr lang="en-US" dirty="0" smtClean="0">
                <a:solidFill>
                  <a:srgbClr val="0070C0"/>
                </a:solidFill>
              </a:rPr>
              <a:t> However if bleeding risk is high (</a:t>
            </a:r>
            <a:r>
              <a:rPr lang="en-US" dirty="0" err="1" smtClean="0">
                <a:solidFill>
                  <a:srgbClr val="0070C0"/>
                </a:solidFill>
              </a:rPr>
              <a:t>eg</a:t>
            </a:r>
            <a:r>
              <a:rPr lang="en-US" dirty="0" smtClean="0">
                <a:solidFill>
                  <a:srgbClr val="0070C0"/>
                </a:solidFill>
              </a:rPr>
              <a:t>, in the </a:t>
            </a:r>
            <a:r>
              <a:rPr lang="en-US" dirty="0" err="1" smtClean="0">
                <a:solidFill>
                  <a:srgbClr val="0070C0"/>
                </a:solidFill>
              </a:rPr>
              <a:t>peripartum</a:t>
            </a:r>
            <a:r>
              <a:rPr lang="en-US" dirty="0" smtClean="0">
                <a:solidFill>
                  <a:srgbClr val="0070C0"/>
                </a:solidFill>
              </a:rPr>
              <a:t> period) then surgical or mechanical methods are suggested, depending on local availability.</a:t>
            </a:r>
            <a:endParaRPr lang="ar-JO" dirty="0">
              <a:solidFill>
                <a:srgbClr val="0070C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274638"/>
            <a:ext cx="8229600" cy="5654675"/>
          </a:xfrm>
        </p:spPr>
        <p:txBody>
          <a:bodyPr/>
          <a:lstStyle/>
          <a:p>
            <a:r>
              <a:rPr lang="en-US" sz="8000" smtClean="0">
                <a:cs typeface="Times New Roman" pitchFamily="18" charset="0"/>
              </a:rPr>
              <a:t>Thank You </a:t>
            </a:r>
            <a:endParaRPr lang="ar-JO" sz="80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1">
                <a:effectLst/>
              </a:rPr>
              <a:t>Epidemiology</a:t>
            </a:r>
          </a:p>
        </p:txBody>
      </p:sp>
      <p:sp>
        <p:nvSpPr>
          <p:cNvPr id="15363" name="Rectangle 3"/>
          <p:cNvSpPr>
            <a:spLocks noGrp="1" noChangeArrowheads="1"/>
          </p:cNvSpPr>
          <p:nvPr>
            <p:ph type="body" idx="1"/>
          </p:nvPr>
        </p:nvSpPr>
        <p:spPr>
          <a:xfrm>
            <a:off x="457200" y="2022475"/>
            <a:ext cx="8229600" cy="4530725"/>
          </a:xfrm>
        </p:spPr>
        <p:txBody>
          <a:bodyPr/>
          <a:lstStyle/>
          <a:p>
            <a:r>
              <a:rPr lang="en-US" b="1" dirty="0">
                <a:effectLst/>
              </a:rPr>
              <a:t>Mortality is </a:t>
            </a:r>
            <a:r>
              <a:rPr lang="en-US" b="1" dirty="0" smtClean="0"/>
              <a:t>30% if untreated, and 8% if treated.</a:t>
            </a:r>
            <a:endParaRPr lang="en-US" b="1" dirty="0">
              <a:effectLst/>
            </a:endParaRPr>
          </a:p>
          <a:p>
            <a:endParaRPr lang="en-US" b="1" dirty="0">
              <a:effectLst/>
            </a:endParaRPr>
          </a:p>
          <a:p>
            <a:r>
              <a:rPr lang="en-US" b="1" dirty="0">
                <a:effectLst/>
              </a:rPr>
              <a:t>In 25% of PE, the initial manifestation is </a:t>
            </a:r>
            <a:r>
              <a:rPr lang="en-US" b="1" dirty="0" smtClean="0">
                <a:effectLst/>
              </a:rPr>
              <a:t>death.</a:t>
            </a:r>
            <a:endParaRPr lang="en-US" b="1" dirty="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a:effectLst/>
              </a:rPr>
              <a:t>Risk Factors</a:t>
            </a:r>
          </a:p>
        </p:txBody>
      </p:sp>
      <p:sp>
        <p:nvSpPr>
          <p:cNvPr id="17411" name="Rectangle 3"/>
          <p:cNvSpPr>
            <a:spLocks noGrp="1" noChangeArrowheads="1"/>
          </p:cNvSpPr>
          <p:nvPr>
            <p:ph type="body" idx="1"/>
          </p:nvPr>
        </p:nvSpPr>
        <p:spPr/>
        <p:txBody>
          <a:bodyPr/>
          <a:lstStyle/>
          <a:p>
            <a:pPr marL="609600" indent="-609600"/>
            <a:r>
              <a:rPr lang="en-US" b="1" u="sng" dirty="0">
                <a:effectLst/>
              </a:rPr>
              <a:t>Virchow’s triad</a:t>
            </a:r>
          </a:p>
          <a:p>
            <a:pPr marL="609600" indent="-609600">
              <a:buFont typeface="Wingdings" pitchFamily="2" charset="2"/>
              <a:buAutoNum type="arabicPeriod"/>
            </a:pPr>
            <a:r>
              <a:rPr lang="en-US" b="1" dirty="0">
                <a:effectLst/>
              </a:rPr>
              <a:t>Stasis</a:t>
            </a:r>
          </a:p>
          <a:p>
            <a:pPr marL="609600" indent="-609600">
              <a:buFont typeface="Wingdings" pitchFamily="2" charset="2"/>
              <a:buAutoNum type="arabicPeriod"/>
            </a:pPr>
            <a:r>
              <a:rPr lang="en-US" b="1" dirty="0">
                <a:effectLst/>
              </a:rPr>
              <a:t>Venous injury/endothelial damage</a:t>
            </a:r>
          </a:p>
          <a:p>
            <a:pPr marL="609600" indent="-609600">
              <a:buFont typeface="Wingdings" pitchFamily="2" charset="2"/>
              <a:buAutoNum type="arabicPeriod"/>
            </a:pPr>
            <a:r>
              <a:rPr lang="en-US" b="1" dirty="0" err="1">
                <a:effectLst/>
              </a:rPr>
              <a:t>Hypercoagulability</a:t>
            </a:r>
            <a:endParaRPr lang="en-US" b="1" dirty="0">
              <a:effectLst/>
            </a:endParaRPr>
          </a:p>
          <a:p>
            <a:pPr marL="609600" indent="-609600"/>
            <a:endParaRPr lang="en-US" b="1" dirty="0">
              <a:effectLst/>
            </a:endParaRPr>
          </a:p>
          <a:p>
            <a:pPr marL="609600" indent="-609600"/>
            <a:r>
              <a:rPr lang="en-US" b="1" i="1" dirty="0">
                <a:effectLst/>
              </a:rPr>
              <a:t>Most patients have several of these…</a:t>
            </a:r>
          </a:p>
          <a:p>
            <a:pPr marL="609600" indent="-609600"/>
            <a:endParaRPr lang="en-US" b="1" i="1" dirty="0">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effectLst/>
              </a:rPr>
              <a:t>Risk Factors</a:t>
            </a:r>
          </a:p>
        </p:txBody>
      </p:sp>
      <p:sp>
        <p:nvSpPr>
          <p:cNvPr id="21507" name="Rectangle 3"/>
          <p:cNvSpPr>
            <a:spLocks noGrp="1" noChangeArrowheads="1"/>
          </p:cNvSpPr>
          <p:nvPr>
            <p:ph type="body" idx="1"/>
          </p:nvPr>
        </p:nvSpPr>
        <p:spPr>
          <a:xfrm>
            <a:off x="457200" y="1371600"/>
            <a:ext cx="8229600" cy="5486400"/>
          </a:xfrm>
        </p:spPr>
        <p:txBody>
          <a:bodyPr/>
          <a:lstStyle/>
          <a:p>
            <a:pPr>
              <a:lnSpc>
                <a:spcPct val="80000"/>
              </a:lnSpc>
            </a:pPr>
            <a:r>
              <a:rPr lang="en-US" sz="1800" b="1" dirty="0" smtClean="0">
                <a:effectLst/>
              </a:rPr>
              <a:t>Inherited</a:t>
            </a:r>
          </a:p>
          <a:p>
            <a:pPr>
              <a:lnSpc>
                <a:spcPct val="80000"/>
              </a:lnSpc>
            </a:pPr>
            <a:r>
              <a:rPr lang="en-US" sz="1800" b="1" dirty="0" smtClean="0"/>
              <a:t>Congenital or hereditary </a:t>
            </a:r>
            <a:r>
              <a:rPr lang="en-US" sz="1800" b="1" dirty="0" err="1" smtClean="0"/>
              <a:t>hypercoagulable</a:t>
            </a:r>
            <a:r>
              <a:rPr lang="en-US" sz="1800" b="1" dirty="0" smtClean="0"/>
              <a:t> state.</a:t>
            </a:r>
            <a:endParaRPr lang="en-US" sz="1800" b="1" dirty="0">
              <a:effectLst/>
            </a:endParaRPr>
          </a:p>
          <a:p>
            <a:pPr lvl="1">
              <a:lnSpc>
                <a:spcPct val="80000"/>
              </a:lnSpc>
            </a:pPr>
            <a:r>
              <a:rPr lang="en-US" sz="1600" b="1" dirty="0">
                <a:effectLst/>
              </a:rPr>
              <a:t>Factor V </a:t>
            </a:r>
            <a:r>
              <a:rPr lang="en-US" sz="1600" b="1" dirty="0" err="1" smtClean="0">
                <a:effectLst/>
              </a:rPr>
              <a:t>leiden</a:t>
            </a:r>
            <a:r>
              <a:rPr lang="en-US" sz="1600" b="1" dirty="0" smtClean="0">
                <a:effectLst/>
              </a:rPr>
              <a:t> (activated protein C resistance ) .</a:t>
            </a:r>
            <a:endParaRPr lang="en-US" sz="1600" b="1" dirty="0">
              <a:effectLst/>
            </a:endParaRPr>
          </a:p>
          <a:p>
            <a:pPr lvl="1">
              <a:lnSpc>
                <a:spcPct val="80000"/>
              </a:lnSpc>
            </a:pPr>
            <a:r>
              <a:rPr lang="en-US" sz="1600" b="1" dirty="0" err="1">
                <a:effectLst/>
              </a:rPr>
              <a:t>Prothrombin</a:t>
            </a:r>
            <a:r>
              <a:rPr lang="en-US" sz="1600" b="1" dirty="0">
                <a:effectLst/>
              </a:rPr>
              <a:t> gene </a:t>
            </a:r>
            <a:r>
              <a:rPr lang="en-US" sz="1600" b="1" dirty="0" smtClean="0">
                <a:effectLst/>
              </a:rPr>
              <a:t>mutation ( G20210A mutation ).</a:t>
            </a:r>
            <a:endParaRPr lang="en-US" sz="1600" b="1" dirty="0">
              <a:effectLst/>
            </a:endParaRPr>
          </a:p>
          <a:p>
            <a:pPr lvl="1">
              <a:lnSpc>
                <a:spcPct val="80000"/>
              </a:lnSpc>
            </a:pPr>
            <a:r>
              <a:rPr lang="en-US" sz="1600" b="1" dirty="0">
                <a:effectLst/>
              </a:rPr>
              <a:t>Low protein C, protein S, </a:t>
            </a:r>
            <a:r>
              <a:rPr lang="en-US" sz="1600" b="1" dirty="0" err="1">
                <a:effectLst/>
              </a:rPr>
              <a:t>antithrombin</a:t>
            </a:r>
            <a:r>
              <a:rPr lang="en-US" sz="1600" b="1" dirty="0">
                <a:effectLst/>
              </a:rPr>
              <a:t> III</a:t>
            </a:r>
          </a:p>
          <a:p>
            <a:pPr lvl="1">
              <a:lnSpc>
                <a:spcPct val="80000"/>
              </a:lnSpc>
            </a:pPr>
            <a:r>
              <a:rPr lang="en-US" sz="1600" b="1" dirty="0">
                <a:effectLst/>
              </a:rPr>
              <a:t>Family history of VTE</a:t>
            </a:r>
          </a:p>
          <a:p>
            <a:pPr lvl="1">
              <a:lnSpc>
                <a:spcPct val="80000"/>
              </a:lnSpc>
            </a:pPr>
            <a:endParaRPr lang="en-US" sz="1600" b="1" dirty="0">
              <a:effectLst/>
            </a:endParaRPr>
          </a:p>
          <a:p>
            <a:pPr>
              <a:lnSpc>
                <a:spcPct val="80000"/>
              </a:lnSpc>
            </a:pPr>
            <a:r>
              <a:rPr lang="en-US" sz="1800" b="1" dirty="0">
                <a:effectLst/>
              </a:rPr>
              <a:t>Acquired </a:t>
            </a:r>
          </a:p>
          <a:p>
            <a:pPr lvl="1">
              <a:lnSpc>
                <a:spcPct val="80000"/>
              </a:lnSpc>
            </a:pPr>
            <a:r>
              <a:rPr lang="en-US" sz="1600" b="1" dirty="0">
                <a:effectLst/>
              </a:rPr>
              <a:t>Age</a:t>
            </a:r>
          </a:p>
          <a:p>
            <a:pPr lvl="1">
              <a:lnSpc>
                <a:spcPct val="80000"/>
              </a:lnSpc>
              <a:buNone/>
            </a:pPr>
            <a:r>
              <a:rPr lang="en-US" sz="1600" b="1" dirty="0" smtClean="0">
                <a:solidFill>
                  <a:srgbClr val="FFFF00"/>
                </a:solidFill>
              </a:rPr>
              <a:t>--smoking</a:t>
            </a:r>
            <a:endParaRPr lang="en-US" sz="1600" b="1" dirty="0">
              <a:solidFill>
                <a:srgbClr val="FFFF00"/>
              </a:solidFill>
              <a:effectLst/>
            </a:endParaRPr>
          </a:p>
          <a:p>
            <a:pPr lvl="1">
              <a:lnSpc>
                <a:spcPct val="80000"/>
              </a:lnSpc>
            </a:pPr>
            <a:r>
              <a:rPr lang="en-US" sz="1600" b="1" dirty="0">
                <a:solidFill>
                  <a:srgbClr val="FFFF00"/>
                </a:solidFill>
                <a:effectLst/>
              </a:rPr>
              <a:t>Obesity</a:t>
            </a:r>
          </a:p>
          <a:p>
            <a:pPr lvl="1">
              <a:lnSpc>
                <a:spcPct val="80000"/>
              </a:lnSpc>
            </a:pPr>
            <a:r>
              <a:rPr lang="en-US" sz="1600" b="1" dirty="0">
                <a:solidFill>
                  <a:srgbClr val="FFFF00"/>
                </a:solidFill>
                <a:effectLst/>
              </a:rPr>
              <a:t>immobility</a:t>
            </a:r>
          </a:p>
          <a:p>
            <a:pPr lvl="1">
              <a:lnSpc>
                <a:spcPct val="80000"/>
              </a:lnSpc>
            </a:pPr>
            <a:r>
              <a:rPr lang="en-US" sz="1600" b="1" dirty="0">
                <a:effectLst/>
              </a:rPr>
              <a:t>Malignancy</a:t>
            </a:r>
          </a:p>
          <a:p>
            <a:pPr lvl="1">
              <a:lnSpc>
                <a:spcPct val="80000"/>
              </a:lnSpc>
            </a:pPr>
            <a:r>
              <a:rPr lang="en-US" sz="1600" b="1" dirty="0" err="1">
                <a:effectLst/>
              </a:rPr>
              <a:t>Antiphospholipid</a:t>
            </a:r>
            <a:r>
              <a:rPr lang="en-US" sz="1600" b="1" dirty="0">
                <a:effectLst/>
              </a:rPr>
              <a:t> antibody syndrome [venous and arterial]</a:t>
            </a:r>
          </a:p>
          <a:p>
            <a:pPr lvl="1">
              <a:lnSpc>
                <a:spcPct val="80000"/>
              </a:lnSpc>
            </a:pPr>
            <a:r>
              <a:rPr lang="en-US" sz="1600" b="1" dirty="0" err="1">
                <a:effectLst/>
              </a:rPr>
              <a:t>Hyperhomocysteinemia</a:t>
            </a:r>
            <a:r>
              <a:rPr lang="en-US" sz="1600" b="1" dirty="0">
                <a:effectLst/>
              </a:rPr>
              <a:t> [venous and arterial]</a:t>
            </a:r>
          </a:p>
          <a:p>
            <a:pPr lvl="1">
              <a:lnSpc>
                <a:spcPct val="80000"/>
              </a:lnSpc>
            </a:pPr>
            <a:r>
              <a:rPr lang="en-US" sz="1600" b="1" dirty="0">
                <a:effectLst/>
              </a:rPr>
              <a:t>Oral contraceptive pills or hormone replacement therapy</a:t>
            </a:r>
            <a:r>
              <a:rPr lang="en-US" sz="1600" b="1" dirty="0" smtClean="0">
                <a:effectLst/>
              </a:rPr>
              <a:t>.</a:t>
            </a:r>
            <a:endParaRPr lang="en-US" sz="1600" b="1" dirty="0">
              <a:solidFill>
                <a:srgbClr val="FFFF00"/>
              </a:solidFill>
              <a:effectLst/>
            </a:endParaRPr>
          </a:p>
          <a:p>
            <a:pPr lvl="1">
              <a:lnSpc>
                <a:spcPct val="80000"/>
              </a:lnSpc>
            </a:pPr>
            <a:r>
              <a:rPr lang="en-US" sz="1600" b="1" dirty="0">
                <a:solidFill>
                  <a:srgbClr val="FFFF00"/>
                </a:solidFill>
                <a:effectLst/>
              </a:rPr>
              <a:t>Trauma, surgery, hospitalization</a:t>
            </a:r>
          </a:p>
          <a:p>
            <a:pPr lvl="1">
              <a:lnSpc>
                <a:spcPct val="80000"/>
              </a:lnSpc>
            </a:pPr>
            <a:r>
              <a:rPr lang="en-US" sz="1600" b="1" dirty="0">
                <a:solidFill>
                  <a:srgbClr val="FFFF00"/>
                </a:solidFill>
                <a:effectLst/>
              </a:rPr>
              <a:t>Infection</a:t>
            </a:r>
          </a:p>
          <a:p>
            <a:pPr lvl="1">
              <a:lnSpc>
                <a:spcPct val="80000"/>
              </a:lnSpc>
            </a:pPr>
            <a:r>
              <a:rPr lang="en-US" sz="1600" b="1" dirty="0">
                <a:effectLst/>
              </a:rPr>
              <a:t>Long haul air travel</a:t>
            </a:r>
          </a:p>
          <a:p>
            <a:pPr lvl="1">
              <a:lnSpc>
                <a:spcPct val="80000"/>
              </a:lnSpc>
            </a:pPr>
            <a:r>
              <a:rPr lang="en-US" sz="1600" b="1" dirty="0">
                <a:effectLst/>
              </a:rPr>
              <a:t>Electronic  leads, indwelling catheters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2002</Words>
  <Application>Microsoft Office PowerPoint</Application>
  <PresentationFormat>On-screen Show (4:3)</PresentationFormat>
  <Paragraphs>305</Paragraphs>
  <Slides>68</Slides>
  <Notes>14</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Venous Thromboembolism Update</vt:lpstr>
      <vt:lpstr> Pulmonary Embolism General introduction</vt:lpstr>
      <vt:lpstr>PE</vt:lpstr>
      <vt:lpstr>Slide 4</vt:lpstr>
      <vt:lpstr>Slide 5</vt:lpstr>
      <vt:lpstr>Epidemiology</vt:lpstr>
      <vt:lpstr>Epidemiology</vt:lpstr>
      <vt:lpstr>Risk Factors</vt:lpstr>
      <vt:lpstr>Risk Factors</vt:lpstr>
      <vt:lpstr>Acute PE: Pathophysiology</vt:lpstr>
      <vt:lpstr>Slide 11</vt:lpstr>
      <vt:lpstr>Acute PE: Pathophysiology</vt:lpstr>
      <vt:lpstr>Diagnosis Symptoms and Signs</vt:lpstr>
      <vt:lpstr>Slide 14</vt:lpstr>
      <vt:lpstr>Diagnostic Approach of PE</vt:lpstr>
      <vt:lpstr>Clinical Probability</vt:lpstr>
      <vt:lpstr>Slide 17</vt:lpstr>
      <vt:lpstr>Slide 18</vt:lpstr>
      <vt:lpstr>Diagnosis Laboratory Evaluation</vt:lpstr>
      <vt:lpstr>Diagnosis Chest XR</vt:lpstr>
      <vt:lpstr>Diagnosis V/Q scans</vt:lpstr>
      <vt:lpstr>Diagnosis CT scan – New Standard</vt:lpstr>
      <vt:lpstr>What is CT with PE protocol?</vt:lpstr>
      <vt:lpstr>Slide 24</vt:lpstr>
      <vt:lpstr>Slide 25</vt:lpstr>
      <vt:lpstr>Slide 26</vt:lpstr>
      <vt:lpstr>Slide 27</vt:lpstr>
      <vt:lpstr>Slide 28</vt:lpstr>
      <vt:lpstr>ECHO for Risk Stratification</vt:lpstr>
      <vt:lpstr>Risk stratification algorithm</vt:lpstr>
      <vt:lpstr>Severity of PE</vt:lpstr>
      <vt:lpstr>Classification according to severity</vt:lpstr>
      <vt:lpstr>Slide 33</vt:lpstr>
      <vt:lpstr>Slide 34</vt:lpstr>
      <vt:lpstr>Intermediate Risk</vt:lpstr>
      <vt:lpstr>Low Risk</vt:lpstr>
      <vt:lpstr>Treatment Goals</vt:lpstr>
      <vt:lpstr>Slide 38</vt:lpstr>
      <vt:lpstr>Slide 39</vt:lpstr>
      <vt:lpstr>Slide 40</vt:lpstr>
      <vt:lpstr>Slide 41</vt:lpstr>
      <vt:lpstr>Treatment of Haemodynamically stable patient with VTE</vt:lpstr>
      <vt:lpstr>Slide 43</vt:lpstr>
      <vt:lpstr>Slide 44</vt:lpstr>
      <vt:lpstr>DOAC</vt:lpstr>
      <vt:lpstr>Slide 46</vt:lpstr>
      <vt:lpstr>DOAC</vt:lpstr>
      <vt:lpstr>DOAC</vt:lpstr>
      <vt:lpstr>What is the role of the new oral agents in the management of acute PE? </vt:lpstr>
      <vt:lpstr>What is the role of the new oral agents in the management of acute PE?</vt:lpstr>
      <vt:lpstr>Slide 51</vt:lpstr>
      <vt:lpstr>What is the main disatvantage?</vt:lpstr>
      <vt:lpstr>DOAC</vt:lpstr>
      <vt:lpstr>To whom shouldn’t be given?</vt:lpstr>
      <vt:lpstr>Management of massive PE </vt:lpstr>
      <vt:lpstr>Management of massive PE.</vt:lpstr>
      <vt:lpstr>Slide 57</vt:lpstr>
      <vt:lpstr>Slide 58</vt:lpstr>
      <vt:lpstr>Thrombolytic therapy</vt:lpstr>
      <vt:lpstr>Thrombolytic therapy</vt:lpstr>
      <vt:lpstr>Thrombolytic therapy</vt:lpstr>
      <vt:lpstr>Suggestive approach in sub massive PE</vt:lpstr>
      <vt:lpstr>What is the risk of thrombolysis?</vt:lpstr>
      <vt:lpstr>A patient with an acute cerebral infarct is found to have an acute PE: what should I do regards  anticoagulation? </vt:lpstr>
      <vt:lpstr>Which patients in an arrest or peri-arrest situation should I consider thrombolysing in the absence of definitive radiological evidence of PE? </vt:lpstr>
      <vt:lpstr>Surgical Alternative of Thrombolytics</vt:lpstr>
      <vt:lpstr>Management of a pregnant patient with significant PE? </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Venous Thromboembolism Update</dc:title>
  <dc:creator>m.salah</dc:creator>
  <cp:lastModifiedBy>m.salah</cp:lastModifiedBy>
  <cp:revision>27</cp:revision>
  <dcterms:created xsi:type="dcterms:W3CDTF">2017-02-05T20:32:08Z</dcterms:created>
  <dcterms:modified xsi:type="dcterms:W3CDTF">2017-02-05T21:14:43Z</dcterms:modified>
</cp:coreProperties>
</file>