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294" r:id="rId3"/>
    <p:sldId id="338" r:id="rId4"/>
    <p:sldId id="320" r:id="rId5"/>
    <p:sldId id="339" r:id="rId6"/>
    <p:sldId id="318" r:id="rId7"/>
    <p:sldId id="322" r:id="rId8"/>
    <p:sldId id="335" r:id="rId9"/>
    <p:sldId id="323" r:id="rId10"/>
    <p:sldId id="341" r:id="rId11"/>
    <p:sldId id="340" r:id="rId12"/>
    <p:sldId id="324" r:id="rId13"/>
    <p:sldId id="325" r:id="rId14"/>
    <p:sldId id="344" r:id="rId15"/>
    <p:sldId id="342" r:id="rId16"/>
    <p:sldId id="345" r:id="rId17"/>
    <p:sldId id="346" r:id="rId18"/>
    <p:sldId id="343" r:id="rId19"/>
    <p:sldId id="297" r:id="rId20"/>
    <p:sldId id="327" r:id="rId21"/>
    <p:sldId id="347" r:id="rId22"/>
    <p:sldId id="348" r:id="rId23"/>
    <p:sldId id="298" r:id="rId24"/>
    <p:sldId id="330" r:id="rId25"/>
    <p:sldId id="349" r:id="rId26"/>
    <p:sldId id="300" r:id="rId27"/>
    <p:sldId id="352" r:id="rId28"/>
    <p:sldId id="301" r:id="rId29"/>
    <p:sldId id="354" r:id="rId30"/>
    <p:sldId id="353" r:id="rId31"/>
    <p:sldId id="299" r:id="rId32"/>
    <p:sldId id="351" r:id="rId33"/>
    <p:sldId id="319" r:id="rId34"/>
    <p:sldId id="33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46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Ovarian Pathology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/>
              <a:t>Serous </a:t>
            </a:r>
          </a:p>
          <a:p>
            <a:pPr algn="l" rtl="0"/>
            <a:r>
              <a:rPr lang="en-US" sz="3600" b="1" dirty="0" smtClean="0"/>
              <a:t>Mucinous</a:t>
            </a:r>
          </a:p>
          <a:p>
            <a:pPr algn="l" rtl="0"/>
            <a:r>
              <a:rPr lang="en-US" sz="3600" b="1" dirty="0" err="1" smtClean="0"/>
              <a:t>Endometrioid</a:t>
            </a:r>
            <a:r>
              <a:rPr lang="en-US" sz="3600" b="1" dirty="0" smtClean="0"/>
              <a:t> </a:t>
            </a:r>
          </a:p>
          <a:p>
            <a:pPr algn="l" rtl="0"/>
            <a:r>
              <a:rPr lang="en-US" sz="3600" b="1" dirty="0" smtClean="0"/>
              <a:t>Clear cell </a:t>
            </a:r>
          </a:p>
          <a:p>
            <a:pPr algn="l" rtl="0"/>
            <a:r>
              <a:rPr lang="en-US" sz="3600" b="1" dirty="0" smtClean="0"/>
              <a:t>Brenner </a:t>
            </a:r>
          </a:p>
          <a:p>
            <a:pPr algn="l" rtl="0"/>
            <a:r>
              <a:rPr lang="en-US" sz="3600" b="1" dirty="0" err="1" smtClean="0"/>
              <a:t>cystadenofibroma</a:t>
            </a:r>
            <a:endParaRPr lang="en-US" sz="3600" b="1" dirty="0" smtClean="0"/>
          </a:p>
          <a:p>
            <a:pPr algn="l" rtl="0"/>
            <a:endParaRPr lang="ar-JO" sz="3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SURFACE EPITHELIAL </a:t>
            </a:r>
            <a:r>
              <a:rPr lang="en-US" dirty="0" smtClean="0">
                <a:solidFill>
                  <a:srgbClr val="FF0000"/>
                </a:solidFill>
              </a:rPr>
              <a:t>TUMORS-types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The surface epithelial tumors also have an intermediate, </a:t>
            </a:r>
            <a:r>
              <a:rPr lang="en-US" sz="3600" b="1" u="sng" dirty="0" smtClean="0"/>
              <a:t>borderline</a:t>
            </a:r>
            <a:r>
              <a:rPr lang="en-US" sz="3600" dirty="0" smtClean="0"/>
              <a:t> category currently referred to as </a:t>
            </a:r>
            <a:r>
              <a:rPr lang="en-US" sz="3600" i="1" u="sng" dirty="0" smtClean="0"/>
              <a:t>tumors of low malignant potential.</a:t>
            </a:r>
            <a:r>
              <a:rPr lang="en-US" sz="3600" dirty="0" smtClean="0"/>
              <a:t> These seem to be low-grade cancers with limited invasive potential. Thus, they have a better prognosis than the fully malignant ovarian carcinomas.</a:t>
            </a:r>
          </a:p>
          <a:p>
            <a:pPr algn="l" rtl="0"/>
            <a:endParaRPr lang="ar-JO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JO" sz="4400" u="sng" dirty="0" smtClean="0"/>
              <a:t> </a:t>
            </a:r>
            <a:r>
              <a:rPr lang="en-US" sz="4400" u="sng" dirty="0" smtClean="0"/>
              <a:t>borderline surface epithelial tumors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364163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 smtClean="0"/>
              <a:t>the </a:t>
            </a:r>
            <a:r>
              <a:rPr lang="en-US" b="1" u="sng" dirty="0" smtClean="0"/>
              <a:t>most frequent ovarian tumors.</a:t>
            </a:r>
          </a:p>
          <a:p>
            <a:pPr algn="l" rtl="0"/>
            <a:r>
              <a:rPr lang="en-US" b="1" dirty="0" smtClean="0"/>
              <a:t>60% benign, 15% borderline, and 25% malignant. </a:t>
            </a:r>
          </a:p>
          <a:p>
            <a:pPr algn="l" rtl="0"/>
            <a:r>
              <a:rPr lang="en-US" dirty="0" smtClean="0"/>
              <a:t> Benign serous lesions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30 and 40 years</a:t>
            </a:r>
          </a:p>
          <a:p>
            <a:pPr algn="l" rtl="0"/>
            <a:r>
              <a:rPr lang="en-US" dirty="0" smtClean="0"/>
              <a:t>malignant serous tumors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45 and 65 years of age. </a:t>
            </a:r>
          </a:p>
          <a:p>
            <a:pPr algn="l" rtl="0"/>
            <a:r>
              <a:rPr lang="en-US" b="1" dirty="0" smtClean="0"/>
              <a:t>Combined, borderline and malignant serous tumors are the most common malignant ovarian tumors and account for about 60% of all ovarian cancers.</a:t>
            </a:r>
          </a:p>
          <a:p>
            <a:pPr algn="l" rtl="0"/>
            <a:r>
              <a:rPr lang="en-US" dirty="0" smtClean="0"/>
              <a:t>Mutations in </a:t>
            </a:r>
            <a:r>
              <a:rPr lang="en-US" b="1" i="1" dirty="0" smtClean="0"/>
              <a:t>BRAF</a:t>
            </a:r>
            <a:r>
              <a:rPr lang="en-US" dirty="0" smtClean="0"/>
              <a:t> and </a:t>
            </a:r>
            <a:r>
              <a:rPr lang="en-US" b="1" i="1" dirty="0" smtClean="0"/>
              <a:t>K-RAS</a:t>
            </a:r>
            <a:r>
              <a:rPr lang="en-US" dirty="0" smtClean="0"/>
              <a:t> are common in borderline tumors and low grade cancers. </a:t>
            </a:r>
          </a:p>
          <a:p>
            <a:pPr algn="l" rtl="0"/>
            <a:r>
              <a:rPr lang="en-US" dirty="0" smtClean="0"/>
              <a:t>High-grade serous carcinomas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mutations in </a:t>
            </a:r>
            <a:r>
              <a:rPr lang="en-US" b="1" i="1" dirty="0" smtClean="0"/>
              <a:t>p53</a:t>
            </a:r>
            <a:r>
              <a:rPr lang="en-US" dirty="0" smtClean="0"/>
              <a:t> and </a:t>
            </a:r>
            <a:r>
              <a:rPr lang="en-US" b="1" i="1" dirty="0" smtClean="0"/>
              <a:t>BRCA1.</a:t>
            </a:r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anchor="t"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1- Serous Tumors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 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ar-JO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1"/>
            <a:ext cx="8458200" cy="5714999"/>
          </a:xfrm>
        </p:spPr>
        <p:txBody>
          <a:bodyPr>
            <a:noAutofit/>
          </a:bodyPr>
          <a:lstStyle/>
          <a:p>
            <a:pPr algn="l" rtl="0"/>
            <a:r>
              <a:rPr lang="en-US" sz="3600" b="1" u="sng" dirty="0" smtClean="0"/>
              <a:t>Benign serous tumors</a:t>
            </a:r>
            <a:r>
              <a:rPr lang="en-US" sz="3600" u="sng" dirty="0" smtClean="0"/>
              <a:t>:</a:t>
            </a:r>
          </a:p>
          <a:p>
            <a:pPr algn="l" rtl="0"/>
            <a:r>
              <a:rPr lang="en-US" sz="3600" dirty="0" smtClean="0"/>
              <a:t>large cystic structures, (30 to 40 cm in diameter</a:t>
            </a:r>
            <a:r>
              <a:rPr lang="en-US" sz="3600" dirty="0" smtClean="0"/>
              <a:t>).</a:t>
            </a:r>
          </a:p>
          <a:p>
            <a:pPr algn="l" rtl="0"/>
            <a:r>
              <a:rPr lang="en-US" sz="3600" dirty="0" smtClean="0"/>
              <a:t> May be bilateral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The </a:t>
            </a:r>
            <a:r>
              <a:rPr lang="en-US" sz="3600" dirty="0" err="1" smtClean="0"/>
              <a:t>serosa</a:t>
            </a:r>
            <a:r>
              <a:rPr lang="en-US" sz="3600" dirty="0" smtClean="0"/>
              <a:t> is </a:t>
            </a:r>
            <a:r>
              <a:rPr lang="en-US" sz="3600" dirty="0" smtClean="0"/>
              <a:t>smooth and glistening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usually </a:t>
            </a:r>
            <a:r>
              <a:rPr lang="en-US" sz="3600" dirty="0" smtClean="0"/>
              <a:t>filled with a clear serous </a:t>
            </a:r>
            <a:r>
              <a:rPr lang="en-US" sz="3600" dirty="0" smtClean="0"/>
              <a:t>fluid</a:t>
            </a:r>
          </a:p>
          <a:p>
            <a:pPr algn="l" rtl="0"/>
            <a:r>
              <a:rPr lang="en-US" sz="3600" dirty="0" smtClean="0"/>
              <a:t>characterized </a:t>
            </a:r>
            <a:r>
              <a:rPr lang="en-US" sz="3600" dirty="0" smtClean="0"/>
              <a:t>by a </a:t>
            </a:r>
            <a:r>
              <a:rPr lang="en-US" sz="3600" b="1" dirty="0" smtClean="0"/>
              <a:t>single layer </a:t>
            </a:r>
            <a:r>
              <a:rPr lang="en-US" sz="3600" dirty="0" smtClean="0"/>
              <a:t>of tall columnar epithelium. Some of the cells are </a:t>
            </a:r>
            <a:r>
              <a:rPr lang="en-US" sz="3600" u="sng" dirty="0" smtClean="0"/>
              <a:t>ciliated</a:t>
            </a:r>
            <a:r>
              <a:rPr lang="en-US" sz="3600" dirty="0" smtClean="0"/>
              <a:t>.</a:t>
            </a:r>
          </a:p>
          <a:p>
            <a:pPr algn="l" rtl="0"/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Morphology</a:t>
            </a:r>
            <a:endParaRPr lang="ar-JO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u="sng" dirty="0" smtClean="0"/>
              <a:t>Benign serous tumors:</a:t>
            </a:r>
            <a:br>
              <a:rPr lang="en-US" sz="4400" u="sng" dirty="0" smtClean="0"/>
            </a:br>
            <a:endParaRPr lang="ar-JO" dirty="0"/>
          </a:p>
        </p:txBody>
      </p:sp>
      <p:pic>
        <p:nvPicPr>
          <p:cNvPr id="4" name="Picture 3" descr="图24－010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667000" y="12954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图24－009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667000" y="46482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 smtClean="0"/>
              <a:t>Borderline serous tumors:</a:t>
            </a:r>
          </a:p>
          <a:p>
            <a:pPr algn="l" rtl="0"/>
            <a:r>
              <a:rPr lang="en-US" sz="4000" b="1" dirty="0" smtClean="0"/>
              <a:t>more complex </a:t>
            </a:r>
            <a:r>
              <a:rPr lang="en-US" sz="4000" b="1" dirty="0" smtClean="0"/>
              <a:t>architecture</a:t>
            </a:r>
          </a:p>
          <a:p>
            <a:pPr algn="l" rtl="0"/>
            <a:r>
              <a:rPr lang="en-US" sz="4000" dirty="0" smtClean="0"/>
              <a:t>mild </a:t>
            </a:r>
            <a:r>
              <a:rPr lang="en-US" sz="4000" dirty="0" err="1" smtClean="0"/>
              <a:t>cytologic</a:t>
            </a:r>
            <a:r>
              <a:rPr lang="en-US" sz="4000" dirty="0" smtClean="0"/>
              <a:t> </a:t>
            </a:r>
            <a:r>
              <a:rPr lang="en-US" sz="4000" dirty="0" err="1" smtClean="0"/>
              <a:t>atypia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pPr algn="l" rtl="0"/>
            <a:r>
              <a:rPr lang="en-US" sz="4000" u="sng" dirty="0" smtClean="0"/>
              <a:t>but</a:t>
            </a:r>
            <a:r>
              <a:rPr lang="en-US" sz="4000" dirty="0" smtClean="0"/>
              <a:t> </a:t>
            </a:r>
            <a:r>
              <a:rPr lang="en-US" sz="4000" b="1" dirty="0" smtClean="0"/>
              <a:t>no</a:t>
            </a:r>
            <a:r>
              <a:rPr lang="en-US" sz="4000" dirty="0" smtClean="0"/>
              <a:t> </a:t>
            </a:r>
            <a:r>
              <a:rPr lang="en-US" sz="4000" dirty="0" err="1" smtClean="0"/>
              <a:t>stromal</a:t>
            </a:r>
            <a:r>
              <a:rPr lang="en-US" sz="4000" dirty="0" smtClean="0"/>
              <a:t> invasion</a:t>
            </a:r>
            <a:r>
              <a:rPr lang="en-US" sz="4000" dirty="0" smtClean="0"/>
              <a:t>.</a:t>
            </a:r>
          </a:p>
          <a:p>
            <a:pPr algn="l" rtl="0"/>
            <a:r>
              <a:rPr lang="en-US" sz="4000" dirty="0" smtClean="0"/>
              <a:t> </a:t>
            </a:r>
            <a:r>
              <a:rPr lang="en-US" sz="4000" dirty="0" smtClean="0"/>
              <a:t>However, they might be associated with peritoneal implants</a:t>
            </a:r>
            <a:endParaRPr lang="ar-JO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Morphology</a:t>
            </a:r>
            <a:endParaRPr lang="ar-J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Borderline serous tumors:</a:t>
            </a:r>
            <a:br>
              <a:rPr lang="en-US" sz="4400" dirty="0" smtClean="0"/>
            </a:br>
            <a:endParaRPr lang="ar-JO" dirty="0"/>
          </a:p>
        </p:txBody>
      </p:sp>
      <p:pic>
        <p:nvPicPr>
          <p:cNvPr id="4" name="Content Placeholder 3" descr="图24－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873908" y="1481138"/>
            <a:ext cx="46698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sreen\Desktop\show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755" y="533400"/>
            <a:ext cx="4546645" cy="6019800"/>
          </a:xfrm>
          <a:prstGeom prst="rect">
            <a:avLst/>
          </a:prstGeom>
          <a:noFill/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Borderline </a:t>
            </a:r>
            <a:r>
              <a:rPr lang="en-US" sz="4400" dirty="0" smtClean="0"/>
              <a:t>serous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4400" dirty="0" smtClean="0"/>
              <a:t>tumors:</a:t>
            </a:r>
            <a:br>
              <a:rPr lang="en-US" sz="4400" dirty="0" smtClean="0"/>
            </a:br>
            <a:endParaRPr lang="ar-J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b="1" dirty="0" smtClean="0"/>
              <a:t>Malignant serous carcinoma:</a:t>
            </a:r>
            <a:r>
              <a:rPr lang="en-US" sz="3600" dirty="0" smtClean="0"/>
              <a:t> Anaplasia of the lining cells and invasion of the </a:t>
            </a:r>
            <a:r>
              <a:rPr lang="en-US" sz="3600" dirty="0" err="1" smtClean="0"/>
              <a:t>stroma</a:t>
            </a:r>
            <a:r>
              <a:rPr lang="en-US" sz="3600" dirty="0" smtClean="0"/>
              <a:t>. 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>Note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Psammoma</a:t>
            </a:r>
            <a:r>
              <a:rPr lang="en-US" sz="2800" b="1" dirty="0" smtClean="0"/>
              <a:t> bodies</a:t>
            </a:r>
            <a:r>
              <a:rPr lang="en-US" sz="2800" dirty="0" smtClean="0"/>
              <a:t> (concentrically laminated calcified concretions) are common in the tips of papillae of </a:t>
            </a:r>
            <a:r>
              <a:rPr lang="en-US" sz="2800" b="1" u="sng" dirty="0" smtClean="0"/>
              <a:t>all</a:t>
            </a:r>
            <a:r>
              <a:rPr lang="en-US" sz="2800" dirty="0" smtClean="0"/>
              <a:t> serous </a:t>
            </a:r>
            <a:r>
              <a:rPr lang="en-US" sz="2800" dirty="0" smtClean="0"/>
              <a:t>tumors in general.</a:t>
            </a:r>
            <a:endParaRPr lang="ar-JO" sz="2800" dirty="0" smtClean="0"/>
          </a:p>
          <a:p>
            <a:pPr algn="l" rtl="0"/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Morphology</a:t>
            </a:r>
            <a:endParaRPr lang="ar-J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533400"/>
            <a:ext cx="7848600" cy="54738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4000" b="1" u="sng" dirty="0" smtClean="0"/>
              <a:t>Prognosis of serous tumors: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Benign and borderline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tumors: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excellent outcome (borderline tumors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 survival, and even with peritoneal metastases it is nearly 75%, ).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Malignant invasive serous tumors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prognosis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poor and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depends 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stage of the disease at the time of diagnosis.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ar-J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1"/>
          </a:xfrm>
        </p:spPr>
        <p:txBody>
          <a:bodyPr>
            <a:normAutofit/>
          </a:bodyPr>
          <a:lstStyle/>
          <a:p>
            <a:pPr algn="l" rtl="0"/>
            <a:r>
              <a:rPr lang="en-US" sz="3200" b="1" u="sng" dirty="0" smtClean="0"/>
              <a:t>POLYCYSTIC OVARIES (also called </a:t>
            </a:r>
            <a:r>
              <a:rPr lang="en-US" sz="3200" b="1" i="1" u="sng" dirty="0" smtClean="0"/>
              <a:t>Stein-</a:t>
            </a:r>
            <a:r>
              <a:rPr lang="en-US" sz="3200" b="1" i="1" u="sng" dirty="0" err="1" smtClean="0"/>
              <a:t>Leventhal</a:t>
            </a:r>
            <a:r>
              <a:rPr lang="en-US" sz="3200" b="1" i="1" u="sng" dirty="0" smtClean="0"/>
              <a:t> syndrome).</a:t>
            </a:r>
            <a:endParaRPr lang="en-US" sz="3200" b="1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err="1" smtClean="0"/>
              <a:t>oligomenorrhea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hirsutism</a:t>
            </a:r>
            <a:r>
              <a:rPr lang="en-US" sz="3200" b="1" dirty="0" smtClean="0"/>
              <a:t>, infertility, and obesity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usually in girls after menarche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 secondary to excessive production of androgens by multiple cystic follicles in the ovaries (unclear causes).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Pathogenesis: excessive production of androgens; high concentrations of LH, and low concentrations of FSH.</a:t>
            </a:r>
          </a:p>
          <a:p>
            <a:pPr algn="l" rtl="0">
              <a:buNone/>
            </a:pPr>
            <a:endParaRPr lang="en-US" sz="3200" b="1" dirty="0" smtClean="0"/>
          </a:p>
          <a:p>
            <a:pPr algn="l" rtl="0">
              <a:buFont typeface="Wingdings" pitchFamily="2" charset="2"/>
              <a:buChar char="q"/>
            </a:pPr>
            <a:endParaRPr lang="en-US" sz="3200" b="1" dirty="0" smtClean="0"/>
          </a:p>
          <a:p>
            <a:pPr algn="l" rtl="0">
              <a:buNone/>
            </a:pPr>
            <a:endParaRPr lang="en-US" sz="3200" b="1" dirty="0" smtClean="0"/>
          </a:p>
          <a:p>
            <a:pPr algn="l" rtl="0"/>
            <a:endParaRPr 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410199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/>
              <a:t>these tumors consists of </a:t>
            </a:r>
            <a:r>
              <a:rPr lang="en-US" sz="4000" b="1" dirty="0" smtClean="0"/>
              <a:t>mucin</a:t>
            </a:r>
            <a:r>
              <a:rPr lang="en-US" sz="4000" b="1" dirty="0" smtClean="0"/>
              <a:t>-</a:t>
            </a:r>
            <a:r>
              <a:rPr lang="en-US" sz="4000" b="1" dirty="0" smtClean="0"/>
              <a:t>secreting</a:t>
            </a:r>
            <a:r>
              <a:rPr lang="en-US" sz="4000" dirty="0" smtClean="0"/>
              <a:t> </a:t>
            </a:r>
            <a:r>
              <a:rPr lang="en-US" sz="4000" dirty="0" smtClean="0"/>
              <a:t>cells.</a:t>
            </a:r>
          </a:p>
          <a:p>
            <a:pPr algn="l" rtl="0"/>
            <a:r>
              <a:rPr lang="en-US" sz="4000" dirty="0" smtClean="0"/>
              <a:t>Only </a:t>
            </a:r>
            <a:r>
              <a:rPr lang="en-US" sz="4000" b="1" dirty="0" smtClean="0"/>
              <a:t>10</a:t>
            </a:r>
            <a:r>
              <a:rPr lang="en-US" sz="4000" dirty="0" smtClean="0"/>
              <a:t>% of mucinous tumors are </a:t>
            </a:r>
            <a:r>
              <a:rPr lang="en-US" sz="4000" b="1" dirty="0" smtClean="0"/>
              <a:t>malignant</a:t>
            </a:r>
            <a:r>
              <a:rPr lang="en-US" sz="4000" i="1" dirty="0" smtClean="0"/>
              <a:t>(</a:t>
            </a:r>
            <a:r>
              <a:rPr lang="en-US" sz="4000" i="1" dirty="0" err="1" smtClean="0"/>
              <a:t>cystadenocarcinomas</a:t>
            </a:r>
            <a:r>
              <a:rPr lang="en-US" sz="4000" i="1" dirty="0" smtClean="0"/>
              <a:t>),</a:t>
            </a:r>
          </a:p>
          <a:p>
            <a:pPr algn="l" rtl="0"/>
            <a:r>
              <a:rPr lang="en-US" sz="4000" dirty="0" smtClean="0"/>
              <a:t> while </a:t>
            </a:r>
            <a:r>
              <a:rPr lang="en-US" sz="4000" b="1" dirty="0" smtClean="0"/>
              <a:t>10</a:t>
            </a:r>
            <a:r>
              <a:rPr lang="en-US" sz="4000" dirty="0" smtClean="0"/>
              <a:t>% are of low malignant potential (borderline</a:t>
            </a:r>
            <a:r>
              <a:rPr lang="en-US" sz="4000" dirty="0" smtClean="0"/>
              <a:t>),</a:t>
            </a:r>
          </a:p>
          <a:p>
            <a:pPr algn="l" rtl="0"/>
            <a:r>
              <a:rPr lang="en-US" sz="4000" dirty="0" smtClean="0"/>
              <a:t> </a:t>
            </a:r>
            <a:r>
              <a:rPr lang="en-US" sz="4000" dirty="0" smtClean="0"/>
              <a:t>and </a:t>
            </a:r>
            <a:r>
              <a:rPr lang="en-US" sz="4000" b="1" dirty="0" smtClean="0"/>
              <a:t>80% are </a:t>
            </a:r>
            <a:r>
              <a:rPr lang="en-US" sz="4000" b="1" dirty="0" smtClean="0"/>
              <a:t>benign</a:t>
            </a:r>
            <a:r>
              <a:rPr lang="en-US" sz="4000" b="1" dirty="0" smtClean="0"/>
              <a:t>.</a:t>
            </a:r>
            <a:endParaRPr lang="en-US" sz="4000" dirty="0" smtClean="0"/>
          </a:p>
          <a:p>
            <a:pPr algn="l" rtl="0"/>
            <a:endParaRPr lang="ar-JO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2- Mucinous ovarian tumors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/>
              <a:t>Morphology</a:t>
            </a:r>
          </a:p>
          <a:p>
            <a:pPr algn="l" rtl="0"/>
            <a:r>
              <a:rPr lang="en-US" sz="3200" dirty="0" smtClean="0"/>
              <a:t>they are </a:t>
            </a:r>
            <a:r>
              <a:rPr lang="en-US" sz="3200" b="1" dirty="0" smtClean="0"/>
              <a:t>large</a:t>
            </a:r>
            <a:r>
              <a:rPr lang="en-US" sz="3200" dirty="0" smtClean="0"/>
              <a:t> </a:t>
            </a:r>
            <a:r>
              <a:rPr lang="en-US" sz="3200" dirty="0" smtClean="0"/>
              <a:t>and </a:t>
            </a:r>
            <a:r>
              <a:rPr lang="en-US" sz="3200" b="1" dirty="0" err="1" smtClean="0"/>
              <a:t>multilocular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err="1" smtClean="0"/>
              <a:t>psammoma</a:t>
            </a:r>
            <a:r>
              <a:rPr lang="en-US" sz="3200" dirty="0" smtClean="0"/>
              <a:t> bodies are </a:t>
            </a:r>
            <a:r>
              <a:rPr lang="en-US" sz="3200" b="1" dirty="0" smtClean="0"/>
              <a:t>not</a:t>
            </a:r>
            <a:r>
              <a:rPr lang="en-US" sz="3200" dirty="0" smtClean="0"/>
              <a:t> found</a:t>
            </a:r>
          </a:p>
          <a:p>
            <a:pPr algn="l" rtl="0"/>
            <a:r>
              <a:rPr lang="en-US" sz="3200" dirty="0" smtClean="0"/>
              <a:t>The cysts are lined by </a:t>
            </a:r>
            <a:r>
              <a:rPr lang="en-US" sz="3200" b="1" dirty="0" smtClean="0"/>
              <a:t>mucin</a:t>
            </a:r>
            <a:r>
              <a:rPr lang="en-US" sz="3200" dirty="0" smtClean="0"/>
              <a:t> secreting cells with abundant </a:t>
            </a:r>
            <a:r>
              <a:rPr lang="en-US" sz="3200" dirty="0" err="1" smtClean="0"/>
              <a:t>vaculated</a:t>
            </a:r>
            <a:r>
              <a:rPr lang="en-US" sz="3200" dirty="0" smtClean="0"/>
              <a:t> cytoplasm</a:t>
            </a:r>
          </a:p>
          <a:p>
            <a:pPr algn="l" rtl="0"/>
            <a:r>
              <a:rPr lang="en-US" sz="3200" dirty="0" smtClean="0"/>
              <a:t>Depending on the architectural complexity, these tumors are classified to benign, </a:t>
            </a:r>
            <a:r>
              <a:rPr lang="en-US" sz="3200" dirty="0" err="1" smtClean="0"/>
              <a:t>borederline</a:t>
            </a:r>
            <a:r>
              <a:rPr lang="en-US" sz="3200" dirty="0" smtClean="0"/>
              <a:t> or malignant</a:t>
            </a:r>
            <a:endParaRPr lang="ar-JO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2- Mucinous ovarian tumors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smtClean="0"/>
              <a:t>The </a:t>
            </a:r>
            <a:r>
              <a:rPr lang="en-US" sz="4000" b="1" dirty="0" smtClean="0"/>
              <a:t>prognosis</a:t>
            </a:r>
            <a:r>
              <a:rPr lang="en-US" sz="4000" dirty="0" smtClean="0"/>
              <a:t> of mucinous </a:t>
            </a:r>
            <a:r>
              <a:rPr lang="en-US" sz="4000" dirty="0" err="1" smtClean="0"/>
              <a:t>cystadenocarcinoma</a:t>
            </a:r>
            <a:r>
              <a:rPr lang="en-US" sz="4000" dirty="0" smtClean="0"/>
              <a:t> is somewhat better than that for the serous counterpart, but the stage </a:t>
            </a:r>
            <a:r>
              <a:rPr lang="en-US" sz="4000" dirty="0" smtClean="0"/>
              <a:t>is </a:t>
            </a:r>
            <a:r>
              <a:rPr lang="en-US" sz="4000" dirty="0" smtClean="0"/>
              <a:t>the major determinant of treatment success.</a:t>
            </a:r>
            <a:endParaRPr lang="ar-JO" sz="4000" dirty="0" smtClean="0"/>
          </a:p>
          <a:p>
            <a:pPr algn="l" rtl="0"/>
            <a:endParaRPr lang="ar-JO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2- Mucinous ovarian tumors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nisreen\Desktop\showimage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2000" y="1300163"/>
            <a:ext cx="7620000" cy="4257675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Mucinous ovarian tumors</a:t>
            </a:r>
            <a:endParaRPr kumimoji="0" lang="ar-JO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Microscopically they </a:t>
            </a:r>
            <a:r>
              <a:rPr lang="en-US" sz="3200" dirty="0" smtClean="0"/>
              <a:t>are </a:t>
            </a:r>
            <a:r>
              <a:rPr lang="en-US" sz="3200" dirty="0" smtClean="0"/>
              <a:t>similar to those of the endometrium, within the linings of cystic spaces. </a:t>
            </a:r>
          </a:p>
          <a:p>
            <a:pPr algn="l" rtl="0"/>
            <a:r>
              <a:rPr lang="en-US" sz="3200" dirty="0" err="1" smtClean="0"/>
              <a:t>endometrioid</a:t>
            </a:r>
            <a:r>
              <a:rPr lang="en-US" sz="3200" dirty="0" smtClean="0"/>
              <a:t> </a:t>
            </a:r>
            <a:r>
              <a:rPr lang="en-US" sz="3200" dirty="0" smtClean="0"/>
              <a:t>tumors are usually malignant. </a:t>
            </a:r>
          </a:p>
          <a:p>
            <a:pPr algn="l" rtl="0"/>
            <a:r>
              <a:rPr lang="en-US" sz="3200" dirty="0" smtClean="0"/>
              <a:t>bilateral </a:t>
            </a:r>
            <a:r>
              <a:rPr lang="en-US" sz="3200" dirty="0" smtClean="0"/>
              <a:t>in about 30% of cases </a:t>
            </a:r>
          </a:p>
          <a:p>
            <a:pPr algn="l" rtl="0"/>
            <a:r>
              <a:rPr lang="en-US" sz="3200" dirty="0" smtClean="0"/>
              <a:t>15% to 30% of women with these ovarian tumors have a concomitant endometrial carcinoma. </a:t>
            </a:r>
          </a:p>
          <a:p>
            <a:pPr algn="l" rtl="0"/>
            <a:r>
              <a:rPr lang="en-US" sz="3200" dirty="0" smtClean="0"/>
              <a:t>Many have </a:t>
            </a:r>
            <a:r>
              <a:rPr lang="en-US" sz="3200" dirty="0" smtClean="0"/>
              <a:t>mutations in the </a:t>
            </a:r>
            <a:r>
              <a:rPr lang="en-US" sz="3200" b="1" i="1" dirty="0" smtClean="0"/>
              <a:t>PTEN </a:t>
            </a:r>
            <a:r>
              <a:rPr lang="en-US" sz="3200" b="1" i="1" dirty="0" smtClean="0"/>
              <a:t>tumor </a:t>
            </a:r>
            <a:r>
              <a:rPr lang="en-US" sz="3200" b="1" dirty="0" smtClean="0"/>
              <a:t>suppressor </a:t>
            </a:r>
            <a:r>
              <a:rPr lang="en-US" sz="3200" b="1" dirty="0" smtClean="0"/>
              <a:t>gene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3- Ovarian Endometrioid Carcinoma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Germ cell tumors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458200" cy="5714999"/>
          </a:xfrm>
        </p:spPr>
        <p:txBody>
          <a:bodyPr>
            <a:noAutofit/>
          </a:bodyPr>
          <a:lstStyle/>
          <a:p>
            <a:pPr algn="l" rtl="0"/>
            <a:r>
              <a:rPr lang="en-US" sz="3200" b="1" i="1" dirty="0" smtClean="0"/>
              <a:t>Benign (Mature) Cystic </a:t>
            </a:r>
            <a:r>
              <a:rPr lang="en-US" sz="3200" b="1" i="1" dirty="0" err="1" smtClean="0"/>
              <a:t>Teratomas</a:t>
            </a:r>
            <a:r>
              <a:rPr lang="en-US" sz="3200" b="1" i="1" dirty="0" smtClean="0"/>
              <a:t>: </a:t>
            </a:r>
            <a:r>
              <a:rPr lang="en-US" sz="3200" dirty="0" smtClean="0"/>
              <a:t> differentiation of </a:t>
            </a:r>
            <a:r>
              <a:rPr lang="en-US" sz="3200" dirty="0" err="1" smtClean="0"/>
              <a:t>totipotential</a:t>
            </a:r>
            <a:r>
              <a:rPr lang="en-US" sz="3200" dirty="0" smtClean="0"/>
              <a:t> germ cells into mature tissues </a:t>
            </a:r>
            <a:r>
              <a:rPr lang="en-US" sz="3200" dirty="0" smtClean="0"/>
              <a:t>of </a:t>
            </a:r>
            <a:r>
              <a:rPr lang="en-US" sz="3200" dirty="0" smtClean="0"/>
              <a:t>all three germ cell </a:t>
            </a:r>
            <a:r>
              <a:rPr lang="en-US" sz="3200" dirty="0" smtClean="0"/>
              <a:t>layers</a:t>
            </a:r>
            <a:endParaRPr lang="en-US" sz="3200" dirty="0" smtClean="0"/>
          </a:p>
          <a:p>
            <a:pPr algn="l" rtl="0"/>
            <a:r>
              <a:rPr lang="en-US" sz="3200" dirty="0" smtClean="0"/>
              <a:t> Most are discovered in young women </a:t>
            </a:r>
            <a:r>
              <a:rPr lang="en-US" sz="3200" dirty="0" smtClean="0"/>
              <a:t>incidentally </a:t>
            </a:r>
            <a:r>
              <a:rPr lang="en-US" sz="3200" dirty="0" smtClean="0"/>
              <a:t>on abdominal </a:t>
            </a:r>
            <a:r>
              <a:rPr lang="en-US" sz="3200" dirty="0" smtClean="0"/>
              <a:t>scans</a:t>
            </a:r>
            <a:endParaRPr lang="en-US" sz="3200" dirty="0" smtClean="0"/>
          </a:p>
          <a:p>
            <a:pPr algn="l" rtl="0"/>
            <a:r>
              <a:rPr lang="en-US" sz="3200" dirty="0" smtClean="0"/>
              <a:t>90% are unilateral</a:t>
            </a:r>
          </a:p>
          <a:p>
            <a:pPr algn="l" rtl="0"/>
            <a:r>
              <a:rPr lang="en-US" sz="3200" dirty="0" smtClean="0"/>
              <a:t>Grossly: often filled with sebaceous secretion and </a:t>
            </a:r>
            <a:r>
              <a:rPr lang="en-US" sz="3200" dirty="0" smtClean="0"/>
              <a:t>hair; bone </a:t>
            </a:r>
            <a:r>
              <a:rPr lang="en-US" sz="3200" dirty="0" smtClean="0"/>
              <a:t>and </a:t>
            </a:r>
            <a:r>
              <a:rPr lang="en-US" sz="3200" dirty="0" smtClean="0"/>
              <a:t>cartilage; epithelium</a:t>
            </a:r>
            <a:r>
              <a:rPr lang="en-US" sz="3200" dirty="0" smtClean="0"/>
              <a:t>, </a:t>
            </a:r>
            <a:r>
              <a:rPr lang="en-US" sz="3200" dirty="0" smtClean="0"/>
              <a:t>or teeth. </a:t>
            </a: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Germ cell tumors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In  1% of cases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 there is malignant transformation of one of the tissue elements.</a:t>
            </a:r>
          </a:p>
          <a:p>
            <a:pPr algn="l" rtl="0"/>
            <a:r>
              <a:rPr lang="en-US" sz="3600" dirty="0" smtClean="0"/>
              <a:t>May undergo torsion (10% to 15% of cases), producing an acute surgical emergency</a:t>
            </a:r>
          </a:p>
          <a:p>
            <a:pPr algn="l" rtl="0"/>
            <a:endParaRPr lang="ar-JO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62200" y="1447800"/>
            <a:ext cx="4800600" cy="4800600"/>
            <a:chOff x="1104" y="768"/>
            <a:chExt cx="3570" cy="2851"/>
          </a:xfrm>
        </p:grpSpPr>
        <p:pic>
          <p:nvPicPr>
            <p:cNvPr id="4" name="Picture 2" descr="C:\Documents and Settings\Nisheen\Desktop\Figures for chapter 27\图27-2.tif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-24000"/>
            </a:blip>
            <a:srcRect/>
            <a:stretch>
              <a:fillRect/>
            </a:stretch>
          </p:blipFill>
          <p:spPr bwMode="auto">
            <a:xfrm>
              <a:off x="1104" y="768"/>
              <a:ext cx="3570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344" y="2400"/>
              <a:ext cx="52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057400" y="304800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Benign (Mature) </a:t>
            </a:r>
            <a:r>
              <a:rPr lang="en-US" sz="2800" b="1" i="1" dirty="0" smtClean="0"/>
              <a:t>Cystic </a:t>
            </a:r>
            <a:r>
              <a:rPr lang="en-US" sz="2800" b="1" i="1" dirty="0" err="1" smtClean="0"/>
              <a:t>Teratomas</a:t>
            </a:r>
            <a:endParaRPr lang="en-US" sz="2800" dirty="0" smtClean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isheen\Desktop\Figures for chapter 27\图27-3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597" y="1066800"/>
            <a:ext cx="3451403" cy="258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Nisheen\Desktop\Figures for chapter 27\图27-3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796" y="1068388"/>
            <a:ext cx="3451404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Nisheen\Desktop\Figures for chapter 27\图27-3C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2597" y="3733800"/>
            <a:ext cx="34514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Nisheen\Desktop\Figures for chapter 27\图27-3D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7797" y="3733800"/>
            <a:ext cx="34514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76200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Benign (Mature) </a:t>
            </a:r>
            <a:r>
              <a:rPr lang="en-US" sz="2800" b="1" i="1" dirty="0" smtClean="0"/>
              <a:t>Cystic </a:t>
            </a:r>
            <a:r>
              <a:rPr lang="en-US" sz="2800" b="1" i="1" dirty="0" err="1" smtClean="0"/>
              <a:t>Teratomas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The ovaries are enlarged, gray-white with a smooth outer cortex, and are studded with </a:t>
            </a:r>
            <a:r>
              <a:rPr lang="en-US" sz="3200" b="1" dirty="0" err="1" smtClean="0"/>
              <a:t>subcortical</a:t>
            </a:r>
            <a:r>
              <a:rPr lang="en-US" sz="3200" b="1" dirty="0" smtClean="0"/>
              <a:t> cysts 0.5 to 1.5 cm in diameter.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err="1" smtClean="0"/>
              <a:t>Histologically</a:t>
            </a:r>
            <a:r>
              <a:rPr lang="en-US" sz="3200" b="1" dirty="0" smtClean="0"/>
              <a:t>, there is a thickened, fibrotic outer surface, overlying cysts lined by </a:t>
            </a:r>
            <a:r>
              <a:rPr lang="en-US" sz="3200" b="1" dirty="0" err="1" smtClean="0"/>
              <a:t>granulosa</a:t>
            </a:r>
            <a:r>
              <a:rPr lang="en-US" sz="3200" b="1" dirty="0" smtClean="0"/>
              <a:t> cells with a hypertrophic and </a:t>
            </a:r>
            <a:r>
              <a:rPr lang="en-US" sz="3200" b="1" dirty="0" err="1" smtClean="0"/>
              <a:t>hyperplastic</a:t>
            </a:r>
            <a:r>
              <a:rPr lang="en-US" sz="3200" b="1" dirty="0" smtClean="0"/>
              <a:t> luteinized theca </a:t>
            </a:r>
            <a:r>
              <a:rPr lang="en-US" sz="3200" b="1" dirty="0" err="1" smtClean="0"/>
              <a:t>interna</a:t>
            </a:r>
            <a:r>
              <a:rPr lang="en-US" sz="3200" b="1" dirty="0" smtClean="0"/>
              <a:t>, with absence of corpora </a:t>
            </a:r>
            <a:r>
              <a:rPr lang="en-US" sz="3200" b="1" dirty="0" err="1" smtClean="0"/>
              <a:t>lutea</a:t>
            </a:r>
            <a:endParaRPr lang="ar-JO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germ cell tumors 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8600"/>
          <a:ext cx="8610603" cy="481106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22121"/>
                <a:gridCol w="1249679"/>
                <a:gridCol w="1219200"/>
                <a:gridCol w="2286000"/>
                <a:gridCol w="2133603"/>
              </a:tblGrid>
              <a:tr h="3844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Germ-Cell Origin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Peak </a:t>
                      </a:r>
                      <a:r>
                        <a:rPr lang="en-US" sz="1800" b="1" dirty="0" smtClean="0"/>
                        <a:t>incidence</a:t>
                      </a:r>
                      <a:r>
                        <a:rPr lang="en-US" sz="1600" b="1" dirty="0"/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 </a:t>
                      </a:r>
                      <a:r>
                        <a:rPr lang="en-US" sz="1800" b="1" dirty="0" smtClean="0"/>
                        <a:t>location</a:t>
                      </a:r>
                      <a:r>
                        <a:rPr lang="en-US" sz="1600" b="1" dirty="0"/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Morphology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Behavior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39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Dysgerminoma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Second to third decades Occur with </a:t>
                      </a:r>
                      <a:r>
                        <a:rPr lang="en-US" sz="1600" b="1" dirty="0" err="1"/>
                        <a:t>gonadal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dysgenesis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80% to 90% unilateral</a:t>
                      </a:r>
                      <a:endParaRPr lang="en-US" sz="16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Counterpart of testicular </a:t>
                      </a:r>
                      <a:r>
                        <a:rPr lang="en-US" sz="1600" b="1" dirty="0" err="1"/>
                        <a:t>seminoma</a:t>
                      </a:r>
                      <a:r>
                        <a:rPr lang="en-US" sz="1600" b="1" dirty="0"/>
                        <a:t>. Solid large to small gray masses. Sheets or cords of large cleared cells separated by scant fibrous strands. </a:t>
                      </a:r>
                      <a:r>
                        <a:rPr lang="en-US" sz="1600" b="1" dirty="0" err="1"/>
                        <a:t>Stroma</a:t>
                      </a:r>
                      <a:r>
                        <a:rPr lang="en-US" sz="1600" b="1" dirty="0"/>
                        <a:t> may contain lymphocytes and occasional </a:t>
                      </a:r>
                      <a:r>
                        <a:rPr lang="en-US" sz="1600" b="1" dirty="0" err="1"/>
                        <a:t>granuloma</a:t>
                      </a:r>
                      <a:r>
                        <a:rPr lang="en-US" sz="1600" b="1" dirty="0"/>
                        <a:t>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All malignant but only one-third aggressive and spread; all radiosensitive with 80% cure.</a:t>
                      </a:r>
                      <a:endParaRPr lang="en-US" sz="16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</a:tr>
              <a:tr h="15170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Choriocarcinoma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First three decades of life</a:t>
                      </a:r>
                      <a:endParaRPr lang="en-US" sz="16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Unilateral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Identical to placental tumor. Often small, hemorrhagic focus with two types of epithelium; </a:t>
                      </a:r>
                      <a:r>
                        <a:rPr lang="en-US" sz="1600" b="1" dirty="0" err="1"/>
                        <a:t>cytotrophoblast</a:t>
                      </a:r>
                      <a:r>
                        <a:rPr lang="en-US" sz="1600" b="1" dirty="0"/>
                        <a:t> and </a:t>
                      </a:r>
                      <a:r>
                        <a:rPr lang="en-US" sz="1600" b="1" dirty="0" err="1"/>
                        <a:t>syncytiotrophoblast</a:t>
                      </a:r>
                      <a:r>
                        <a:rPr lang="en-US" sz="1600" b="1" dirty="0"/>
                        <a:t>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Metastasizes early and widely. Primary focus may disintegrate, leaving only "</a:t>
                      </a:r>
                      <a:r>
                        <a:rPr lang="en-US" sz="1600" b="1" dirty="0" err="1"/>
                        <a:t>mets</a:t>
                      </a:r>
                      <a:r>
                        <a:rPr lang="en-US" sz="1600" b="1" dirty="0"/>
                        <a:t>." In contrast to placental tumors, ovarian primaries are resistant to chemotherapy.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5042328"/>
          <a:ext cx="8610602" cy="166327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22120"/>
                <a:gridCol w="1249680"/>
                <a:gridCol w="1219200"/>
                <a:gridCol w="2286000"/>
                <a:gridCol w="2133602"/>
              </a:tblGrid>
              <a:tr h="166327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Metastases to Ovary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Older ages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Mostly bilateral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Usually solid gray-white masses as large as 20cm in diameter. </a:t>
                      </a:r>
                      <a:r>
                        <a:rPr lang="en-US" sz="1400" b="1" dirty="0" err="1"/>
                        <a:t>Anaplastic</a:t>
                      </a:r>
                      <a:r>
                        <a:rPr lang="en-US" sz="1400" b="1" dirty="0"/>
                        <a:t> tumor cells, cords, glands, dispersed through fibrous background. Cells may be "signet-ring" </a:t>
                      </a:r>
                      <a:r>
                        <a:rPr lang="en-US" sz="1400" b="1" dirty="0" err="1"/>
                        <a:t>mucin</a:t>
                      </a:r>
                      <a:r>
                        <a:rPr lang="en-US" sz="1400" b="1" dirty="0"/>
                        <a:t>-secreting.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Primaries are gastrointestinal tract (</a:t>
                      </a:r>
                      <a:r>
                        <a:rPr lang="en-US" sz="1400" b="1" dirty="0" err="1"/>
                        <a:t>Krukenberg</a:t>
                      </a:r>
                      <a:r>
                        <a:rPr lang="en-US" sz="1400" b="1" dirty="0"/>
                        <a:t> tumors), breast, and lung.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Sex cord-</a:t>
            </a:r>
            <a:r>
              <a:rPr lang="en-US" sz="6600" dirty="0" err="1" smtClean="0">
                <a:solidFill>
                  <a:srgbClr val="FF0000"/>
                </a:solidFill>
              </a:rPr>
              <a:t>stromal</a:t>
            </a:r>
            <a:r>
              <a:rPr lang="en-US" sz="6600" dirty="0" smtClean="0">
                <a:solidFill>
                  <a:srgbClr val="FF0000"/>
                </a:solidFill>
              </a:rPr>
              <a:t> tumors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304800"/>
          <a:ext cx="8610604" cy="649159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22120"/>
                <a:gridCol w="1097280"/>
                <a:gridCol w="990600"/>
                <a:gridCol w="2514601"/>
                <a:gridCol w="2286003"/>
              </a:tblGrid>
              <a:tr h="2922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Sex Cord Tumors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Peak </a:t>
                      </a:r>
                      <a:r>
                        <a:rPr lang="en-US" sz="1600" b="1" dirty="0" smtClean="0"/>
                        <a:t>incidence</a:t>
                      </a:r>
                      <a:r>
                        <a:rPr lang="en-US" sz="1400" b="1" dirty="0"/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 </a:t>
                      </a:r>
                      <a:r>
                        <a:rPr lang="en-US" sz="1600" b="1" dirty="0" smtClean="0"/>
                        <a:t>location</a:t>
                      </a:r>
                      <a:r>
                        <a:rPr lang="en-US" sz="1400" b="1" dirty="0"/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Morphology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Behavior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</a:tr>
              <a:tr h="23981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Granulosa-thecal</a:t>
                      </a:r>
                      <a:r>
                        <a:rPr lang="en-US" sz="1200" b="1" dirty="0"/>
                        <a:t> cell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Most postmenopausal but at any </a:t>
                      </a:r>
                      <a:r>
                        <a:rPr lang="en-US" sz="1400" b="1" dirty="0"/>
                        <a:t>age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Unilateral</a:t>
                      </a:r>
                      <a:endParaRPr lang="en-US" sz="14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May be tiny or large, gray to yellow (with cystic spaces). Composed of mixture of </a:t>
                      </a:r>
                      <a:r>
                        <a:rPr lang="en-US" sz="1600" b="1" dirty="0" err="1"/>
                        <a:t>cuboidal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granulosa</a:t>
                      </a:r>
                      <a:r>
                        <a:rPr lang="en-US" sz="1600" b="1" dirty="0"/>
                        <a:t> cells in cords, sheets, or strands and spindled or plump lipid-laden </a:t>
                      </a:r>
                      <a:r>
                        <a:rPr lang="en-US" sz="1600" b="1" dirty="0" err="1"/>
                        <a:t>thecal</a:t>
                      </a:r>
                      <a:r>
                        <a:rPr lang="en-US" sz="1600" b="1" dirty="0"/>
                        <a:t> cells. </a:t>
                      </a:r>
                      <a:r>
                        <a:rPr lang="en-US" sz="1600" b="1" dirty="0" err="1"/>
                        <a:t>Granulosal</a:t>
                      </a:r>
                      <a:r>
                        <a:rPr lang="en-US" sz="1600" b="1" dirty="0"/>
                        <a:t> elements may recapitulate ovarian follicle as Call-</a:t>
                      </a:r>
                      <a:r>
                        <a:rPr lang="en-US" sz="1600" b="1" dirty="0" err="1"/>
                        <a:t>Exner</a:t>
                      </a:r>
                      <a:r>
                        <a:rPr lang="en-US" sz="1600" b="1" dirty="0"/>
                        <a:t> bodies.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May elaborate large amounts of estrogen (from </a:t>
                      </a:r>
                      <a:r>
                        <a:rPr lang="en-US" sz="1600" b="1" dirty="0" err="1"/>
                        <a:t>thecal</a:t>
                      </a:r>
                      <a:r>
                        <a:rPr lang="en-US" sz="1600" b="1" dirty="0"/>
                        <a:t> elements) and so may promote endometrial or breast carcinoma. </a:t>
                      </a:r>
                      <a:r>
                        <a:rPr lang="en-US" sz="1600" b="1" dirty="0" err="1"/>
                        <a:t>Granulosal</a:t>
                      </a:r>
                      <a:r>
                        <a:rPr lang="en-US" sz="1600" b="1" dirty="0"/>
                        <a:t> element may be malignant (5% to 25%).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</a:tr>
              <a:tr h="14073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Thecoma-fibroma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Any age</a:t>
                      </a:r>
                      <a:endParaRPr lang="en-US" sz="14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Unilateral</a:t>
                      </a:r>
                      <a:endParaRPr lang="en-US" sz="14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Solid gray fibrous cells to yellow (lipid-laden) plump thecal cells.</a:t>
                      </a:r>
                      <a:endParaRPr lang="en-US" sz="16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Most hormonally inactive. Few elaborate estrogens. About 40%, for obscure reasons, produce ascites and hydrothorax (</a:t>
                      </a:r>
                      <a:r>
                        <a:rPr lang="en-US" sz="1600" b="1" dirty="0" err="1"/>
                        <a:t>Meigs</a:t>
                      </a:r>
                      <a:r>
                        <a:rPr lang="en-US" sz="1600" b="1" dirty="0"/>
                        <a:t> syndrome). Rarely malignant.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</a:tr>
              <a:tr h="18329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Sertoli-Leydig</a:t>
                      </a:r>
                      <a:r>
                        <a:rPr lang="en-US" sz="1200" b="1" dirty="0"/>
                        <a:t> cell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All ages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Unilateral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Usually small, gray to yellow-brown, and solid. Recaps development of testis with tubules, or cords and plump pink </a:t>
                      </a:r>
                      <a:r>
                        <a:rPr lang="en-US" sz="1600" b="1" dirty="0" err="1"/>
                        <a:t>Sertoli</a:t>
                      </a:r>
                      <a:r>
                        <a:rPr lang="en-US" sz="1600" b="1" dirty="0"/>
                        <a:t> cells.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Many </a:t>
                      </a:r>
                      <a:r>
                        <a:rPr lang="en-US" sz="1600" b="1" dirty="0" err="1"/>
                        <a:t>masculinizing</a:t>
                      </a:r>
                      <a:r>
                        <a:rPr lang="en-US" sz="1600" b="1" dirty="0"/>
                        <a:t> or </a:t>
                      </a:r>
                      <a:r>
                        <a:rPr lang="en-US" sz="1600" b="1" dirty="0" err="1"/>
                        <a:t>defeminizing</a:t>
                      </a:r>
                      <a:r>
                        <a:rPr lang="en-US" sz="1600" b="1" dirty="0"/>
                        <a:t>. Rarely malignant.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4" marR="9364" marT="9364" marB="9364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638800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dirty="0" smtClean="0"/>
              <a:t> 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 All ovarian neoplasms </a:t>
            </a:r>
            <a:r>
              <a:rPr lang="en-US" dirty="0" smtClean="0"/>
              <a:t>are clinical </a:t>
            </a:r>
            <a:r>
              <a:rPr lang="en-US" dirty="0" smtClean="0"/>
              <a:t>challenges, because they produce no symptoms or signs until they are well advanced.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clinical presentation of all ovarian tumors is similar despite their great morphologic diversity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they cause local pressure symptoms (e.g., pain, gastrointestinal complaints, urinary frequency), sometimes they become twisted on their pedicles (torsion), producing severe abdominal pain mimicking an "acute abdomen." 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often cause </a:t>
            </a:r>
            <a:r>
              <a:rPr lang="en-US" dirty="0" smtClean="0"/>
              <a:t>ascites; </a:t>
            </a:r>
            <a:r>
              <a:rPr lang="en-US" dirty="0" err="1" smtClean="0"/>
              <a:t>espicially</a:t>
            </a:r>
            <a:r>
              <a:rPr lang="en-US" dirty="0" smtClean="0"/>
              <a:t> </a:t>
            </a:r>
            <a:r>
              <a:rPr lang="en-US" dirty="0" err="1" smtClean="0"/>
              <a:t>Fibromas</a:t>
            </a:r>
            <a:r>
              <a:rPr lang="en-US" dirty="0" smtClean="0"/>
              <a:t> </a:t>
            </a:r>
            <a:r>
              <a:rPr lang="en-US" dirty="0" smtClean="0"/>
              <a:t>and malignant serous </a:t>
            </a:r>
            <a:r>
              <a:rPr lang="en-US" dirty="0" smtClean="0"/>
              <a:t>tumors. </a:t>
            </a: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Functioning ovarian tumors often come to attention because of the hormones they </a:t>
            </a:r>
            <a:r>
              <a:rPr lang="en-US" dirty="0" smtClean="0"/>
              <a:t>induce (Estrogens or androgens).</a:t>
            </a:r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Clinical Correlations for All Ovarian Tumors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ar-JO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016692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/>
              <a:t>5th </a:t>
            </a:r>
            <a:r>
              <a:rPr lang="en-US" sz="4000" dirty="0" smtClean="0"/>
              <a:t>most common cancer in women. </a:t>
            </a:r>
          </a:p>
          <a:p>
            <a:pPr algn="l" rtl="0"/>
            <a:r>
              <a:rPr lang="en-US" sz="4000" dirty="0" smtClean="0"/>
              <a:t>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leading </a:t>
            </a:r>
            <a:r>
              <a:rPr lang="en-US" sz="4000" dirty="0" smtClean="0"/>
              <a:t>cause of cancer death in women. </a:t>
            </a:r>
          </a:p>
          <a:p>
            <a:pPr algn="l" rtl="0"/>
            <a:endParaRPr lang="ar-JO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Ovarian </a:t>
            </a:r>
            <a:r>
              <a:rPr lang="en-US" dirty="0" err="1" smtClean="0"/>
              <a:t>Neoplastic</a:t>
            </a:r>
            <a:r>
              <a:rPr lang="en-US" dirty="0" smtClean="0"/>
              <a:t> Diseases</a:t>
            </a:r>
            <a:endParaRPr lang="ar-JO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600" dirty="0" smtClean="0"/>
              <a:t>three </a:t>
            </a:r>
            <a:r>
              <a:rPr lang="en-US" sz="3600" dirty="0" smtClean="0"/>
              <a:t>cell types that make up the normal ovary: </a:t>
            </a:r>
          </a:p>
          <a:p>
            <a:pPr algn="l" rtl="0">
              <a:buNone/>
            </a:pPr>
            <a:r>
              <a:rPr lang="en-US" sz="3600" dirty="0" smtClean="0"/>
              <a:t>	1-The surface (</a:t>
            </a:r>
            <a:r>
              <a:rPr lang="en-US" sz="3600" dirty="0" err="1" smtClean="0"/>
              <a:t>coelomic</a:t>
            </a:r>
            <a:r>
              <a:rPr lang="en-US" sz="3600" dirty="0" smtClean="0"/>
              <a:t>) covering epithelium</a:t>
            </a:r>
          </a:p>
          <a:p>
            <a:pPr algn="l" rtl="0">
              <a:buNone/>
            </a:pPr>
            <a:r>
              <a:rPr lang="en-US" sz="3600" dirty="0" smtClean="0"/>
              <a:t>	2- The germ cells</a:t>
            </a:r>
          </a:p>
          <a:p>
            <a:pPr algn="l" rtl="0">
              <a:buNone/>
            </a:pPr>
            <a:r>
              <a:rPr lang="en-US" sz="3600" dirty="0" smtClean="0"/>
              <a:t>	3- The sex cord/</a:t>
            </a:r>
            <a:r>
              <a:rPr lang="en-US" sz="3600" dirty="0" err="1" smtClean="0"/>
              <a:t>stromal</a:t>
            </a:r>
            <a:r>
              <a:rPr lang="en-US" sz="3600" dirty="0" smtClean="0"/>
              <a:t> cells. </a:t>
            </a:r>
          </a:p>
          <a:p>
            <a:pPr algn="l" rtl="0"/>
            <a:r>
              <a:rPr lang="en-US" sz="3600" dirty="0" smtClean="0"/>
              <a:t>Each of these cell types gives rise to a variety of tumors</a:t>
            </a:r>
          </a:p>
          <a:p>
            <a:pPr algn="l" rtl="0"/>
            <a:endParaRPr lang="ar-JO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Origin of ovarian tumors</a:t>
            </a:r>
            <a:endParaRPr lang="ar-JO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sreen\Desktop\showimage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761999" y="700088"/>
            <a:ext cx="8065497" cy="57769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1" y="381000"/>
            <a:ext cx="234070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/>
              <a:t>Ovarian Neoplasms</a:t>
            </a:r>
            <a:endParaRPr lang="ar-JO" sz="2000" b="1" dirty="0"/>
          </a:p>
        </p:txBody>
      </p:sp>
      <p:sp>
        <p:nvSpPr>
          <p:cNvPr id="4" name="Oval 3"/>
          <p:cNvSpPr/>
          <p:nvPr/>
        </p:nvSpPr>
        <p:spPr>
          <a:xfrm>
            <a:off x="2590800" y="3962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Oval 4"/>
          <p:cNvSpPr/>
          <p:nvPr/>
        </p:nvSpPr>
        <p:spPr>
          <a:xfrm>
            <a:off x="2590800" y="4343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Oval 5"/>
          <p:cNvSpPr/>
          <p:nvPr/>
        </p:nvSpPr>
        <p:spPr>
          <a:xfrm>
            <a:off x="5867400" y="4343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Oval 6"/>
          <p:cNvSpPr/>
          <p:nvPr/>
        </p:nvSpPr>
        <p:spPr>
          <a:xfrm>
            <a:off x="4267200" y="4343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Several risk factors for epithelial ovarian cancers have been recognized. Two of the most important are </a:t>
            </a:r>
            <a:r>
              <a:rPr lang="en-US" b="1" dirty="0" err="1" smtClean="0"/>
              <a:t>nulliparity</a:t>
            </a:r>
            <a:r>
              <a:rPr lang="en-US" dirty="0" smtClean="0"/>
              <a:t> and </a:t>
            </a:r>
            <a:r>
              <a:rPr lang="en-US" b="1" dirty="0" smtClean="0"/>
              <a:t>family</a:t>
            </a:r>
            <a:r>
              <a:rPr lang="en-US" dirty="0" smtClean="0"/>
              <a:t> </a:t>
            </a:r>
            <a:r>
              <a:rPr lang="en-US" b="1" dirty="0" smtClean="0"/>
              <a:t>history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prolonged use of oral contraceptives may </a:t>
            </a:r>
            <a:r>
              <a:rPr lang="en-US" b="1" u="sng" dirty="0" smtClean="0"/>
              <a:t>reduce</a:t>
            </a:r>
            <a:r>
              <a:rPr lang="en-US" dirty="0" smtClean="0"/>
              <a:t> the risk.</a:t>
            </a:r>
          </a:p>
          <a:p>
            <a:pPr algn="l" rtl="0"/>
            <a:r>
              <a:rPr lang="en-US" dirty="0" smtClean="0"/>
              <a:t>Only 5%-10% of ovarian cancers are familial, the molecular pathogenesis of these cancers involve specific genes </a:t>
            </a:r>
            <a:r>
              <a:rPr lang="en-US" dirty="0" smtClean="0"/>
              <a:t>:</a:t>
            </a:r>
            <a:endParaRPr lang="en-US" dirty="0" smtClean="0"/>
          </a:p>
          <a:p>
            <a:pPr algn="l" rtl="0"/>
            <a:r>
              <a:rPr lang="en-US" dirty="0" smtClean="0"/>
              <a:t>mutations in the </a:t>
            </a:r>
            <a:r>
              <a:rPr lang="en-US" b="1" i="1" dirty="0" smtClean="0"/>
              <a:t>BRCA</a:t>
            </a:r>
            <a:r>
              <a:rPr lang="en-US" b="1" dirty="0" smtClean="0"/>
              <a:t> genes 1</a:t>
            </a:r>
            <a:r>
              <a:rPr lang="en-US" dirty="0" smtClean="0"/>
              <a:t> and </a:t>
            </a:r>
            <a:r>
              <a:rPr lang="en-US" i="1" dirty="0" smtClean="0"/>
              <a:t>2.</a:t>
            </a:r>
            <a:endParaRPr lang="en-US" dirty="0" smtClean="0"/>
          </a:p>
          <a:p>
            <a:pPr algn="l" rtl="0"/>
            <a:r>
              <a:rPr lang="en-US" dirty="0" smtClean="0"/>
              <a:t>The average lifetime risk for ovarian cancer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30</a:t>
            </a:r>
            <a:r>
              <a:rPr lang="en-US" dirty="0" smtClean="0"/>
              <a:t>% in </a:t>
            </a:r>
            <a:r>
              <a:rPr lang="en-US" i="1" dirty="0" smtClean="0"/>
              <a:t>BRCA1</a:t>
            </a:r>
            <a:r>
              <a:rPr lang="en-US" dirty="0" smtClean="0"/>
              <a:t> </a:t>
            </a:r>
            <a:r>
              <a:rPr lang="en-US" dirty="0" smtClean="0"/>
              <a:t>carriers. </a:t>
            </a:r>
            <a:r>
              <a:rPr lang="en-US" dirty="0" smtClean="0"/>
              <a:t>The risk in </a:t>
            </a:r>
            <a:r>
              <a:rPr lang="en-US" i="1" dirty="0" smtClean="0"/>
              <a:t>BRCA2</a:t>
            </a:r>
            <a:r>
              <a:rPr lang="en-US" dirty="0" smtClean="0"/>
              <a:t> carriers is </a:t>
            </a:r>
            <a:r>
              <a:rPr lang="en-US" dirty="0" smtClean="0"/>
              <a:t>lower</a:t>
            </a:r>
            <a:r>
              <a:rPr lang="en-US" dirty="0" smtClean="0"/>
              <a:t>.</a:t>
            </a:r>
          </a:p>
          <a:p>
            <a:pPr algn="l" rtl="0"/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Pathogenesis-familial cases </a:t>
            </a:r>
            <a:endParaRPr lang="ar-JO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Mutations in </a:t>
            </a:r>
            <a:r>
              <a:rPr lang="en-US" i="1" dirty="0" smtClean="0"/>
              <a:t>BRCA</a:t>
            </a:r>
            <a:r>
              <a:rPr lang="en-US" dirty="0" smtClean="0"/>
              <a:t> genes mutations are seen in only 8% to 10% of sporadic ovarian cancers. Thus, there must be other molecular pathways for ovarian </a:t>
            </a:r>
            <a:r>
              <a:rPr lang="en-US" dirty="0" err="1" smtClean="0"/>
              <a:t>neoplasms</a:t>
            </a:r>
            <a:r>
              <a:rPr lang="en-US" dirty="0" smtClean="0"/>
              <a:t>. </a:t>
            </a:r>
          </a:p>
          <a:p>
            <a:pPr algn="l" rtl="0"/>
            <a:r>
              <a:rPr lang="en-US" b="1" dirty="0" smtClean="0"/>
              <a:t>HER2/NEU</a:t>
            </a:r>
            <a:r>
              <a:rPr lang="en-US" dirty="0" smtClean="0"/>
              <a:t> is </a:t>
            </a:r>
            <a:r>
              <a:rPr lang="en-US" dirty="0" err="1" smtClean="0"/>
              <a:t>overexpressed</a:t>
            </a:r>
            <a:r>
              <a:rPr lang="en-US" dirty="0" smtClean="0"/>
              <a:t> in 35% of ovarian cancers (poor prognosis).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smtClean="0"/>
              <a:t>K-RAS</a:t>
            </a:r>
            <a:r>
              <a:rPr lang="en-US" dirty="0" smtClean="0"/>
              <a:t> protein is </a:t>
            </a:r>
            <a:r>
              <a:rPr lang="en-US" dirty="0" err="1" smtClean="0"/>
              <a:t>overexpressed</a:t>
            </a:r>
            <a:r>
              <a:rPr lang="en-US" dirty="0" smtClean="0"/>
              <a:t> in up to 30% of tumors, mostly mucinous </a:t>
            </a:r>
            <a:r>
              <a:rPr lang="en-US" dirty="0" err="1" smtClean="0"/>
              <a:t>cystadenocarcinomas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 </a:t>
            </a:r>
            <a:r>
              <a:rPr lang="en-US" b="1" i="1" dirty="0" smtClean="0"/>
              <a:t>p53</a:t>
            </a:r>
            <a:r>
              <a:rPr lang="en-US" dirty="0" smtClean="0"/>
              <a:t> is mutated in about 50% of all ovarian cancers</a:t>
            </a:r>
          </a:p>
          <a:p>
            <a:pPr algn="l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Pathogenesis- sporadic cases</a:t>
            </a:r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4864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derived </a:t>
            </a:r>
            <a:r>
              <a:rPr lang="en-US" sz="3600" dirty="0" smtClean="0"/>
              <a:t>from </a:t>
            </a:r>
            <a:r>
              <a:rPr lang="en-US" sz="3600" dirty="0" err="1" smtClean="0"/>
              <a:t>coelomic</a:t>
            </a:r>
            <a:r>
              <a:rPr lang="en-US" sz="3600" dirty="0" smtClean="0"/>
              <a:t> </a:t>
            </a:r>
            <a:r>
              <a:rPr lang="en-US" sz="3600" dirty="0" err="1" smtClean="0"/>
              <a:t>mesothelium</a:t>
            </a:r>
            <a:r>
              <a:rPr lang="en-US" sz="3600" dirty="0" smtClean="0"/>
              <a:t> that covers the surface of the ovary. </a:t>
            </a:r>
          </a:p>
          <a:p>
            <a:pPr algn="l" rtl="0"/>
            <a:r>
              <a:rPr lang="en-US" sz="3600" dirty="0" smtClean="0"/>
              <a:t>Benign lesions are usually cystic (</a:t>
            </a:r>
            <a:r>
              <a:rPr lang="en-US" sz="3600" dirty="0" err="1" smtClean="0"/>
              <a:t>cystadenoma</a:t>
            </a:r>
            <a:r>
              <a:rPr lang="en-US" sz="3600" dirty="0" smtClean="0"/>
              <a:t>) or can have an accompanying </a:t>
            </a:r>
            <a:r>
              <a:rPr lang="en-US" sz="3600" dirty="0" err="1" smtClean="0"/>
              <a:t>stromal</a:t>
            </a:r>
            <a:r>
              <a:rPr lang="en-US" sz="3600" dirty="0" smtClean="0"/>
              <a:t> component (</a:t>
            </a:r>
            <a:r>
              <a:rPr lang="en-US" sz="3600" dirty="0" err="1" smtClean="0"/>
              <a:t>cystadenofibroma</a:t>
            </a:r>
            <a:r>
              <a:rPr lang="en-US" sz="3600" dirty="0" smtClean="0"/>
              <a:t>).</a:t>
            </a:r>
          </a:p>
          <a:p>
            <a:pPr algn="l" rtl="0"/>
            <a:r>
              <a:rPr lang="en-US" sz="3600" dirty="0" smtClean="0"/>
              <a:t> Malignant tumors may be cystic (</a:t>
            </a:r>
            <a:r>
              <a:rPr lang="en-US" sz="3600" dirty="0" err="1" smtClean="0"/>
              <a:t>cystadenocarcinoma</a:t>
            </a:r>
            <a:r>
              <a:rPr lang="en-US" sz="3600" dirty="0" smtClean="0"/>
              <a:t>) or solid (carcinoma). </a:t>
            </a:r>
          </a:p>
          <a:p>
            <a:pPr algn="l" rtl="0"/>
            <a:endParaRPr lang="ar-JO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SURFACE EPITHELIAL TUMORS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1266</TotalTime>
  <Words>1027</Words>
  <Application>Microsoft Office PowerPoint</Application>
  <PresentationFormat>On-screen Show (4:3)</PresentationFormat>
  <Paragraphs>157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Ovarian Pathology</vt:lpstr>
      <vt:lpstr>Slide 2</vt:lpstr>
      <vt:lpstr>Slide 3</vt:lpstr>
      <vt:lpstr>Ovarian Neoplastic Diseases</vt:lpstr>
      <vt:lpstr>Origin of ovarian tumors</vt:lpstr>
      <vt:lpstr>Slide 6</vt:lpstr>
      <vt:lpstr>Pathogenesis-familial cases </vt:lpstr>
      <vt:lpstr>Pathogenesis- sporadic cases</vt:lpstr>
      <vt:lpstr>SURFACE EPITHELIAL TUMORS </vt:lpstr>
      <vt:lpstr>SURFACE EPITHELIAL TUMORS-types </vt:lpstr>
      <vt:lpstr> borderline surface epithelial tumors</vt:lpstr>
      <vt:lpstr>1- Serous Tumors   </vt:lpstr>
      <vt:lpstr>Morphology</vt:lpstr>
      <vt:lpstr>Benign serous tumors: </vt:lpstr>
      <vt:lpstr>Morphology</vt:lpstr>
      <vt:lpstr>Borderline serous tumors: </vt:lpstr>
      <vt:lpstr>Borderline serous  tumors: </vt:lpstr>
      <vt:lpstr>Morphology</vt:lpstr>
      <vt:lpstr>Slide 19</vt:lpstr>
      <vt:lpstr>2- Mucinous ovarian tumors</vt:lpstr>
      <vt:lpstr>2- Mucinous ovarian tumors</vt:lpstr>
      <vt:lpstr>2- Mucinous ovarian tumors</vt:lpstr>
      <vt:lpstr>Slide 23</vt:lpstr>
      <vt:lpstr>3- Ovarian Endometrioid Carcinoma</vt:lpstr>
      <vt:lpstr>Germ cell tumors</vt:lpstr>
      <vt:lpstr>Germ cell tumors</vt:lpstr>
      <vt:lpstr>Slide 27</vt:lpstr>
      <vt:lpstr>Slide 28</vt:lpstr>
      <vt:lpstr>Slide 29</vt:lpstr>
      <vt:lpstr>Other germ cell tumors </vt:lpstr>
      <vt:lpstr>Slide 31</vt:lpstr>
      <vt:lpstr>Sex cord-stromal tumors</vt:lpstr>
      <vt:lpstr>Slide 33</vt:lpstr>
      <vt:lpstr>Clinical Correlations for All Ovarian Tumors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nisreen</dc:creator>
  <cp:lastModifiedBy>Administrator</cp:lastModifiedBy>
  <cp:revision>154</cp:revision>
  <dcterms:created xsi:type="dcterms:W3CDTF">2006-08-16T00:00:00Z</dcterms:created>
  <dcterms:modified xsi:type="dcterms:W3CDTF">2016-04-25T12:21:27Z</dcterms:modified>
</cp:coreProperties>
</file>