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83" r:id="rId3"/>
    <p:sldId id="284" r:id="rId4"/>
    <p:sldId id="259" r:id="rId5"/>
    <p:sldId id="260" r:id="rId6"/>
    <p:sldId id="261" r:id="rId7"/>
    <p:sldId id="262" r:id="rId8"/>
    <p:sldId id="263" r:id="rId9"/>
    <p:sldId id="282" r:id="rId10"/>
    <p:sldId id="265" r:id="rId11"/>
    <p:sldId id="266" r:id="rId12"/>
    <p:sldId id="267" r:id="rId13"/>
    <p:sldId id="268" r:id="rId14"/>
    <p:sldId id="270" r:id="rId15"/>
    <p:sldId id="272" r:id="rId16"/>
    <p:sldId id="285" r:id="rId17"/>
    <p:sldId id="280" r:id="rId18"/>
    <p:sldId id="274" r:id="rId19"/>
    <p:sldId id="275" r:id="rId20"/>
    <p:sldId id="276" r:id="rId21"/>
    <p:sldId id="278" r:id="rId22"/>
    <p:sldId id="286" r:id="rId23"/>
    <p:sldId id="281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Pathology of the lower female genital tract</a:t>
            </a:r>
            <a:endParaRPr lang="ar-JO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>
              <a:spcBef>
                <a:spcPts val="0"/>
              </a:spcBef>
            </a:pPr>
            <a:r>
              <a:rPr lang="en-US" sz="3600" b="1" u="sng" dirty="0" smtClean="0"/>
              <a:t>Vulvar Diseases:</a:t>
            </a:r>
          </a:p>
          <a:p>
            <a:pPr algn="l" rtl="0">
              <a:spcBef>
                <a:spcPts val="0"/>
              </a:spcBef>
              <a:buNone/>
            </a:pPr>
            <a:r>
              <a:rPr lang="en-US" sz="3600" dirty="0" smtClean="0"/>
              <a:t> </a:t>
            </a:r>
            <a:endParaRPr lang="ar-JO" sz="3600" dirty="0" smtClean="0"/>
          </a:p>
          <a:p>
            <a:pPr algn="l" rtl="0">
              <a:spcBef>
                <a:spcPts val="0"/>
              </a:spcBef>
            </a:pPr>
            <a:r>
              <a:rPr lang="en-US" sz="3600" dirty="0" smtClean="0"/>
              <a:t>Can be divided to non-</a:t>
            </a:r>
            <a:r>
              <a:rPr lang="en-US" sz="3600" dirty="0" err="1" smtClean="0"/>
              <a:t>neoplastic</a:t>
            </a:r>
            <a:r>
              <a:rPr lang="en-US" sz="3600" dirty="0" smtClean="0"/>
              <a:t> and </a:t>
            </a:r>
            <a:r>
              <a:rPr lang="en-US" sz="3600" dirty="0" err="1" smtClean="0"/>
              <a:t>neoplastic</a:t>
            </a:r>
            <a:r>
              <a:rPr lang="en-US" sz="3600" dirty="0" smtClean="0"/>
              <a:t> diseases.</a:t>
            </a:r>
          </a:p>
          <a:p>
            <a:pPr algn="l" rtl="0">
              <a:spcBef>
                <a:spcPts val="0"/>
              </a:spcBef>
            </a:pPr>
            <a:r>
              <a:rPr lang="en-US" sz="3600" dirty="0" smtClean="0"/>
              <a:t>The </a:t>
            </a:r>
            <a:r>
              <a:rPr lang="en-US" sz="3600" dirty="0" err="1" smtClean="0"/>
              <a:t>neoplastic</a:t>
            </a:r>
            <a:r>
              <a:rPr lang="en-US" sz="3600" dirty="0" smtClean="0"/>
              <a:t> diseases are much less common. Of those, </a:t>
            </a:r>
            <a:r>
              <a:rPr lang="en-US" sz="3600" b="1" u="sng" dirty="0" smtClean="0"/>
              <a:t>squamous cell carcinoma is the most common.</a:t>
            </a:r>
          </a:p>
          <a:p>
            <a:pPr algn="l" rtl="0">
              <a:spcBef>
                <a:spcPts val="0"/>
              </a:spcBef>
            </a:pPr>
            <a:endParaRPr lang="en-US" sz="3600" b="1" dirty="0" smtClean="0"/>
          </a:p>
          <a:p>
            <a:pPr algn="l" rtl="0">
              <a:spcBef>
                <a:spcPts val="0"/>
              </a:spcBef>
              <a:buNone/>
            </a:pPr>
            <a:endParaRPr lang="en-US" sz="3600" b="1" dirty="0" smtClean="0"/>
          </a:p>
          <a:p>
            <a:pPr algn="l" rtl="0">
              <a:spcBef>
                <a:spcPts val="0"/>
              </a:spcBef>
              <a:buNone/>
            </a:pPr>
            <a:r>
              <a:rPr lang="en-US" sz="3600" dirty="0" smtClean="0"/>
              <a:t> </a:t>
            </a:r>
          </a:p>
          <a:p>
            <a:pPr algn="l" rtl="0">
              <a:spcBef>
                <a:spcPts val="0"/>
              </a:spcBef>
              <a:buNone/>
            </a:pPr>
            <a:endParaRPr lang="en-US" sz="3600" dirty="0" smtClean="0"/>
          </a:p>
          <a:p>
            <a:pPr algn="l" rtl="0">
              <a:spcBef>
                <a:spcPts val="0"/>
              </a:spcBef>
              <a:buNone/>
            </a:pPr>
            <a:endParaRPr lang="ar-JO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Carcinoma of the Vulva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3</a:t>
            </a:r>
            <a:r>
              <a:rPr lang="en-US" dirty="0" smtClean="0"/>
              <a:t>% of all genital tract cancers in women.</a:t>
            </a:r>
          </a:p>
          <a:p>
            <a:pPr algn="l" rtl="0"/>
            <a:r>
              <a:rPr lang="en-US" dirty="0" smtClean="0"/>
              <a:t>mostly </a:t>
            </a:r>
            <a:r>
              <a:rPr lang="en-US" dirty="0" smtClean="0"/>
              <a:t>in women older than age 60. </a:t>
            </a:r>
          </a:p>
          <a:p>
            <a:pPr algn="l" rtl="0"/>
            <a:r>
              <a:rPr lang="en-US" dirty="0" smtClean="0"/>
              <a:t>90%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squamous </a:t>
            </a:r>
            <a:r>
              <a:rPr lang="en-US" dirty="0" smtClean="0"/>
              <a:t>cell carcinomas; the remainder </a:t>
            </a:r>
            <a:r>
              <a:rPr lang="en-US" dirty="0" smtClean="0"/>
              <a:t>are: </a:t>
            </a:r>
            <a:r>
              <a:rPr lang="en-US" dirty="0" err="1" smtClean="0"/>
              <a:t>adenocarcinomas</a:t>
            </a:r>
            <a:r>
              <a:rPr lang="en-US" dirty="0" smtClean="0"/>
              <a:t>, melanomas, or basal cell carcinomas.</a:t>
            </a:r>
          </a:p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Squamous cell carcinoma SCC: </a:t>
            </a:r>
            <a:r>
              <a:rPr lang="en-US" dirty="0" smtClean="0"/>
              <a:t>there are two biologic forms of vulvar  SCC.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600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First type of SCC (</a:t>
            </a:r>
            <a:r>
              <a:rPr lang="en-US" b="1" dirty="0" err="1" smtClean="0">
                <a:solidFill>
                  <a:schemeClr val="tx1"/>
                </a:solidFill>
              </a:rPr>
              <a:t>basaloid</a:t>
            </a:r>
            <a:r>
              <a:rPr lang="en-US" b="1" dirty="0" smtClean="0">
                <a:solidFill>
                  <a:schemeClr val="tx1"/>
                </a:solidFill>
              </a:rPr>
              <a:t> or poorly differentiated SCC): </a:t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467600" cy="4800599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most </a:t>
            </a:r>
            <a:r>
              <a:rPr lang="en-US" dirty="0" smtClean="0"/>
              <a:t>common </a:t>
            </a:r>
            <a:r>
              <a:rPr lang="en-US" dirty="0" smtClean="0"/>
              <a:t>75% to 90% </a:t>
            </a:r>
            <a:endParaRPr lang="en-US" dirty="0" smtClean="0"/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relatively </a:t>
            </a:r>
            <a:r>
              <a:rPr lang="en-US" dirty="0" smtClean="0"/>
              <a:t>younger </a:t>
            </a:r>
            <a:r>
              <a:rPr lang="en-US" dirty="0" smtClean="0"/>
              <a:t>patients</a:t>
            </a:r>
            <a:endParaRPr lang="en-US" dirty="0" smtClean="0"/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HPV-related, </a:t>
            </a:r>
            <a:r>
              <a:rPr lang="en-US" dirty="0" smtClean="0"/>
              <a:t>especially type </a:t>
            </a:r>
            <a:r>
              <a:rPr lang="en-US" dirty="0" smtClean="0"/>
              <a:t>16 &amp; 18</a:t>
            </a:r>
            <a:endParaRPr lang="en-US" dirty="0" smtClean="0"/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in many cases </a:t>
            </a:r>
            <a:r>
              <a:rPr lang="en-US" dirty="0" smtClean="0"/>
              <a:t>other lesions related </a:t>
            </a:r>
            <a:r>
              <a:rPr lang="en-US" dirty="0" smtClean="0"/>
              <a:t>to HPV </a:t>
            </a:r>
            <a:r>
              <a:rPr lang="en-US" dirty="0" smtClean="0"/>
              <a:t>infection are seen in vagina and cervix.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Poorly differentiated cells</a:t>
            </a:r>
            <a:r>
              <a:rPr lang="en-US" dirty="0" smtClean="0"/>
              <a:t>  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31648"/>
            <a:ext cx="8534400" cy="98755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rtl="0"/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The </a:t>
            </a:r>
            <a:r>
              <a:rPr lang="en-US" sz="3200" b="1" dirty="0" smtClean="0">
                <a:solidFill>
                  <a:schemeClr val="tx1"/>
                </a:solidFill>
              </a:rPr>
              <a:t>second form of SCC (well-differentiated SCC):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older women 60-70s.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Not HPV-related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Less common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well </a:t>
            </a:r>
            <a:r>
              <a:rPr lang="en-US" dirty="0" smtClean="0"/>
              <a:t>to moderately differentiated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No known premalignant </a:t>
            </a:r>
            <a:r>
              <a:rPr lang="en-US" dirty="0" smtClean="0"/>
              <a:t>lesion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May be found </a:t>
            </a:r>
            <a:r>
              <a:rPr lang="en-US" u="sng" dirty="0" smtClean="0"/>
              <a:t>adjacent</a:t>
            </a:r>
            <a:r>
              <a:rPr lang="en-US" dirty="0" smtClean="0"/>
              <a:t> to lichen simplex or </a:t>
            </a:r>
            <a:r>
              <a:rPr lang="en-US" dirty="0" err="1" smtClean="0"/>
              <a:t>sclerosus</a:t>
            </a:r>
            <a:endParaRPr lang="ar-JO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Vaginal pathologic diseases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287963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 smtClean="0"/>
              <a:t>Inflammatory Vaginal Diseases</a:t>
            </a:r>
            <a:endParaRPr lang="en-US" sz="2800" dirty="0" smtClean="0"/>
          </a:p>
          <a:p>
            <a:pPr algn="l" rtl="0"/>
            <a:r>
              <a:rPr lang="en-US" dirty="0" err="1" smtClean="0"/>
              <a:t>Vaginitis</a:t>
            </a:r>
            <a:r>
              <a:rPr lang="en-US" dirty="0" smtClean="0"/>
              <a:t>: common; usually transient; produces a vaginal discharge (</a:t>
            </a:r>
            <a:r>
              <a:rPr lang="en-US" dirty="0" err="1" smtClean="0"/>
              <a:t>leukorrhea</a:t>
            </a:r>
            <a:r>
              <a:rPr lang="en-US" dirty="0" smtClean="0"/>
              <a:t>).</a:t>
            </a:r>
          </a:p>
          <a:p>
            <a:pPr algn="l" rtl="0"/>
            <a:r>
              <a:rPr lang="en-US" dirty="0" smtClean="0"/>
              <a:t> A large variety of organisms including bacteria, fungi, and parasites.</a:t>
            </a:r>
          </a:p>
          <a:p>
            <a:pPr algn="l" rtl="0"/>
            <a:r>
              <a:rPr lang="en-US" dirty="0" smtClean="0"/>
              <a:t> predisposing conditions: </a:t>
            </a:r>
            <a:r>
              <a:rPr lang="en-US" b="1" dirty="0" smtClean="0">
                <a:solidFill>
                  <a:srgbClr val="C00000"/>
                </a:solidFill>
              </a:rPr>
              <a:t>diabetes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C00000"/>
                </a:solidFill>
              </a:rPr>
              <a:t>systemic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antibiotics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C00000"/>
                </a:solidFill>
              </a:rPr>
              <a:t>abortion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C00000"/>
                </a:solidFill>
              </a:rPr>
              <a:t>pregnancy</a:t>
            </a:r>
            <a:r>
              <a:rPr lang="en-US" dirty="0" smtClean="0"/>
              <a:t>, or </a:t>
            </a:r>
            <a:r>
              <a:rPr lang="en-US" b="1" dirty="0" smtClean="0">
                <a:solidFill>
                  <a:srgbClr val="C00000"/>
                </a:solidFill>
              </a:rPr>
              <a:t>compromised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immune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function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Frequent causes are </a:t>
            </a:r>
            <a:r>
              <a:rPr lang="en-US" dirty="0" smtClean="0">
                <a:solidFill>
                  <a:srgbClr val="C00000"/>
                </a:solidFill>
              </a:rPr>
              <a:t>bacteria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C00000"/>
                </a:solidFill>
              </a:rPr>
              <a:t>Candida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albicans</a:t>
            </a:r>
            <a:r>
              <a:rPr lang="en-US" dirty="0" smtClean="0"/>
              <a:t> and </a:t>
            </a:r>
            <a:r>
              <a:rPr lang="en-US" i="1" dirty="0" err="1" smtClean="0">
                <a:solidFill>
                  <a:srgbClr val="C00000"/>
                </a:solidFill>
              </a:rPr>
              <a:t>Trichomonas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vaginalis</a:t>
            </a:r>
            <a:r>
              <a:rPr lang="en-US" i="1" dirty="0" smtClean="0"/>
              <a:t>.</a:t>
            </a:r>
            <a:r>
              <a:rPr lang="en-US" dirty="0" smtClean="0"/>
              <a:t> </a:t>
            </a:r>
          </a:p>
          <a:p>
            <a:pPr algn="l" rtl="0"/>
            <a:endParaRPr lang="en-US" dirty="0" smtClean="0"/>
          </a:p>
          <a:p>
            <a:pPr algn="l" rtl="0"/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 smtClean="0">
                <a:solidFill>
                  <a:srgbClr val="C00000"/>
                </a:solidFill>
              </a:rPr>
              <a:t>Vaginal </a:t>
            </a:r>
            <a:r>
              <a:rPr lang="en-US" b="1" dirty="0" err="1" smtClean="0">
                <a:solidFill>
                  <a:srgbClr val="C00000"/>
                </a:solidFill>
              </a:rPr>
              <a:t>Neoplastic</a:t>
            </a:r>
            <a:r>
              <a:rPr lang="en-US" b="1" dirty="0" smtClean="0">
                <a:solidFill>
                  <a:srgbClr val="C00000"/>
                </a:solidFill>
              </a:rPr>
              <a:t> Diseases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799"/>
          </a:xfrm>
        </p:spPr>
        <p:txBody>
          <a:bodyPr>
            <a:normAutofit/>
          </a:bodyPr>
          <a:lstStyle/>
          <a:p>
            <a:pPr algn="l" rtl="0"/>
            <a:r>
              <a:rPr lang="en-US" b="1" u="sng" dirty="0" smtClean="0"/>
              <a:t>Sarcoma </a:t>
            </a:r>
            <a:r>
              <a:rPr lang="en-US" b="1" u="sng" dirty="0" err="1" smtClean="0"/>
              <a:t>botryoides</a:t>
            </a:r>
            <a:r>
              <a:rPr lang="en-US" b="1" u="sng" dirty="0" smtClean="0"/>
              <a:t> (</a:t>
            </a:r>
            <a:r>
              <a:rPr lang="en-US" b="1" u="sng" dirty="0" err="1" smtClean="0"/>
              <a:t>embryonal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rhabdomyosarcoma</a:t>
            </a:r>
            <a:r>
              <a:rPr lang="en-US" b="1" u="sng" dirty="0" smtClean="0"/>
              <a:t>):</a:t>
            </a:r>
          </a:p>
          <a:p>
            <a:pPr algn="l" rtl="0"/>
            <a:r>
              <a:rPr lang="en-US" dirty="0" smtClean="0"/>
              <a:t>Rare sarcoma of skeletal muscle differentiation</a:t>
            </a:r>
            <a:endParaRPr lang="en-US" dirty="0" smtClean="0"/>
          </a:p>
          <a:p>
            <a:pPr algn="l" rtl="0"/>
            <a:r>
              <a:rPr lang="en-US" dirty="0" smtClean="0"/>
              <a:t>Mostly in infants and children </a:t>
            </a:r>
            <a:r>
              <a:rPr lang="en-US" dirty="0" smtClean="0"/>
              <a:t>&lt;5 </a:t>
            </a:r>
            <a:r>
              <a:rPr lang="en-US" dirty="0" smtClean="0"/>
              <a:t>years.</a:t>
            </a:r>
          </a:p>
          <a:p>
            <a:pPr algn="l" rtl="0"/>
            <a:r>
              <a:rPr lang="en-US" dirty="0" smtClean="0"/>
              <a:t>soft </a:t>
            </a:r>
            <a:r>
              <a:rPr lang="en-US" dirty="0" err="1" smtClean="0"/>
              <a:t>polypoid</a:t>
            </a:r>
            <a:r>
              <a:rPr lang="en-US" dirty="0" smtClean="0"/>
              <a:t> masses (grape-like</a:t>
            </a:r>
            <a:r>
              <a:rPr lang="en-US" dirty="0" smtClean="0"/>
              <a:t>).</a:t>
            </a:r>
          </a:p>
          <a:p>
            <a:pPr algn="l" rtl="0"/>
            <a:r>
              <a:rPr lang="en-US" dirty="0" smtClean="0"/>
              <a:t>Primitive cells (</a:t>
            </a:r>
            <a:r>
              <a:rPr lang="en-US" dirty="0" err="1" smtClean="0"/>
              <a:t>rhabdomyoblasts</a:t>
            </a:r>
            <a:r>
              <a:rPr lang="en-US" dirty="0" smtClean="0"/>
              <a:t>)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Cervical pathology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u="sng" dirty="0" smtClean="0"/>
              <a:t>Cervical carcinoma</a:t>
            </a:r>
          </a:p>
          <a:p>
            <a:pPr algn="l" rtl="0"/>
            <a:r>
              <a:rPr lang="en-US" dirty="0" smtClean="0"/>
              <a:t>Used to be the most frequent cancer in women around the world. </a:t>
            </a:r>
            <a:endParaRPr lang="en-US" dirty="0" smtClean="0"/>
          </a:p>
          <a:p>
            <a:pPr algn="l" rtl="0"/>
            <a:r>
              <a:rPr lang="en-US" dirty="0" smtClean="0"/>
              <a:t>But</a:t>
            </a:r>
            <a:r>
              <a:rPr lang="en-US" dirty="0" smtClean="0"/>
              <a:t>, since the introduction of the </a:t>
            </a:r>
            <a:r>
              <a:rPr lang="en-US" dirty="0" err="1" smtClean="0"/>
              <a:t>Papanicolaou</a:t>
            </a:r>
            <a:r>
              <a:rPr lang="en-US" dirty="0" smtClean="0"/>
              <a:t> (Pap) smear 50 years ago, the incidence of cervical cancer has dropped. 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endParaRPr lang="en-US" b="1" u="sng" dirty="0" smtClean="0"/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Detection of </a:t>
            </a:r>
            <a:r>
              <a:rPr lang="en-US" dirty="0" err="1" smtClean="0"/>
              <a:t>prinvasive</a:t>
            </a:r>
            <a:r>
              <a:rPr lang="en-US" dirty="0" smtClean="0"/>
              <a:t> lesions by the Pap smear at an early stage, permits discovery of these lesions when curative treatment is possible.</a:t>
            </a:r>
          </a:p>
          <a:p>
            <a:pPr algn="l" rtl="0"/>
            <a:r>
              <a:rPr lang="en-US" dirty="0" smtClean="0"/>
              <a:t>The Pap smear remains the most successful cancer screening test ever developed because it helped reducing cervical cancer mortality by as much as 99%, ranking it 13th in cancer deaths for women.</a:t>
            </a:r>
          </a:p>
          <a:p>
            <a:pPr algn="l" rtl="0"/>
            <a:endParaRPr lang="en-US" dirty="0" smtClean="0"/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Cervical cancer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 The most common cervical carcinomas are </a:t>
            </a:r>
            <a:r>
              <a:rPr lang="en-US" b="1" u="sng" dirty="0" smtClean="0"/>
              <a:t>SCC(75%), </a:t>
            </a:r>
            <a:r>
              <a:rPr lang="en-US" dirty="0" smtClean="0"/>
              <a:t>followed by </a:t>
            </a:r>
            <a:r>
              <a:rPr lang="en-US" dirty="0" err="1" smtClean="0"/>
              <a:t>adenocarcinomas</a:t>
            </a:r>
            <a:r>
              <a:rPr lang="en-US" dirty="0" smtClean="0"/>
              <a:t> and </a:t>
            </a:r>
            <a:r>
              <a:rPr lang="en-US" dirty="0" err="1" smtClean="0"/>
              <a:t>adenosquamous</a:t>
            </a:r>
            <a:r>
              <a:rPr lang="en-US" dirty="0" smtClean="0"/>
              <a:t> carcinomas (20%), and small-cell </a:t>
            </a:r>
            <a:r>
              <a:rPr lang="en-US" dirty="0" err="1" smtClean="0"/>
              <a:t>neuroendocrine</a:t>
            </a:r>
            <a:r>
              <a:rPr lang="en-US" dirty="0" smtClean="0"/>
              <a:t> carcinomas (&lt;5%). </a:t>
            </a:r>
          </a:p>
          <a:p>
            <a:pPr algn="l" rtl="0"/>
            <a:r>
              <a:rPr lang="en-US" dirty="0" smtClean="0"/>
              <a:t>The SCC are increasingly appearing in younger women, now with a peak incidence at about 45 years, almost </a:t>
            </a:r>
            <a:r>
              <a:rPr lang="en-US" b="1" dirty="0" smtClean="0">
                <a:solidFill>
                  <a:srgbClr val="FF0000"/>
                </a:solidFill>
              </a:rPr>
              <a:t>10 to 15 years after detection of their </a:t>
            </a:r>
            <a:r>
              <a:rPr lang="en-US" b="1" dirty="0" smtClean="0">
                <a:solidFill>
                  <a:srgbClr val="FF0000"/>
                </a:solidFill>
              </a:rPr>
              <a:t>precursors: cervical intraepithelial </a:t>
            </a:r>
            <a:r>
              <a:rPr lang="en-US" b="1" dirty="0" err="1" smtClean="0">
                <a:solidFill>
                  <a:srgbClr val="FF0000"/>
                </a:solidFill>
              </a:rPr>
              <a:t>neoplasia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(CIN). </a:t>
            </a:r>
          </a:p>
          <a:p>
            <a:pPr algn="l" rt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467600" cy="838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rtl="0"/>
            <a:r>
              <a:rPr lang="en-US" b="1" dirty="0" smtClean="0">
                <a:solidFill>
                  <a:srgbClr val="C00000"/>
                </a:solidFill>
              </a:rPr>
              <a:t>Cervical </a:t>
            </a:r>
            <a:r>
              <a:rPr lang="en-US" b="1" dirty="0" smtClean="0">
                <a:solidFill>
                  <a:srgbClr val="C00000"/>
                </a:solidFill>
              </a:rPr>
              <a:t>intraepithelial </a:t>
            </a:r>
            <a:r>
              <a:rPr lang="en-US" b="1" dirty="0" err="1" smtClean="0">
                <a:solidFill>
                  <a:srgbClr val="C00000"/>
                </a:solidFill>
              </a:rPr>
              <a:t>neoplasia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153400" cy="5638800"/>
          </a:xfrm>
        </p:spPr>
        <p:txBody>
          <a:bodyPr>
            <a:noAutofit/>
          </a:bodyPr>
          <a:lstStyle/>
          <a:p>
            <a:pPr algn="l" rtl="0"/>
            <a:r>
              <a:rPr lang="en-US" dirty="0" smtClean="0"/>
              <a:t>On </a:t>
            </a:r>
            <a:r>
              <a:rPr lang="en-US" dirty="0" smtClean="0"/>
              <a:t>the basis of histology, precancerous changes are graded as follows (depending on the extent of involvement):</a:t>
            </a:r>
          </a:p>
          <a:p>
            <a:pPr algn="l" rtl="0">
              <a:buNone/>
            </a:pPr>
            <a:r>
              <a:rPr lang="en-US" dirty="0" smtClean="0"/>
              <a:t>*</a:t>
            </a:r>
            <a:r>
              <a:rPr lang="en-US" b="1" dirty="0" smtClean="0"/>
              <a:t>CIN I</a:t>
            </a:r>
            <a:r>
              <a:rPr lang="en-US" dirty="0" smtClean="0"/>
              <a:t>: Mild dysplasia (&lt;third of full epithelial thickness)     </a:t>
            </a:r>
          </a:p>
          <a:p>
            <a:pPr algn="l" rtl="0">
              <a:buNone/>
            </a:pPr>
            <a:r>
              <a:rPr lang="en-US" dirty="0" smtClean="0"/>
              <a:t>*</a:t>
            </a:r>
            <a:r>
              <a:rPr lang="en-US" b="1" dirty="0" smtClean="0"/>
              <a:t>CIN II</a:t>
            </a:r>
            <a:r>
              <a:rPr lang="en-US" dirty="0" smtClean="0"/>
              <a:t>: Moderate dysplasia (up to 2/3 of full epithelial thickness)</a:t>
            </a:r>
          </a:p>
          <a:p>
            <a:pPr algn="l" rtl="0">
              <a:buNone/>
            </a:pPr>
            <a:r>
              <a:rPr lang="en-US" dirty="0" smtClean="0"/>
              <a:t>*</a:t>
            </a:r>
            <a:r>
              <a:rPr lang="en-US" b="1" dirty="0" smtClean="0"/>
              <a:t>CIN III</a:t>
            </a:r>
            <a:r>
              <a:rPr lang="en-US" dirty="0" smtClean="0"/>
              <a:t>: Severe dysplasia in full epithelial thickness (carcinoma in situ)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229600" cy="40407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304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Dysplasia </a:t>
            </a:r>
            <a:r>
              <a:rPr lang="en-US" sz="2400" b="1" dirty="0" smtClean="0">
                <a:solidFill>
                  <a:srgbClr val="C00000"/>
                </a:solidFill>
              </a:rPr>
              <a:t>= </a:t>
            </a:r>
            <a:r>
              <a:rPr lang="en-US" sz="2400" b="1" dirty="0" smtClean="0">
                <a:solidFill>
                  <a:srgbClr val="C00000"/>
                </a:solidFill>
              </a:rPr>
              <a:t>increased N/C ratio, nuclear enlargement,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hyperchromasia</a:t>
            </a:r>
            <a:r>
              <a:rPr lang="en-US" sz="2400" b="1" dirty="0" smtClean="0">
                <a:solidFill>
                  <a:srgbClr val="C00000"/>
                </a:solidFill>
              </a:rPr>
              <a:t>, and abnormal nuclear membranes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neoplastic</a:t>
            </a:r>
            <a:r>
              <a:rPr lang="en-US" dirty="0" smtClean="0"/>
              <a:t> vulvar diseases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800" b="1" dirty="0" err="1" smtClean="0">
                <a:solidFill>
                  <a:srgbClr val="0070C0"/>
                </a:solidFill>
              </a:rPr>
              <a:t>Licken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sclerosus</a:t>
            </a:r>
            <a:endParaRPr lang="en-US" sz="4800" b="1" dirty="0" smtClean="0">
              <a:solidFill>
                <a:srgbClr val="0070C0"/>
              </a:solidFill>
            </a:endParaRPr>
          </a:p>
          <a:p>
            <a:pPr algn="l" rtl="0"/>
            <a:r>
              <a:rPr lang="en-US" sz="4800" b="1" dirty="0" smtClean="0">
                <a:solidFill>
                  <a:srgbClr val="C00000"/>
                </a:solidFill>
              </a:rPr>
              <a:t>Lichen Simplex </a:t>
            </a:r>
            <a:r>
              <a:rPr lang="en-US" sz="4800" b="1" dirty="0" err="1" smtClean="0">
                <a:solidFill>
                  <a:srgbClr val="C00000"/>
                </a:solidFill>
              </a:rPr>
              <a:t>Chronicus</a:t>
            </a:r>
            <a:endParaRPr lang="en-US" sz="4800" b="1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4800" b="1" dirty="0" err="1" smtClean="0">
                <a:solidFill>
                  <a:schemeClr val="accent4">
                    <a:lumMod val="75000"/>
                  </a:schemeClr>
                </a:solidFill>
              </a:rPr>
              <a:t>Condylomas</a:t>
            </a:r>
            <a:endParaRPr lang="ar-JO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 smear pictures</a:t>
            </a:r>
            <a:endParaRPr lang="ar-JO" dirty="0"/>
          </a:p>
        </p:txBody>
      </p:sp>
      <p:pic>
        <p:nvPicPr>
          <p:cNvPr id="4098" name="Picture 2" descr="C:\Documents and Settings\Administrator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37433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5257800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Normal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3409" y="525780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CIN I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0809" y="5257800"/>
            <a:ext cx="106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CIN II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5334000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CIN III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602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Epidemiology and Pathogenesis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95400"/>
            <a:ext cx="8503920" cy="5410200"/>
          </a:xfrm>
        </p:spPr>
        <p:txBody>
          <a:bodyPr>
            <a:noAutofit/>
          </a:bodyPr>
          <a:lstStyle/>
          <a:p>
            <a:pPr algn="l" rtl="0"/>
            <a:r>
              <a:rPr lang="en-US" sz="3600" dirty="0" smtClean="0"/>
              <a:t>The peak age incidence of CIN is about 30 years, whereas that of invasive carcinoma is about 45 years. </a:t>
            </a:r>
          </a:p>
          <a:p>
            <a:pPr algn="l" rtl="0"/>
            <a:r>
              <a:rPr lang="en-US" sz="3600" dirty="0" smtClean="0"/>
              <a:t>HPV can be detected by molecular methods in nearly all precancerous lesions and invasive neoplasms.</a:t>
            </a:r>
          </a:p>
          <a:p>
            <a:pPr algn="l" rtl="0"/>
            <a:r>
              <a:rPr lang="en-US" sz="3600" dirty="0" smtClean="0">
                <a:solidFill>
                  <a:srgbClr val="C00000"/>
                </a:solidFill>
              </a:rPr>
              <a:t>high-risk </a:t>
            </a:r>
            <a:r>
              <a:rPr lang="en-US" sz="3600" dirty="0" smtClean="0">
                <a:solidFill>
                  <a:srgbClr val="C00000"/>
                </a:solidFill>
              </a:rPr>
              <a:t>HPV types</a:t>
            </a:r>
            <a:r>
              <a:rPr lang="en-US" sz="3600" dirty="0" smtClean="0"/>
              <a:t>, including </a:t>
            </a:r>
            <a:r>
              <a:rPr lang="en-US" sz="3600" dirty="0" smtClean="0">
                <a:solidFill>
                  <a:srgbClr val="C00000"/>
                </a:solidFill>
              </a:rPr>
              <a:t>16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C00000"/>
                </a:solidFill>
              </a:rPr>
              <a:t>18</a:t>
            </a:r>
            <a:r>
              <a:rPr lang="en-US" sz="3600" dirty="0" smtClean="0"/>
              <a:t>, 45, and 31, account for the majority of cervical carcinomas</a:t>
            </a:r>
          </a:p>
          <a:p>
            <a:pPr algn="l" rtl="0">
              <a:buNone/>
            </a:pPr>
            <a:endParaRPr lang="en-US" sz="3600" dirty="0" smtClean="0"/>
          </a:p>
          <a:p>
            <a:pPr algn="l" rtl="0"/>
            <a:endParaRPr lang="en-US" sz="3600" dirty="0" smtClean="0"/>
          </a:p>
          <a:p>
            <a:pPr algn="l" rtl="0"/>
            <a:endParaRPr lang="en-US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HPV 16 and 18 usually integrate into the host genome and express large amounts of </a:t>
            </a:r>
            <a:r>
              <a:rPr lang="en-US" b="1" u="sng" dirty="0" smtClean="0">
                <a:solidFill>
                  <a:srgbClr val="0070C0"/>
                </a:solidFill>
              </a:rPr>
              <a:t>E6 and E7 proteins, which block or inactivate tumor suppressor genes </a:t>
            </a:r>
            <a:r>
              <a:rPr lang="en-US" b="1" i="1" u="sng" dirty="0" smtClean="0">
                <a:solidFill>
                  <a:srgbClr val="0070C0"/>
                </a:solidFill>
              </a:rPr>
              <a:t>p53</a:t>
            </a:r>
            <a:r>
              <a:rPr lang="en-US" b="1" u="sng" dirty="0" smtClean="0">
                <a:solidFill>
                  <a:srgbClr val="0070C0"/>
                </a:solidFill>
              </a:rPr>
              <a:t> and </a:t>
            </a:r>
            <a:r>
              <a:rPr lang="en-US" b="1" i="1" u="sng" dirty="0" smtClean="0">
                <a:solidFill>
                  <a:srgbClr val="0070C0"/>
                </a:solidFill>
              </a:rPr>
              <a:t>RB</a:t>
            </a:r>
            <a:r>
              <a:rPr lang="en-US" b="1" u="sng" dirty="0" smtClean="0">
                <a:solidFill>
                  <a:srgbClr val="0070C0"/>
                </a:solidFill>
              </a:rPr>
              <a:t>, respectively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The recently introduced HPV vaccine used in USA and Europe is very effective in preventing HPV infections and hence cervical cancers.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Clinical Aspects Of Cervical Cancers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Symptomatic tumors can cause:</a:t>
            </a:r>
          </a:p>
          <a:p>
            <a:pPr algn="l" rtl="0">
              <a:buFontTx/>
              <a:buChar char="-"/>
            </a:pPr>
            <a:r>
              <a:rPr lang="en-US" dirty="0" smtClean="0"/>
              <a:t>unexpected vaginal bleeding</a:t>
            </a:r>
          </a:p>
          <a:p>
            <a:pPr algn="l" rtl="0"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leukorrhea</a:t>
            </a:r>
            <a:endParaRPr lang="en-US" dirty="0" smtClean="0"/>
          </a:p>
          <a:p>
            <a:pPr algn="l" rtl="0">
              <a:buFontTx/>
              <a:buChar char="-"/>
            </a:pPr>
            <a:r>
              <a:rPr lang="en-US" dirty="0" err="1" smtClean="0"/>
              <a:t>dyspareunia</a:t>
            </a:r>
            <a:endParaRPr lang="en-US" dirty="0" smtClean="0"/>
          </a:p>
          <a:p>
            <a:pPr algn="l" rtl="0">
              <a:buFontTx/>
              <a:buChar char="-"/>
            </a:pPr>
            <a:r>
              <a:rPr lang="en-US" dirty="0" err="1" smtClean="0"/>
              <a:t>dysuria</a:t>
            </a:r>
            <a:r>
              <a:rPr lang="en-US" dirty="0" smtClean="0"/>
              <a:t> 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Detection of precursors by </a:t>
            </a:r>
            <a:r>
              <a:rPr lang="en-US" dirty="0" err="1" smtClean="0"/>
              <a:t>cytologic</a:t>
            </a:r>
            <a:r>
              <a:rPr lang="en-US" dirty="0" smtClean="0"/>
              <a:t> examination (pap smear) and their eradication by </a:t>
            </a:r>
            <a:r>
              <a:rPr lang="en-US" b="1" u="sng" dirty="0" smtClean="0"/>
              <a:t>laser vaporization or cone biopsy</a:t>
            </a:r>
            <a:r>
              <a:rPr lang="en-US" dirty="0" smtClean="0"/>
              <a:t> is the most effective method of cancer prevention.</a:t>
            </a:r>
          </a:p>
          <a:p>
            <a:pPr algn="l" rtl="0">
              <a:buNone/>
            </a:pP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Mortality is most strongly related to tumor extent (</a:t>
            </a:r>
            <a:r>
              <a:rPr lang="en-US" b="1" dirty="0" smtClean="0"/>
              <a:t>stage</a:t>
            </a:r>
            <a:r>
              <a:rPr lang="en-US" dirty="0" smtClean="0"/>
              <a:t>), with 5-year survivals as follows: stage 0 (</a:t>
            </a:r>
            <a:r>
              <a:rPr lang="en-US" dirty="0" err="1" smtClean="0"/>
              <a:t>preinvasive</a:t>
            </a:r>
            <a:r>
              <a:rPr lang="en-US" dirty="0" smtClean="0"/>
              <a:t>)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100%; stage 1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90%; stage 2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82%; stage 3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35%; and stage 4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10%.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Radiotherapy and Chemotherapy may improve survival in advanced cases.</a:t>
            </a:r>
          </a:p>
          <a:p>
            <a:pPr algn="l" rtl="0"/>
            <a:endParaRPr lang="en-US" dirty="0" smtClean="0"/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Neoplastic</a:t>
            </a:r>
            <a:r>
              <a:rPr lang="en-US" dirty="0" smtClean="0"/>
              <a:t> vulvar diseases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sz="4800" b="1" dirty="0" smtClean="0">
                <a:solidFill>
                  <a:schemeClr val="tx1"/>
                </a:solidFill>
              </a:rPr>
              <a:t>Vulvar Intraepithelial </a:t>
            </a:r>
            <a:r>
              <a:rPr lang="en-US" sz="4800" b="1" dirty="0" err="1" smtClean="0">
                <a:solidFill>
                  <a:schemeClr val="tx1"/>
                </a:solidFill>
              </a:rPr>
              <a:t>Neoplasia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4800" b="1" dirty="0" smtClean="0">
                <a:solidFill>
                  <a:schemeClr val="tx1"/>
                </a:solidFill>
              </a:rPr>
              <a:t>Carcinoma of the Vulva: Squamous Cell Carcinoma;</a:t>
            </a:r>
            <a:r>
              <a:rPr lang="en-US" sz="4800" dirty="0" smtClean="0"/>
              <a:t> </a:t>
            </a:r>
            <a:r>
              <a:rPr lang="en-US" sz="4800" dirty="0" err="1" smtClean="0"/>
              <a:t>adenocarcinomas</a:t>
            </a:r>
            <a:r>
              <a:rPr lang="en-US" sz="4800" dirty="0" smtClean="0"/>
              <a:t>, melanomas, or basal cell carcinomas </a:t>
            </a: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endParaRPr lang="ar-JO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Licken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sclerosus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Autofit/>
          </a:bodyPr>
          <a:lstStyle/>
          <a:p>
            <a:pPr algn="l" rtl="0">
              <a:spcBef>
                <a:spcPts val="0"/>
              </a:spcBef>
            </a:pPr>
            <a:r>
              <a:rPr lang="en-US" b="1" dirty="0" smtClean="0"/>
              <a:t>most </a:t>
            </a:r>
            <a:r>
              <a:rPr lang="en-US" b="1" dirty="0" smtClean="0"/>
              <a:t>common in postmenopausal women. </a:t>
            </a:r>
          </a:p>
          <a:p>
            <a:pPr algn="l" rtl="0">
              <a:spcBef>
                <a:spcPts val="0"/>
              </a:spcBef>
            </a:pPr>
            <a:r>
              <a:rPr lang="en-US" b="1" dirty="0" smtClean="0"/>
              <a:t>smooth</a:t>
            </a:r>
            <a:r>
              <a:rPr lang="en-US" b="1" dirty="0" smtClean="0"/>
              <a:t>, white </a:t>
            </a:r>
            <a:r>
              <a:rPr lang="en-US" b="1" dirty="0" smtClean="0"/>
              <a:t>plaques; skin </a:t>
            </a:r>
            <a:r>
              <a:rPr lang="en-US" b="1" dirty="0" smtClean="0"/>
              <a:t>is thinned out and resembles paper. </a:t>
            </a:r>
          </a:p>
          <a:p>
            <a:pPr algn="l" rtl="0">
              <a:spcBef>
                <a:spcPts val="0"/>
              </a:spcBef>
            </a:pPr>
            <a:r>
              <a:rPr lang="en-US" b="1" dirty="0" smtClean="0"/>
              <a:t>Microscopically: thinning of the epidermis and disappearance of </a:t>
            </a:r>
            <a:r>
              <a:rPr lang="en-US" b="1" dirty="0" err="1" smtClean="0"/>
              <a:t>rete</a:t>
            </a:r>
            <a:r>
              <a:rPr lang="en-US" b="1" dirty="0" smtClean="0"/>
              <a:t> pegs, </a:t>
            </a:r>
            <a:r>
              <a:rPr lang="en-US" b="1" dirty="0" err="1" smtClean="0"/>
              <a:t>hydropic</a:t>
            </a:r>
            <a:r>
              <a:rPr lang="en-US" b="1" dirty="0" smtClean="0"/>
              <a:t> degeneration of the basal </a:t>
            </a:r>
            <a:r>
              <a:rPr lang="en-US" b="1" dirty="0" smtClean="0"/>
              <a:t>cells</a:t>
            </a:r>
            <a:endParaRPr lang="en-US" b="1" dirty="0" smtClean="0"/>
          </a:p>
          <a:p>
            <a:pPr algn="l" rtl="0">
              <a:spcBef>
                <a:spcPts val="0"/>
              </a:spcBef>
              <a:buNone/>
            </a:pPr>
            <a:endParaRPr lang="en-US" b="1" dirty="0" smtClean="0"/>
          </a:p>
          <a:p>
            <a:pPr algn="l" rtl="0">
              <a:spcBef>
                <a:spcPts val="0"/>
              </a:spcBef>
            </a:pPr>
            <a:r>
              <a:rPr lang="en-US" b="1" dirty="0" smtClean="0"/>
              <a:t>The pathogenesis: is uncertain, (?)</a:t>
            </a:r>
            <a:r>
              <a:rPr lang="en-US" b="1" dirty="0" smtClean="0">
                <a:solidFill>
                  <a:srgbClr val="0070C0"/>
                </a:solidFill>
              </a:rPr>
              <a:t>autoimmune</a:t>
            </a:r>
            <a:r>
              <a:rPr lang="en-US" b="1" dirty="0" smtClean="0"/>
              <a:t> reaction</a:t>
            </a:r>
          </a:p>
          <a:p>
            <a:pPr algn="l" rtl="0">
              <a:spcBef>
                <a:spcPts val="0"/>
              </a:spcBef>
            </a:pPr>
            <a:endParaRPr lang="en-US" b="1" dirty="0" smtClean="0"/>
          </a:p>
          <a:p>
            <a:pPr algn="l" rtl="0">
              <a:spcBef>
                <a:spcPts val="0"/>
              </a:spcBef>
            </a:pPr>
            <a:r>
              <a:rPr lang="en-US" b="1" dirty="0" smtClean="0"/>
              <a:t>lichen </a:t>
            </a:r>
            <a:r>
              <a:rPr lang="en-US" b="1" dirty="0" err="1" smtClean="0"/>
              <a:t>sclerosus</a:t>
            </a:r>
            <a:r>
              <a:rPr lang="en-US" b="1" dirty="0" smtClean="0"/>
              <a:t> is </a:t>
            </a:r>
            <a:r>
              <a:rPr lang="en-US" b="1" dirty="0" smtClean="0">
                <a:solidFill>
                  <a:srgbClr val="C00000"/>
                </a:solidFill>
              </a:rPr>
              <a:t>not</a:t>
            </a:r>
            <a:r>
              <a:rPr lang="en-US" b="1" dirty="0" smtClean="0"/>
              <a:t> pre-malignant by itself</a:t>
            </a:r>
          </a:p>
          <a:p>
            <a:pPr algn="l" rtl="0">
              <a:spcBef>
                <a:spcPts val="0"/>
              </a:spcBef>
            </a:pPr>
            <a:endParaRPr lang="en-US" b="1" dirty="0" smtClean="0"/>
          </a:p>
          <a:p>
            <a:pPr algn="l" rtl="0">
              <a:spcBef>
                <a:spcPts val="0"/>
              </a:spcBef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7" descr="D:\SCContent\9781416029731\graphics\fullsize\S9781416029731-019-f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1676400" y="381000"/>
            <a:ext cx="5029200" cy="62634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762000"/>
            <a:ext cx="16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Lichen </a:t>
            </a:r>
            <a:r>
              <a:rPr lang="en-US" b="1" dirty="0" err="1" smtClean="0"/>
              <a:t>sclerosus</a:t>
            </a:r>
            <a:endParaRPr lang="ar-JO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4267200"/>
            <a:ext cx="167866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Lichen simplex</a:t>
            </a:r>
          </a:p>
          <a:p>
            <a:r>
              <a:rPr lang="en-US" b="1" dirty="0" smtClean="0"/>
              <a:t> </a:t>
            </a:r>
            <a:r>
              <a:rPr lang="en-US" b="1" dirty="0" err="1" smtClean="0"/>
              <a:t>chronicus</a:t>
            </a:r>
            <a:endParaRPr lang="ar-JO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43000" y="1066800"/>
            <a:ext cx="457200" cy="1588"/>
          </a:xfrm>
          <a:prstGeom prst="straightConnector1">
            <a:avLst/>
          </a:prstGeom>
          <a:ln w="539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705601" y="4646611"/>
            <a:ext cx="533400" cy="1588"/>
          </a:xfrm>
          <a:prstGeom prst="straightConnector1">
            <a:avLst/>
          </a:prstGeom>
          <a:ln w="539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Lichen Simplex </a:t>
            </a:r>
            <a:r>
              <a:rPr lang="en-US" b="1" dirty="0" err="1" smtClean="0">
                <a:solidFill>
                  <a:srgbClr val="C00000"/>
                </a:solidFill>
              </a:rPr>
              <a:t>Chronicus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495800"/>
          </a:xfrm>
        </p:spPr>
        <p:txBody>
          <a:bodyPr>
            <a:noAutofit/>
          </a:bodyPr>
          <a:lstStyle/>
          <a:p>
            <a:pPr algn="l" rtl="0">
              <a:spcBef>
                <a:spcPts val="0"/>
              </a:spcBef>
            </a:pPr>
            <a:r>
              <a:rPr lang="en-US" dirty="0" smtClean="0"/>
              <a:t>end </a:t>
            </a:r>
            <a:r>
              <a:rPr lang="en-US" dirty="0" smtClean="0"/>
              <a:t>result of many inflammatory </a:t>
            </a:r>
            <a:r>
              <a:rPr lang="en-US" dirty="0" smtClean="0"/>
              <a:t>conditions</a:t>
            </a:r>
            <a:endParaRPr lang="en-US" dirty="0" smtClean="0"/>
          </a:p>
          <a:p>
            <a:pPr algn="l" rtl="0">
              <a:spcBef>
                <a:spcPts val="0"/>
              </a:spcBef>
            </a:pPr>
            <a:r>
              <a:rPr lang="en-US" dirty="0" smtClean="0"/>
              <a:t>an </a:t>
            </a:r>
            <a:r>
              <a:rPr lang="en-US" dirty="0" smtClean="0"/>
              <a:t>area of </a:t>
            </a:r>
            <a:r>
              <a:rPr lang="en-US" dirty="0" err="1" smtClean="0">
                <a:solidFill>
                  <a:srgbClr val="C00000"/>
                </a:solidFill>
              </a:rPr>
              <a:t>leukoplakia</a:t>
            </a:r>
            <a:r>
              <a:rPr lang="en-US" dirty="0" smtClean="0"/>
              <a:t>. </a:t>
            </a:r>
          </a:p>
          <a:p>
            <a:pPr algn="l" rtl="0">
              <a:spcBef>
                <a:spcPts val="0"/>
              </a:spcBef>
            </a:pPr>
            <a:r>
              <a:rPr lang="en-US" dirty="0" smtClean="0"/>
              <a:t> Microscopically:  epithelial </a:t>
            </a:r>
            <a:r>
              <a:rPr lang="en-US" dirty="0" smtClean="0"/>
              <a:t>thickening </a:t>
            </a:r>
            <a:r>
              <a:rPr lang="en-US" dirty="0" smtClean="0"/>
              <a:t>and significant surface hyperkeratosis. </a:t>
            </a:r>
            <a:r>
              <a:rPr lang="en-US" dirty="0" smtClean="0"/>
              <a:t>The </a:t>
            </a:r>
            <a:r>
              <a:rPr lang="en-US" dirty="0" err="1" smtClean="0"/>
              <a:t>hyperplastic</a:t>
            </a:r>
            <a:r>
              <a:rPr lang="en-US" dirty="0" smtClean="0"/>
              <a:t> epithelial changes show </a:t>
            </a:r>
            <a:r>
              <a:rPr lang="en-US" dirty="0" smtClean="0">
                <a:solidFill>
                  <a:srgbClr val="C00000"/>
                </a:solidFill>
              </a:rPr>
              <a:t>no</a:t>
            </a:r>
            <a:r>
              <a:rPr lang="en-US" dirty="0" smtClean="0"/>
              <a:t> </a:t>
            </a:r>
            <a:r>
              <a:rPr lang="en-US" dirty="0" err="1" smtClean="0"/>
              <a:t>atypia</a:t>
            </a:r>
            <a:r>
              <a:rPr lang="en-US" dirty="0" smtClean="0"/>
              <a:t>.</a:t>
            </a:r>
            <a:endParaRPr lang="en-US" dirty="0" smtClean="0"/>
          </a:p>
          <a:p>
            <a:pPr algn="l" rtl="0">
              <a:spcBef>
                <a:spcPts val="0"/>
              </a:spcBef>
              <a:buNone/>
            </a:pPr>
            <a:endParaRPr lang="en-US" dirty="0" smtClean="0"/>
          </a:p>
          <a:p>
            <a:pPr algn="l" rtl="0">
              <a:spcBef>
                <a:spcPts val="0"/>
              </a:spcBef>
            </a:pPr>
            <a:r>
              <a:rPr lang="en-US" dirty="0" smtClean="0"/>
              <a:t> There is generally </a:t>
            </a:r>
            <a:r>
              <a:rPr lang="en-US" b="1" dirty="0" smtClean="0">
                <a:solidFill>
                  <a:srgbClr val="C00000"/>
                </a:solidFill>
              </a:rPr>
              <a:t>no</a:t>
            </a:r>
            <a:r>
              <a:rPr lang="en-US" dirty="0" smtClean="0"/>
              <a:t> </a:t>
            </a:r>
            <a:r>
              <a:rPr lang="en-US" b="1" dirty="0" smtClean="0"/>
              <a:t>increased</a:t>
            </a:r>
            <a:r>
              <a:rPr lang="en-US" dirty="0" smtClean="0"/>
              <a:t> </a:t>
            </a:r>
            <a:r>
              <a:rPr lang="en-US" b="1" dirty="0" smtClean="0"/>
              <a:t>predisposition</a:t>
            </a:r>
            <a:r>
              <a:rPr lang="en-US" dirty="0" smtClean="0"/>
              <a:t> </a:t>
            </a:r>
            <a:r>
              <a:rPr lang="en-US" b="1" dirty="0" smtClean="0"/>
              <a:t>to</a:t>
            </a:r>
            <a:r>
              <a:rPr lang="en-US" dirty="0" smtClean="0"/>
              <a:t> </a:t>
            </a:r>
            <a:r>
              <a:rPr lang="en-US" b="1" dirty="0" smtClean="0"/>
              <a:t>cancer</a:t>
            </a:r>
            <a:r>
              <a:rPr lang="en-US" dirty="0" smtClean="0"/>
              <a:t>, but suspiciously, lichen simplex </a:t>
            </a:r>
            <a:r>
              <a:rPr lang="en-US" dirty="0" err="1" smtClean="0"/>
              <a:t>chronicus</a:t>
            </a:r>
            <a:r>
              <a:rPr lang="en-US" dirty="0" smtClean="0"/>
              <a:t> is often present at the margins of adjacent  cancer of the vulva.</a:t>
            </a:r>
          </a:p>
          <a:p>
            <a:pPr algn="l" rtl="0">
              <a:spcBef>
                <a:spcPts val="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Condylomas</a:t>
            </a:r>
            <a:r>
              <a:rPr lang="en-US" sz="3200" b="1" dirty="0" smtClean="0">
                <a:solidFill>
                  <a:srgbClr val="C00000"/>
                </a:solidFill>
              </a:rPr>
              <a:t> and Low-Grade Vulvar Intraepithelial Neoplasia (VIN)</a:t>
            </a: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Autofit/>
          </a:bodyPr>
          <a:lstStyle/>
          <a:p>
            <a:pPr algn="l" rtl="0">
              <a:spcBef>
                <a:spcPts val="0"/>
              </a:spcBef>
            </a:pPr>
            <a:r>
              <a:rPr lang="en-US" b="1" dirty="0" err="1" smtClean="0"/>
              <a:t>Condylomas</a:t>
            </a:r>
            <a:r>
              <a:rPr lang="en-US" b="1" dirty="0" smtClean="0"/>
              <a:t> are </a:t>
            </a:r>
            <a:r>
              <a:rPr lang="en-US" b="1" dirty="0" err="1" smtClean="0"/>
              <a:t>anogenital</a:t>
            </a:r>
            <a:r>
              <a:rPr lang="en-US" b="1" dirty="0" smtClean="0"/>
              <a:t> warts </a:t>
            </a:r>
            <a:r>
              <a:rPr lang="en-US" b="1" dirty="0" smtClean="0"/>
              <a:t>(HPV infection, esp. </a:t>
            </a:r>
            <a:r>
              <a:rPr lang="en-US" b="1" dirty="0" smtClean="0">
                <a:solidFill>
                  <a:srgbClr val="0070C0"/>
                </a:solidFill>
              </a:rPr>
              <a:t>HPV type 6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0070C0"/>
                </a:solidFill>
              </a:rPr>
              <a:t>HPV type11 )</a:t>
            </a:r>
            <a:endParaRPr lang="en-US" b="1" dirty="0" smtClean="0"/>
          </a:p>
          <a:p>
            <a:pPr algn="l" rtl="0">
              <a:spcBef>
                <a:spcPts val="0"/>
              </a:spcBef>
            </a:pPr>
            <a:r>
              <a:rPr lang="en-US" sz="3600" b="1" dirty="0" err="1" smtClean="0"/>
              <a:t>perinuclear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cytoplasmic</a:t>
            </a:r>
            <a:r>
              <a:rPr lang="en-US" sz="3600" b="1" dirty="0" smtClean="0"/>
              <a:t> vacuolization (</a:t>
            </a:r>
            <a:r>
              <a:rPr lang="en-US" sz="3600" b="1" dirty="0" err="1" smtClean="0">
                <a:solidFill>
                  <a:srgbClr val="C00000"/>
                </a:solidFill>
              </a:rPr>
              <a:t>koilocytosis</a:t>
            </a:r>
            <a:r>
              <a:rPr lang="en-US" sz="3600" b="1" dirty="0" smtClean="0"/>
              <a:t>) with nuclear </a:t>
            </a:r>
            <a:r>
              <a:rPr lang="en-US" sz="3600" b="1" dirty="0" err="1" smtClean="0"/>
              <a:t>pleomorphism</a:t>
            </a:r>
            <a:r>
              <a:rPr lang="en-US" b="1" dirty="0" smtClean="0"/>
              <a:t>. </a:t>
            </a:r>
          </a:p>
          <a:p>
            <a:pPr algn="l" rtl="0"/>
            <a:r>
              <a:rPr lang="en-US" b="1" dirty="0" smtClean="0"/>
              <a:t>The </a:t>
            </a:r>
            <a:r>
              <a:rPr lang="en-US" b="1" dirty="0" smtClean="0"/>
              <a:t>types of HPV isolated from the cancers differ from those most often found in </a:t>
            </a:r>
            <a:r>
              <a:rPr lang="en-US" b="1" dirty="0" err="1" smtClean="0"/>
              <a:t>condylomas</a:t>
            </a:r>
            <a:r>
              <a:rPr lang="en-US" b="1" dirty="0" smtClean="0"/>
              <a:t>. </a:t>
            </a:r>
          </a:p>
          <a:p>
            <a:pPr algn="l" rtl="0"/>
            <a:r>
              <a:rPr lang="en-US" b="1" dirty="0" smtClean="0"/>
              <a:t>Vulvar </a:t>
            </a:r>
            <a:r>
              <a:rPr lang="en-US" b="1" dirty="0" err="1" smtClean="0"/>
              <a:t>condylomas</a:t>
            </a:r>
            <a:r>
              <a:rPr lang="en-US" b="1" dirty="0" smtClean="0"/>
              <a:t> are not </a:t>
            </a:r>
            <a:r>
              <a:rPr lang="en-US" b="1" dirty="0" smtClean="0"/>
              <a:t>precancerous</a:t>
            </a:r>
            <a:endParaRPr lang="en-US" b="1" dirty="0" smtClean="0"/>
          </a:p>
          <a:p>
            <a:pPr algn="l" rtl="0"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showimage.jpg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1538288" y="1295400"/>
            <a:ext cx="6067425" cy="546735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Condyloma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acuminatum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171890"/>
            <a:ext cx="151355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err="1" smtClean="0"/>
              <a:t>koilocytes</a:t>
            </a:r>
            <a:endParaRPr lang="ar-JO" sz="20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865290" y="3048000"/>
            <a:ext cx="868510" cy="1247745"/>
          </a:xfrm>
          <a:prstGeom prst="line">
            <a:avLst/>
          </a:prstGeom>
          <a:ln w="412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2438400" y="4876800"/>
            <a:ext cx="1828800" cy="1066800"/>
          </a:xfrm>
          <a:prstGeom prst="line">
            <a:avLst/>
          </a:prstGeom>
          <a:ln w="412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High-Grade Vulvar Intraepithelial Neoplasia and Carcinoma of the Vulva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b="1" dirty="0" smtClean="0"/>
              <a:t> high grade VIN= VIN II or VIN III (carcinoma in situ). </a:t>
            </a:r>
          </a:p>
          <a:p>
            <a:pPr algn="l" rtl="0">
              <a:buNone/>
            </a:pPr>
            <a:endParaRPr lang="en-US" b="1" dirty="0" smtClean="0"/>
          </a:p>
          <a:p>
            <a:pPr algn="l" rtl="0"/>
            <a:r>
              <a:rPr lang="en-US" b="1" dirty="0" smtClean="0"/>
              <a:t>It may be found in multiple foci, or it may coexist with an invasive lesion.</a:t>
            </a:r>
          </a:p>
          <a:p>
            <a:pPr algn="l" rtl="0">
              <a:buNone/>
            </a:pPr>
            <a:endParaRPr lang="en-US" b="1" dirty="0" smtClean="0"/>
          </a:p>
          <a:p>
            <a:pPr algn="l" rtl="0"/>
            <a:r>
              <a:rPr lang="en-US" b="1" dirty="0" smtClean="0"/>
              <a:t>VIN </a:t>
            </a:r>
            <a:r>
              <a:rPr lang="en-US" b="1" dirty="0" smtClean="0"/>
              <a:t>may be present for many years, perhaps decades before progression to cancer.</a:t>
            </a:r>
          </a:p>
          <a:p>
            <a:pPr algn="l" rtl="0">
              <a:buNone/>
            </a:pPr>
            <a:endParaRPr lang="en-US" b="1" dirty="0" smtClean="0"/>
          </a:p>
          <a:p>
            <a:pPr algn="l" rtl="0"/>
            <a:r>
              <a:rPr lang="en-US" b="1" dirty="0" smtClean="0"/>
              <a:t>genetic, immunologic, or environmental influences (e.g., cigarette smoking or </a:t>
            </a:r>
            <a:r>
              <a:rPr lang="en-US" b="1" dirty="0" err="1" smtClean="0"/>
              <a:t>superinfection</a:t>
            </a:r>
            <a:r>
              <a:rPr lang="en-US" b="1" dirty="0" smtClean="0"/>
              <a:t> with new strains of HPV) determine the course.</a:t>
            </a:r>
          </a:p>
          <a:p>
            <a:pPr algn="l" rtl="0"/>
            <a:endParaRPr lang="ar-JO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997</Words>
  <Application>Microsoft Office PowerPoint</Application>
  <PresentationFormat>On-screen Show (4:3)</PresentationFormat>
  <Paragraphs>118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Pathology of the lower female genital tract</vt:lpstr>
      <vt:lpstr>Non-neoplastic vulvar diseases</vt:lpstr>
      <vt:lpstr>Neoplastic vulvar diseases</vt:lpstr>
      <vt:lpstr>Licken sclerosus</vt:lpstr>
      <vt:lpstr>Slide 5</vt:lpstr>
      <vt:lpstr>Lichen Simplex Chronicus </vt:lpstr>
      <vt:lpstr>Condylomas and Low-Grade Vulvar Intraepithelial Neoplasia (VIN) </vt:lpstr>
      <vt:lpstr>Condyloma acuminatum</vt:lpstr>
      <vt:lpstr>High-Grade Vulvar Intraepithelial Neoplasia and Carcinoma of the Vulva </vt:lpstr>
      <vt:lpstr>Carcinoma of the Vulva </vt:lpstr>
      <vt:lpstr>First type of SCC (basaloid or poorly differentiated SCC):  </vt:lpstr>
      <vt:lpstr> The second form of SCC (well-differentiated SCC): </vt:lpstr>
      <vt:lpstr>Vaginal pathologic diseases</vt:lpstr>
      <vt:lpstr>Vaginal Neoplastic Diseases </vt:lpstr>
      <vt:lpstr>Cervical pathology</vt:lpstr>
      <vt:lpstr>Slide 16</vt:lpstr>
      <vt:lpstr>Cervical cancer</vt:lpstr>
      <vt:lpstr>Cervical intraepithelial neoplasia </vt:lpstr>
      <vt:lpstr>Slide 19</vt:lpstr>
      <vt:lpstr>Pap smear pictures</vt:lpstr>
      <vt:lpstr>Epidemiology and Pathogenesis </vt:lpstr>
      <vt:lpstr>Slide 22</vt:lpstr>
      <vt:lpstr>Clinical Aspects Of Cervical Cancers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the Female Genital Tract - 1</dc:title>
  <dc:creator/>
  <cp:lastModifiedBy>Administrator</cp:lastModifiedBy>
  <cp:revision>24</cp:revision>
  <dcterms:created xsi:type="dcterms:W3CDTF">2006-08-16T00:00:00Z</dcterms:created>
  <dcterms:modified xsi:type="dcterms:W3CDTF">2016-04-17T06:34:31Z</dcterms:modified>
</cp:coreProperties>
</file>