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88" r:id="rId3"/>
    <p:sldId id="289" r:id="rId4"/>
    <p:sldId id="290" r:id="rId5"/>
    <p:sldId id="291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56" r:id="rId17"/>
    <p:sldId id="257" r:id="rId18"/>
    <p:sldId id="258" r:id="rId19"/>
    <p:sldId id="259" r:id="rId20"/>
    <p:sldId id="260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089D82-8829-4164-8875-647639C2F311}" type="datetimeFigureOut">
              <a:rPr lang="ar-JO" smtClean="0"/>
              <a:pPr/>
              <a:t>09/07/1437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D173D92-B27A-4233-84B5-FD7916A31153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pPr/>
              <a:t>11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tIns="9279"/>
          <a:lstStyle/>
          <a:p>
            <a:pPr algn="just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endParaRPr lang="en-GB" dirty="0" smtClean="0">
              <a:latin typeface="Arial" charset="0"/>
              <a:ea typeface="DejaVu Sans" charset="0"/>
              <a:cs typeface="DejaVu Sans" charset="0"/>
            </a:endParaRPr>
          </a:p>
          <a:p>
            <a:pPr algn="just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endParaRPr lang="en-GB" dirty="0" smtClean="0">
              <a:latin typeface="Arial" charset="0"/>
              <a:ea typeface="DejaVu Sans" charset="0"/>
              <a:cs typeface="DejaVu Sans" charset="0"/>
            </a:endParaRPr>
          </a:p>
          <a:p>
            <a:pPr algn="just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endParaRPr lang="en-GB" dirty="0" smtClean="0">
              <a:latin typeface="Arial" charset="0"/>
              <a:ea typeface="DejaVu Sans" charset="0"/>
              <a:cs typeface="DejaVu Sans" charset="0"/>
            </a:endParaRPr>
          </a:p>
          <a:p>
            <a:pPr algn="just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r>
              <a:rPr/>
              <a:t>Ten Leading Cancer Types for the Estimated New Cancer Cases and Deaths by Sex, United States, 2012.*Estimates are rounded to the nearest 10 and exclude basal and squamous cell skin cancers and in situ carcinoma except urinary bladder.</a:t>
            </a:r>
          </a:p>
          <a:p>
            <a:endParaRPr/>
          </a:p>
          <a:p>
            <a:r>
              <a:rPr lang="en-GB" dirty="0"/>
              <a:t>© This slide is made available for non-commercial use only. Please note that permission may be required for re-use of images in which the copyright is owned by a third party.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 t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 lIns="82945" tIns="41473"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onlinelibrary.wiley.com/doi/10.3322/caac.20138/full" TargetMode="External"/><Relationship Id="rId5" Type="http://schemas.openxmlformats.org/officeDocument/2006/relationships/hyperlink" Target="http://onlinelibrary.wiley.com/doi/10.3322/caac.v62:1/issuetoc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8156448" cy="1828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Pathology of The Breast</a:t>
            </a:r>
            <a:endParaRPr lang="ar-JO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ar-J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Carcinoma of the Breast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3600" dirty="0" smtClean="0"/>
              <a:t> </a:t>
            </a:r>
          </a:p>
          <a:p>
            <a:pPr algn="l" rtl="0"/>
            <a:r>
              <a:rPr lang="en-US" sz="3600" b="1" dirty="0" smtClean="0"/>
              <a:t>the most common cancer in females</a:t>
            </a:r>
          </a:p>
          <a:p>
            <a:pPr algn="l" rtl="0"/>
            <a:r>
              <a:rPr lang="en-US" sz="3600" b="1" dirty="0" smtClean="0"/>
              <a:t>ranking second </a:t>
            </a:r>
            <a:r>
              <a:rPr lang="en-US" sz="3600" dirty="0" smtClean="0"/>
              <a:t>only to lung cancer as a cause of </a:t>
            </a:r>
            <a:r>
              <a:rPr lang="en-US" sz="3600" b="1" dirty="0" smtClean="0"/>
              <a:t>cancer</a:t>
            </a:r>
            <a:r>
              <a:rPr lang="en-US" sz="3600" dirty="0" smtClean="0"/>
              <a:t> </a:t>
            </a:r>
            <a:r>
              <a:rPr lang="en-US" sz="3600" b="1" dirty="0" smtClean="0"/>
              <a:t>death</a:t>
            </a:r>
            <a:r>
              <a:rPr lang="en-US" sz="3600" dirty="0" smtClean="0"/>
              <a:t> in women. </a:t>
            </a:r>
          </a:p>
          <a:p>
            <a:pPr algn="l" rtl="0"/>
            <a:r>
              <a:rPr lang="en-US" sz="3600" dirty="0" smtClean="0"/>
              <a:t>75% of women with breast cancer are </a:t>
            </a:r>
            <a:r>
              <a:rPr lang="en-US" sz="3600" b="1" dirty="0" smtClean="0"/>
              <a:t>older than age 50</a:t>
            </a:r>
            <a:r>
              <a:rPr lang="en-US" sz="3600" dirty="0" smtClean="0"/>
              <a:t>.</a:t>
            </a:r>
          </a:p>
          <a:p>
            <a:pPr algn="l" rtl="0"/>
            <a:r>
              <a:rPr lang="en-US" sz="3600" dirty="0" smtClean="0"/>
              <a:t>Only 5% are younger than the age of 40.</a:t>
            </a:r>
            <a:endParaRPr lang="ar-JO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62000" y="228600"/>
            <a:ext cx="7848599" cy="601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15200" y="6205612"/>
            <a:ext cx="6252480" cy="505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96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GB" sz="1000" b="1" dirty="0"/>
              <a:t>CA: A Cancer Journal for Clinicians</a:t>
            </a:r>
            <a:r>
              <a:rPr lang="en-GB" sz="1000" dirty="0"/>
              <a:t/>
            </a:r>
            <a:br>
              <a:rPr lang="en-GB" sz="1000" dirty="0"/>
            </a:br>
            <a:r>
              <a:rPr lang="en-GB" sz="1000" b="1" dirty="0">
                <a:hlinkClick r:id="rId5"/>
              </a:rPr>
              <a:t>Volume 62, Issue 1, </a:t>
            </a:r>
            <a:r>
              <a:rPr lang="en-GB" sz="1000" b="1" dirty="0"/>
              <a:t>pages 10-29, 4 JAN 2012 DOI: 10.3322/caac.20138</a:t>
            </a:r>
            <a:br>
              <a:rPr lang="en-GB" sz="1000" b="1" dirty="0"/>
            </a:br>
            <a:r>
              <a:rPr lang="en-GB" sz="1000" b="1" dirty="0">
                <a:hlinkClick r:id="rId6"/>
              </a:rPr>
              <a:t>http://onlinelibrary.wiley.com/doi/10.3322/caac.20138/full#fig1</a:t>
            </a:r>
          </a:p>
        </p:txBody>
      </p:sp>
      <p:sp>
        <p:nvSpPr>
          <p:cNvPr id="7" name="Oval 6"/>
          <p:cNvSpPr/>
          <p:nvPr/>
        </p:nvSpPr>
        <p:spPr>
          <a:xfrm>
            <a:off x="7467600" y="6858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Oval 7"/>
          <p:cNvSpPr/>
          <p:nvPr/>
        </p:nvSpPr>
        <p:spPr>
          <a:xfrm>
            <a:off x="1600200" y="2286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638006" y="532606"/>
            <a:ext cx="381794" cy="22939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638800" y="3505200"/>
            <a:ext cx="304800" cy="304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467600" y="3657600"/>
            <a:ext cx="609600" cy="381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2" name="Oval 11"/>
          <p:cNvSpPr/>
          <p:nvPr/>
        </p:nvSpPr>
        <p:spPr>
          <a:xfrm>
            <a:off x="1371600" y="3200400"/>
            <a:ext cx="609600" cy="304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Pathogenesis 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534400" cy="6019800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3200" b="1" dirty="0" smtClean="0"/>
              <a:t>(1)Genetic Changes </a:t>
            </a:r>
          </a:p>
          <a:p>
            <a:pPr algn="l" rtl="0">
              <a:buFontTx/>
              <a:buChar char="-"/>
            </a:pPr>
            <a:r>
              <a:rPr lang="en-US" sz="3200" dirty="0" smtClean="0"/>
              <a:t>well-established familial syndromes</a:t>
            </a:r>
          </a:p>
          <a:p>
            <a:pPr algn="l" rtl="0">
              <a:buFontTx/>
              <a:buChar char="-"/>
            </a:pPr>
            <a:r>
              <a:rPr lang="en-US" sz="3200" dirty="0" smtClean="0"/>
              <a:t>-sporadic breast cancer: </a:t>
            </a:r>
          </a:p>
          <a:p>
            <a:pPr algn="l" rtl="0">
              <a:buFontTx/>
              <a:buChar char="-"/>
            </a:pPr>
            <a:r>
              <a:rPr lang="en-US" sz="3200" dirty="0" smtClean="0"/>
              <a:t>e.g. </a:t>
            </a:r>
            <a:r>
              <a:rPr lang="en-US" sz="3200" dirty="0" err="1" smtClean="0"/>
              <a:t>overexpression</a:t>
            </a:r>
            <a:r>
              <a:rPr lang="en-US" sz="3200" dirty="0" smtClean="0"/>
              <a:t> of the </a:t>
            </a:r>
            <a:r>
              <a:rPr lang="en-US" sz="3200" b="1" i="1" dirty="0" smtClean="0"/>
              <a:t>HER2/NEU</a:t>
            </a:r>
            <a:r>
              <a:rPr lang="en-US" sz="3200" b="1" dirty="0" smtClean="0"/>
              <a:t> proto-oncogene</a:t>
            </a:r>
            <a:r>
              <a:rPr lang="en-US" sz="3200" dirty="0" smtClean="0"/>
              <a:t> (30% of cases)</a:t>
            </a:r>
          </a:p>
          <a:p>
            <a:pPr algn="l" rtl="0">
              <a:buNone/>
            </a:pPr>
            <a:endParaRPr lang="en-US" sz="3200" b="1" dirty="0" smtClean="0"/>
          </a:p>
          <a:p>
            <a:pPr algn="l" rtl="0">
              <a:buNone/>
            </a:pPr>
            <a:r>
              <a:rPr lang="en-US" sz="3200" b="1" dirty="0" smtClean="0"/>
              <a:t>(2)Hormonal Influences </a:t>
            </a:r>
          </a:p>
          <a:p>
            <a:pPr algn="l" rtl="0">
              <a:buFontTx/>
              <a:buChar char="-"/>
            </a:pPr>
            <a:r>
              <a:rPr lang="en-US" sz="3200" dirty="0" smtClean="0"/>
              <a:t>increased exposure to </a:t>
            </a:r>
            <a:r>
              <a:rPr lang="en-US" sz="3200" b="1" u="sng" dirty="0" smtClean="0"/>
              <a:t>estrogen</a:t>
            </a:r>
            <a:endParaRPr lang="en-US" sz="3200" dirty="0" smtClean="0"/>
          </a:p>
          <a:p>
            <a:pPr algn="l" rtl="0">
              <a:buNone/>
            </a:pPr>
            <a:endParaRPr lang="en-US" sz="3200" dirty="0" smtClean="0"/>
          </a:p>
          <a:p>
            <a:pPr algn="l" rtl="0">
              <a:buNone/>
            </a:pPr>
            <a:r>
              <a:rPr lang="en-US" sz="3200" b="1" dirty="0" smtClean="0"/>
              <a:t>(3)Environmental Variables </a:t>
            </a:r>
            <a:endParaRPr lang="ar-JO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130886"/>
          <a:ext cx="6324600" cy="657471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16008"/>
                <a:gridCol w="2208592"/>
              </a:tblGrid>
              <a:tr h="231136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Factor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Relative Risk</a:t>
                      </a:r>
                    </a:p>
                  </a:txBody>
                  <a:tcPr marL="0" marR="0" marT="0" marB="0" anchor="b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Well-Established Influences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 </a:t>
                      </a:r>
                    </a:p>
                  </a:txBody>
                  <a:tcPr marL="0" marR="0" marT="0" marB="0"/>
                </a:tc>
              </a:tr>
              <a:tr h="338974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Geographic factors</a:t>
                      </a: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Varies in different areas</a:t>
                      </a:r>
                    </a:p>
                  </a:txBody>
                  <a:tcPr marL="0" marR="0" marT="0" marB="0"/>
                </a:tc>
              </a:tr>
              <a:tr h="32573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Age</a:t>
                      </a: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Increases after age 30yr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Family history</a:t>
                      </a: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 dirty="0"/>
                        <a:t> </a:t>
                      </a: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1136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  First-degree relative with breast cancer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1.2-3.0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  Premenopausal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3.1</a:t>
                      </a:r>
                    </a:p>
                  </a:txBody>
                  <a:tcPr marL="0" marR="0" marT="0" marB="0"/>
                </a:tc>
              </a:tr>
              <a:tr h="231136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  Premenopausal and bilateral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 dirty="0"/>
                        <a:t>8.5-9.0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  Postmenopausal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1.5</a:t>
                      </a:r>
                    </a:p>
                  </a:txBody>
                  <a:tcPr marL="0" marR="0" marT="0" marB="0"/>
                </a:tc>
              </a:tr>
              <a:tr h="255994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  Postmenopausal and bilateral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4.0-5.4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Menstrual history</a:t>
                      </a: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 dirty="0"/>
                        <a:t> </a:t>
                      </a: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  Age at menarche &lt;12yr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1.3</a:t>
                      </a:r>
                    </a:p>
                  </a:txBody>
                  <a:tcPr marL="0" marR="0" marT="0" marB="0"/>
                </a:tc>
              </a:tr>
              <a:tr h="231136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  Age at menopause &gt;55yr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1.5-2.0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Pregnancy</a:t>
                      </a: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 dirty="0"/>
                        <a:t> </a:t>
                      </a: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  First live birth from ages 25 to 29yr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 dirty="0"/>
                        <a:t>1.5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  First live birth after age 30yr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1.9</a:t>
                      </a:r>
                    </a:p>
                  </a:txBody>
                  <a:tcPr marL="0" marR="0" marT="0" marB="0"/>
                </a:tc>
              </a:tr>
              <a:tr h="231136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  First live birth after age 35yr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2.0-3.0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  Nulliparous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3.0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Benign breast disease</a:t>
                      </a: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 dirty="0"/>
                        <a:t> </a:t>
                      </a: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  Proliferative disease without atypia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1.6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  Proliferative disease with atypical hyperplasia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&gt;2.0</a:t>
                      </a:r>
                    </a:p>
                  </a:txBody>
                  <a:tcPr marL="0" marR="0" marT="0" marB="0"/>
                </a:tc>
              </a:tr>
              <a:tr h="231136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  Lobular carcinoma in situ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6.9-12.0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Less Well-Established Influences</a:t>
                      </a: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 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Exogenous estrogens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 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Oral contraceptives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 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Obesity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 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High-fat diet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 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/>
                        <a:t>Alcohol consumption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/>
                        <a:t> </a:t>
                      </a:r>
                    </a:p>
                  </a:txBody>
                  <a:tcPr marL="0" marR="0" marT="0" marB="0"/>
                </a:tc>
              </a:tr>
              <a:tr h="20053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Cigarette smoking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1400" b="1" dirty="0"/>
                        <a:t> 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029200" y="1905000"/>
            <a:ext cx="6858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Major Risk Factors 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685800"/>
            <a:ext cx="8534400" cy="5943600"/>
          </a:xfrm>
        </p:spPr>
        <p:txBody>
          <a:bodyPr>
            <a:noAutofit/>
          </a:bodyPr>
          <a:lstStyle/>
          <a:p>
            <a:pPr algn="l" rtl="0"/>
            <a:r>
              <a:rPr lang="en-US" sz="2800" b="1" u="sng" dirty="0" smtClean="0">
                <a:solidFill>
                  <a:srgbClr val="0070C0"/>
                </a:solidFill>
              </a:rPr>
              <a:t>Age.</a:t>
            </a:r>
          </a:p>
          <a:p>
            <a:pPr algn="l" rtl="0"/>
            <a:r>
              <a:rPr lang="en-US" sz="2800" b="1" u="sng" dirty="0" smtClean="0">
                <a:solidFill>
                  <a:srgbClr val="0070C0"/>
                </a:solidFill>
              </a:rPr>
              <a:t>Genetics and Family History:</a:t>
            </a:r>
          </a:p>
          <a:p>
            <a:pPr algn="l" rtl="0">
              <a:buFontTx/>
              <a:buChar char="-"/>
            </a:pPr>
            <a:r>
              <a:rPr lang="en-US" sz="2800" b="1" dirty="0" smtClean="0"/>
              <a:t>50% of women with </a:t>
            </a:r>
            <a:r>
              <a:rPr lang="en-US" sz="2800" b="1" u="sng" dirty="0" smtClean="0"/>
              <a:t>hereditary</a:t>
            </a:r>
            <a:r>
              <a:rPr lang="en-US" sz="2800" b="1" dirty="0" smtClean="0"/>
              <a:t> breast cancer have mutations in gene </a:t>
            </a:r>
            <a:r>
              <a:rPr lang="en-US" sz="2800" b="1" i="1" dirty="0" smtClean="0">
                <a:solidFill>
                  <a:srgbClr val="FF0000"/>
                </a:solidFill>
              </a:rPr>
              <a:t>BRCA1</a:t>
            </a:r>
            <a:r>
              <a:rPr lang="en-US" sz="2800" b="1" i="1" dirty="0" smtClean="0"/>
              <a:t>; 30%</a:t>
            </a:r>
            <a:r>
              <a:rPr lang="en-US" sz="2800" b="1" dirty="0" smtClean="0"/>
              <a:t> have mutations in </a:t>
            </a:r>
            <a:r>
              <a:rPr lang="en-US" sz="2800" b="1" i="1" dirty="0" smtClean="0">
                <a:solidFill>
                  <a:srgbClr val="FF0000"/>
                </a:solidFill>
              </a:rPr>
              <a:t>BRCA2</a:t>
            </a:r>
            <a:r>
              <a:rPr lang="en-US" sz="2800" b="1" dirty="0" smtClean="0"/>
              <a:t> .</a:t>
            </a:r>
          </a:p>
          <a:p>
            <a:pPr algn="l" rtl="0">
              <a:buFontTx/>
              <a:buChar char="-"/>
            </a:pPr>
            <a:r>
              <a:rPr lang="en-US" sz="2800" b="1" dirty="0" smtClean="0"/>
              <a:t>other genetic diseases may be associated with breast cancer</a:t>
            </a:r>
          </a:p>
          <a:p>
            <a:r>
              <a:rPr lang="en-US" sz="2800" b="1" i="1" u="sng" dirty="0" smtClean="0">
                <a:solidFill>
                  <a:srgbClr val="0070C0"/>
                </a:solidFill>
              </a:rPr>
              <a:t>Prolonged exposure to exogenous estrogens</a:t>
            </a:r>
            <a:r>
              <a:rPr lang="en-US" sz="2800" b="1" u="sng" dirty="0" smtClean="0">
                <a:solidFill>
                  <a:srgbClr val="0070C0"/>
                </a:solidFill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</a:rPr>
              <a:t>postmenopausally</a:t>
            </a:r>
            <a:r>
              <a:rPr lang="en-US" sz="2800" b="1" u="sng" dirty="0" smtClean="0">
                <a:solidFill>
                  <a:srgbClr val="0070C0"/>
                </a:solidFill>
              </a:rPr>
              <a:t> (HRT)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b="1" u="sng" dirty="0" smtClean="0">
                <a:solidFill>
                  <a:schemeClr val="accent1"/>
                </a:solidFill>
              </a:rPr>
              <a:t>Ionizing radiation, in early life years</a:t>
            </a:r>
            <a:endParaRPr lang="en-US" sz="2800" b="1" dirty="0" smtClean="0"/>
          </a:p>
          <a:p>
            <a:pPr algn="l" rtl="0">
              <a:buFontTx/>
              <a:buChar char="-"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ar-JO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4228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Morphology of breast cancer</a:t>
            </a:r>
            <a:r>
              <a:rPr lang="en-US" dirty="0" smtClean="0"/>
              <a:t/>
            </a:r>
            <a:br>
              <a:rPr lang="en-US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 About 4% of cases</a:t>
            </a:r>
            <a:r>
              <a:rPr lang="en-US" sz="2800" b="1" dirty="0" smtClean="0">
                <a:sym typeface="Wingdings" pitchFamily="2" charset="2"/>
              </a:rPr>
              <a:t> </a:t>
            </a:r>
            <a:r>
              <a:rPr lang="en-US" sz="2800" b="1" dirty="0" smtClean="0"/>
              <a:t>bilateral primary tumors or sequential lesions in the same breast.</a:t>
            </a:r>
          </a:p>
          <a:p>
            <a:pPr>
              <a:buNone/>
            </a:pPr>
            <a:r>
              <a:rPr lang="en-US" sz="2800" b="1" dirty="0" smtClean="0"/>
              <a:t>- The locations of the tumors within the breast are:</a:t>
            </a:r>
          </a:p>
          <a:p>
            <a:r>
              <a:rPr lang="en-US" sz="2800" b="1" dirty="0" smtClean="0"/>
              <a:t>Upper outer quadrant 50% (most common)</a:t>
            </a:r>
          </a:p>
          <a:p>
            <a:r>
              <a:rPr lang="en-US" sz="2800" b="1" dirty="0" smtClean="0"/>
              <a:t>Central portion 20%</a:t>
            </a:r>
          </a:p>
          <a:p>
            <a:r>
              <a:rPr lang="en-US" sz="2800" b="1" dirty="0" smtClean="0"/>
              <a:t>Lower outer quadrant 10%</a:t>
            </a:r>
          </a:p>
          <a:p>
            <a:r>
              <a:rPr lang="en-US" sz="2800" b="1" dirty="0" smtClean="0"/>
              <a:t>Upper inner quadrant 10%</a:t>
            </a:r>
          </a:p>
          <a:p>
            <a:r>
              <a:rPr lang="en-US" sz="2800" b="1" dirty="0" smtClean="0"/>
              <a:t>Lower inner quadrant 10%</a:t>
            </a:r>
          </a:p>
          <a:p>
            <a:endParaRPr lang="en-US" sz="2800" b="1" dirty="0" smtClean="0"/>
          </a:p>
          <a:p>
            <a:endParaRPr lang="ar-JO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54403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Breast cancers are classified into:</a:t>
            </a:r>
          </a:p>
          <a:p>
            <a:r>
              <a:rPr lang="en-US" b="1" dirty="0" smtClean="0"/>
              <a:t>Noninvasive </a:t>
            </a:r>
            <a:r>
              <a:rPr lang="en-US" dirty="0" smtClean="0"/>
              <a:t>(</a:t>
            </a:r>
            <a:r>
              <a:rPr lang="en-US" i="1" dirty="0" smtClean="0"/>
              <a:t>confined by a basement membrane and do not invade </a:t>
            </a:r>
            <a:r>
              <a:rPr lang="en-US" dirty="0" smtClean="0"/>
              <a:t>into </a:t>
            </a:r>
            <a:r>
              <a:rPr lang="en-US" dirty="0" err="1" smtClean="0"/>
              <a:t>stroma</a:t>
            </a:r>
            <a:r>
              <a:rPr lang="en-US" dirty="0" smtClean="0"/>
              <a:t> or </a:t>
            </a:r>
            <a:r>
              <a:rPr lang="en-US" dirty="0" err="1" smtClean="0"/>
              <a:t>lymphovascular</a:t>
            </a:r>
            <a:r>
              <a:rPr lang="en-US" dirty="0" smtClean="0"/>
              <a:t> channels), include:</a:t>
            </a:r>
          </a:p>
          <a:p>
            <a:pPr lvl="1"/>
            <a:r>
              <a:rPr lang="en-US" dirty="0" smtClean="0"/>
              <a:t>Ductal carcinoma in situ (DCIS)</a:t>
            </a:r>
          </a:p>
          <a:p>
            <a:pPr lvl="1"/>
            <a:r>
              <a:rPr lang="en-US" dirty="0" smtClean="0"/>
              <a:t>Lobular carcinoma in situ (LCIS)</a:t>
            </a:r>
          </a:p>
          <a:p>
            <a:pPr lvl="0"/>
            <a:r>
              <a:rPr lang="en-US" b="1" dirty="0" smtClean="0"/>
              <a:t>Invasive (infiltrating)</a:t>
            </a:r>
          </a:p>
          <a:p>
            <a:pPr lvl="1"/>
            <a:r>
              <a:rPr lang="en-US" dirty="0" smtClean="0"/>
              <a:t>Invasive </a:t>
            </a:r>
            <a:r>
              <a:rPr lang="en-US" dirty="0" err="1" smtClean="0"/>
              <a:t>ductal</a:t>
            </a:r>
            <a:r>
              <a:rPr lang="en-US" dirty="0" smtClean="0"/>
              <a:t> carcinoma – NOS (most common type)</a:t>
            </a:r>
          </a:p>
          <a:p>
            <a:pPr lvl="1"/>
            <a:r>
              <a:rPr lang="en-US" dirty="0" smtClean="0"/>
              <a:t>Invasive lobular carcinoma</a:t>
            </a:r>
          </a:p>
          <a:p>
            <a:pPr lvl="1"/>
            <a:r>
              <a:rPr lang="en-US" dirty="0" smtClean="0"/>
              <a:t>Medullary carcinoma</a:t>
            </a:r>
          </a:p>
          <a:p>
            <a:pPr lvl="1"/>
            <a:r>
              <a:rPr lang="en-US" dirty="0" smtClean="0"/>
              <a:t>Colloid (mucinous) carcinoma</a:t>
            </a:r>
          </a:p>
          <a:p>
            <a:pPr lvl="1"/>
            <a:r>
              <a:rPr lang="en-US" dirty="0" smtClean="0"/>
              <a:t>Tubular carcinoma</a:t>
            </a:r>
          </a:p>
          <a:p>
            <a:pPr lvl="1"/>
            <a:r>
              <a:rPr lang="en-US" dirty="0" smtClean="0"/>
              <a:t>Other types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dministrator\Desktop\show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620000" cy="539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Ductal carcinoma in-situ DCIS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534400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ranges from low nuclear grade to pleomorphic (high nuclear grade). </a:t>
            </a:r>
          </a:p>
          <a:p>
            <a:r>
              <a:rPr lang="en-US" sz="2800" b="1" dirty="0" smtClean="0"/>
              <a:t>comedo</a:t>
            </a:r>
            <a:r>
              <a:rPr lang="en-US" sz="2800" dirty="0" smtClean="0"/>
              <a:t> subtype: high-grade nuclei with </a:t>
            </a:r>
            <a:r>
              <a:rPr lang="en-US" sz="2800" i="1" dirty="0" smtClean="0"/>
              <a:t>extensive central necrosis</a:t>
            </a:r>
            <a:r>
              <a:rPr lang="en-US" sz="2800" dirty="0" smtClean="0"/>
              <a:t>. (The name derives from the toothpaste-like necrotic tissue). </a:t>
            </a:r>
          </a:p>
          <a:p>
            <a:r>
              <a:rPr lang="en-US" sz="2800" b="1" dirty="0" smtClean="0"/>
              <a:t>Calcifications</a:t>
            </a:r>
            <a:r>
              <a:rPr lang="en-US" sz="2800" dirty="0" smtClean="0"/>
              <a:t> are frequently </a:t>
            </a:r>
            <a:r>
              <a:rPr lang="en-US" sz="2800" dirty="0" err="1" smtClean="0"/>
              <a:t>associated</a:t>
            </a:r>
            <a:r>
              <a:rPr lang="en-US" sz="2800" dirty="0" err="1" smtClean="0">
                <a:sym typeface="Wingdings" pitchFamily="2" charset="2"/>
              </a:rPr>
              <a:t></a:t>
            </a:r>
            <a:r>
              <a:rPr lang="en-US" sz="2800" dirty="0" err="1" smtClean="0"/>
              <a:t>screening</a:t>
            </a:r>
            <a:r>
              <a:rPr lang="en-US" sz="2800" dirty="0" smtClean="0"/>
              <a:t> by mammography</a:t>
            </a:r>
          </a:p>
          <a:p>
            <a:r>
              <a:rPr lang="en-US" sz="2800" dirty="0" smtClean="0"/>
              <a:t>The prognosis : excellent (97% long-term survival </a:t>
            </a:r>
            <a:r>
              <a:rPr lang="en-US" sz="2800" b="1" dirty="0" smtClean="0"/>
              <a:t>afte</a:t>
            </a:r>
            <a:r>
              <a:rPr lang="en-US" sz="2800" dirty="0" smtClean="0"/>
              <a:t>r simple mastectomy)</a:t>
            </a:r>
          </a:p>
          <a:p>
            <a:r>
              <a:rPr lang="en-US" sz="2800" dirty="0" smtClean="0"/>
              <a:t>Current treatment strategies: surgery and radiation, </a:t>
            </a:r>
            <a:r>
              <a:rPr lang="en-US" sz="2800" dirty="0" err="1" smtClean="0"/>
              <a:t>tamoxifen</a:t>
            </a:r>
            <a:endParaRPr lang="en-US" sz="2800" dirty="0" smtClean="0"/>
          </a:p>
          <a:p>
            <a:r>
              <a:rPr lang="en-US" sz="2800" dirty="0" smtClean="0"/>
              <a:t>Significance: adjacent invasive CA; become invasive if untreated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Comedo DCIS</a:t>
            </a:r>
            <a:endParaRPr lang="ar-JO" dirty="0"/>
          </a:p>
        </p:txBody>
      </p:sp>
      <p:pic>
        <p:nvPicPr>
          <p:cNvPr id="1026" name="Picture 2" descr="C:\Documents and Settings\Administrator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2131" y="1935163"/>
            <a:ext cx="7079737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91200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/>
              <a:t>Lesions of female breast are much more common than lesions of male breast</a:t>
            </a:r>
          </a:p>
          <a:p>
            <a:pPr algn="l" rtl="0"/>
            <a:r>
              <a:rPr lang="en-US" sz="3200" dirty="0" smtClean="0"/>
              <a:t>Most of these lesions are benign</a:t>
            </a:r>
          </a:p>
          <a:p>
            <a:pPr algn="l" rtl="0"/>
            <a:r>
              <a:rPr lang="en-US" sz="3200" b="1" dirty="0" smtClean="0"/>
              <a:t> Breast cancer is 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most common cause of cancer deaths in women, following</a:t>
            </a:r>
            <a:r>
              <a:rPr lang="en-US" sz="3200" dirty="0" smtClean="0"/>
              <a:t> carcinoma of the lung. 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The clinical significance of the </a:t>
            </a:r>
            <a:r>
              <a:rPr lang="en-US" sz="3200" b="1" dirty="0" smtClean="0"/>
              <a:t>benign</a:t>
            </a:r>
            <a:r>
              <a:rPr lang="en-US" sz="3200" dirty="0" smtClean="0"/>
              <a:t> conditions:</a:t>
            </a:r>
          </a:p>
          <a:p>
            <a:pPr algn="l" rtl="0">
              <a:buNone/>
            </a:pPr>
            <a:r>
              <a:rPr lang="en-US" sz="3200" dirty="0" smtClean="0"/>
              <a:t>1- possible clinical confusion with malignancy</a:t>
            </a:r>
          </a:p>
          <a:p>
            <a:pPr algn="l" rtl="0">
              <a:buNone/>
            </a:pPr>
            <a:r>
              <a:rPr lang="en-US" sz="3200" dirty="0" smtClean="0"/>
              <a:t>2- association of certain variants with breast carcinoma. </a:t>
            </a:r>
            <a:endParaRPr lang="ar-JO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Invasive </a:t>
            </a:r>
            <a:r>
              <a:rPr lang="en-US" b="1" dirty="0" err="1" smtClean="0">
                <a:solidFill>
                  <a:schemeClr val="tx1"/>
                </a:solidFill>
              </a:rPr>
              <a:t>ductal</a:t>
            </a:r>
            <a:r>
              <a:rPr lang="en-US" b="1" dirty="0" smtClean="0">
                <a:solidFill>
                  <a:schemeClr val="tx1"/>
                </a:solidFill>
              </a:rPr>
              <a:t> carcinoma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9199"/>
          </a:xfrm>
        </p:spPr>
        <p:txBody>
          <a:bodyPr>
            <a:noAutofit/>
          </a:bodyPr>
          <a:lstStyle/>
          <a:p>
            <a:r>
              <a:rPr lang="en-US" sz="3200" dirty="0" smtClean="0"/>
              <a:t>Also called </a:t>
            </a:r>
            <a:r>
              <a:rPr lang="en-US" sz="3200" b="1" dirty="0" smtClean="0"/>
              <a:t>Carcinomas  "not otherwise specified"</a:t>
            </a:r>
            <a:endParaRPr lang="en-US" sz="3200" dirty="0" smtClean="0"/>
          </a:p>
          <a:p>
            <a:r>
              <a:rPr lang="en-US" sz="3200" dirty="0" smtClean="0"/>
              <a:t>70% to 80% of all</a:t>
            </a:r>
          </a:p>
          <a:p>
            <a:r>
              <a:rPr lang="en-US" sz="3200" b="1" dirty="0" smtClean="0"/>
              <a:t>Precancerous lesion</a:t>
            </a:r>
            <a:r>
              <a:rPr lang="en-US" sz="3200" dirty="0" smtClean="0"/>
              <a:t>: usually DCIS</a:t>
            </a:r>
          </a:p>
          <a:p>
            <a:r>
              <a:rPr lang="en-US" sz="3200" b="1" dirty="0" smtClean="0"/>
              <a:t>Clinical presentation:</a:t>
            </a:r>
            <a:r>
              <a:rPr lang="en-US" sz="3200" dirty="0" smtClean="0"/>
              <a:t> a mammographic density; a hard, palpable mass. Advanced cancers may cause retraction of the nipple, or fixation to the chest wall. </a:t>
            </a:r>
          </a:p>
          <a:p>
            <a:r>
              <a:rPr lang="en-US" sz="3200" b="1" dirty="0" smtClean="0"/>
              <a:t>Receptor profile</a:t>
            </a:r>
            <a:r>
              <a:rPr lang="en-US" sz="3200" dirty="0" smtClean="0"/>
              <a:t>: 2/3 express ER or PR; 1/3 </a:t>
            </a:r>
            <a:r>
              <a:rPr lang="en-US" sz="3200" dirty="0" err="1" smtClean="0"/>
              <a:t>overexpresses</a:t>
            </a:r>
            <a:r>
              <a:rPr lang="en-US" sz="3200" dirty="0" smtClean="0"/>
              <a:t> HER2/NEU.</a:t>
            </a:r>
          </a:p>
          <a:p>
            <a:endParaRPr lang="ar-JO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65064"/>
            <a:ext cx="8229600" cy="392963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Invasive </a:t>
            </a:r>
            <a:r>
              <a:rPr lang="en-US" b="1" dirty="0" err="1" smtClean="0">
                <a:solidFill>
                  <a:schemeClr val="tx1"/>
                </a:solidFill>
              </a:rPr>
              <a:t>ductal</a:t>
            </a:r>
            <a:r>
              <a:rPr lang="en-US" b="1" dirty="0" smtClean="0">
                <a:solidFill>
                  <a:schemeClr val="tx1"/>
                </a:solidFill>
              </a:rPr>
              <a:t> carcinoma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ar-JO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Invasive lobular carcinoma</a:t>
            </a: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5715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These tumors comprise fewer than </a:t>
            </a:r>
            <a:r>
              <a:rPr lang="en-US" sz="3200" b="1" dirty="0" smtClean="0"/>
              <a:t>20% </a:t>
            </a:r>
            <a:r>
              <a:rPr lang="en-US" sz="3200" dirty="0" smtClean="0"/>
              <a:t>of all breast carcinomas.</a:t>
            </a:r>
          </a:p>
          <a:p>
            <a:r>
              <a:rPr lang="en-US" sz="3200" b="1" dirty="0" smtClean="0"/>
              <a:t>Precancerous</a:t>
            </a:r>
            <a:r>
              <a:rPr lang="en-US" sz="3200" dirty="0" smtClean="0"/>
              <a:t> </a:t>
            </a:r>
            <a:r>
              <a:rPr lang="en-US" sz="3200" b="1" dirty="0" smtClean="0"/>
              <a:t>lesion</a:t>
            </a:r>
            <a:r>
              <a:rPr lang="en-US" sz="3200" dirty="0" smtClean="0"/>
              <a:t>. 2/3 adjacent LCIS. </a:t>
            </a:r>
          </a:p>
          <a:p>
            <a:r>
              <a:rPr lang="en-US" sz="3200" dirty="0" err="1" smtClean="0"/>
              <a:t>multicentric</a:t>
            </a:r>
            <a:r>
              <a:rPr lang="en-US" sz="3200" dirty="0" smtClean="0"/>
              <a:t> and bilateral (10% to 20%). </a:t>
            </a:r>
          </a:p>
          <a:p>
            <a:r>
              <a:rPr lang="en-US" sz="3200" b="1" dirty="0" smtClean="0"/>
              <a:t>Clinical</a:t>
            </a:r>
            <a:r>
              <a:rPr lang="en-US" sz="3200" dirty="0" smtClean="0"/>
              <a:t> </a:t>
            </a:r>
            <a:r>
              <a:rPr lang="en-US" sz="3200" b="1" dirty="0" smtClean="0"/>
              <a:t>presentation</a:t>
            </a:r>
            <a:r>
              <a:rPr lang="en-US" sz="3200" dirty="0" smtClean="0"/>
              <a:t>. Most present as palpable masses or mammographic densities</a:t>
            </a:r>
          </a:p>
          <a:p>
            <a:r>
              <a:rPr lang="en-US" sz="3200" dirty="0" smtClean="0"/>
              <a:t>Almost all of these carcinomas express hormone receptors, but HER2/NEU </a:t>
            </a:r>
            <a:r>
              <a:rPr lang="en-US" sz="3200" dirty="0" err="1" smtClean="0"/>
              <a:t>overexpression</a:t>
            </a:r>
            <a:r>
              <a:rPr lang="en-US" sz="3200" dirty="0" smtClean="0"/>
              <a:t> is very rare or absent.</a:t>
            </a:r>
          </a:p>
          <a:p>
            <a:endParaRPr lang="ar-JO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Medullary</a:t>
            </a:r>
            <a:r>
              <a:rPr lang="en-US" b="1" dirty="0" smtClean="0"/>
              <a:t> carcinoma</a:t>
            </a: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a rare subtype </a:t>
            </a:r>
            <a:r>
              <a:rPr lang="en-US" sz="2800" b="1" dirty="0" smtClean="0"/>
              <a:t>1%</a:t>
            </a:r>
            <a:r>
              <a:rPr lang="en-US" sz="2800" dirty="0" smtClean="0"/>
              <a:t> of cases. </a:t>
            </a:r>
          </a:p>
          <a:p>
            <a:r>
              <a:rPr lang="en-US" sz="2800" b="1" dirty="0" smtClean="0"/>
              <a:t>Microscopically: </a:t>
            </a:r>
            <a:r>
              <a:rPr lang="en-US" sz="2800" dirty="0" smtClean="0"/>
              <a:t>large </a:t>
            </a:r>
            <a:r>
              <a:rPr lang="en-US" sz="2800" dirty="0" err="1" smtClean="0"/>
              <a:t>anaplastic</a:t>
            </a:r>
            <a:r>
              <a:rPr lang="en-US" sz="2800" dirty="0" smtClean="0"/>
              <a:t> cells with pushing, well-circumscribed borders. With a pronounced </a:t>
            </a:r>
            <a:r>
              <a:rPr lang="en-US" sz="2800" dirty="0" err="1" smtClean="0"/>
              <a:t>lymphoplasmacytic</a:t>
            </a:r>
            <a:r>
              <a:rPr lang="en-US" sz="2800" dirty="0" smtClean="0"/>
              <a:t> infiltrate. </a:t>
            </a:r>
          </a:p>
          <a:p>
            <a:r>
              <a:rPr lang="en-US" sz="2800" b="1" dirty="0" smtClean="0"/>
              <a:t>Precancerous</a:t>
            </a:r>
            <a:r>
              <a:rPr lang="en-US" sz="2800" dirty="0" smtClean="0"/>
              <a:t> </a:t>
            </a:r>
            <a:r>
              <a:rPr lang="en-US" sz="2800" b="1" dirty="0" smtClean="0"/>
              <a:t>lesions</a:t>
            </a:r>
            <a:r>
              <a:rPr lang="en-US" sz="2800" dirty="0" smtClean="0"/>
              <a:t>. usually absent </a:t>
            </a:r>
          </a:p>
          <a:p>
            <a:r>
              <a:rPr lang="en-US" sz="2800" dirty="0" smtClean="0"/>
              <a:t>increased frequency in women with </a:t>
            </a:r>
            <a:r>
              <a:rPr lang="en-US" sz="2800" b="1" i="1" dirty="0" smtClean="0"/>
              <a:t>BRCA1</a:t>
            </a:r>
            <a:r>
              <a:rPr lang="en-US" sz="2800" b="1" dirty="0" smtClean="0"/>
              <a:t> mutations</a:t>
            </a:r>
            <a:r>
              <a:rPr lang="en-US" sz="2800" dirty="0" smtClean="0"/>
              <a:t>,. </a:t>
            </a:r>
          </a:p>
          <a:p>
            <a:r>
              <a:rPr lang="en-US" sz="2800" b="1" dirty="0" smtClean="0"/>
              <a:t>Receptor</a:t>
            </a:r>
            <a:r>
              <a:rPr lang="en-US" sz="2800" dirty="0" smtClean="0"/>
              <a:t> </a:t>
            </a:r>
            <a:r>
              <a:rPr lang="en-US" sz="2800" b="1" dirty="0" smtClean="0"/>
              <a:t>profile</a:t>
            </a:r>
            <a:r>
              <a:rPr lang="en-US" sz="2800" dirty="0" smtClean="0"/>
              <a:t>. lack hormone receptors and do not </a:t>
            </a:r>
            <a:r>
              <a:rPr lang="en-US" sz="2800" dirty="0" err="1" smtClean="0"/>
              <a:t>overexpress</a:t>
            </a:r>
            <a:r>
              <a:rPr lang="en-US" sz="2800" dirty="0" smtClean="0"/>
              <a:t> HER2/NEU.</a:t>
            </a:r>
          </a:p>
          <a:p>
            <a:endParaRPr lang="ar-JO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Administrator\Desktop\show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85750"/>
            <a:ext cx="7620000" cy="628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Colloid (</a:t>
            </a:r>
            <a:r>
              <a:rPr lang="en-US" b="1" dirty="0" err="1" smtClean="0"/>
              <a:t>mucinous</a:t>
            </a:r>
            <a:r>
              <a:rPr lang="en-US" b="1" dirty="0" smtClean="0"/>
              <a:t>) carcinoma</a:t>
            </a: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rare subtype. 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Microscopic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. The tumor cells produce abundant quantities of extracellular </a:t>
            </a:r>
            <a:r>
              <a:rPr lang="en-US" b="1" u="sng" dirty="0" err="1" smtClean="0"/>
              <a:t>mucin</a:t>
            </a:r>
            <a:r>
              <a:rPr lang="en-US" dirty="0" smtClean="0"/>
              <a:t> that dissects into the surrounding </a:t>
            </a:r>
            <a:r>
              <a:rPr lang="en-US" dirty="0" err="1" smtClean="0"/>
              <a:t>stroma</a:t>
            </a:r>
            <a:r>
              <a:rPr lang="en-US" dirty="0" smtClean="0"/>
              <a:t>. Grossly the tumors are usually soft and gelatinous.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Most express hormone receptors (ER,PR), and rare examples may </a:t>
            </a:r>
            <a:r>
              <a:rPr lang="en-US" dirty="0" err="1" smtClean="0"/>
              <a:t>overexpress</a:t>
            </a:r>
            <a:r>
              <a:rPr lang="en-US" dirty="0" smtClean="0"/>
              <a:t> HER2/NEU.</a:t>
            </a:r>
          </a:p>
          <a:p>
            <a:pPr>
              <a:buNone/>
            </a:pPr>
            <a:endParaRPr lang="ar-JO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Administrator\Desktop\show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00050"/>
            <a:ext cx="7620000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/>
              <a:t>Tubular carcinomas</a:t>
            </a: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10% </a:t>
            </a:r>
            <a:r>
              <a:rPr lang="en-US" sz="2800" dirty="0" smtClean="0"/>
              <a:t>of invasive carcinomas smaller than 1 cm found with mammographic screening. </a:t>
            </a:r>
          </a:p>
          <a:p>
            <a:r>
              <a:rPr lang="en-US" sz="2800" b="1" dirty="0" smtClean="0"/>
              <a:t>Clinical</a:t>
            </a:r>
            <a:r>
              <a:rPr lang="en-US" sz="2800" dirty="0" smtClean="0"/>
              <a:t> </a:t>
            </a:r>
            <a:r>
              <a:rPr lang="en-US" sz="2800" b="1" dirty="0" smtClean="0"/>
              <a:t>presentation</a:t>
            </a:r>
            <a:r>
              <a:rPr lang="en-US" sz="2800" dirty="0" smtClean="0"/>
              <a:t>. irregular mammographic densities. </a:t>
            </a:r>
          </a:p>
          <a:p>
            <a:r>
              <a:rPr lang="en-US" sz="2800" b="1" dirty="0" smtClean="0"/>
              <a:t>Microscopically</a:t>
            </a:r>
            <a:r>
              <a:rPr lang="en-US" sz="2800" dirty="0" smtClean="0"/>
              <a:t>, well-formed tubules with low-grade nuclei. </a:t>
            </a:r>
          </a:p>
          <a:p>
            <a:r>
              <a:rPr lang="en-US" sz="2800" b="1" dirty="0" smtClean="0"/>
              <a:t>Lymph node metastases are rare, and prognosis is excellent. </a:t>
            </a:r>
          </a:p>
          <a:p>
            <a:r>
              <a:rPr lang="en-US" sz="2800" dirty="0" smtClean="0"/>
              <a:t>Virtually all tubular carcinomas express hormone receptors, but </a:t>
            </a:r>
            <a:r>
              <a:rPr lang="en-US" sz="2800" dirty="0" err="1" smtClean="0"/>
              <a:t>overexpression</a:t>
            </a:r>
            <a:r>
              <a:rPr lang="en-US" sz="2800" dirty="0" smtClean="0"/>
              <a:t> of HER2/NEU is uncommon.</a:t>
            </a:r>
          </a:p>
          <a:p>
            <a:endParaRPr lang="ar-JO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dministrator\Desktop\show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76225"/>
            <a:ext cx="7620000" cy="630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Features Common to All Invasive Cancers</a:t>
            </a:r>
            <a:endParaRPr lang="ar-JO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Fixation: </a:t>
            </a:r>
            <a:r>
              <a:rPr lang="en-US" sz="3200" dirty="0" smtClean="0"/>
              <a:t>adherent to the pectoral muscles or deep fascia of the chest wall</a:t>
            </a:r>
          </a:p>
          <a:p>
            <a:r>
              <a:rPr lang="en-US" sz="3200" b="1" dirty="0" smtClean="0"/>
              <a:t>retraction</a:t>
            </a:r>
            <a:r>
              <a:rPr lang="en-US" sz="3200" dirty="0" smtClean="0"/>
              <a:t> or </a:t>
            </a:r>
            <a:r>
              <a:rPr lang="en-US" sz="3200" b="1" dirty="0" smtClean="0"/>
              <a:t>dimpling</a:t>
            </a:r>
            <a:r>
              <a:rPr lang="en-US" sz="3200" dirty="0" smtClean="0"/>
              <a:t> of the skin or nipple: adherence to the overlying skin</a:t>
            </a:r>
          </a:p>
          <a:p>
            <a:r>
              <a:rPr lang="en-US" sz="3200" dirty="0" smtClean="0"/>
              <a:t> </a:t>
            </a:r>
            <a:r>
              <a:rPr lang="en-US" sz="3200" b="1" dirty="0" err="1" smtClean="0"/>
              <a:t>peau</a:t>
            </a:r>
            <a:r>
              <a:rPr lang="en-US" sz="3200" dirty="0" smtClean="0"/>
              <a:t> </a:t>
            </a:r>
            <a:r>
              <a:rPr lang="en-US" sz="3200" b="1" dirty="0" smtClean="0"/>
              <a:t>d'orange</a:t>
            </a:r>
            <a:r>
              <a:rPr lang="en-US" sz="3200" dirty="0" smtClean="0"/>
              <a:t> (orange peel): Involvement of the lymphatic pathways cause localized </a:t>
            </a:r>
            <a:r>
              <a:rPr lang="en-US" sz="3200" u="sng" dirty="0" err="1" smtClean="0"/>
              <a:t>lymphedema</a:t>
            </a:r>
            <a:r>
              <a:rPr lang="en-US" sz="3200" dirty="0" smtClean="0"/>
              <a:t>, the skin becomes thickened around exaggerated hair follicles</a:t>
            </a:r>
            <a:endParaRPr lang="ar-JO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Breast diseases</a:t>
            </a:r>
            <a:endParaRPr lang="ar-JO" b="1" dirty="0"/>
          </a:p>
        </p:txBody>
      </p:sp>
      <p:pic>
        <p:nvPicPr>
          <p:cNvPr id="14338" name="Picture 2" descr="C:\Documents and Settings\Administrator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95510" y="1935163"/>
            <a:ext cx="6752980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Spread of Breast Cancer 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5714999"/>
          </a:xfrm>
        </p:spPr>
        <p:txBody>
          <a:bodyPr>
            <a:noAutofit/>
          </a:bodyPr>
          <a:lstStyle/>
          <a:p>
            <a:r>
              <a:rPr lang="en-US" sz="3200" dirty="0" smtClean="0"/>
              <a:t> through </a:t>
            </a:r>
            <a:r>
              <a:rPr lang="en-US" sz="3200" b="1" dirty="0" smtClean="0"/>
              <a:t>lymphatic</a:t>
            </a:r>
            <a:r>
              <a:rPr lang="en-US" sz="3200" dirty="0" smtClean="0"/>
              <a:t> and </a:t>
            </a:r>
            <a:r>
              <a:rPr lang="en-US" sz="3200" b="1" dirty="0" err="1" smtClean="0"/>
              <a:t>hematogenous</a:t>
            </a:r>
            <a:r>
              <a:rPr lang="en-US" sz="3200" dirty="0" smtClean="0"/>
              <a:t> channels. </a:t>
            </a:r>
          </a:p>
          <a:p>
            <a:r>
              <a:rPr lang="en-US" sz="3200" dirty="0" smtClean="0"/>
              <a:t>Favored </a:t>
            </a:r>
            <a:r>
              <a:rPr lang="en-US" sz="3200" dirty="0" err="1" smtClean="0"/>
              <a:t>mets</a:t>
            </a:r>
            <a:r>
              <a:rPr lang="en-US" sz="3200" dirty="0" smtClean="0"/>
              <a:t> are the </a:t>
            </a:r>
            <a:r>
              <a:rPr lang="en-US" sz="3200" b="1" dirty="0" smtClean="0"/>
              <a:t>lungs</a:t>
            </a:r>
            <a:r>
              <a:rPr lang="en-US" sz="3200" dirty="0" smtClean="0"/>
              <a:t>, </a:t>
            </a:r>
            <a:r>
              <a:rPr lang="en-US" sz="3200" b="1" dirty="0" smtClean="0"/>
              <a:t>skeleton</a:t>
            </a:r>
            <a:r>
              <a:rPr lang="en-US" sz="3200" dirty="0" smtClean="0"/>
              <a:t>, </a:t>
            </a:r>
            <a:r>
              <a:rPr lang="en-US" sz="3200" b="1" dirty="0" smtClean="0"/>
              <a:t>liver</a:t>
            </a:r>
            <a:r>
              <a:rPr lang="en-US" sz="3200" dirty="0" smtClean="0"/>
              <a:t>, and </a:t>
            </a:r>
            <a:r>
              <a:rPr lang="en-US" sz="3200" b="1" dirty="0" smtClean="0"/>
              <a:t>adrenals</a:t>
            </a:r>
            <a:r>
              <a:rPr lang="en-US" sz="3200" dirty="0" smtClean="0"/>
              <a:t> and (less commonly) the brain, spleen, and pituitary.  </a:t>
            </a:r>
          </a:p>
          <a:p>
            <a:r>
              <a:rPr lang="en-US" sz="3200" b="1" i="1" u="sng" dirty="0" smtClean="0"/>
              <a:t>Metastases may appear many years after apparent therapeutic control of the primary lesion</a:t>
            </a:r>
          </a:p>
          <a:p>
            <a:r>
              <a:rPr lang="en-US" sz="4000" b="1" u="sng" dirty="0" smtClean="0"/>
              <a:t>SCREENING</a:t>
            </a:r>
            <a:r>
              <a:rPr lang="en-US" sz="4000" b="1" dirty="0" smtClean="0"/>
              <a:t> :</a:t>
            </a:r>
          </a:p>
          <a:p>
            <a:r>
              <a:rPr lang="en-US" sz="3600" b="1" dirty="0" smtClean="0"/>
              <a:t>mammographic screening</a:t>
            </a:r>
          </a:p>
          <a:p>
            <a:r>
              <a:rPr lang="en-US" sz="3200" b="1" dirty="0" smtClean="0"/>
              <a:t>Magnetic resonance imaging MRI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400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b="1" dirty="0" smtClean="0"/>
              <a:t>Prognosis</a:t>
            </a:r>
            <a:endParaRPr lang="en-US" sz="2400" b="1" dirty="0" smtClean="0"/>
          </a:p>
          <a:p>
            <a:pPr lvl="0">
              <a:buNone/>
            </a:pPr>
            <a:r>
              <a:rPr lang="en-US" sz="2400" dirty="0" smtClean="0"/>
              <a:t>1- </a:t>
            </a:r>
            <a:r>
              <a:rPr lang="en-US" sz="2400" b="1" dirty="0" smtClean="0"/>
              <a:t>The size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2- </a:t>
            </a:r>
            <a:r>
              <a:rPr lang="en-US" sz="2400" b="1" dirty="0" smtClean="0"/>
              <a:t>Lymph node involvement and the number of lymph nodes involved by metastases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3- </a:t>
            </a:r>
            <a:r>
              <a:rPr lang="en-US" sz="2400" b="1" dirty="0" smtClean="0"/>
              <a:t>Distant</a:t>
            </a:r>
            <a:r>
              <a:rPr lang="en-US" sz="2400" dirty="0" smtClean="0"/>
              <a:t> </a:t>
            </a:r>
            <a:r>
              <a:rPr lang="en-US" sz="2400" b="1" dirty="0" smtClean="0"/>
              <a:t>metastases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4- </a:t>
            </a:r>
            <a:r>
              <a:rPr lang="en-US" sz="2400" b="1" dirty="0" smtClean="0"/>
              <a:t>grade</a:t>
            </a:r>
          </a:p>
          <a:p>
            <a:pPr lvl="0">
              <a:buNone/>
            </a:pPr>
            <a:r>
              <a:rPr lang="en-US" sz="2400" b="1" dirty="0" smtClean="0"/>
              <a:t>5- The </a:t>
            </a:r>
            <a:r>
              <a:rPr lang="en-US" sz="2400" b="1" dirty="0" err="1" smtClean="0"/>
              <a:t>histologic</a:t>
            </a:r>
            <a:r>
              <a:rPr lang="en-US" sz="2400" b="1" dirty="0" smtClean="0"/>
              <a:t> type of carcinoma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6- The presence or absence of estrogen or progesterone receptors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7- </a:t>
            </a:r>
            <a:r>
              <a:rPr lang="en-US" sz="2400" b="1" dirty="0" smtClean="0"/>
              <a:t>The proliferative rate of the cancer</a:t>
            </a:r>
            <a:r>
              <a:rPr lang="en-US" sz="2400" dirty="0" smtClean="0"/>
              <a:t>. </a:t>
            </a:r>
          </a:p>
          <a:p>
            <a:pPr lvl="0">
              <a:buNone/>
            </a:pPr>
            <a:r>
              <a:rPr lang="en-US" sz="2400" dirty="0" smtClean="0"/>
              <a:t>8- </a:t>
            </a:r>
            <a:r>
              <a:rPr lang="en-US" sz="2400" b="1" dirty="0" err="1" smtClean="0"/>
              <a:t>Aneuploidy</a:t>
            </a:r>
            <a:r>
              <a:rPr lang="en-US" sz="2400" b="1" dirty="0" smtClean="0"/>
              <a:t>. </a:t>
            </a:r>
            <a:r>
              <a:rPr lang="en-US" sz="2400" dirty="0" smtClean="0"/>
              <a:t>worse prognosis.</a:t>
            </a:r>
          </a:p>
          <a:p>
            <a:pPr lvl="0">
              <a:buNone/>
            </a:pPr>
            <a:r>
              <a:rPr lang="en-US" sz="2400" dirty="0" smtClean="0"/>
              <a:t>9- </a:t>
            </a:r>
            <a:r>
              <a:rPr lang="en-US" sz="2400" b="1" dirty="0" err="1" smtClean="0"/>
              <a:t>Overexpression</a:t>
            </a:r>
            <a:r>
              <a:rPr lang="en-US" sz="2400" b="1" dirty="0" smtClean="0"/>
              <a:t> of HER2/NEU</a:t>
            </a:r>
            <a:endParaRPr lang="en-US" sz="2400" dirty="0" smtClean="0"/>
          </a:p>
          <a:p>
            <a:r>
              <a:rPr lang="en-US" sz="2400" dirty="0" smtClean="0"/>
              <a:t>the importance of evaluating HER2/NEU is to predict response to a monoclonal antibody ("</a:t>
            </a:r>
            <a:r>
              <a:rPr lang="en-US" sz="2400" dirty="0" err="1" smtClean="0"/>
              <a:t>Herceptin</a:t>
            </a:r>
            <a:r>
              <a:rPr lang="en-US" sz="2400" dirty="0" smtClean="0"/>
              <a:t>") against the gene product. </a:t>
            </a:r>
          </a:p>
          <a:p>
            <a:pPr>
              <a:buNone/>
            </a:pPr>
            <a:endParaRPr lang="ar-JO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Male breast pathology</a:t>
            </a:r>
            <a:endParaRPr lang="ar-JO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500" b="1" u="sng" dirty="0" err="1" smtClean="0"/>
              <a:t>Gynecomastia</a:t>
            </a:r>
            <a:r>
              <a:rPr lang="en-US" b="1" dirty="0" smtClean="0"/>
              <a:t> </a:t>
            </a:r>
            <a:r>
              <a:rPr lang="en-US" dirty="0" smtClean="0"/>
              <a:t> </a:t>
            </a:r>
          </a:p>
          <a:p>
            <a:r>
              <a:rPr lang="en-US" dirty="0" smtClean="0"/>
              <a:t>Enlargement of the male breast</a:t>
            </a:r>
          </a:p>
          <a:p>
            <a:r>
              <a:rPr lang="en-US" dirty="0" smtClean="0"/>
              <a:t>due to absolute or relative estrogen excesses. </a:t>
            </a:r>
          </a:p>
          <a:p>
            <a:r>
              <a:rPr lang="en-US" dirty="0" smtClean="0"/>
              <a:t>According to cause, divided into:</a:t>
            </a:r>
          </a:p>
          <a:p>
            <a:pPr>
              <a:buNone/>
            </a:pPr>
            <a:r>
              <a:rPr lang="en-US" dirty="0" smtClean="0"/>
              <a:t>1- </a:t>
            </a:r>
            <a:r>
              <a:rPr lang="en-US" b="1" dirty="0" smtClean="0"/>
              <a:t>pathologic </a:t>
            </a:r>
            <a:r>
              <a:rPr lang="en-US" b="1" dirty="0" err="1" smtClean="0"/>
              <a:t>gynecomastia</a:t>
            </a:r>
            <a:r>
              <a:rPr lang="en-US" b="1" dirty="0" smtClean="0"/>
              <a:t>:</a:t>
            </a:r>
            <a:r>
              <a:rPr lang="en-US" dirty="0" smtClean="0"/>
              <a:t> cirrhosis of the liver; </a:t>
            </a:r>
            <a:r>
              <a:rPr lang="en-US" dirty="0" err="1" smtClean="0"/>
              <a:t>Klinefelter</a:t>
            </a:r>
            <a:r>
              <a:rPr lang="en-US" dirty="0" smtClean="0"/>
              <a:t> syndrome; estrogen-secreting tumors; estrogen therapy; digitalis therapy. </a:t>
            </a:r>
          </a:p>
          <a:p>
            <a:pPr>
              <a:buNone/>
            </a:pPr>
            <a:r>
              <a:rPr lang="en-US" b="1" dirty="0" smtClean="0"/>
              <a:t>2- Physiologic </a:t>
            </a:r>
            <a:r>
              <a:rPr lang="en-US" b="1" dirty="0" err="1" smtClean="0"/>
              <a:t>gynecomastia</a:t>
            </a:r>
            <a:r>
              <a:rPr lang="en-US" b="1" dirty="0" smtClean="0"/>
              <a:t>:</a:t>
            </a:r>
            <a:r>
              <a:rPr lang="en-US" dirty="0" smtClean="0"/>
              <a:t> puberty and extreme old age. </a:t>
            </a:r>
          </a:p>
          <a:p>
            <a:pPr>
              <a:buNone/>
            </a:pPr>
            <a:endParaRPr lang="en-US" dirty="0" smtClean="0"/>
          </a:p>
          <a:p>
            <a:endParaRPr lang="ar-JO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Carcinoma of the male breast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 male: female breast cancer </a:t>
            </a:r>
            <a:r>
              <a:rPr lang="en-US" sz="3200" dirty="0" smtClean="0">
                <a:sym typeface="Wingdings" pitchFamily="2" charset="2"/>
              </a:rPr>
              <a:t></a:t>
            </a:r>
            <a:r>
              <a:rPr lang="en-US" sz="3200" u="sng" dirty="0" smtClean="0"/>
              <a:t>1: 125.</a:t>
            </a:r>
          </a:p>
          <a:p>
            <a:r>
              <a:rPr lang="en-US" sz="3200" dirty="0" smtClean="0"/>
              <a:t> advanced age. </a:t>
            </a:r>
          </a:p>
          <a:p>
            <a:r>
              <a:rPr lang="en-US" sz="3200" dirty="0" smtClean="0"/>
              <a:t>Because of the scant amount of breast substance in the male, the tumor rapidly infiltrates the overlying skin and underlying thoracic wall. </a:t>
            </a:r>
          </a:p>
          <a:p>
            <a:r>
              <a:rPr lang="en-US" sz="3200" dirty="0" smtClean="0"/>
              <a:t>Unfortunately, almost </a:t>
            </a:r>
            <a:r>
              <a:rPr lang="en-US" sz="3200" u="sng" dirty="0" smtClean="0"/>
              <a:t>1/2</a:t>
            </a:r>
            <a:r>
              <a:rPr lang="en-US" sz="3200" dirty="0" smtClean="0"/>
              <a:t> have spread to regional lymph nodes and more distant sites by the time they are discovered. </a:t>
            </a:r>
          </a:p>
          <a:p>
            <a:endParaRPr lang="ar-JO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Fibrocystic changes</a:t>
            </a:r>
            <a:endParaRPr lang="ar-JO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2578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/>
              <a:t>are the most common cause of breast "lumps </a:t>
            </a:r>
          </a:p>
          <a:p>
            <a:pPr algn="l" rtl="0"/>
            <a:r>
              <a:rPr lang="en-US" sz="3200" b="1" i="1" dirty="0" smtClean="0"/>
              <a:t>exaggeration and distortion of the cyclic breast changes that occur normally in the menstrual cycle</a:t>
            </a:r>
            <a:r>
              <a:rPr lang="en-US" sz="3200" i="1" dirty="0" smtClean="0"/>
              <a:t>.</a:t>
            </a:r>
            <a:r>
              <a:rPr lang="en-US" sz="3200" dirty="0" smtClean="0"/>
              <a:t> </a:t>
            </a:r>
          </a:p>
          <a:p>
            <a:pPr algn="l" rtl="0"/>
            <a:r>
              <a:rPr lang="en-US" sz="3200" dirty="0" smtClean="0"/>
              <a:t>HRT and OCPs do </a:t>
            </a:r>
            <a:r>
              <a:rPr lang="en-US" sz="3200" b="1" dirty="0" smtClean="0"/>
              <a:t>not</a:t>
            </a:r>
            <a:r>
              <a:rPr lang="en-US" sz="3200" dirty="0" smtClean="0"/>
              <a:t> increase the incidence of these alterations; (OCPs may </a:t>
            </a:r>
            <a:r>
              <a:rPr lang="en-US" sz="3200" b="1" i="1" dirty="0" smtClean="0"/>
              <a:t>decrease</a:t>
            </a:r>
            <a:r>
              <a:rPr lang="en-US" sz="3200" dirty="0" smtClean="0"/>
              <a:t> the risk).</a:t>
            </a:r>
          </a:p>
          <a:p>
            <a:pPr algn="l" rtl="0"/>
            <a:r>
              <a:rPr lang="en-US" sz="3200" dirty="0" smtClean="0"/>
              <a:t>arise during reproductive period of life</a:t>
            </a:r>
          </a:p>
          <a:p>
            <a:pPr algn="l" rtl="0"/>
            <a:r>
              <a:rPr lang="en-US" sz="3200" dirty="0" smtClean="0"/>
              <a:t>Very common (at autopsy in 60% to 80% of women)</a:t>
            </a:r>
          </a:p>
          <a:p>
            <a:pPr algn="l" rtl="0">
              <a:buNone/>
            </a:pPr>
            <a:endParaRPr lang="ar-JO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TUMORS OF THE BREAST </a:t>
            </a:r>
            <a:endParaRPr lang="ar-JO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1- </a:t>
            </a:r>
            <a:r>
              <a:rPr lang="en-US" sz="5400" b="1" dirty="0" err="1" smtClean="0">
                <a:solidFill>
                  <a:schemeClr val="tx1"/>
                </a:solidFill>
              </a:rPr>
              <a:t>Fibroadenoma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458200" cy="5486400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 smtClean="0"/>
              <a:t> The most common benign neoplasm of the female breast. </a:t>
            </a:r>
          </a:p>
          <a:p>
            <a:pPr marL="0" algn="l" rtl="0">
              <a:spcBef>
                <a:spcPts val="0"/>
              </a:spcBef>
            </a:pPr>
            <a:r>
              <a:rPr lang="en-US" sz="3200" b="1" dirty="0" smtClean="0"/>
              <a:t>increase in estrogen activity</a:t>
            </a:r>
          </a:p>
          <a:p>
            <a:pPr marL="0" algn="l" rtl="0">
              <a:spcBef>
                <a:spcPts val="0"/>
              </a:spcBef>
            </a:pPr>
            <a:r>
              <a:rPr lang="en-US" sz="3200" b="1" dirty="0" smtClean="0"/>
              <a:t>Most in third decade of life. </a:t>
            </a:r>
          </a:p>
          <a:p>
            <a:pPr algn="l" rtl="0"/>
            <a:r>
              <a:rPr lang="en-US" sz="3200" b="1" dirty="0" smtClean="0"/>
              <a:t>a discrete, solitary, freely movable nodule, (1 to 10 cm).</a:t>
            </a:r>
          </a:p>
          <a:p>
            <a:pPr algn="l" rtl="0"/>
            <a:r>
              <a:rPr lang="en-US" sz="3200" b="1" dirty="0" smtClean="0"/>
              <a:t>usually easily "shelled out“ surgically.</a:t>
            </a:r>
          </a:p>
          <a:p>
            <a:pPr algn="l" rtl="0"/>
            <a:r>
              <a:rPr lang="en-US" sz="3200" b="1" dirty="0" smtClean="0"/>
              <a:t>may enlarge late in the menstrual cycle and during pregnancy. </a:t>
            </a:r>
          </a:p>
          <a:p>
            <a:pPr algn="l" rtl="0"/>
            <a:r>
              <a:rPr lang="en-US" sz="3200" b="1" dirty="0" smtClean="0"/>
              <a:t>After menopause they usually regress and calcify. </a:t>
            </a:r>
          </a:p>
          <a:p>
            <a:pPr algn="l" rtl="0"/>
            <a:endParaRPr lang="en-US" sz="3200" b="1" dirty="0" smtClean="0"/>
          </a:p>
          <a:p>
            <a:pPr algn="l" rtl="0"/>
            <a:endParaRPr lang="en-US" sz="3200" b="1" dirty="0" smtClean="0"/>
          </a:p>
          <a:p>
            <a:pPr algn="l" rtl="0"/>
            <a:endParaRPr lang="en-US" sz="3200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1" dirty="0" smtClean="0"/>
              <a:t>Cytogenetic studies </a:t>
            </a:r>
            <a:r>
              <a:rPr lang="en-US" sz="2800" b="1" dirty="0" smtClean="0">
                <a:sym typeface="Wingdings" pitchFamily="2" charset="2"/>
              </a:rPr>
              <a:t> </a:t>
            </a:r>
            <a:r>
              <a:rPr lang="en-US" sz="2800" b="1" dirty="0" err="1" smtClean="0"/>
              <a:t>stromal</a:t>
            </a:r>
            <a:r>
              <a:rPr lang="en-US" sz="2800" b="1" dirty="0" smtClean="0"/>
              <a:t> cells are monoclonal and so represent the </a:t>
            </a:r>
            <a:r>
              <a:rPr lang="en-US" sz="2800" b="1" dirty="0" err="1" smtClean="0"/>
              <a:t>neoplastic</a:t>
            </a:r>
            <a:r>
              <a:rPr lang="en-US" sz="2800" b="1" dirty="0" smtClean="0"/>
              <a:t> element of these tumors (</a:t>
            </a:r>
            <a:r>
              <a:rPr lang="en-US" sz="2800" dirty="0" smtClean="0"/>
              <a:t>the </a:t>
            </a:r>
            <a:r>
              <a:rPr lang="en-US" sz="2800" dirty="0" err="1" smtClean="0"/>
              <a:t>neoplastic</a:t>
            </a:r>
            <a:r>
              <a:rPr lang="en-US" sz="2800" dirty="0" smtClean="0"/>
              <a:t> </a:t>
            </a:r>
            <a:r>
              <a:rPr lang="en-US" sz="2800" dirty="0" err="1" smtClean="0"/>
              <a:t>stromal</a:t>
            </a:r>
            <a:r>
              <a:rPr lang="en-US" sz="2800" dirty="0" smtClean="0"/>
              <a:t> cells secrete growth factors that induce proliferation of epithelial cells</a:t>
            </a:r>
            <a:r>
              <a:rPr lang="en-US" sz="2800" b="1" dirty="0" smtClean="0"/>
              <a:t>).</a:t>
            </a:r>
          </a:p>
          <a:p>
            <a:pPr algn="l" rtl="0"/>
            <a:r>
              <a:rPr lang="en-US" sz="2800" b="1" dirty="0" smtClean="0"/>
              <a:t> </a:t>
            </a:r>
            <a:r>
              <a:rPr lang="en-US" sz="2800" b="1" dirty="0" err="1" smtClean="0"/>
              <a:t>Fibroadenomas</a:t>
            </a:r>
            <a:r>
              <a:rPr lang="en-US" sz="2800" b="1" dirty="0" smtClean="0"/>
              <a:t> almost never become malignant.</a:t>
            </a:r>
          </a:p>
          <a:p>
            <a:pPr algn="l" rtl="0">
              <a:buNone/>
            </a:pPr>
            <a:endParaRPr lang="ar-J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tx1"/>
                </a:solidFill>
              </a:rPr>
              <a:t>Fibroadenoma</a:t>
            </a:r>
            <a:endParaRPr lang="ar-JO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istrator\Desktop\show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53440"/>
            <a:ext cx="6934200" cy="554736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Fibroadenoma</a:t>
            </a:r>
            <a:endParaRPr kumimoji="0" lang="ar-JO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err="1" smtClean="0">
                <a:solidFill>
                  <a:schemeClr val="tx1"/>
                </a:solidFill>
              </a:rPr>
              <a:t>Phyllodes</a:t>
            </a:r>
            <a:r>
              <a:rPr lang="en-US" sz="3600" b="1" dirty="0" smtClean="0">
                <a:solidFill>
                  <a:schemeClr val="tx1"/>
                </a:solidFill>
              </a:rPr>
              <a:t> Tumor 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ar-JO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much less common than </a:t>
            </a:r>
            <a:r>
              <a:rPr lang="en-US" dirty="0" err="1" smtClean="0"/>
              <a:t>fibroadenomas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arise from the </a:t>
            </a:r>
            <a:r>
              <a:rPr lang="en-US" b="1" dirty="0" err="1" smtClean="0"/>
              <a:t>periductal</a:t>
            </a:r>
            <a:r>
              <a:rPr lang="en-US" b="1" dirty="0" smtClean="0"/>
              <a:t> </a:t>
            </a:r>
            <a:r>
              <a:rPr lang="en-US" b="1" dirty="0" err="1" smtClean="0"/>
              <a:t>stroma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u="sng" dirty="0" smtClean="0"/>
              <a:t>not</a:t>
            </a:r>
            <a:r>
              <a:rPr lang="en-US" dirty="0" smtClean="0"/>
              <a:t> from preexisting </a:t>
            </a:r>
            <a:r>
              <a:rPr lang="en-US" dirty="0" err="1" smtClean="0"/>
              <a:t>fibroadenomas</a:t>
            </a:r>
            <a:r>
              <a:rPr lang="en-US" dirty="0" smtClean="0"/>
              <a:t>. </a:t>
            </a:r>
          </a:p>
          <a:p>
            <a:pPr algn="l" rtl="0"/>
            <a:r>
              <a:rPr lang="en-US" b="1" u="sng" dirty="0" err="1" smtClean="0"/>
              <a:t>leaflike</a:t>
            </a:r>
            <a:r>
              <a:rPr lang="en-US" b="1" u="sng" dirty="0" smtClean="0"/>
              <a:t> clefts and slits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they have been designated </a:t>
            </a:r>
            <a:r>
              <a:rPr lang="en-US" dirty="0" err="1" smtClean="0"/>
              <a:t>phyllodes</a:t>
            </a:r>
            <a:r>
              <a:rPr lang="en-US" dirty="0" smtClean="0"/>
              <a:t> (Greek for "</a:t>
            </a:r>
            <a:r>
              <a:rPr lang="en-US" dirty="0" err="1" smtClean="0"/>
              <a:t>leaflike</a:t>
            </a:r>
            <a:r>
              <a:rPr lang="en-US" dirty="0" smtClean="0"/>
              <a:t>")  </a:t>
            </a:r>
          </a:p>
          <a:p>
            <a:pPr algn="l" rtl="0"/>
            <a:r>
              <a:rPr lang="en-US" dirty="0" smtClean="0"/>
              <a:t>Most (70% )are benign and tend to remain localized and cured by excision. </a:t>
            </a:r>
          </a:p>
          <a:p>
            <a:pPr algn="l" rtl="0"/>
            <a:r>
              <a:rPr lang="en-US" dirty="0" smtClean="0"/>
              <a:t>The most worrying change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the appearance of increased </a:t>
            </a:r>
            <a:r>
              <a:rPr lang="en-US" dirty="0" err="1" smtClean="0"/>
              <a:t>stromal</a:t>
            </a:r>
            <a:r>
              <a:rPr lang="en-US" dirty="0" smtClean="0"/>
              <a:t> </a:t>
            </a:r>
            <a:r>
              <a:rPr lang="en-US" b="1" dirty="0" smtClean="0"/>
              <a:t>cellularity</a:t>
            </a:r>
            <a:r>
              <a:rPr lang="en-US" dirty="0" smtClean="0"/>
              <a:t> with </a:t>
            </a:r>
            <a:r>
              <a:rPr lang="en-US" b="1" dirty="0" smtClean="0"/>
              <a:t>anaplasia</a:t>
            </a:r>
            <a:r>
              <a:rPr lang="en-US" dirty="0" smtClean="0"/>
              <a:t> and high </a:t>
            </a:r>
            <a:r>
              <a:rPr lang="en-US" b="1" dirty="0" smtClean="0"/>
              <a:t>mitotic activity</a:t>
            </a:r>
            <a:r>
              <a:rPr lang="en-US" dirty="0" smtClean="0"/>
              <a:t>, accompanied by rapid increase in size, usually with </a:t>
            </a:r>
            <a:r>
              <a:rPr lang="en-US" b="1" dirty="0" smtClean="0"/>
              <a:t>invasion</a:t>
            </a:r>
            <a:r>
              <a:rPr lang="en-US" dirty="0" smtClean="0"/>
              <a:t> of adjacent breast tissue = </a:t>
            </a:r>
            <a:r>
              <a:rPr lang="en-US" b="1" dirty="0" smtClean="0"/>
              <a:t>malignant </a:t>
            </a:r>
            <a:r>
              <a:rPr lang="en-US" b="1" dirty="0" err="1" smtClean="0"/>
              <a:t>phyllodes</a:t>
            </a:r>
            <a:r>
              <a:rPr lang="en-US" b="1" dirty="0" smtClean="0"/>
              <a:t>. </a:t>
            </a:r>
          </a:p>
          <a:p>
            <a:pPr algn="l" rtl="0"/>
            <a:r>
              <a:rPr lang="en-US" dirty="0" smtClean="0"/>
              <a:t>Malignant lesions may recur</a:t>
            </a:r>
          </a:p>
          <a:p>
            <a:pPr algn="l" rtl="0"/>
            <a:r>
              <a:rPr lang="en-US" dirty="0" smtClean="0"/>
              <a:t>15% of cases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metastasize to distant sites. 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1215</Words>
  <Application>Microsoft Office PowerPoint</Application>
  <PresentationFormat>On-screen Show (4:3)</PresentationFormat>
  <Paragraphs>220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Flow</vt:lpstr>
      <vt:lpstr>Pathology of The Breast</vt:lpstr>
      <vt:lpstr>Slide 2</vt:lpstr>
      <vt:lpstr>Breast diseases</vt:lpstr>
      <vt:lpstr>Fibrocystic changes</vt:lpstr>
      <vt:lpstr>TUMORS OF THE BREAST </vt:lpstr>
      <vt:lpstr>1- Fibroadenoma</vt:lpstr>
      <vt:lpstr>Fibroadenoma</vt:lpstr>
      <vt:lpstr>Slide 8</vt:lpstr>
      <vt:lpstr>  Phyllodes Tumor  </vt:lpstr>
      <vt:lpstr>Carcinoma of the Breast </vt:lpstr>
      <vt:lpstr>Slide 11</vt:lpstr>
      <vt:lpstr>Pathogenesis </vt:lpstr>
      <vt:lpstr>Slide 13</vt:lpstr>
      <vt:lpstr>Major Risk Factors </vt:lpstr>
      <vt:lpstr>Morphology of breast cancer </vt:lpstr>
      <vt:lpstr>Slide 16</vt:lpstr>
      <vt:lpstr>Slide 17</vt:lpstr>
      <vt:lpstr>Ductal carcinoma in-situ DCIS</vt:lpstr>
      <vt:lpstr>Comedo DCIS</vt:lpstr>
      <vt:lpstr>Invasive ductal carcinoma </vt:lpstr>
      <vt:lpstr>Invasive ductal carcinoma </vt:lpstr>
      <vt:lpstr>Invasive lobular carcinoma </vt:lpstr>
      <vt:lpstr>Medullary carcinoma </vt:lpstr>
      <vt:lpstr>Slide 24</vt:lpstr>
      <vt:lpstr>Colloid (mucinous) carcinoma </vt:lpstr>
      <vt:lpstr>Slide 26</vt:lpstr>
      <vt:lpstr>Tubular carcinomas </vt:lpstr>
      <vt:lpstr>Slide 28</vt:lpstr>
      <vt:lpstr>Features Common to All Invasive Cancers</vt:lpstr>
      <vt:lpstr>Spread of Breast Cancer </vt:lpstr>
      <vt:lpstr>Slide 31</vt:lpstr>
      <vt:lpstr>Male breast pathology</vt:lpstr>
      <vt:lpstr>Carcinoma of the male breast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OF THE BREAST</dc:title>
  <dc:creator>Owner</dc:creator>
  <cp:lastModifiedBy>Owner</cp:lastModifiedBy>
  <cp:revision>5</cp:revision>
  <dcterms:created xsi:type="dcterms:W3CDTF">2006-08-16T00:00:00Z</dcterms:created>
  <dcterms:modified xsi:type="dcterms:W3CDTF">2016-04-16T15:13:48Z</dcterms:modified>
</cp:coreProperties>
</file>