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306" r:id="rId11"/>
    <p:sldId id="268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92" r:id="rId22"/>
    <p:sldId id="307" r:id="rId23"/>
    <p:sldId id="293" r:id="rId24"/>
    <p:sldId id="294" r:id="rId25"/>
    <p:sldId id="295" r:id="rId26"/>
    <p:sldId id="296" r:id="rId27"/>
    <p:sldId id="308" r:id="rId28"/>
    <p:sldId id="297" r:id="rId29"/>
    <p:sldId id="298" r:id="rId30"/>
    <p:sldId id="299" r:id="rId31"/>
    <p:sldId id="309" r:id="rId32"/>
    <p:sldId id="300" r:id="rId33"/>
    <p:sldId id="301" r:id="rId34"/>
    <p:sldId id="302" r:id="rId35"/>
    <p:sldId id="303" r:id="rId36"/>
    <p:sldId id="304" r:id="rId37"/>
    <p:sldId id="30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D971F-3891-4C2B-AB1F-95ED499DD51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35788-EA27-439B-8551-7B4A696DF0D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FA878-E2F1-42EB-A033-7F016403795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4D775-9D81-4124-883A-B00B0127360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A0A83-FBF6-4496-8112-043D58EDDA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70C23-66BD-4FCE-9673-B404AE14E46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BFBEA-73D2-4353-B621-A33589C904B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85386-63BB-4DC4-B07C-21AFF9BEDC0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71493-82BE-4436-881E-9FB8A5D4466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00792-F426-4751-956F-605AA8DA8F9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93CFA-D547-4C0D-A4CB-748EBA22FE6B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FC7721-0941-4E41-A4E6-474982D2E73F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Urinary Tract Tumors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2%-3% of all cancers in adults.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most common</a:t>
            </a:r>
            <a:r>
              <a:rPr lang="en-US" b="1" dirty="0"/>
              <a:t> malignant tumor of the </a:t>
            </a:r>
            <a:r>
              <a:rPr lang="en-US" b="1" u="sng" dirty="0"/>
              <a:t>kidney</a:t>
            </a:r>
            <a:r>
              <a:rPr lang="en-US" b="1" dirty="0"/>
              <a:t> is </a:t>
            </a:r>
            <a:r>
              <a:rPr lang="en-US" b="1" dirty="0">
                <a:solidFill>
                  <a:srgbClr val="FF0000"/>
                </a:solidFill>
              </a:rPr>
              <a:t>renal cell carcinoma</a:t>
            </a:r>
            <a:r>
              <a:rPr lang="en-US" b="1" dirty="0"/>
              <a:t>.</a:t>
            </a:r>
          </a:p>
          <a:p>
            <a:pPr>
              <a:lnSpc>
                <a:spcPct val="90000"/>
              </a:lnSpc>
            </a:pPr>
            <a:r>
              <a:rPr lang="en-US" b="1" dirty="0"/>
              <a:t>followed in frequency by </a:t>
            </a:r>
            <a:r>
              <a:rPr lang="en-US" b="1" dirty="0" err="1"/>
              <a:t>nephroblastoma</a:t>
            </a:r>
            <a:r>
              <a:rPr lang="en-US" b="1" dirty="0"/>
              <a:t> (</a:t>
            </a:r>
            <a:r>
              <a:rPr lang="en-US" b="1" dirty="0" err="1"/>
              <a:t>Wilms</a:t>
            </a:r>
            <a:r>
              <a:rPr lang="en-US" b="1" dirty="0"/>
              <a:t> tumor) and by primary tumors of the calyces and pelvis.</a:t>
            </a:r>
          </a:p>
          <a:p>
            <a:pPr>
              <a:lnSpc>
                <a:spcPct val="90000"/>
              </a:lnSpc>
            </a:pPr>
            <a:r>
              <a:rPr lang="en-US" b="1" i="1" dirty="0"/>
              <a:t>Tumors of the lower urinary tract are about </a:t>
            </a:r>
            <a:r>
              <a:rPr lang="en-US" b="1" i="1" dirty="0" smtClean="0"/>
              <a:t>twice </a:t>
            </a:r>
            <a:r>
              <a:rPr lang="en-US" b="1" i="1" dirty="0"/>
              <a:t>as common as renal cell carcinomas.</a:t>
            </a:r>
            <a:r>
              <a:rPr lang="en-US" b="1" dirty="0"/>
              <a:t>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u="sng" dirty="0" smtClean="0"/>
              <a:t>familial cases:</a:t>
            </a: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trisomy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 chromosome </a:t>
            </a:r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 smtClean="0"/>
              <a:t>activating </a:t>
            </a:r>
            <a:r>
              <a:rPr lang="en-US" b="1" dirty="0"/>
              <a:t>mutations of the </a:t>
            </a:r>
            <a:r>
              <a:rPr lang="en-US" b="1" i="1" dirty="0"/>
              <a:t>MET</a:t>
            </a:r>
            <a:r>
              <a:rPr lang="en-US" b="1" dirty="0"/>
              <a:t> gene. </a:t>
            </a:r>
            <a:endParaRPr lang="en-US" b="1" dirty="0" smtClean="0"/>
          </a:p>
          <a:p>
            <a:pPr>
              <a:lnSpc>
                <a:spcPct val="80000"/>
              </a:lnSpc>
            </a:pPr>
            <a:endParaRPr lang="en-US" b="1" u="sng" dirty="0" smtClean="0"/>
          </a:p>
          <a:p>
            <a:pPr>
              <a:lnSpc>
                <a:spcPct val="80000"/>
              </a:lnSpc>
            </a:pPr>
            <a:r>
              <a:rPr lang="en-US" b="1" u="sng" dirty="0" smtClean="0"/>
              <a:t>sporadic cases: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duplication or </a:t>
            </a:r>
            <a:r>
              <a:rPr lang="en-US" b="1" dirty="0" err="1" smtClean="0"/>
              <a:t>trisomy</a:t>
            </a:r>
            <a:r>
              <a:rPr lang="en-US" b="1" dirty="0" smtClean="0"/>
              <a:t> of chromosome 7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but there is no mutation of the MET gene. 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chromosomal translocation involving chromosome 8q24 close to the c-MYC gene, is also associated with some cases of papillary carcinoma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600" b="1" i="1" u="sng" dirty="0">
                <a:solidFill>
                  <a:srgbClr val="FF0000"/>
                </a:solidFill>
              </a:rPr>
              <a:t>3-Chromophobe Renal Carcinomas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least common  </a:t>
            </a:r>
            <a:r>
              <a:rPr lang="en-US" sz="2800" dirty="0" smtClean="0"/>
              <a:t>(5</a:t>
            </a:r>
            <a:r>
              <a:rPr lang="en-US" sz="2800" dirty="0"/>
              <a:t>% of all </a:t>
            </a:r>
            <a:r>
              <a:rPr lang="en-US" sz="2800" dirty="0" smtClean="0"/>
              <a:t>RCC).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They arise from </a:t>
            </a:r>
            <a:r>
              <a:rPr lang="en-US" sz="2800" dirty="0">
                <a:solidFill>
                  <a:srgbClr val="FF0000"/>
                </a:solidFill>
              </a:rPr>
              <a:t>intercalated cells</a:t>
            </a:r>
            <a:r>
              <a:rPr lang="en-US" sz="2800" dirty="0"/>
              <a:t> of collecting ducts.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tumor cells stain more darkly (i.e., they are less clear) than cells in clear cell carcinomas.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These tumors are unique in having multiple losses of entire chromosomes, including chromosomes 1, 2, 6, 10, 13, 17, and 21.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they show extreme </a:t>
            </a:r>
            <a:r>
              <a:rPr lang="en-US" sz="2800" dirty="0" err="1"/>
              <a:t>hypodiploidy</a:t>
            </a:r>
            <a:r>
              <a:rPr lang="en-US" sz="28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Because of multiple losses, the "critical hit" has not been determined.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chromophobe</a:t>
            </a:r>
            <a:r>
              <a:rPr lang="en-US" sz="2800" dirty="0"/>
              <a:t> renal cancers have a good prognosis. </a:t>
            </a:r>
            <a:endParaRPr lang="en-US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824412" cy="6669087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076825" y="954594"/>
            <a:ext cx="40671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000000"/>
                </a:solidFill>
              </a:rPr>
              <a:t>Renal cell carcinoma</a:t>
            </a:r>
            <a:r>
              <a:rPr lang="en-US" sz="2400" b="1" dirty="0" smtClean="0">
                <a:solidFill>
                  <a:srgbClr val="000000"/>
                </a:solidFill>
              </a:rPr>
              <a:t>: typical cross-section of yellowish, spherical neoplasm in one pole of the kidney.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Note the tumor in the dilated, </a:t>
            </a:r>
            <a:r>
              <a:rPr lang="en-US" sz="2400" b="1" dirty="0" err="1" smtClean="0">
                <a:solidFill>
                  <a:srgbClr val="000000"/>
                </a:solidFill>
              </a:rPr>
              <a:t>thrombosed</a:t>
            </a:r>
            <a:r>
              <a:rPr lang="en-US" sz="2400" b="1" dirty="0" smtClean="0">
                <a:solidFill>
                  <a:srgbClr val="000000"/>
                </a:solidFill>
              </a:rPr>
              <a:t> renal vein.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12875"/>
            <a:ext cx="7620000" cy="5445125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Renal cell carcinoma</a:t>
            </a:r>
            <a:r>
              <a:rPr lang="en-US" sz="4000"/>
              <a:t> </a:t>
            </a:r>
            <a:br>
              <a:rPr lang="en-US" sz="4000"/>
            </a:br>
            <a:r>
              <a:rPr lang="en-US" sz="3200" b="1"/>
              <a:t>High-power detail of the clear cell pattern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Clinical Course</a:t>
            </a:r>
            <a:r>
              <a:rPr lang="en-US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b="1" dirty="0" smtClean="0"/>
              <a:t>1-the </a:t>
            </a:r>
            <a:r>
              <a:rPr lang="en-US" sz="2400" b="1" i="1" dirty="0"/>
              <a:t>most frequent presenting manifestation is </a:t>
            </a:r>
            <a:r>
              <a:rPr lang="en-US" sz="2400" b="1" i="1" dirty="0" err="1">
                <a:solidFill>
                  <a:srgbClr val="FF0000"/>
                </a:solidFill>
              </a:rPr>
              <a:t>hematuria</a:t>
            </a:r>
            <a:r>
              <a:rPr lang="en-US" sz="2400" b="1" i="1" dirty="0"/>
              <a:t>( in more than 50% of cases).</a:t>
            </a:r>
            <a:r>
              <a:rPr lang="en-US" sz="2400" b="1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Macroscopic </a:t>
            </a:r>
            <a:r>
              <a:rPr lang="en-US" sz="2400" b="1" dirty="0" err="1"/>
              <a:t>hematuria</a:t>
            </a:r>
            <a:r>
              <a:rPr lang="en-US" sz="2400" b="1" dirty="0"/>
              <a:t> tends to be intermittent and fleeting superimposed on a steady microscopic </a:t>
            </a:r>
            <a:r>
              <a:rPr lang="en-US" sz="2400" b="1" dirty="0" err="1"/>
              <a:t>hematuria</a:t>
            </a:r>
            <a:r>
              <a:rPr lang="en-US" sz="2400" b="1" dirty="0"/>
              <a:t>. </a:t>
            </a:r>
          </a:p>
          <a:p>
            <a:pPr>
              <a:buNone/>
            </a:pPr>
            <a:r>
              <a:rPr lang="en-US" sz="2400" b="1" dirty="0"/>
              <a:t>2-Less commonly the tumor may present </a:t>
            </a:r>
            <a:r>
              <a:rPr lang="en-US" sz="2400" b="1" dirty="0">
                <a:solidFill>
                  <a:srgbClr val="FF0000"/>
                </a:solidFill>
              </a:rPr>
              <a:t>flank pain</a:t>
            </a:r>
            <a:r>
              <a:rPr lang="en-US" sz="2400" b="1" dirty="0"/>
              <a:t> and a </a:t>
            </a:r>
            <a:r>
              <a:rPr lang="en-US" sz="2400" b="1" i="1" dirty="0">
                <a:solidFill>
                  <a:srgbClr val="FF0000"/>
                </a:solidFill>
              </a:rPr>
              <a:t>palpable mass</a:t>
            </a:r>
            <a:r>
              <a:rPr lang="en-US" sz="2400" b="1" dirty="0" smtClean="0"/>
              <a:t>. </a:t>
            </a:r>
            <a:r>
              <a:rPr lang="en-US" sz="2400" b="1" i="1" dirty="0" smtClean="0">
                <a:solidFill>
                  <a:srgbClr val="FF0000"/>
                </a:solidFill>
              </a:rPr>
              <a:t>The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characteristic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triad of :</a:t>
            </a:r>
          </a:p>
          <a:p>
            <a:r>
              <a:rPr lang="en-US" sz="2400" i="1" dirty="0" smtClean="0"/>
              <a:t>painless </a:t>
            </a:r>
            <a:r>
              <a:rPr lang="en-US" sz="2400" i="1" dirty="0" err="1" smtClean="0"/>
              <a:t>hematuria</a:t>
            </a:r>
            <a:r>
              <a:rPr lang="en-US" sz="2400" i="1" dirty="0" smtClean="0"/>
              <a:t> </a:t>
            </a:r>
          </a:p>
          <a:p>
            <a:r>
              <a:rPr lang="en-US" sz="2400" i="1" dirty="0" smtClean="0"/>
              <a:t>a palpable abdominal mass </a:t>
            </a:r>
          </a:p>
          <a:p>
            <a:r>
              <a:rPr lang="en-US" sz="2400" i="1" dirty="0" smtClean="0"/>
              <a:t>dull flank pain</a:t>
            </a: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/>
              <a:t> </a:t>
            </a:r>
            <a:endParaRPr lang="en-US" sz="2400" b="1" dirty="0"/>
          </a:p>
          <a:p>
            <a:pPr>
              <a:lnSpc>
                <a:spcPct val="90000"/>
              </a:lnSpc>
              <a:buNone/>
            </a:pPr>
            <a:r>
              <a:rPr lang="en-US" sz="2400" b="1" dirty="0"/>
              <a:t>3-F</a:t>
            </a:r>
            <a:r>
              <a:rPr lang="en-US" sz="2400" b="1" i="1" dirty="0"/>
              <a:t>ever</a:t>
            </a:r>
            <a:endParaRPr lang="en-US" sz="2400" b="1" dirty="0"/>
          </a:p>
          <a:p>
            <a:pPr>
              <a:lnSpc>
                <a:spcPct val="90000"/>
              </a:lnSpc>
              <a:buNone/>
            </a:pPr>
            <a:r>
              <a:rPr lang="en-US" sz="2400" b="1" dirty="0"/>
              <a:t>4-Polycythemia ( 5% to 10% of cases</a:t>
            </a:r>
            <a:r>
              <a:rPr lang="en-US" sz="2400" b="1" dirty="0" smtClean="0"/>
              <a:t>): </a:t>
            </a:r>
            <a:r>
              <a:rPr lang="en-US" sz="2400" dirty="0" smtClean="0"/>
              <a:t>It results from elaboration of erythropoietin by the renal tumor. 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u="sng" dirty="0" err="1" smtClean="0"/>
              <a:t>Paraneoplastic</a:t>
            </a:r>
            <a:r>
              <a:rPr lang="en-US" b="1" i="1" u="sng" dirty="0" smtClean="0"/>
              <a:t> </a:t>
            </a:r>
            <a:r>
              <a:rPr lang="en-US" b="1" i="1" u="sng" dirty="0"/>
              <a:t>syndromes:</a:t>
            </a:r>
            <a:endParaRPr lang="en-US" b="1" u="sng" dirty="0"/>
          </a:p>
          <a:p>
            <a:pPr>
              <a:lnSpc>
                <a:spcPct val="90000"/>
              </a:lnSpc>
            </a:pPr>
            <a:r>
              <a:rPr lang="en-US" dirty="0"/>
              <a:t>1-hypercalcemia</a:t>
            </a:r>
          </a:p>
          <a:p>
            <a:pPr>
              <a:lnSpc>
                <a:spcPct val="90000"/>
              </a:lnSpc>
            </a:pPr>
            <a:r>
              <a:rPr lang="en-US" dirty="0"/>
              <a:t>2-Hypertension </a:t>
            </a:r>
          </a:p>
          <a:p>
            <a:pPr>
              <a:lnSpc>
                <a:spcPct val="90000"/>
              </a:lnSpc>
            </a:pPr>
            <a:r>
              <a:rPr lang="en-US" dirty="0"/>
              <a:t>3-Cushing syndrome </a:t>
            </a:r>
          </a:p>
          <a:p>
            <a:pPr>
              <a:lnSpc>
                <a:spcPct val="90000"/>
              </a:lnSpc>
            </a:pPr>
            <a:r>
              <a:rPr lang="en-US" dirty="0"/>
              <a:t>4-feminization or </a:t>
            </a:r>
            <a:r>
              <a:rPr lang="en-US" dirty="0" err="1" smtClean="0"/>
              <a:t>masculinization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r>
              <a:rPr lang="en-US" dirty="0" smtClean="0"/>
              <a:t>The prevalent locations for metastases are the lungs and the bones. </a:t>
            </a:r>
          </a:p>
          <a:p>
            <a:r>
              <a:rPr lang="en-US" b="1" dirty="0" smtClean="0"/>
              <a:t>may invade the renal vein</a:t>
            </a:r>
            <a:r>
              <a:rPr lang="en-US" dirty="0" smtClean="0"/>
              <a:t> and grow within this vessel, sometimes extending as far as the inferior vena cava and even into the right side of the heart.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u="sng" dirty="0" err="1">
                <a:solidFill>
                  <a:srgbClr val="FF0000"/>
                </a:solidFill>
              </a:rPr>
              <a:t>Wilms</a:t>
            </a:r>
            <a:r>
              <a:rPr lang="en-US" b="1" u="sng" dirty="0">
                <a:solidFill>
                  <a:srgbClr val="FF0000"/>
                </a:solidFill>
              </a:rPr>
              <a:t> Tumor</a:t>
            </a:r>
            <a:r>
              <a:rPr lang="en-US" dirty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it is the 3</a:t>
            </a:r>
            <a:r>
              <a:rPr lang="en-US" baseline="30000" dirty="0"/>
              <a:t>rd</a:t>
            </a:r>
            <a:r>
              <a:rPr lang="en-US" dirty="0"/>
              <a:t>  most common </a:t>
            </a:r>
            <a:r>
              <a:rPr lang="en-US" dirty="0" smtClean="0"/>
              <a:t>solid organ </a:t>
            </a:r>
            <a:r>
              <a:rPr lang="en-US" dirty="0"/>
              <a:t>cancer in children </a:t>
            </a:r>
            <a:r>
              <a:rPr lang="en-US" dirty="0" smtClean="0"/>
              <a:t>&lt; age </a:t>
            </a:r>
            <a:r>
              <a:rPr lang="en-US" dirty="0"/>
              <a:t>of 10 years.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contain </a:t>
            </a:r>
            <a:r>
              <a:rPr lang="en-US" dirty="0"/>
              <a:t>cells and tissue components all derived from the mesoderm.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may </a:t>
            </a:r>
            <a:r>
              <a:rPr lang="en-US" dirty="0"/>
              <a:t>arise sporadically </a:t>
            </a:r>
            <a:r>
              <a:rPr lang="en-US" dirty="0" smtClean="0"/>
              <a:t>or familial (susceptibility </a:t>
            </a:r>
            <a:r>
              <a:rPr lang="en-US" dirty="0"/>
              <a:t>to </a:t>
            </a:r>
            <a:r>
              <a:rPr lang="en-US" dirty="0" err="1"/>
              <a:t>tumorigenesis</a:t>
            </a:r>
            <a:r>
              <a:rPr lang="en-US" dirty="0"/>
              <a:t> inherited as an </a:t>
            </a:r>
            <a:r>
              <a:rPr lang="en-US" dirty="0" err="1">
                <a:solidFill>
                  <a:srgbClr val="FF0000"/>
                </a:solidFill>
              </a:rPr>
              <a:t>autosomal</a:t>
            </a:r>
            <a:r>
              <a:rPr lang="en-US" dirty="0">
                <a:solidFill>
                  <a:srgbClr val="FF0000"/>
                </a:solidFill>
              </a:rPr>
              <a:t> dominant </a:t>
            </a:r>
            <a:r>
              <a:rPr lang="en-US" dirty="0" smtClean="0">
                <a:solidFill>
                  <a:srgbClr val="FF0000"/>
                </a:solidFill>
              </a:rPr>
              <a:t>trait)</a:t>
            </a:r>
            <a:r>
              <a:rPr lang="en-US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Mutations involve WT1and 2 genes.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tumor shows attempts to form primitive </a:t>
            </a:r>
            <a:r>
              <a:rPr lang="en-US" dirty="0" err="1" smtClean="0"/>
              <a:t>glomerular</a:t>
            </a:r>
            <a:r>
              <a:rPr lang="en-US" dirty="0" smtClean="0"/>
              <a:t> and tubular structures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Wilm's tumor of the kidney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5" name="Picture 5" descr="RENAL0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229600" cy="4905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Wilm's tumor </a:t>
            </a:r>
            <a:r>
              <a:rPr lang="en-US" sz="2000"/>
              <a:t>nests and sheets of dark blue cells at the left with compressed normal renal parenchyma at the right.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9" name="Picture 5" descr="RENAL0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51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tumor shows attempts to form primitive </a:t>
            </a:r>
            <a:r>
              <a:rPr lang="en-US" sz="2400" dirty="0" err="1"/>
              <a:t>glomerular</a:t>
            </a:r>
            <a:r>
              <a:rPr lang="en-US" sz="2400" dirty="0"/>
              <a:t> and tubular structures</a:t>
            </a:r>
            <a:r>
              <a:rPr lang="en-US" dirty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3" name="Picture 5" descr="RENAL0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51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Renal Cell </a:t>
            </a:r>
            <a:r>
              <a:rPr lang="en-US" b="1" u="sng" dirty="0" smtClean="0">
                <a:solidFill>
                  <a:srgbClr val="FF0000"/>
                </a:solidFill>
              </a:rPr>
              <a:t>Carcinoma (RCC)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/>
              <a:t>are </a:t>
            </a:r>
            <a:r>
              <a:rPr lang="en-US" b="1" dirty="0"/>
              <a:t>derived from the renal tubular epithelium.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located </a:t>
            </a:r>
            <a:r>
              <a:rPr lang="en-US" b="1" dirty="0"/>
              <a:t>predominantly in the cortex. </a:t>
            </a:r>
          </a:p>
          <a:p>
            <a:pPr>
              <a:lnSpc>
                <a:spcPct val="80000"/>
              </a:lnSpc>
            </a:pPr>
            <a:r>
              <a:rPr lang="en-US" b="1" dirty="0"/>
              <a:t>2%-3% of all cancers in adults.</a:t>
            </a:r>
          </a:p>
          <a:p>
            <a:pPr>
              <a:lnSpc>
                <a:spcPct val="80000"/>
              </a:lnSpc>
            </a:pPr>
            <a:r>
              <a:rPr lang="en-US" b="1" dirty="0"/>
              <a:t>80%-85% of all primary malignant tumors of the kidney.</a:t>
            </a:r>
          </a:p>
          <a:p>
            <a:pPr>
              <a:lnSpc>
                <a:spcPct val="80000"/>
              </a:lnSpc>
            </a:pPr>
            <a:r>
              <a:rPr lang="en-US" b="1" dirty="0"/>
              <a:t>30,000 cases per year. </a:t>
            </a:r>
          </a:p>
          <a:p>
            <a:pPr>
              <a:lnSpc>
                <a:spcPct val="80000"/>
              </a:lnSpc>
            </a:pPr>
            <a:r>
              <a:rPr lang="en-US" b="1" dirty="0"/>
              <a:t>40% of patients die of the disease. </a:t>
            </a:r>
          </a:p>
          <a:p>
            <a:pPr>
              <a:lnSpc>
                <a:spcPct val="80000"/>
              </a:lnSpc>
            </a:pPr>
            <a:r>
              <a:rPr lang="en-US" b="1" dirty="0"/>
              <a:t>6</a:t>
            </a:r>
            <a:r>
              <a:rPr lang="en-US" b="1" baseline="30000" dirty="0"/>
              <a:t>th</a:t>
            </a:r>
            <a:r>
              <a:rPr lang="en-US" b="1" dirty="0"/>
              <a:t>-7</a:t>
            </a:r>
            <a:r>
              <a:rPr lang="en-US" b="1" baseline="30000" dirty="0"/>
              <a:t>th</a:t>
            </a:r>
            <a:r>
              <a:rPr lang="en-US" b="1" dirty="0"/>
              <a:t> decades.</a:t>
            </a:r>
          </a:p>
          <a:p>
            <a:pPr>
              <a:lnSpc>
                <a:spcPct val="80000"/>
              </a:lnSpc>
            </a:pPr>
            <a:r>
              <a:rPr lang="en-US" b="1" dirty="0"/>
              <a:t>M:F  2:1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/>
              <a:t>Papillary urothelial carcinoma of ureter &amp; renal pelvis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4000" b="1" dirty="0"/>
              <a:t>5% to 10% of primary renal tumors. </a:t>
            </a:r>
          </a:p>
          <a:p>
            <a:pPr>
              <a:lnSpc>
                <a:spcPct val="80000"/>
              </a:lnSpc>
            </a:pPr>
            <a:r>
              <a:rPr lang="en-US" sz="4000" b="1" dirty="0"/>
              <a:t>Painless hematuria is the most characteristic feature of these lesions.</a:t>
            </a:r>
          </a:p>
          <a:p>
            <a:pPr>
              <a:lnSpc>
                <a:spcPct val="80000"/>
              </a:lnSpc>
            </a:pPr>
            <a:r>
              <a:rPr lang="en-US" sz="4000" b="1" dirty="0"/>
              <a:t>Depending on critical location they produce pain in the </a:t>
            </a:r>
            <a:r>
              <a:rPr lang="en-US" sz="4000" b="1" dirty="0" err="1"/>
              <a:t>costovertebral</a:t>
            </a:r>
            <a:r>
              <a:rPr lang="en-US" sz="4000" b="1" dirty="0"/>
              <a:t> angle as </a:t>
            </a:r>
            <a:r>
              <a:rPr lang="en-US" sz="4000" b="1" dirty="0" err="1"/>
              <a:t>hydronephrosis</a:t>
            </a:r>
            <a:r>
              <a:rPr lang="en-US" sz="4000" b="1" dirty="0"/>
              <a:t> develops.</a:t>
            </a:r>
          </a:p>
          <a:p>
            <a:pPr>
              <a:lnSpc>
                <a:spcPct val="80000"/>
              </a:lnSpc>
            </a:pPr>
            <a:endParaRPr lang="en-US" sz="4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/>
              <a:t>Infiltration of the walls of the pelvis, calyces, and renal vein worsens the prognosis. </a:t>
            </a:r>
          </a:p>
          <a:p>
            <a:pPr>
              <a:lnSpc>
                <a:spcPct val="80000"/>
              </a:lnSpc>
            </a:pPr>
            <a:r>
              <a:rPr lang="en-US" b="1" dirty="0"/>
              <a:t>Despite removal of the tumor by nephrectomy, fewer than 50% of patients survive for 5 years.</a:t>
            </a:r>
          </a:p>
          <a:p>
            <a:pPr>
              <a:lnSpc>
                <a:spcPct val="80000"/>
              </a:lnSpc>
            </a:pPr>
            <a:r>
              <a:rPr lang="en-US" b="1" dirty="0"/>
              <a:t>Cancer of the ureter is fortunately the rarest of the tumors of the collecting system. </a:t>
            </a:r>
          </a:p>
          <a:p>
            <a:pPr>
              <a:lnSpc>
                <a:spcPct val="80000"/>
              </a:lnSpc>
            </a:pPr>
            <a:r>
              <a:rPr lang="en-US" b="1" dirty="0"/>
              <a:t>The 5-year survival rate is less than 10%.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73869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The cut surfaces of the kidney demonstrate normal cortex and medulla, but the calyces show focal papillary tumor masses of transitional cell carcinoma.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7" name="Picture 5" descr="RENAL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15340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022E92-9957-439F-837D-4C25D0F663AC}" type="slidenum">
              <a:rPr lang="ar-SA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Benign </a:t>
            </a:r>
            <a:r>
              <a:rPr lang="en-US" b="1" u="sng" dirty="0" err="1" smtClean="0"/>
              <a:t>Nephrosclerosis</a:t>
            </a:r>
            <a:r>
              <a:rPr lang="en-US" dirty="0" smtClean="0"/>
              <a:t> </a:t>
            </a:r>
          </a:p>
        </p:txBody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Definition: renal changes in benign hypertension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It  is always associated with </a:t>
            </a:r>
            <a:r>
              <a:rPr lang="en-US" b="1" dirty="0" smtClean="0">
                <a:solidFill>
                  <a:srgbClr val="FF0000"/>
                </a:solidFill>
              </a:rPr>
              <a:t>hyaline arteriolosclerosis.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mild benign </a:t>
            </a:r>
            <a:r>
              <a:rPr lang="en-US" b="1" dirty="0" err="1" smtClean="0"/>
              <a:t>nephrosclerosis</a:t>
            </a:r>
            <a:r>
              <a:rPr lang="en-US" b="1" dirty="0" smtClean="0"/>
              <a:t> is present at autopsy in many </a:t>
            </a:r>
            <a:r>
              <a:rPr lang="en-US" b="1" dirty="0" smtClean="0">
                <a:solidFill>
                  <a:srgbClr val="FF0000"/>
                </a:solidFill>
              </a:rPr>
              <a:t>persons &gt; 60 years of age.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The frequency and severity of the lesions are increased when </a:t>
            </a:r>
            <a:r>
              <a:rPr lang="en-US" b="1" dirty="0" smtClean="0">
                <a:solidFill>
                  <a:srgbClr val="FF0000"/>
                </a:solidFill>
              </a:rPr>
              <a:t>hypertension or diabetes mellitus</a:t>
            </a:r>
            <a:r>
              <a:rPr lang="en-US" b="1" dirty="0" smtClean="0"/>
              <a:t> are present.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48E9A2-CC72-4812-9C70-AE1F739EE550}" type="slidenum">
              <a:rPr lang="ar-SA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i="1" u="sng" smtClean="0"/>
              <a:t>Pathogenesis</a:t>
            </a:r>
            <a:r>
              <a:rPr lang="en-US" sz="4000" b="1" smtClean="0"/>
              <a:t> </a:t>
            </a:r>
            <a:br>
              <a:rPr lang="en-US" sz="4000" b="1" smtClean="0"/>
            </a:br>
            <a:endParaRPr lang="en-US" sz="4000" b="1" smtClean="0"/>
          </a:p>
        </p:txBody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5562600"/>
          </a:xfrm>
        </p:spPr>
        <p:txBody>
          <a:bodyPr/>
          <a:lstStyle/>
          <a:p>
            <a:pPr eaLnBrk="1" hangingPunct="1"/>
            <a:r>
              <a:rPr lang="en-US" sz="4400" b="1" dirty="0" smtClean="0"/>
              <a:t>many renal diseases cause hypertension which in turn is associated with benign </a:t>
            </a:r>
            <a:r>
              <a:rPr lang="en-US" sz="4400" b="1" dirty="0" err="1" smtClean="0"/>
              <a:t>nephrosclerosis</a:t>
            </a:r>
            <a:r>
              <a:rPr lang="en-US" sz="4400" b="1" dirty="0" smtClean="0"/>
              <a:t>. </a:t>
            </a:r>
          </a:p>
          <a:p>
            <a:pPr eaLnBrk="1" hangingPunct="1"/>
            <a:r>
              <a:rPr lang="en-US" sz="4400" b="1" dirty="0" smtClean="0"/>
              <a:t>often seen superimposed on other primary kidney diseases.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CAE8E3-33E7-43D5-A20D-240C4743D4FF}" type="slidenum">
              <a:rPr lang="ar-SA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09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pPr eaLnBrk="1" hangingPunct="1"/>
            <a:r>
              <a:rPr lang="en-US" b="1" dirty="0" smtClean="0"/>
              <a:t>            </a:t>
            </a:r>
            <a:r>
              <a:rPr lang="en-US" b="1" u="sng" dirty="0" smtClean="0"/>
              <a:t>Morphology</a:t>
            </a:r>
            <a:r>
              <a:rPr lang="en-US" dirty="0" smtClean="0"/>
              <a:t>  </a:t>
            </a:r>
          </a:p>
        </p:txBody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b="1" dirty="0" smtClean="0"/>
              <a:t>the kidneys are symmetrically atrophic, each weighing 110 to 130 gm, with a surface of diffuse, fine granularity that resembles grain leather. 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dirty="0" smtClean="0"/>
              <a:t>the basic change is a homogeneous, pink hyaline thickening of the walls of small arteries and arterioles = </a:t>
            </a:r>
            <a:r>
              <a:rPr lang="en-US" sz="3600" b="1" dirty="0" smtClean="0">
                <a:solidFill>
                  <a:srgbClr val="FF0000"/>
                </a:solidFill>
              </a:rPr>
              <a:t>hyaline arteriolosclerosis.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/>
            <a:r>
              <a:rPr lang="en-US" b="1" dirty="0"/>
              <a:t>This leads to decrease in vessel </a:t>
            </a:r>
            <a:r>
              <a:rPr lang="en-US" b="1" dirty="0" err="1"/>
              <a:t>lumina</a:t>
            </a:r>
            <a:r>
              <a:rPr lang="en-US" b="1" dirty="0"/>
              <a:t> with loss of underlying cellular detail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/>
              <a:t>markedly decreased blood flow through the affected vessels </a:t>
            </a:r>
            <a:r>
              <a:rPr lang="en-US" b="1" dirty="0">
                <a:sym typeface="Wingdings" pitchFamily="2" charset="2"/>
              </a:rPr>
              <a:t></a:t>
            </a:r>
            <a:r>
              <a:rPr lang="en-US" b="1" dirty="0"/>
              <a:t> produces ischemia in the organ </a:t>
            </a:r>
          </a:p>
          <a:p>
            <a:pPr eaLnBrk="1" hangingPunct="1"/>
            <a:r>
              <a:rPr lang="en-US" b="1" dirty="0"/>
              <a:t>All structures of the kidney show ischemic atrophy</a:t>
            </a:r>
            <a:r>
              <a:rPr lang="en-US" b="1" dirty="0">
                <a:sym typeface="Wingdings" pitchFamily="2" charset="2"/>
              </a:rPr>
              <a:t></a:t>
            </a:r>
          </a:p>
          <a:p>
            <a:pPr eaLnBrk="1" hangingPunct="1"/>
            <a:r>
              <a:rPr lang="en-US" b="1" dirty="0"/>
              <a:t>glomerular tufts may become globally </a:t>
            </a:r>
            <a:r>
              <a:rPr lang="en-US" b="1" dirty="0" err="1"/>
              <a:t>sclerosed</a:t>
            </a:r>
            <a:r>
              <a:rPr lang="en-US" b="1" dirty="0"/>
              <a:t>. </a:t>
            </a:r>
          </a:p>
          <a:p>
            <a:pPr eaLnBrk="1" hangingPunct="1"/>
            <a:r>
              <a:rPr lang="en-US" b="1" dirty="0"/>
              <a:t>Diffuse tubular atrophy and interstitial fibrosis are present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027252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640C24-D25C-4C30-A43E-FD1738F16AB5}" type="slidenum">
              <a:rPr lang="ar-SA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2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dirty="0" smtClean="0"/>
              <a:t>Benign </a:t>
            </a:r>
            <a:r>
              <a:rPr lang="en-US" sz="2000" b="1" dirty="0" err="1" smtClean="0"/>
              <a:t>nephrosclerosis</a:t>
            </a:r>
            <a:r>
              <a:rPr lang="en-US" sz="2000" b="1" dirty="0" smtClean="0"/>
              <a:t>. Arterioles with hyaline deposition, marked thickening of the walls and a narrowed lumen.</a:t>
            </a:r>
            <a:r>
              <a:rPr lang="en-US" sz="4000" dirty="0" smtClean="0"/>
              <a:t> </a:t>
            </a:r>
          </a:p>
        </p:txBody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2997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E5AE82-E271-4B67-AD67-9514CC5A777B}" type="slidenum">
              <a:rPr lang="ar-SA" smtClean="0">
                <a:solidFill>
                  <a:srgbClr val="000000"/>
                </a:solidFill>
              </a:rPr>
              <a:pPr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i="1" u="sng" smtClean="0"/>
              <a:t>Clinical Course</a:t>
            </a:r>
          </a:p>
        </p:txBody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rarely causes severe damage to the kidney except in susceptible populations, such as African Americans.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all persons with this lesion usually show some functional impairment, such as loss of concentrating ability or a variably diminished GFR.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A mild degree of proteinuria.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3DD941-38A7-48DF-BB60-A9748718F7DC}" type="slidenum">
              <a:rPr lang="ar-SA" smtClean="0">
                <a:solidFill>
                  <a:srgbClr val="000000"/>
                </a:solidFill>
              </a:rPr>
              <a:pPr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0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b="1" u="sng" dirty="0" smtClean="0">
                <a:solidFill>
                  <a:srgbClr val="FF0000"/>
                </a:solidFill>
              </a:rPr>
              <a:t>Malignant Hypertension and Malignant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Nephrosclerosis</a:t>
            </a:r>
            <a:r>
              <a:rPr lang="en-US" sz="3600" dirty="0" smtClean="0"/>
              <a:t> </a:t>
            </a:r>
          </a:p>
        </p:txBody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only 5% of HTN cases. </a:t>
            </a:r>
          </a:p>
          <a:p>
            <a:pPr eaLnBrk="1" hangingPunct="1"/>
            <a:r>
              <a:rPr lang="en-US" sz="2800" b="1" dirty="0" smtClean="0"/>
              <a:t>It may arise de novo or it may appear suddenly in a person who had mild hypertension. </a:t>
            </a:r>
          </a:p>
          <a:p>
            <a:pPr eaLnBrk="1" hangingPunct="1"/>
            <a:r>
              <a:rPr lang="en-US" sz="2800" b="1" i="1" u="sng" dirty="0" smtClean="0"/>
              <a:t>Pathogenesis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vascular damage to the kidneys.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injury to the arteriolar walls.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The result is increased permeability of the small vessels to fibrinogen and other plasma proteins, endothelial injury, and platelet deposition</a:t>
            </a:r>
            <a:r>
              <a:rPr lang="en-US" sz="2800" b="1" dirty="0" smtClean="0"/>
              <a:t>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Predisposing factors</a:t>
            </a:r>
            <a:r>
              <a:rPr lang="en-US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1- smoking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2- hypertension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3- obesity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4- occupational exposure to cadmium.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Smokers who are exposed to cadmium have a particularly high incidence of renal cell carcinomas. 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5- chronic dialysis &amp; acquired polycystic disease</a:t>
            </a:r>
            <a:r>
              <a:rPr lang="en-US" sz="2800" dirty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-The </a:t>
            </a:r>
            <a:r>
              <a:rPr lang="en-US" sz="2800" dirty="0"/>
              <a:t>risk of developing renal cell cancer is increased 30-fold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u="sng" dirty="0" err="1"/>
              <a:t>fibrinoid</a:t>
            </a:r>
            <a:r>
              <a:rPr lang="en-US" b="1" u="sng" dirty="0"/>
              <a:t> necrosis</a:t>
            </a:r>
            <a:r>
              <a:rPr lang="en-US" b="1" dirty="0"/>
              <a:t> of arterioles and small arteries and intravascular thrombosis.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The consequences of the markedly elevated blood pressure on the blood vessels throughout the body are known as </a:t>
            </a:r>
            <a:r>
              <a:rPr lang="en-US" b="1" i="1" dirty="0">
                <a:solidFill>
                  <a:srgbClr val="FF0000"/>
                </a:solidFill>
              </a:rPr>
              <a:t>malignant arteriolosclerosis</a:t>
            </a:r>
            <a:r>
              <a:rPr lang="en-US" b="1" i="1" dirty="0"/>
              <a:t>,</a:t>
            </a:r>
            <a:r>
              <a:rPr lang="en-US" b="1" dirty="0"/>
              <a:t> and the renal disorder is referred to as </a:t>
            </a:r>
            <a:r>
              <a:rPr lang="en-US" b="1" i="1" dirty="0">
                <a:solidFill>
                  <a:srgbClr val="FF0000"/>
                </a:solidFill>
              </a:rPr>
              <a:t>malignant </a:t>
            </a:r>
            <a:r>
              <a:rPr lang="en-US" b="1" i="1" dirty="0" err="1">
                <a:solidFill>
                  <a:srgbClr val="FF0000"/>
                </a:solidFill>
              </a:rPr>
              <a:t>nephrosclerosis</a:t>
            </a:r>
            <a:r>
              <a:rPr lang="en-US" b="1" i="1" dirty="0"/>
              <a:t>.</a:t>
            </a:r>
            <a:r>
              <a:rPr lang="en-US" b="1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b="1" dirty="0"/>
          </a:p>
          <a:p>
            <a:pPr eaLnBrk="1" hangingPunct="1"/>
            <a:endParaRPr lang="en-US" b="1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35798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7F08FE-45E4-4A58-86D4-BE2CD7D81928}" type="slidenum">
              <a:rPr lang="ar-SA" smtClean="0">
                <a:solidFill>
                  <a:srgbClr val="000000"/>
                </a:solidFill>
              </a:rPr>
              <a:pPr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2800" b="1" dirty="0" err="1" smtClean="0"/>
              <a:t>Mitogenic</a:t>
            </a:r>
            <a:r>
              <a:rPr lang="en-US" sz="2800" b="1" dirty="0" smtClean="0"/>
              <a:t> factors from platelets (e.g., PDGF) and plasma cause </a:t>
            </a:r>
            <a:r>
              <a:rPr lang="en-US" sz="2800" b="1" dirty="0" err="1" smtClean="0"/>
              <a:t>intimal</a:t>
            </a:r>
            <a:r>
              <a:rPr lang="en-US" sz="2800" b="1" dirty="0" smtClean="0"/>
              <a:t> smooth hyperplasia of vessels, resulting in the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hyperplastic</a:t>
            </a:r>
            <a:r>
              <a:rPr lang="en-US" sz="2800" b="1" i="1" dirty="0" smtClean="0">
                <a:solidFill>
                  <a:srgbClr val="FF0000"/>
                </a:solidFill>
              </a:rPr>
              <a:t> arteriolosclerosis</a:t>
            </a:r>
            <a:r>
              <a:rPr lang="en-US" sz="2800" b="1" dirty="0" smtClean="0"/>
              <a:t> typical of malignant hypertension and of morphologically similar thrombotic </a:t>
            </a:r>
            <a:r>
              <a:rPr lang="en-US" sz="2800" b="1" dirty="0" err="1" smtClean="0"/>
              <a:t>microangiopathies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The kidneys become markedly ischemic.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 smtClean="0"/>
              <a:t>Renin-angiotensin</a:t>
            </a:r>
            <a:r>
              <a:rPr lang="en-US" sz="2800" b="1" dirty="0" smtClean="0"/>
              <a:t> system is stimulated.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 smtClean="0"/>
              <a:t>angiotensin</a:t>
            </a:r>
            <a:r>
              <a:rPr lang="en-US" sz="2800" b="1" dirty="0" smtClean="0"/>
              <a:t> II causes </a:t>
            </a:r>
            <a:r>
              <a:rPr lang="en-US" sz="2800" b="1" dirty="0" err="1" smtClean="0"/>
              <a:t>intrarenal</a:t>
            </a:r>
            <a:r>
              <a:rPr lang="en-US" sz="2800" b="1" dirty="0" smtClean="0"/>
              <a:t> vasoconstriction →  renal ischemia → </a:t>
            </a:r>
            <a:r>
              <a:rPr lang="en-US" sz="2800" b="1" dirty="0" err="1" smtClean="0"/>
              <a:t>renin</a:t>
            </a:r>
            <a:r>
              <a:rPr lang="en-US" sz="2800" b="1" dirty="0" smtClean="0"/>
              <a:t> secretion.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Aldosterone</a:t>
            </a:r>
            <a:r>
              <a:rPr lang="en-US" sz="2800" b="1" dirty="0" smtClean="0"/>
              <a:t> levels are also elevated → salt retention  →↑Bp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529C28-5F2A-4157-B43F-EE89A6F68B57}" type="slidenum">
              <a:rPr lang="ar-SA" smtClean="0">
                <a:solidFill>
                  <a:srgbClr val="000000"/>
                </a:solidFill>
              </a:rPr>
              <a:pPr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22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pPr eaLnBrk="1" hangingPunct="1"/>
            <a:r>
              <a:rPr lang="en-US" b="1" dirty="0" smtClean="0"/>
              <a:t>Morphology</a:t>
            </a:r>
          </a:p>
        </p:txBody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The kidney is normal-slightly shrunken</a:t>
            </a:r>
          </a:p>
          <a:p>
            <a:pPr eaLnBrk="1" hangingPunct="1"/>
            <a:r>
              <a:rPr lang="en-US" sz="2600" b="1" dirty="0" smtClean="0"/>
              <a:t>pinpoint </a:t>
            </a:r>
            <a:r>
              <a:rPr lang="en-US" sz="2600" b="1" dirty="0" err="1" smtClean="0"/>
              <a:t>petechial</a:t>
            </a:r>
            <a:r>
              <a:rPr lang="en-US" sz="2600" b="1" dirty="0" smtClean="0"/>
              <a:t> hemorrhages</a:t>
            </a:r>
            <a:r>
              <a:rPr lang="en-US" sz="2600" dirty="0" smtClean="0"/>
              <a:t> on the cortical surface from rupture of arterioles or </a:t>
            </a:r>
            <a:r>
              <a:rPr lang="en-US" sz="2600" dirty="0" err="1" smtClean="0"/>
              <a:t>glomerular</a:t>
            </a:r>
            <a:r>
              <a:rPr lang="en-US" sz="2600" dirty="0" smtClean="0"/>
              <a:t> capillaries giving the kidney a peculiar, </a:t>
            </a:r>
            <a:r>
              <a:rPr lang="en-US" sz="2600" b="1" dirty="0" smtClean="0"/>
              <a:t>flea-bitten appearance.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err="1" smtClean="0"/>
              <a:t>fibrinoid</a:t>
            </a:r>
            <a:r>
              <a:rPr lang="en-US" sz="2600" b="1" dirty="0" smtClean="0"/>
              <a:t> necrosis</a:t>
            </a:r>
            <a:r>
              <a:rPr lang="en-US" sz="2600" dirty="0" smtClean="0"/>
              <a:t> of the arterioles 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FF0000"/>
                </a:solidFill>
              </a:rPr>
              <a:t>In the interlobular arteries and larger arterioles, proliferation of </a:t>
            </a:r>
            <a:r>
              <a:rPr lang="en-US" sz="2600" dirty="0" err="1" smtClean="0">
                <a:solidFill>
                  <a:srgbClr val="FF0000"/>
                </a:solidFill>
              </a:rPr>
              <a:t>intimal</a:t>
            </a:r>
            <a:r>
              <a:rPr lang="en-US" sz="2600" dirty="0" smtClean="0">
                <a:solidFill>
                  <a:srgbClr val="FF0000"/>
                </a:solidFill>
              </a:rPr>
              <a:t> cells produces an onion-skin appearance</a:t>
            </a:r>
            <a:r>
              <a:rPr lang="en-US" sz="2600" dirty="0" smtClean="0"/>
              <a:t> 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This lesion, called </a:t>
            </a:r>
            <a:r>
              <a:rPr lang="en-US" sz="2600" b="1" dirty="0" err="1" smtClean="0"/>
              <a:t>hyperplastic</a:t>
            </a:r>
            <a:r>
              <a:rPr lang="en-US" sz="2600" b="1" dirty="0" smtClean="0"/>
              <a:t> arteriolosclerosis,</a:t>
            </a:r>
            <a:r>
              <a:rPr lang="en-US" sz="2600" dirty="0" smtClean="0"/>
              <a:t> causes marked narrowing of arterioles and small arteries to the point of total obliteration.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Necrosis may also involve </a:t>
            </a:r>
            <a:r>
              <a:rPr lang="en-US" sz="2600" b="1" dirty="0" err="1" smtClean="0"/>
              <a:t>glomeruli</a:t>
            </a:r>
            <a:r>
              <a:rPr lang="en-US" sz="2600" dirty="0" smtClean="0"/>
              <a:t> with </a:t>
            </a:r>
            <a:r>
              <a:rPr lang="en-US" sz="2600" dirty="0" err="1" smtClean="0"/>
              <a:t>microthrombi</a:t>
            </a:r>
            <a:r>
              <a:rPr lang="en-US" sz="2600" dirty="0" smtClean="0"/>
              <a:t> within the </a:t>
            </a:r>
            <a:r>
              <a:rPr lang="en-US" sz="2600" dirty="0" err="1" smtClean="0"/>
              <a:t>glomeruli</a:t>
            </a:r>
            <a:r>
              <a:rPr lang="en-US" sz="2600" dirty="0" smtClean="0"/>
              <a:t> as well as necrotic arterioles</a:t>
            </a:r>
            <a:endParaRPr lang="en-US" sz="2600" b="1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F314F7-1B8A-4355-8539-0588A0720610}" type="slidenum">
              <a:rPr lang="ar-SA" smtClean="0">
                <a:solidFill>
                  <a:srgbClr val="000000"/>
                </a:solidFill>
              </a:rPr>
              <a:pPr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4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Malignant hypertension.</a:t>
            </a:r>
            <a:br>
              <a:rPr lang="en-US" sz="2400" smtClean="0"/>
            </a:br>
            <a:r>
              <a:rPr lang="en-US" sz="2400" smtClean="0"/>
              <a:t>Fibrinoid necrosis of afferent arteriole (PAS stain).</a:t>
            </a:r>
            <a:r>
              <a:rPr lang="en-US" smtClean="0"/>
              <a:t> </a:t>
            </a:r>
          </a:p>
        </p:txBody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4261" name="Picture 4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457200" y="1600200"/>
            <a:ext cx="82296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86A56B-B36B-438C-8F1E-8889952BB392}" type="slidenum">
              <a:rPr lang="ar-SA" smtClean="0">
                <a:solidFill>
                  <a:srgbClr val="000000"/>
                </a:solidFill>
              </a:rPr>
              <a:pPr/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Malignant hypertension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2000" smtClean="0"/>
              <a:t>Hyperplastic arteriolosclerosis (onion-skin lesion).</a:t>
            </a:r>
            <a:r>
              <a:rPr lang="en-US" sz="4000" smtClean="0"/>
              <a:t> </a:t>
            </a:r>
          </a:p>
        </p:txBody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2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47472E-3189-4203-87D0-695BA8752765}" type="slidenum">
              <a:rPr lang="ar-SA" smtClean="0">
                <a:solidFill>
                  <a:srgbClr val="000000"/>
                </a:solidFill>
              </a:rPr>
              <a:pPr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6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u="sng" smtClean="0"/>
              <a:t>Clinical Course</a:t>
            </a:r>
          </a:p>
        </p:txBody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malignant hypertension is characterized by :</a:t>
            </a:r>
          </a:p>
          <a:p>
            <a:pPr eaLnBrk="1" hangingPunct="1"/>
            <a:r>
              <a:rPr lang="en-US" b="1" smtClean="0"/>
              <a:t>1-diastolic pressures &gt; 120 mm Hg, </a:t>
            </a:r>
          </a:p>
          <a:p>
            <a:pPr eaLnBrk="1" hangingPunct="1"/>
            <a:r>
              <a:rPr lang="en-US" b="1" smtClean="0"/>
              <a:t>2-papilledema </a:t>
            </a:r>
          </a:p>
          <a:p>
            <a:pPr eaLnBrk="1" hangingPunct="1"/>
            <a:r>
              <a:rPr lang="en-US" b="1" smtClean="0"/>
              <a:t>3-encephalopathy </a:t>
            </a:r>
          </a:p>
          <a:p>
            <a:pPr eaLnBrk="1" hangingPunct="1"/>
            <a:r>
              <a:rPr lang="en-US" b="1" smtClean="0"/>
              <a:t>4-cardiovascular abnormalities </a:t>
            </a:r>
          </a:p>
          <a:p>
            <a:pPr eaLnBrk="1" hangingPunct="1"/>
            <a:r>
              <a:rPr lang="en-US" b="1" smtClean="0"/>
              <a:t>5-renal failure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478BF0-1A1D-4431-B140-55D2228CA682}" type="slidenum">
              <a:rPr lang="ar-SA" smtClean="0">
                <a:solidFill>
                  <a:srgbClr val="000000"/>
                </a:solidFill>
              </a:rPr>
              <a:pPr/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i="1" dirty="0" smtClean="0"/>
              <a:t>increased intracranial pressure</a:t>
            </a:r>
            <a:r>
              <a:rPr lang="en-US" sz="2400" b="1" i="1" dirty="0" smtClean="0">
                <a:sym typeface="Wingdings" pitchFamily="2" charset="2"/>
              </a:rPr>
              <a:t></a:t>
            </a:r>
            <a:r>
              <a:rPr lang="en-US" sz="2400" b="1" dirty="0" smtClean="0"/>
              <a:t> headache, nausea, vomiting, and visual impairment, particularly the development of </a:t>
            </a:r>
            <a:r>
              <a:rPr lang="en-US" sz="2400" b="1" dirty="0" err="1" smtClean="0"/>
              <a:t>scotomas</a:t>
            </a:r>
            <a:r>
              <a:rPr lang="en-US" sz="2400" b="1" dirty="0" smtClean="0"/>
              <a:t>, or spots before the eyes.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marked </a:t>
            </a:r>
            <a:r>
              <a:rPr lang="en-US" sz="2400" b="1" dirty="0" err="1" smtClean="0"/>
              <a:t>proteinuria</a:t>
            </a:r>
            <a:r>
              <a:rPr lang="en-US" sz="2400" b="1" dirty="0" smtClean="0"/>
              <a:t> and microscopic or macroscopic </a:t>
            </a:r>
            <a:r>
              <a:rPr lang="en-US" sz="2400" b="1" dirty="0" err="1" smtClean="0"/>
              <a:t>hematuria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The syndrome is a true medical emergency that requires prompt and aggressive antihypertensive therapy before irreversible renal lesions develop.</a:t>
            </a:r>
          </a:p>
          <a:p>
            <a:pPr eaLnBrk="1" hangingPunct="1"/>
            <a:r>
              <a:rPr lang="en-US" sz="2800" b="1" dirty="0" smtClean="0"/>
              <a:t>About 50% of patients survive at least 5 years.</a:t>
            </a:r>
          </a:p>
          <a:p>
            <a:pPr eaLnBrk="1" hangingPunct="1"/>
            <a:r>
              <a:rPr lang="en-US" sz="2800" b="1" dirty="0" smtClean="0"/>
              <a:t>90% of deaths are caused by uremia.</a:t>
            </a:r>
          </a:p>
          <a:p>
            <a:pPr eaLnBrk="1" hangingPunct="1"/>
            <a:r>
              <a:rPr lang="en-US" sz="2800" b="1" dirty="0" smtClean="0"/>
              <a:t>10% by cerebral hemorrhage or cardiac failure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/>
              <a:t>New  classification based on the molecular origins of these tumors</a:t>
            </a:r>
            <a:r>
              <a:rPr lang="en-US" sz="400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1-Clear Cell Carcinomas </a:t>
            </a:r>
          </a:p>
          <a:p>
            <a:r>
              <a:rPr lang="en-US" sz="4000" dirty="0"/>
              <a:t>2-Papillary Renal Cell Carcinomas </a:t>
            </a:r>
          </a:p>
          <a:p>
            <a:r>
              <a:rPr lang="en-US" sz="4000" dirty="0"/>
              <a:t>3-Chromophobe Renal Carcinomas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1-Clear Cell Carcinomas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are </a:t>
            </a:r>
            <a:r>
              <a:rPr lang="en-US" dirty="0"/>
              <a:t>the most common type </a:t>
            </a:r>
          </a:p>
          <a:p>
            <a:pPr>
              <a:buFontTx/>
              <a:buNone/>
            </a:pPr>
            <a:r>
              <a:rPr lang="en-US" dirty="0"/>
              <a:t>   </a:t>
            </a:r>
            <a:r>
              <a:rPr lang="en-US" dirty="0" smtClean="0"/>
              <a:t>(70%- </a:t>
            </a:r>
            <a:r>
              <a:rPr lang="en-US" dirty="0"/>
              <a:t>80% of </a:t>
            </a:r>
            <a:r>
              <a:rPr lang="en-US" dirty="0" smtClean="0"/>
              <a:t>RCC). </a:t>
            </a:r>
            <a:endParaRPr lang="en-US" dirty="0"/>
          </a:p>
          <a:p>
            <a:r>
              <a:rPr lang="en-US" dirty="0" err="1"/>
              <a:t>Histologically</a:t>
            </a:r>
            <a:r>
              <a:rPr lang="en-US" dirty="0"/>
              <a:t>, they are made up of cells with </a:t>
            </a:r>
            <a:r>
              <a:rPr lang="en-US" dirty="0">
                <a:solidFill>
                  <a:srgbClr val="FF0000"/>
                </a:solidFill>
              </a:rPr>
              <a:t>clear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granular</a:t>
            </a:r>
            <a:r>
              <a:rPr lang="en-US" dirty="0"/>
              <a:t> cytoplasm. </a:t>
            </a:r>
            <a:endParaRPr lang="en-US" dirty="0" smtClean="0"/>
          </a:p>
          <a:p>
            <a:r>
              <a:rPr lang="en-US" dirty="0" smtClean="0"/>
              <a:t>Forms of clear cell renal carcinoma:</a:t>
            </a:r>
          </a:p>
          <a:p>
            <a:r>
              <a:rPr lang="en-US" dirty="0" smtClean="0"/>
              <a:t>1-Sporadic </a:t>
            </a:r>
          </a:p>
          <a:p>
            <a:r>
              <a:rPr lang="en-US" dirty="0" smtClean="0"/>
              <a:t>2-Familial </a:t>
            </a:r>
          </a:p>
          <a:p>
            <a:r>
              <a:rPr lang="en-US" dirty="0" smtClean="0"/>
              <a:t>3-in association with von </a:t>
            </a:r>
            <a:r>
              <a:rPr lang="en-US" dirty="0" err="1" smtClean="0"/>
              <a:t>Hippel-Lindau</a:t>
            </a:r>
            <a:r>
              <a:rPr lang="en-US" dirty="0" smtClean="0"/>
              <a:t> (VHL) disease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u="sng" dirty="0" smtClean="0"/>
              <a:t>VHL disease </a:t>
            </a:r>
            <a:endParaRPr lang="en-US" u="sng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VHL gene is tumor suppressor gene involved in limiting the </a:t>
            </a:r>
            <a:r>
              <a:rPr lang="en-US" sz="2800" b="1" dirty="0" err="1" smtClean="0"/>
              <a:t>angiogenic</a:t>
            </a:r>
            <a:r>
              <a:rPr lang="en-US" sz="2800" b="1" dirty="0" smtClean="0"/>
              <a:t> response to hypoxia; thus, its absence may lead to increased angiogenesis and tumor growth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is </a:t>
            </a:r>
            <a:r>
              <a:rPr lang="en-US" sz="2800" dirty="0" err="1"/>
              <a:t>autosomal</a:t>
            </a:r>
            <a:r>
              <a:rPr lang="en-US" sz="2800" dirty="0"/>
              <a:t> dominant and is characterized by predisposition to a variety of </a:t>
            </a:r>
            <a:r>
              <a:rPr lang="en-US" sz="2800" dirty="0" err="1" smtClean="0"/>
              <a:t>neoplasms</a:t>
            </a:r>
            <a:r>
              <a:rPr lang="en-US" sz="2800" dirty="0" smtClean="0"/>
              <a:t>: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1- </a:t>
            </a:r>
            <a:r>
              <a:rPr lang="en-US" sz="2800" dirty="0" err="1"/>
              <a:t>hemangioblastomas</a:t>
            </a:r>
            <a:r>
              <a:rPr lang="en-US" sz="2800" dirty="0"/>
              <a:t> of the cerebellum and retinal </a:t>
            </a:r>
            <a:r>
              <a:rPr lang="en-US" sz="2800" dirty="0" err="1"/>
              <a:t>angiomas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2- bilateral renal cysts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3- bilateral &amp; multiple clear cell carcinomas (40%-60% of individuals).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4- </a:t>
            </a:r>
            <a:r>
              <a:rPr lang="en-US" sz="2800" dirty="0" err="1"/>
              <a:t>Pheochromocytoma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Those with VHL syndrome inherit a germ-line mutation of the </a:t>
            </a:r>
            <a:r>
              <a:rPr lang="en-US" b="1" i="1" dirty="0">
                <a:solidFill>
                  <a:srgbClr val="FF0000"/>
                </a:solidFill>
              </a:rPr>
              <a:t>VHL</a:t>
            </a:r>
            <a:r>
              <a:rPr lang="en-US" b="1" dirty="0">
                <a:solidFill>
                  <a:srgbClr val="FF0000"/>
                </a:solidFill>
              </a:rPr>
              <a:t> gene on chromosome 3p25</a:t>
            </a:r>
            <a:r>
              <a:rPr lang="en-US" b="1" dirty="0"/>
              <a:t> and lose the second allele by somatic mutation. </a:t>
            </a:r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VHL</a:t>
            </a:r>
            <a:r>
              <a:rPr lang="en-US" dirty="0" smtClean="0"/>
              <a:t> gene is also involved in the majority of </a:t>
            </a:r>
            <a:r>
              <a:rPr lang="en-US" u="sng" dirty="0" smtClean="0"/>
              <a:t>sporadic</a:t>
            </a:r>
            <a:r>
              <a:rPr lang="en-US" dirty="0" smtClean="0"/>
              <a:t> clear cell carcinomas (60%).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homozygous loss of the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VHL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gene seems to be the common underlying molecular abnormality in both sporadic and familial forms of clear cell carcinomas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b="1" i="1" u="sng" dirty="0">
                <a:solidFill>
                  <a:srgbClr val="FF0000"/>
                </a:solidFill>
              </a:rPr>
              <a:t>2-Papillary Renal Cell Carcinomas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 smtClean="0"/>
              <a:t>10</a:t>
            </a:r>
            <a:r>
              <a:rPr lang="en-US" sz="4000" dirty="0"/>
              <a:t>% to 15% of all renal cancers. </a:t>
            </a:r>
          </a:p>
          <a:p>
            <a:pPr>
              <a:lnSpc>
                <a:spcPct val="80000"/>
              </a:lnSpc>
            </a:pPr>
            <a:r>
              <a:rPr lang="en-US" sz="4000" dirty="0" smtClean="0"/>
              <a:t>show </a:t>
            </a:r>
            <a:r>
              <a:rPr lang="en-US" sz="4000" dirty="0"/>
              <a:t>a papillary growth pattern. </a:t>
            </a:r>
          </a:p>
          <a:p>
            <a:pPr>
              <a:lnSpc>
                <a:spcPct val="80000"/>
              </a:lnSpc>
            </a:pPr>
            <a:r>
              <a:rPr lang="en-US" sz="4000" dirty="0" smtClean="0"/>
              <a:t>are </a:t>
            </a:r>
            <a:r>
              <a:rPr lang="en-US" sz="4000" dirty="0"/>
              <a:t>frequently </a:t>
            </a:r>
            <a:r>
              <a:rPr lang="en-US" sz="4000" dirty="0">
                <a:solidFill>
                  <a:srgbClr val="FF0000"/>
                </a:solidFill>
              </a:rPr>
              <a:t>multifocal </a:t>
            </a:r>
            <a:r>
              <a:rPr lang="en-US" sz="4000" dirty="0"/>
              <a:t>and </a:t>
            </a:r>
            <a:r>
              <a:rPr lang="en-US" sz="4000" dirty="0">
                <a:solidFill>
                  <a:srgbClr val="FF0000"/>
                </a:solidFill>
              </a:rPr>
              <a:t>bilateral</a:t>
            </a:r>
            <a:r>
              <a:rPr lang="en-US" sz="4000" dirty="0"/>
              <a:t> and appear as early-stage tumors. </a:t>
            </a:r>
          </a:p>
          <a:p>
            <a:pPr>
              <a:lnSpc>
                <a:spcPct val="80000"/>
              </a:lnSpc>
            </a:pPr>
            <a:r>
              <a:rPr lang="en-US" sz="4000" dirty="0"/>
              <a:t>familial and sporadic forms.</a:t>
            </a:r>
          </a:p>
          <a:p>
            <a:pPr>
              <a:lnSpc>
                <a:spcPct val="80000"/>
              </a:lnSpc>
            </a:pPr>
            <a:r>
              <a:rPr lang="en-US" sz="4000" dirty="0"/>
              <a:t>papillary renal cancers have </a:t>
            </a:r>
            <a:r>
              <a:rPr lang="en-US" sz="4000" i="1" u="sng" dirty="0"/>
              <a:t>no</a:t>
            </a:r>
            <a:r>
              <a:rPr lang="en-US" sz="4000" dirty="0"/>
              <a:t> abnormality of chromosome 3.</a:t>
            </a:r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gene involved in papillary renal cell cancers is the </a:t>
            </a:r>
            <a:r>
              <a:rPr lang="en-US" i="1" dirty="0"/>
              <a:t>MET</a:t>
            </a:r>
            <a:r>
              <a:rPr lang="en-US" dirty="0"/>
              <a:t> proto-oncogene, located on chromosome 7q31. </a:t>
            </a:r>
          </a:p>
          <a:p>
            <a:pPr>
              <a:lnSpc>
                <a:spcPct val="80000"/>
              </a:lnSpc>
            </a:pPr>
            <a:r>
              <a:rPr lang="en-US" dirty="0"/>
              <a:t>The </a:t>
            </a:r>
            <a:r>
              <a:rPr lang="en-US" i="1" dirty="0"/>
              <a:t>MET</a:t>
            </a:r>
            <a:r>
              <a:rPr lang="en-US" dirty="0"/>
              <a:t> gene is a tyrosine kinase receptor for the growth factor called hepatocyte growth factor (HGF). </a:t>
            </a:r>
          </a:p>
          <a:p>
            <a:pPr>
              <a:lnSpc>
                <a:spcPct val="80000"/>
              </a:lnSpc>
            </a:pPr>
            <a:r>
              <a:rPr lang="en-US" dirty="0"/>
              <a:t>increased gene dosage of the </a:t>
            </a:r>
            <a:r>
              <a:rPr lang="en-US" i="1" dirty="0"/>
              <a:t>MET</a:t>
            </a:r>
            <a:r>
              <a:rPr lang="en-US" dirty="0"/>
              <a:t> gene due to </a:t>
            </a:r>
            <a:r>
              <a:rPr lang="en-US" dirty="0">
                <a:solidFill>
                  <a:srgbClr val="FF0000"/>
                </a:solidFill>
              </a:rPr>
              <a:t>duplications of chromosome 7</a:t>
            </a:r>
            <a:r>
              <a:rPr lang="en-US" dirty="0"/>
              <a:t> seems to spur abnormal growth in the proximal tubular epithelial cell precursors of papillary carcinomas.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084148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1668</Words>
  <Application>Microsoft Office PowerPoint</Application>
  <PresentationFormat>On-screen Show (4:3)</PresentationFormat>
  <Paragraphs>179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blank</vt:lpstr>
      <vt:lpstr>Urinary Tract Tumors</vt:lpstr>
      <vt:lpstr>Renal Cell Carcinoma (RCC)</vt:lpstr>
      <vt:lpstr>Predisposing factors </vt:lpstr>
      <vt:lpstr>New  classification based on the molecular origins of these tumors </vt:lpstr>
      <vt:lpstr>1-Clear Cell Carcinomas</vt:lpstr>
      <vt:lpstr>VHL disease </vt:lpstr>
      <vt:lpstr>PowerPoint Presentation</vt:lpstr>
      <vt:lpstr>2-Papillary Renal Cell Carcinomas</vt:lpstr>
      <vt:lpstr>PowerPoint Presentation</vt:lpstr>
      <vt:lpstr>PowerPoint Presentation</vt:lpstr>
      <vt:lpstr>3-Chromophobe Renal Carcinomas</vt:lpstr>
      <vt:lpstr>PowerPoint Presentation</vt:lpstr>
      <vt:lpstr>Renal cell carcinoma  High-power detail of the clear cell pattern</vt:lpstr>
      <vt:lpstr>Clinical Course </vt:lpstr>
      <vt:lpstr>PowerPoint Presentation</vt:lpstr>
      <vt:lpstr>Wilms Tumor </vt:lpstr>
      <vt:lpstr>Wilm's tumor of the kidney </vt:lpstr>
      <vt:lpstr>Wilm's tumor nests and sheets of dark blue cells at the left with compressed normal renal parenchyma at the right.</vt:lpstr>
      <vt:lpstr>The tumor shows attempts to form primitive glomerular and tubular structures </vt:lpstr>
      <vt:lpstr>Papillary urothelial carcinoma of ureter &amp; renal pelvis</vt:lpstr>
      <vt:lpstr>PowerPoint Presentation</vt:lpstr>
      <vt:lpstr>The cut surfaces of the kidney demonstrate normal cortex and medulla, but the calyces show focal papillary tumor masses of transitional cell carcinoma.</vt:lpstr>
      <vt:lpstr>Benign Nephrosclerosis </vt:lpstr>
      <vt:lpstr>Pathogenesis  </vt:lpstr>
      <vt:lpstr>            Morphology  </vt:lpstr>
      <vt:lpstr>PowerPoint Presentation</vt:lpstr>
      <vt:lpstr>Benign nephrosclerosis. Arterioles with hyaline deposition, marked thickening of the walls and a narrowed lumen. </vt:lpstr>
      <vt:lpstr>Clinical Course</vt:lpstr>
      <vt:lpstr>Malignant Hypertension and Malignant Nephrosclerosis </vt:lpstr>
      <vt:lpstr>PowerPoint Presentation</vt:lpstr>
      <vt:lpstr>PowerPoint Presentation</vt:lpstr>
      <vt:lpstr>Morphology</vt:lpstr>
      <vt:lpstr>Malignant hypertension. Fibrinoid necrosis of afferent arteriole (PAS stain). </vt:lpstr>
      <vt:lpstr>Malignant hypertension  Hyperplastic arteriolosclerosis (onion-skin lesion). </vt:lpstr>
      <vt:lpstr>Clinical Course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Urinary Tract                         Tumors </dc:title>
  <dc:creator>nisreen</dc:creator>
  <cp:lastModifiedBy>Administrator</cp:lastModifiedBy>
  <cp:revision>10</cp:revision>
  <dcterms:created xsi:type="dcterms:W3CDTF">2006-08-16T00:00:00Z</dcterms:created>
  <dcterms:modified xsi:type="dcterms:W3CDTF">2016-04-12T06:07:59Z</dcterms:modified>
</cp:coreProperties>
</file>