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93" r:id="rId12"/>
    <p:sldId id="268" r:id="rId13"/>
    <p:sldId id="270" r:id="rId14"/>
    <p:sldId id="271" r:id="rId15"/>
    <p:sldId id="272" r:id="rId16"/>
    <p:sldId id="275" r:id="rId17"/>
    <p:sldId id="294" r:id="rId18"/>
    <p:sldId id="276" r:id="rId19"/>
    <p:sldId id="298" r:id="rId20"/>
    <p:sldId id="295" r:id="rId21"/>
    <p:sldId id="279" r:id="rId22"/>
    <p:sldId id="282" r:id="rId23"/>
    <p:sldId id="296" r:id="rId24"/>
    <p:sldId id="285" r:id="rId25"/>
    <p:sldId id="297" r:id="rId26"/>
    <p:sldId id="299" r:id="rId27"/>
    <p:sldId id="288" r:id="rId28"/>
    <p:sldId id="300" r:id="rId29"/>
    <p:sldId id="290" r:id="rId30"/>
    <p:sldId id="291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2" r:id="rId52"/>
    <p:sldId id="323" r:id="rId53"/>
    <p:sldId id="324" r:id="rId54"/>
    <p:sldId id="32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3EA8-8363-4CFE-84A3-AEBEC362E6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38D0-FB0C-43CC-B928-E547BEB1E0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6D9E-913C-4A22-93C4-A5B2322168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0012-D8C7-4470-B618-9FA36DCDE6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B298-859E-422A-8C66-4B9B3C7B8A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2B26-8C67-422A-B8FB-D7C35C7639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1E0C-78C7-4F80-AD62-DA08B29ADF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2781-63F1-4CBE-B199-72F7E763A0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3CAC-42B7-4EC5-86A2-C225A742FB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64D1-BFD8-434D-9D9B-E90FB14BF9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97D9-1BD7-456F-9881-3538730CC95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60FEBE-1F93-45B4-AEEC-B4D041A345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9CA84F-97D5-4806-8B2B-34D3ACA6B652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 smtClean="0"/>
              <a:t>        CYSTIC DISEASES OF THE      </a:t>
            </a:r>
          </a:p>
          <a:p>
            <a:pPr eaLnBrk="1" hangingPunct="1">
              <a:buFontTx/>
              <a:buNone/>
            </a:pPr>
            <a:r>
              <a:rPr lang="en-US" sz="4000" b="1" dirty="0" smtClean="0"/>
              <a:t>                      KIDNEY </a:t>
            </a: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F0AEC-D544-4292-A6ED-A5A490E3775B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Clinical presentation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u="sng" dirty="0" smtClean="0">
                <a:solidFill>
                  <a:srgbClr val="C00000"/>
                </a:solidFill>
              </a:rPr>
              <a:t>asymptomatic</a:t>
            </a:r>
            <a:r>
              <a:rPr lang="en-US" sz="2400" b="1" i="1" dirty="0" smtClean="0"/>
              <a:t> </a:t>
            </a:r>
            <a:r>
              <a:rPr lang="en-US" sz="2400" b="1" i="1" u="sng" dirty="0" smtClean="0"/>
              <a:t>until the 4</a:t>
            </a:r>
            <a:r>
              <a:rPr lang="en-US" sz="2400" b="1" i="1" u="sng" baseline="30000" dirty="0" smtClean="0"/>
              <a:t>th</a:t>
            </a:r>
            <a:r>
              <a:rPr lang="en-US" sz="2400" b="1" i="1" u="sng" dirty="0" smtClean="0"/>
              <a:t>  decade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by which time the kidneys are quite large although small cysts start to develop in adolescence.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most common presenting complaint is </a:t>
            </a:r>
            <a:r>
              <a:rPr lang="en-US" sz="2400" b="1" i="1" dirty="0" smtClean="0">
                <a:solidFill>
                  <a:srgbClr val="C00000"/>
                </a:solidFill>
              </a:rPr>
              <a:t>flank pain</a:t>
            </a:r>
            <a:r>
              <a:rPr lang="en-US" sz="2400" b="1" dirty="0" smtClean="0">
                <a:solidFill>
                  <a:srgbClr val="C00000"/>
                </a:solidFill>
              </a:rPr>
              <a:t> or a heavy dragging sensation.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Acute distention of a cyst either by </a:t>
            </a:r>
            <a:r>
              <a:rPr lang="en-US" sz="2400" b="1" dirty="0" err="1" smtClean="0"/>
              <a:t>intracystic</a:t>
            </a:r>
            <a:r>
              <a:rPr lang="en-US" sz="2400" b="1" dirty="0" smtClean="0"/>
              <a:t> hemorrhage or by obstruction may </a:t>
            </a:r>
            <a:r>
              <a:rPr lang="en-US" sz="2400" b="1" dirty="0" smtClean="0">
                <a:solidFill>
                  <a:srgbClr val="C00000"/>
                </a:solidFill>
              </a:rPr>
              <a:t>cause excruciating pain.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palpation of an abdominal mass.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C00000"/>
                </a:solidFill>
              </a:rPr>
              <a:t>Intermittent gross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hematuria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/>
              <a:t>commonly occurs.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hemorrhage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Complications</a:t>
            </a:r>
            <a:endParaRPr lang="en-US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r>
              <a:rPr lang="en-US" b="1" dirty="0" smtClean="0"/>
              <a:t>1-</a:t>
            </a:r>
            <a:r>
              <a:rPr lang="en-US" b="1" i="1" dirty="0" smtClean="0"/>
              <a:t>hypertension (</a:t>
            </a:r>
            <a:r>
              <a:rPr lang="en-US" b="1" dirty="0" smtClean="0"/>
              <a:t>75% ).</a:t>
            </a:r>
            <a:endParaRPr lang="en-US" b="1" i="1" dirty="0" smtClean="0"/>
          </a:p>
          <a:p>
            <a:pPr eaLnBrk="1" hangingPunct="1"/>
            <a:r>
              <a:rPr lang="en-US" b="1" i="1" dirty="0" smtClean="0"/>
              <a:t>2-urinary infection.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/>
              <a:t>3-Saccular aneurysms of the circle of Willis are present in 10% to 30% of patients (subarachnoid hemorrhage ).</a:t>
            </a:r>
          </a:p>
          <a:p>
            <a:pPr eaLnBrk="1" hangingPunct="1"/>
            <a:r>
              <a:rPr lang="en-US" b="1" dirty="0" smtClean="0"/>
              <a:t>4-end-stage renal failure occurs at about age 50 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BBD2B-3127-4E1E-A262-3FCD25D7DB11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16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>
                <a:solidFill>
                  <a:srgbClr val="0070C0"/>
                </a:solidFill>
              </a:rPr>
              <a:t>4-Autosomal Recessive (Childhood) Polycystic Kidney Disease</a:t>
            </a:r>
          </a:p>
        </p:txBody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autosomal recessive inheritance.</a:t>
            </a:r>
          </a:p>
          <a:p>
            <a:pPr eaLnBrk="1" hangingPunct="1"/>
            <a:r>
              <a:rPr lang="en-US" sz="2400" b="1" dirty="0" smtClean="0"/>
              <a:t>1:</a:t>
            </a:r>
            <a:r>
              <a:rPr lang="en-US" sz="2400" b="1" dirty="0" smtClean="0">
                <a:solidFill>
                  <a:srgbClr val="0070C0"/>
                </a:solidFill>
              </a:rPr>
              <a:t>20,000</a:t>
            </a:r>
            <a:r>
              <a:rPr lang="en-US" sz="2400" b="1" dirty="0" smtClean="0"/>
              <a:t> live births.</a:t>
            </a:r>
          </a:p>
          <a:p>
            <a:pPr eaLnBrk="1" hangingPunct="1"/>
            <a:r>
              <a:rPr lang="en-US" sz="2400" b="1" dirty="0" err="1" smtClean="0"/>
              <a:t>Perinatal</a:t>
            </a:r>
            <a:r>
              <a:rPr lang="en-US" sz="2400" b="1" dirty="0" smtClean="0"/>
              <a:t>, neonatal, infantile, and juvenile subcategories have been defined, depending on time of presentation and the presence of associated hepatic lesions.</a:t>
            </a:r>
          </a:p>
          <a:p>
            <a:pPr eaLnBrk="1" hangingPunct="1"/>
            <a:r>
              <a:rPr lang="en-US" sz="2400" b="1" dirty="0" smtClean="0"/>
              <a:t>Mutations in </a:t>
            </a:r>
            <a:r>
              <a:rPr lang="en-US" sz="2400" b="1" i="1" dirty="0" smtClean="0"/>
              <a:t>PKHD1 </a:t>
            </a:r>
            <a:r>
              <a:rPr lang="en-US" sz="2400" b="1" dirty="0" smtClean="0"/>
              <a:t>gene coding for a putative membrane receptor protein called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fibrocystin</a:t>
            </a:r>
            <a:r>
              <a:rPr lang="en-US" sz="2400" b="1" i="1" dirty="0" smtClean="0"/>
              <a:t>,</a:t>
            </a:r>
            <a:r>
              <a:rPr lang="en-US" sz="2400" b="1" dirty="0" smtClean="0"/>
              <a:t> localized to chromosome 6p.</a:t>
            </a:r>
          </a:p>
          <a:p>
            <a:pPr eaLnBrk="1" hangingPunct="1"/>
            <a:r>
              <a:rPr lang="en-US" sz="2400" b="1" dirty="0" err="1" smtClean="0"/>
              <a:t>Fibrocystin</a:t>
            </a:r>
            <a:r>
              <a:rPr lang="en-US" sz="2400" b="1" dirty="0" smtClean="0"/>
              <a:t> may be involved in the function of cilia in tubular epithelial cells .</a:t>
            </a: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Normal term infant kidneys</a:t>
            </a:r>
          </a:p>
        </p:txBody>
      </p:sp>
      <p:pic>
        <p:nvPicPr>
          <p:cNvPr id="243715" name="Picture 7" descr="PERI1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4038600" cy="4724400"/>
          </a:xfrm>
          <a:noFill/>
        </p:spPr>
      </p:pic>
      <p:pic>
        <p:nvPicPr>
          <p:cNvPr id="243716" name="Picture 5" descr="PERI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E530C-E310-4FC9-9665-F615C5796AE7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Cysts are fairly small but uniformly distributed throughout the parenchyma so that the disease is usually symmetrical in appearance with both kidneys markedly enlarged.</a:t>
            </a:r>
            <a:r>
              <a:rPr lang="en-US" sz="4000" smtClean="0"/>
              <a:t> </a:t>
            </a:r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4741" name="Picture 5" descr="RENAL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810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Picture 7" descr="RENAL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002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40656-6E93-4890-A4B6-172DA4475D91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b="1" u="sng" dirty="0" smtClean="0">
                <a:solidFill>
                  <a:srgbClr val="0070C0"/>
                </a:solidFill>
              </a:rPr>
              <a:t>5-Medullary Cystic Disease</a:t>
            </a:r>
          </a:p>
        </p:txBody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There are 2 major types of </a:t>
            </a:r>
            <a:r>
              <a:rPr lang="en-US" sz="2400" b="1" dirty="0" err="1" smtClean="0"/>
              <a:t>medullary</a:t>
            </a:r>
            <a:r>
              <a:rPr lang="en-US" sz="2400" b="1" dirty="0" smtClean="0"/>
              <a:t> cystic disease: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1-medullary sponge kidney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 relatively common and usually innocuous condition.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2-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nephronophthisis-medullary cystic disease complex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is almost always associated with renal dysfunction.</a:t>
            </a:r>
          </a:p>
          <a:p>
            <a:pPr eaLnBrk="1" hangingPunct="1"/>
            <a:r>
              <a:rPr lang="en-US" sz="2400" b="1" dirty="0" smtClean="0"/>
              <a:t>usually begins in childhood.</a:t>
            </a:r>
          </a:p>
          <a:p>
            <a:pPr eaLnBrk="1" hangingPunct="1"/>
            <a:r>
              <a:rPr lang="en-US" sz="2400" b="1" dirty="0" smtClean="0"/>
              <a:t>4 variants of this disease complex are recognized on the basis of the time of onset: infantile; juvenile (most common); adolescent; adult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F65E56-7914-48AE-BEF8-AF0EA31581CF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Clinical features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/>
              <a:t>polyuria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polydipsia</a:t>
            </a:r>
            <a:r>
              <a:rPr lang="en-US" sz="2400" b="1" dirty="0" smtClean="0"/>
              <a:t> a consequence of diminished tubular function.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Progression to end-stage renal disease ensues over a 5-10-year period.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The disease is difficult to diagnose, since there are no serologic markers and the cysts may be too small to be seen with radiologic imaging.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cysts may not be apparent on renal biopsy if the </a:t>
            </a:r>
            <a:r>
              <a:rPr lang="en-US" sz="2400" b="1" dirty="0" err="1" smtClean="0"/>
              <a:t>cortico-medullary</a:t>
            </a:r>
            <a:r>
              <a:rPr lang="en-US" sz="2400" b="1" dirty="0" smtClean="0"/>
              <a:t> junction is not well sampled.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 positive family history and unexplained chronic renal failure in young patients should lead to suspicion of </a:t>
            </a:r>
            <a:r>
              <a:rPr lang="en-US" sz="2400" b="1" dirty="0" err="1" smtClean="0"/>
              <a:t>medullary</a:t>
            </a:r>
            <a:r>
              <a:rPr lang="en-US" sz="2400" b="1" dirty="0" smtClean="0"/>
              <a:t> cystic disease.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URINARY OUTFLOW OBSTRUCTION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98122-2F3B-4286-B432-77D3E2582323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</a:rPr>
              <a:t>Renal Stones (</a:t>
            </a:r>
            <a:r>
              <a:rPr lang="en-US" sz="2800" b="1" i="1" u="sng" dirty="0" smtClean="0">
                <a:solidFill>
                  <a:srgbClr val="FF0000"/>
                </a:solidFill>
              </a:rPr>
              <a:t>Urolithiasis)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b="1" dirty="0" smtClean="0"/>
              <a:t>Calculus formation at any level in the urinary collecting system.</a:t>
            </a:r>
          </a:p>
          <a:p>
            <a:pPr eaLnBrk="1" hangingPunct="1"/>
            <a:r>
              <a:rPr lang="en-US" sz="2800" b="1" dirty="0" smtClean="0"/>
              <a:t>Most common arise in the kidney. </a:t>
            </a:r>
          </a:p>
          <a:p>
            <a:pPr eaLnBrk="1" hangingPunct="1"/>
            <a:r>
              <a:rPr lang="en-US" sz="2800" b="1" dirty="0" smtClean="0"/>
              <a:t>(1%) of all autopsies.</a:t>
            </a:r>
          </a:p>
          <a:p>
            <a:pPr eaLnBrk="1" hangingPunct="1"/>
            <a:r>
              <a:rPr lang="en-US" sz="2800" b="1" dirty="0" smtClean="0"/>
              <a:t>Symptomatic </a:t>
            </a:r>
            <a:r>
              <a:rPr lang="en-US" sz="2800" b="1" dirty="0" err="1" smtClean="0"/>
              <a:t>urolithiasis</a:t>
            </a:r>
            <a:r>
              <a:rPr lang="en-US" sz="2800" b="1" dirty="0" smtClean="0"/>
              <a:t> is more common in men than in women. </a:t>
            </a:r>
          </a:p>
          <a:p>
            <a:pPr eaLnBrk="1" hangingPunct="1"/>
            <a:r>
              <a:rPr lang="en-US" sz="2800" b="1" dirty="0" smtClean="0"/>
              <a:t>Familial tendency toward stone formation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Stones are unilateral in about 80% of patients.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Common sites of formation are renal pelvis and calyces and the bladder.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They tend to be small (average diameter 2-3 mm) and may be smooth or jagged.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Progressive precipitation of salts leads to the development of branching structures known as </a:t>
            </a:r>
            <a:r>
              <a:rPr lang="en-US" sz="2400" b="1" dirty="0" err="1" smtClean="0">
                <a:solidFill>
                  <a:srgbClr val="FF0000"/>
                </a:solidFill>
              </a:rPr>
              <a:t>staghorn</a:t>
            </a:r>
            <a:r>
              <a:rPr lang="en-US" sz="2400" b="1" dirty="0" smtClean="0">
                <a:solidFill>
                  <a:srgbClr val="FF0000"/>
                </a:solidFill>
              </a:rPr>
              <a:t> calculi</a:t>
            </a:r>
            <a:r>
              <a:rPr lang="en-US" sz="2400" b="1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These massive stones are usually composed of magnesium ammonium phosphate. </a:t>
            </a: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000F8-4B40-41CD-87F2-C4D71502A7A4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Types</a:t>
            </a:r>
          </a:p>
          <a:p>
            <a:pPr eaLnBrk="1" hangingPunct="1">
              <a:buNone/>
            </a:pPr>
            <a:r>
              <a:rPr lang="en-US" sz="2800" b="1" dirty="0" smtClean="0"/>
              <a:t>1-Simple Cysts</a:t>
            </a:r>
          </a:p>
          <a:p>
            <a:pPr eaLnBrk="1" hangingPunct="1">
              <a:buNone/>
            </a:pPr>
            <a:r>
              <a:rPr lang="en-US" sz="2800" b="1" dirty="0" smtClean="0"/>
              <a:t>2-Dialysis-associated acquired cysts </a:t>
            </a:r>
          </a:p>
          <a:p>
            <a:pPr eaLnBrk="1" hangingPunct="1">
              <a:buNone/>
            </a:pPr>
            <a:r>
              <a:rPr lang="en-US" sz="2800" b="1" dirty="0" smtClean="0"/>
              <a:t>3-Autosomal Dominant (Adult) Polycystic Kidney Disease </a:t>
            </a:r>
          </a:p>
          <a:p>
            <a:pPr eaLnBrk="1" hangingPunct="1">
              <a:buNone/>
            </a:pPr>
            <a:r>
              <a:rPr lang="en-US" sz="2800" b="1" dirty="0" smtClean="0"/>
              <a:t>4-Autosomal Recessive (Childhood) Polycystic Kidney Disease </a:t>
            </a:r>
          </a:p>
          <a:p>
            <a:pPr eaLnBrk="1" hangingPunct="1">
              <a:buNone/>
            </a:pPr>
            <a:r>
              <a:rPr lang="en-US" sz="2800" b="1" dirty="0" smtClean="0"/>
              <a:t>5-Medullary Cystic Disease </a:t>
            </a:r>
          </a:p>
          <a:p>
            <a:pPr eaLnBrk="1" hangingPunct="1">
              <a:buNone/>
            </a:pPr>
            <a:endParaRPr lang="en-US" sz="28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sz="2800" b="1" i="1" u="sng" dirty="0" smtClean="0"/>
              <a:t>Pathogenesis</a:t>
            </a:r>
          </a:p>
          <a:p>
            <a:pPr eaLnBrk="1" hangingPunct="1"/>
            <a:r>
              <a:rPr lang="en-US" sz="2800" b="1" dirty="0" smtClean="0"/>
              <a:t>Renal stones are composed of:</a:t>
            </a:r>
          </a:p>
          <a:p>
            <a:pPr eaLnBrk="1" hangingPunct="1"/>
            <a:r>
              <a:rPr lang="en-US" sz="2800" b="1" dirty="0" smtClean="0"/>
              <a:t>1-</a:t>
            </a:r>
            <a:r>
              <a:rPr lang="en-US" sz="2800" b="1" dirty="0" smtClean="0">
                <a:solidFill>
                  <a:srgbClr val="FF0000"/>
                </a:solidFill>
              </a:rPr>
              <a:t>calcium oxalate</a:t>
            </a:r>
            <a:r>
              <a:rPr lang="en-US" sz="2800" b="1" dirty="0" smtClean="0"/>
              <a:t> or calcium oxalate mixed with calcium phosphate(80%) .</a:t>
            </a:r>
          </a:p>
          <a:p>
            <a:pPr eaLnBrk="1" hangingPunct="1"/>
            <a:r>
              <a:rPr lang="en-US" sz="2800" b="1" dirty="0" smtClean="0"/>
              <a:t>2-10% are composed of </a:t>
            </a:r>
            <a:r>
              <a:rPr lang="en-US" sz="2800" b="1" dirty="0" smtClean="0">
                <a:solidFill>
                  <a:srgbClr val="FF0000"/>
                </a:solidFill>
              </a:rPr>
              <a:t>magnesium ammonium phosphate.</a:t>
            </a:r>
            <a:endParaRPr lang="en-US" sz="2800" b="1" dirty="0" smtClean="0"/>
          </a:p>
          <a:p>
            <a:pPr eaLnBrk="1" hangingPunct="1"/>
            <a:r>
              <a:rPr lang="en-US" sz="2800" b="1" dirty="0" smtClean="0"/>
              <a:t>3-6%-9% are either </a:t>
            </a:r>
            <a:r>
              <a:rPr lang="en-US" sz="2800" b="1" dirty="0" smtClean="0">
                <a:solidFill>
                  <a:srgbClr val="FF0000"/>
                </a:solidFill>
              </a:rPr>
              <a:t>uric acid</a:t>
            </a:r>
            <a:r>
              <a:rPr lang="en-US" sz="2800" b="1" dirty="0" smtClean="0"/>
              <a:t> or </a:t>
            </a:r>
            <a:r>
              <a:rPr lang="en-US" sz="2800" b="1" dirty="0" err="1" smtClean="0">
                <a:solidFill>
                  <a:srgbClr val="FF0000"/>
                </a:solidFill>
              </a:rPr>
              <a:t>cystine</a:t>
            </a:r>
            <a:r>
              <a:rPr lang="en-US" sz="2800" b="1" dirty="0" smtClean="0">
                <a:solidFill>
                  <a:srgbClr val="FF0000"/>
                </a:solidFill>
              </a:rPr>
              <a:t> stones</a:t>
            </a:r>
          </a:p>
          <a:p>
            <a:pPr eaLnBrk="1" hangingPunct="1"/>
            <a:r>
              <a:rPr lang="en-US" sz="2800" b="1" dirty="0" smtClean="0"/>
              <a:t>In all cases there is an organic matrix of </a:t>
            </a:r>
            <a:r>
              <a:rPr lang="en-US" sz="2800" b="1" dirty="0" err="1" smtClean="0"/>
              <a:t>mucoprotein</a:t>
            </a:r>
            <a:r>
              <a:rPr lang="en-US" sz="2800" b="1" dirty="0" smtClean="0"/>
              <a:t> that makes up about 2.5% of the stone by weight.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05464-E353-4262-8243-83748CD05604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 eaLnBrk="1" hangingPunct="1"/>
            <a:r>
              <a:rPr lang="en-US" sz="2400" b="1" u="sng" dirty="0" smtClean="0">
                <a:solidFill>
                  <a:srgbClr val="FF0000"/>
                </a:solidFill>
              </a:rPr>
              <a:t>Causes of Renal Stones </a:t>
            </a:r>
            <a:endParaRPr lang="en-US" sz="2400" b="1" i="1" u="sng" dirty="0" smtClean="0"/>
          </a:p>
          <a:p>
            <a:pPr eaLnBrk="1" hangingPunct="1"/>
            <a:r>
              <a:rPr lang="en-US" sz="2800" b="1" i="1" u="sng" dirty="0" smtClean="0">
                <a:solidFill>
                  <a:srgbClr val="0070C0"/>
                </a:solidFill>
              </a:rPr>
              <a:t>1-increased urine concentration of the stone's constituents so that it exceeds their solubility in urine (</a:t>
            </a:r>
            <a:r>
              <a:rPr lang="en-US" sz="2800" b="1" i="1" u="sng" dirty="0" err="1" smtClean="0">
                <a:solidFill>
                  <a:srgbClr val="0070C0"/>
                </a:solidFill>
              </a:rPr>
              <a:t>supersaturation</a:t>
            </a:r>
            <a:r>
              <a:rPr lang="en-US" sz="2800" b="1" i="1" u="sng" dirty="0" smtClean="0">
                <a:solidFill>
                  <a:srgbClr val="0070C0"/>
                </a:solidFill>
              </a:rPr>
              <a:t>).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en-US" sz="2400" b="1" dirty="0" smtClean="0"/>
              <a:t>50% of patients who develop </a:t>
            </a:r>
            <a:r>
              <a:rPr lang="en-US" sz="2400" b="1" i="1" dirty="0" smtClean="0"/>
              <a:t>calcium stones</a:t>
            </a:r>
            <a:r>
              <a:rPr lang="en-US" sz="2400" b="1" dirty="0" smtClean="0"/>
              <a:t> have hypercalciuria that is not associated with </a:t>
            </a:r>
            <a:r>
              <a:rPr lang="en-US" sz="2400" b="1" dirty="0" err="1" smtClean="0"/>
              <a:t>hypercalcemia</a:t>
            </a:r>
            <a:r>
              <a:rPr lang="en-US" sz="2400" b="1" dirty="0" smtClean="0"/>
              <a:t>.</a:t>
            </a:r>
          </a:p>
          <a:p>
            <a:r>
              <a:rPr lang="en-US" sz="2400" b="1" u="sng" dirty="0" smtClean="0"/>
              <a:t>Types of Hypercalciuria:</a:t>
            </a:r>
          </a:p>
          <a:p>
            <a:r>
              <a:rPr lang="en-US" sz="2400" b="1" dirty="0" smtClean="0"/>
              <a:t>A. absorptive hypercalciuria.</a:t>
            </a:r>
          </a:p>
          <a:p>
            <a:pPr eaLnBrk="1" hangingPunct="1"/>
            <a:r>
              <a:rPr lang="en-US" sz="2400" b="1" dirty="0" smtClean="0"/>
              <a:t>B. renal hypercalciuria due to primary renal defect of calcium </a:t>
            </a:r>
            <a:r>
              <a:rPr lang="en-US" sz="2400" b="1" dirty="0" err="1" smtClean="0"/>
              <a:t>reabsorption</a:t>
            </a:r>
            <a:r>
              <a:rPr lang="en-US" sz="2400" b="1" dirty="0" smtClean="0"/>
              <a:t>. </a:t>
            </a:r>
          </a:p>
          <a:p>
            <a:pPr eaLnBrk="1" hangingPunct="1"/>
            <a:r>
              <a:rPr lang="en-US" sz="2400" b="1" dirty="0" smtClean="0"/>
              <a:t>In 5% to 10% of persons there is </a:t>
            </a:r>
            <a:r>
              <a:rPr lang="en-US" sz="2400" b="1" dirty="0" err="1" smtClean="0"/>
              <a:t>hypercalcemia</a:t>
            </a:r>
            <a:r>
              <a:rPr lang="en-US" sz="2400" b="1" dirty="0" smtClean="0"/>
              <a:t> and consequent hypercalciuria. 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2-The presence of a nidus</a:t>
            </a:r>
            <a:endParaRPr lang="ar-JO" sz="2800" b="1" u="sng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2400" b="1" dirty="0" err="1" smtClean="0"/>
              <a:t>Urates</a:t>
            </a:r>
            <a:r>
              <a:rPr lang="en-US" sz="2400" b="1" dirty="0" smtClean="0"/>
              <a:t> provide a nidus for calcium deposition.</a:t>
            </a:r>
          </a:p>
          <a:p>
            <a:r>
              <a:rPr lang="en-US" sz="2400" b="1" dirty="0" smtClean="0"/>
              <a:t>Desquamated epithelial cells</a:t>
            </a:r>
          </a:p>
          <a:p>
            <a:endParaRPr lang="en-US" sz="2400" b="1" dirty="0" smtClean="0"/>
          </a:p>
          <a:p>
            <a:pPr eaLnBrk="1" hangingPunct="1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    </a:t>
            </a:r>
            <a:endParaRPr lang="en-US" sz="2400" b="1" u="sng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0070C0"/>
                </a:solidFill>
              </a:rPr>
              <a:t>3-urine pH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2400" b="1" dirty="0" smtClean="0"/>
              <a:t>High urine pH favors crystallization of calcium phosphate and stone formation.</a:t>
            </a:r>
          </a:p>
          <a:p>
            <a:pPr eaLnBrk="1" hangingPunct="1"/>
            <a:r>
              <a:rPr lang="en-US" sz="2400" b="1" i="1" dirty="0" smtClean="0"/>
              <a:t>Magnesium ammonium phosphate (</a:t>
            </a:r>
            <a:r>
              <a:rPr lang="en-US" sz="2400" b="1" i="1" dirty="0" err="1" smtClean="0"/>
              <a:t>struvite</a:t>
            </a:r>
            <a:r>
              <a:rPr lang="en-US" sz="2400" b="1" i="1" dirty="0" smtClean="0"/>
              <a:t>) stones</a:t>
            </a:r>
            <a:r>
              <a:rPr lang="en-US" sz="2400" b="1" dirty="0" smtClean="0"/>
              <a:t> almost always occur with a persistently </a:t>
            </a:r>
            <a:r>
              <a:rPr lang="en-US" sz="2400" b="1" dirty="0" smtClean="0">
                <a:solidFill>
                  <a:srgbClr val="FF0000"/>
                </a:solidFill>
              </a:rPr>
              <a:t>alkaline urine</a:t>
            </a:r>
            <a:r>
              <a:rPr lang="en-US" sz="2400" b="1" dirty="0" smtClean="0"/>
              <a:t> due to UTIs. </a:t>
            </a:r>
          </a:p>
          <a:p>
            <a:r>
              <a:rPr lang="en-US" sz="2400" b="1" dirty="0" smtClean="0"/>
              <a:t>Uric acid stones formed in acidic urine (under pH 5.5). </a:t>
            </a:r>
          </a:p>
          <a:p>
            <a:r>
              <a:rPr lang="en-US" sz="2400" b="1" i="1" dirty="0" err="1" smtClean="0"/>
              <a:t>Cystine</a:t>
            </a:r>
            <a:r>
              <a:rPr lang="en-US" sz="2400" b="1" i="1" dirty="0" smtClean="0"/>
              <a:t> stones</a:t>
            </a:r>
            <a:r>
              <a:rPr lang="ar-JO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are more likely to form when the urine is relatively acidic. </a:t>
            </a: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1A818-B252-4BB6-B2D9-8B237443868C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0070C0"/>
                </a:solidFill>
              </a:rPr>
              <a:t>4-infections</a:t>
            </a:r>
          </a:p>
          <a:p>
            <a:pPr eaLnBrk="1" hangingPunct="1"/>
            <a:r>
              <a:rPr lang="en-US" sz="2800" b="1" dirty="0" smtClean="0"/>
              <a:t>The urea-splitting bacteria such as </a:t>
            </a:r>
            <a:r>
              <a:rPr lang="en-US" sz="2800" b="1" i="1" dirty="0" smtClean="0"/>
              <a:t>Proteus </a:t>
            </a:r>
            <a:r>
              <a:rPr lang="en-US" sz="2800" b="1" i="1" dirty="0" err="1" smtClean="0"/>
              <a:t>vulgaris</a:t>
            </a:r>
            <a:r>
              <a:rPr lang="en-US" sz="2800" b="1" dirty="0" smtClean="0"/>
              <a:t> and the staphylococci predispose the person to </a:t>
            </a:r>
            <a:r>
              <a:rPr lang="en-US" sz="2800" b="1" dirty="0" err="1" smtClean="0"/>
              <a:t>urolithiasis</a:t>
            </a:r>
            <a:r>
              <a:rPr lang="en-US" sz="2800" b="1" dirty="0" smtClean="0"/>
              <a:t>.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0070C0"/>
                </a:solidFill>
              </a:rPr>
              <a:t>5-lack of substances that normally inhibit mineral precipitation.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Inhibitors of crystal formation in urine include Tamm-</a:t>
            </a:r>
            <a:r>
              <a:rPr lang="en-US" sz="2800" b="1" dirty="0" err="1" smtClean="0"/>
              <a:t>Horsfall</a:t>
            </a:r>
            <a:r>
              <a:rPr lang="en-US" sz="2800" b="1" dirty="0" smtClean="0"/>
              <a:t> protein, </a:t>
            </a:r>
            <a:r>
              <a:rPr lang="en-US" sz="2800" b="1" dirty="0" err="1" smtClean="0"/>
              <a:t>osteopontin</a:t>
            </a:r>
            <a:r>
              <a:rPr lang="en-US" sz="2800" b="1" dirty="0" smtClean="0"/>
              <a:t>, pyrophosphate, </a:t>
            </a:r>
            <a:r>
              <a:rPr lang="en-US" sz="2800" b="1" dirty="0" err="1" smtClean="0"/>
              <a:t>mucopolysaccharides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diphosphonates</a:t>
            </a:r>
            <a:r>
              <a:rPr lang="en-US" sz="2800" b="1" dirty="0" smtClean="0"/>
              <a:t>, and a glycoprotein called </a:t>
            </a:r>
            <a:r>
              <a:rPr lang="en-US" sz="2800" b="1" dirty="0" err="1" smtClean="0"/>
              <a:t>nephrocalcin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No deficiency of any of these substances has been consistently demonstrated in individuals with urolithiasis. </a:t>
            </a:r>
          </a:p>
          <a:p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Hydronephrosis</a:t>
            </a:r>
            <a:r>
              <a:rPr lang="en-US" b="1" dirty="0" smtClean="0"/>
              <a:t> </a:t>
            </a:r>
            <a:endParaRPr lang="ar-JO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51AEC-C22D-4479-8167-1419537D2A4A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2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Hydronephrosis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Refers to dilation of the renal pelvis and calyces, with accompanying atrophy of the parenchyma. </a:t>
            </a:r>
          </a:p>
          <a:p>
            <a:pPr eaLnBrk="1" hangingPunct="1"/>
            <a:r>
              <a:rPr lang="en-US" sz="2400" b="1" dirty="0" smtClean="0"/>
              <a:t>The obstruction may be sudden or insidious and it may occur at any level of the urinary tract from the urethra to the renal pelvis.</a:t>
            </a:r>
          </a:p>
          <a:p>
            <a:pPr eaLnBrk="1" hangingPunct="1"/>
            <a:r>
              <a:rPr lang="en-US" sz="2400" b="1" dirty="0" smtClean="0"/>
              <a:t>The most common causes are as follows: </a:t>
            </a:r>
          </a:p>
          <a:p>
            <a:pPr eaLnBrk="1" hangingPunct="1"/>
            <a:endParaRPr lang="en-US" sz="2400" b="1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rgbClr val="C00000"/>
                </a:solidFill>
              </a:rPr>
              <a:t>1-Congenital: </a:t>
            </a:r>
          </a:p>
          <a:p>
            <a:pPr eaLnBrk="1" hangingPunct="1"/>
            <a:r>
              <a:rPr lang="en-US" sz="2800" b="1" dirty="0" err="1" smtClean="0"/>
              <a:t>Atresia</a:t>
            </a:r>
            <a:r>
              <a:rPr lang="en-US" sz="2800" b="1" dirty="0" smtClean="0"/>
              <a:t> of the urethra</a:t>
            </a:r>
          </a:p>
          <a:p>
            <a:pPr eaLnBrk="1" hangingPunct="1"/>
            <a:r>
              <a:rPr lang="en-US" sz="2800" b="1" dirty="0" smtClean="0"/>
              <a:t>Valve formations in either </a:t>
            </a:r>
            <a:r>
              <a:rPr lang="en-US" sz="2800" b="1" dirty="0" err="1" smtClean="0"/>
              <a:t>ureter</a:t>
            </a:r>
            <a:r>
              <a:rPr lang="en-US" sz="2800" b="1" dirty="0" smtClean="0"/>
              <a:t> or urethra </a:t>
            </a:r>
          </a:p>
          <a:p>
            <a:pPr eaLnBrk="1" hangingPunct="1"/>
            <a:r>
              <a:rPr lang="en-US" sz="2800" b="1" dirty="0" smtClean="0"/>
              <a:t>Aberrant renal artery compressing the </a:t>
            </a:r>
            <a:r>
              <a:rPr lang="en-US" sz="2800" b="1" dirty="0" err="1" smtClean="0"/>
              <a:t>ureter</a:t>
            </a:r>
            <a:r>
              <a:rPr lang="en-US" sz="2800" b="1" dirty="0" smtClean="0"/>
              <a:t> </a:t>
            </a:r>
          </a:p>
          <a:p>
            <a:pPr eaLnBrk="1" hangingPunct="1"/>
            <a:r>
              <a:rPr lang="en-US" sz="2800" b="1" dirty="0" smtClean="0"/>
              <a:t>Renal </a:t>
            </a:r>
            <a:r>
              <a:rPr lang="en-US" sz="2800" b="1" dirty="0" err="1" smtClean="0"/>
              <a:t>ptosis</a:t>
            </a:r>
            <a:r>
              <a:rPr lang="en-US" sz="2800" b="1" dirty="0" smtClean="0"/>
              <a:t> with torsion or kinking of the </a:t>
            </a:r>
            <a:r>
              <a:rPr lang="en-US" sz="2800" b="1" dirty="0" err="1" smtClean="0"/>
              <a:t>ureter</a:t>
            </a:r>
            <a:endParaRPr lang="en-US" sz="2800" b="1" dirty="0" smtClean="0"/>
          </a:p>
          <a:p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437"/>
            <a:ext cx="8229600" cy="6126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i="1" u="sng" dirty="0" smtClean="0">
                <a:solidFill>
                  <a:srgbClr val="C00000"/>
                </a:solidFill>
              </a:rPr>
              <a:t>2-Acquired:</a:t>
            </a:r>
            <a:endParaRPr lang="en-US" u="sng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Foreign bodies: Calculi, necrotic </a:t>
            </a:r>
            <a:r>
              <a:rPr lang="en-US" sz="2800" dirty="0" err="1" smtClean="0"/>
              <a:t>apillae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Tumors: Benign prostatic hyperplasia,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carcinoma of the prostate,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bladder tumors (</a:t>
            </a:r>
            <a:r>
              <a:rPr lang="en-US" sz="2800" dirty="0" err="1" smtClean="0"/>
              <a:t>papilloma</a:t>
            </a:r>
            <a:r>
              <a:rPr lang="en-US" sz="2800" dirty="0" smtClean="0"/>
              <a:t> and carcinoma),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contiguous malignant disease (retroperitoneal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lymphoma, carcinoma of the cervix or uterus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Inflammation: </a:t>
            </a:r>
            <a:r>
              <a:rPr lang="en-US" sz="2800" dirty="0" err="1" smtClean="0"/>
              <a:t>Prostatitis</a:t>
            </a:r>
            <a:r>
              <a:rPr lang="en-US" sz="2800" dirty="0" smtClean="0"/>
              <a:t>, </a:t>
            </a:r>
            <a:r>
              <a:rPr lang="en-US" sz="2800" dirty="0" err="1" smtClean="0"/>
              <a:t>ureteritis</a:t>
            </a:r>
            <a:r>
              <a:rPr lang="en-US" sz="2800" dirty="0" smtClean="0"/>
              <a:t>, </a:t>
            </a:r>
            <a:r>
              <a:rPr lang="en-US" sz="2800" dirty="0" err="1" smtClean="0"/>
              <a:t>urethritis</a:t>
            </a:r>
            <a:r>
              <a:rPr lang="en-US" sz="2800" dirty="0" smtClean="0"/>
              <a:t>, retroperitoneal fibrosis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Neurogenic</a:t>
            </a:r>
            <a:r>
              <a:rPr lang="en-US" sz="2800" dirty="0" smtClean="0"/>
              <a:t>: Spinal cord damage with </a:t>
            </a:r>
            <a:r>
              <a:rPr lang="en-US" sz="2800" u="sng" dirty="0" smtClean="0"/>
              <a:t>paralysis</a:t>
            </a:r>
            <a:r>
              <a:rPr lang="en-US" sz="2800" dirty="0" smtClean="0"/>
              <a:t> of the bladder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Normal pregnancy: </a:t>
            </a:r>
            <a:r>
              <a:rPr lang="en-US" sz="2800" u="sng" dirty="0" smtClean="0"/>
              <a:t>Mild</a:t>
            </a:r>
            <a:r>
              <a:rPr lang="en-US" sz="2800" dirty="0" smtClean="0"/>
              <a:t> and </a:t>
            </a:r>
            <a:r>
              <a:rPr lang="en-US" sz="2800" u="sng" dirty="0" smtClean="0"/>
              <a:t>reversible</a:t>
            </a:r>
            <a:r>
              <a:rPr lang="en-US" sz="2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1-Simple Cysts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Multiple or single cystic spaces that vary widely in diameter ( 1-5 cm in diameter ) filled with clear fluid.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usually confined to the </a:t>
            </a:r>
            <a:r>
              <a:rPr lang="en-US" b="1" dirty="0" smtClean="0">
                <a:solidFill>
                  <a:srgbClr val="FF0000"/>
                </a:solidFill>
              </a:rPr>
              <a:t>cortex</a:t>
            </a:r>
            <a:r>
              <a:rPr lang="en-US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common post-mortem finding that has no clinical significance.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The main importance of cysts lies in their differentiation from kidney tumors when they are discovered either incidentally or because of hemorrhage and pain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0012-D8C7-4470-B618-9FA36DCDE6C4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CA524C-AB4B-4000-B6B9-6AD651EFAA9B}" type="slidenum">
              <a:rPr lang="ar-S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5219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5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20" name="Text Box 6"/>
          <p:cNvSpPr txBox="1">
            <a:spLocks noChangeArrowheads="1"/>
          </p:cNvSpPr>
          <p:nvPr/>
        </p:nvSpPr>
        <p:spPr bwMode="auto">
          <a:xfrm>
            <a:off x="5638800" y="593725"/>
            <a:ext cx="350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Hydronephrosis of the kidney, with marked dilation of the pelvis and calyces and thinning of renal parenchyma.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/>
          <a:lstStyle/>
          <a:p>
            <a:pPr algn="l"/>
            <a:r>
              <a:rPr lang="en-US" b="1" dirty="0" smtClean="0"/>
              <a:t>Dr. Nisreen Abu Shahin</a:t>
            </a:r>
          </a:p>
          <a:p>
            <a:pPr algn="l"/>
            <a:r>
              <a:rPr lang="en-US" b="1" dirty="0" smtClean="0"/>
              <a:t>Assistant professor, consultant of Pathology</a:t>
            </a:r>
          </a:p>
          <a:p>
            <a:pPr algn="l"/>
            <a:r>
              <a:rPr lang="en-US" b="1" dirty="0" smtClean="0"/>
              <a:t>University of Jordan </a:t>
            </a:r>
            <a:endParaRPr lang="ar-JO" b="1" dirty="0"/>
          </a:p>
        </p:txBody>
      </p:sp>
      <p:sp>
        <p:nvSpPr>
          <p:cNvPr id="172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55DC06-0E22-476B-B548-17BE398C4175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ChangeArrowheads="1"/>
          </p:cNvSpPr>
          <p:nvPr/>
        </p:nvSpPr>
        <p:spPr bwMode="auto">
          <a:xfrm>
            <a:off x="1600200" y="990600"/>
            <a:ext cx="6010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/>
            <a:r>
              <a:rPr lang="en-US" sz="4000" b="1" u="none" dirty="0"/>
              <a:t>DISEASES AFFECTING TUBULES AND INTERSTITIUM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6C0C1-FE55-4B01-AF20-99DD36886AD9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b="1" u="sng" dirty="0" err="1" smtClean="0"/>
              <a:t>Tubulointerstitial</a:t>
            </a:r>
            <a:r>
              <a:rPr lang="en-US" b="1" u="sng" dirty="0" smtClean="0"/>
              <a:t> Nephritis</a:t>
            </a:r>
            <a:r>
              <a:rPr lang="en-US" dirty="0" smtClean="0"/>
              <a:t> </a:t>
            </a: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Causes 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1- bacterial infection.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2- drugs.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3- metabolic disorders such as </a:t>
            </a:r>
            <a:r>
              <a:rPr lang="en-US" sz="2800" dirty="0" err="1" smtClean="0"/>
              <a:t>hypokalemia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4- physical injury such as irradiation.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5- viral infections.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6- immune reactions.</a:t>
            </a:r>
          </a:p>
          <a:p>
            <a:pPr eaLnBrk="1" hangingPunct="1"/>
            <a:r>
              <a:rPr lang="en-US" sz="2800" b="1" u="sng" dirty="0" smtClean="0"/>
              <a:t>TIN is divided into :</a:t>
            </a:r>
          </a:p>
          <a:p>
            <a:pPr eaLnBrk="1" hangingPunct="1"/>
            <a:r>
              <a:rPr lang="en-US" sz="2800" b="1" dirty="0" smtClean="0"/>
              <a:t>1-acute </a:t>
            </a:r>
          </a:p>
          <a:p>
            <a:pPr eaLnBrk="1" hangingPunct="1"/>
            <a:r>
              <a:rPr lang="en-US" sz="2800" b="1" dirty="0" smtClean="0"/>
              <a:t>2-chronic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EE4C1-602A-448C-B3FA-BCAF0C8E70BF}" type="slidenum">
              <a:rPr lang="ar-SA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i="1" u="sng" dirty="0" smtClean="0">
                <a:solidFill>
                  <a:srgbClr val="00B050"/>
                </a:solidFill>
              </a:rPr>
              <a:t>Infectious : Acute </a:t>
            </a:r>
            <a:r>
              <a:rPr lang="en-US" sz="4000" b="1" i="1" u="sng" dirty="0" err="1" smtClean="0">
                <a:solidFill>
                  <a:srgbClr val="00B050"/>
                </a:solidFill>
              </a:rPr>
              <a:t>Pyelonephritis</a:t>
            </a:r>
            <a:endParaRPr lang="en-US" sz="4000" b="1" i="1" u="sng" dirty="0" smtClean="0">
              <a:solidFill>
                <a:srgbClr val="00B050"/>
              </a:solidFill>
            </a:endParaRPr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common </a:t>
            </a:r>
            <a:r>
              <a:rPr lang="en-US" dirty="0" err="1" smtClean="0"/>
              <a:t>suppurative</a:t>
            </a:r>
            <a:r>
              <a:rPr lang="en-US" dirty="0" smtClean="0"/>
              <a:t> inflammation of the kidney and the renal pelvis.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bacterial infection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important manifestation of (UTI) 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1- lower UT (cystitis, </a:t>
            </a:r>
            <a:r>
              <a:rPr lang="en-US" dirty="0" err="1" smtClean="0"/>
              <a:t>prostatitis</a:t>
            </a:r>
            <a:r>
              <a:rPr lang="en-US" dirty="0" smtClean="0"/>
              <a:t>, </a:t>
            </a:r>
            <a:r>
              <a:rPr lang="en-US" dirty="0" err="1" smtClean="0"/>
              <a:t>urethritis</a:t>
            </a:r>
            <a:r>
              <a:rPr lang="en-US" dirty="0" smtClean="0"/>
              <a:t>).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2- upper UT(</a:t>
            </a:r>
            <a:r>
              <a:rPr lang="en-US" dirty="0" err="1" smtClean="0"/>
              <a:t>pyelonephritis</a:t>
            </a:r>
            <a:r>
              <a:rPr lang="en-US" dirty="0" smtClean="0"/>
              <a:t>).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3- both.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3A146-F457-4502-B898-293E52A0B4C5}" type="slidenum">
              <a:rPr lang="ar-SA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5897563"/>
          </a:xfrm>
        </p:spPr>
        <p:txBody>
          <a:bodyPr/>
          <a:lstStyle/>
          <a:p>
            <a:pPr eaLnBrk="1" hangingPunct="1"/>
            <a:r>
              <a:rPr lang="en-US" b="1" i="1" u="sng" dirty="0" smtClean="0"/>
              <a:t>Pathogenesis</a:t>
            </a:r>
            <a:endParaRPr lang="en-US" b="1" dirty="0" smtClean="0"/>
          </a:p>
          <a:p>
            <a:pPr eaLnBrk="1" hangingPunct="1"/>
            <a:r>
              <a:rPr lang="en-US" sz="2800" b="1" dirty="0" smtClean="0"/>
              <a:t>The principal causative organisms are :</a:t>
            </a:r>
          </a:p>
          <a:p>
            <a:pPr eaLnBrk="1" hangingPunct="1">
              <a:buNone/>
            </a:pPr>
            <a:r>
              <a:rPr lang="en-US" sz="2800" b="1" i="1" dirty="0" smtClean="0"/>
              <a:t>1- Escherichia coli</a:t>
            </a:r>
            <a:r>
              <a:rPr lang="en-US" sz="2800" b="1" dirty="0" smtClean="0"/>
              <a:t> &gt;is the most common . </a:t>
            </a:r>
          </a:p>
          <a:p>
            <a:pPr eaLnBrk="1" hangingPunct="1">
              <a:buNone/>
            </a:pPr>
            <a:r>
              <a:rPr lang="en-US" sz="2800" b="1" dirty="0" smtClean="0"/>
              <a:t>2- </a:t>
            </a:r>
            <a:r>
              <a:rPr lang="en-US" sz="2800" b="1" i="1" dirty="0" smtClean="0"/>
              <a:t>Proteus.</a:t>
            </a:r>
          </a:p>
          <a:p>
            <a:pPr eaLnBrk="1" hangingPunct="1">
              <a:buNone/>
            </a:pPr>
            <a:r>
              <a:rPr lang="en-US" sz="2800" b="1" i="1" dirty="0" smtClean="0"/>
              <a:t>3- </a:t>
            </a:r>
            <a:r>
              <a:rPr lang="en-US" sz="2800" b="1" i="1" dirty="0" err="1" smtClean="0"/>
              <a:t>Klebsiella</a:t>
            </a:r>
            <a:r>
              <a:rPr lang="en-US" sz="2800" b="1" i="1" dirty="0" smtClean="0"/>
              <a:t>.</a:t>
            </a:r>
          </a:p>
          <a:p>
            <a:pPr eaLnBrk="1" hangingPunct="1">
              <a:buNone/>
            </a:pPr>
            <a:r>
              <a:rPr lang="en-US" sz="2800" b="1" i="1" dirty="0" smtClean="0"/>
              <a:t>4- </a:t>
            </a:r>
            <a:r>
              <a:rPr lang="en-US" sz="2800" b="1" i="1" dirty="0" err="1" smtClean="0"/>
              <a:t>Enterobacter</a:t>
            </a:r>
            <a:r>
              <a:rPr lang="en-US" sz="2800" b="1" i="1" dirty="0" smtClean="0"/>
              <a:t>.</a:t>
            </a:r>
          </a:p>
          <a:p>
            <a:pPr eaLnBrk="1" hangingPunct="1">
              <a:buNone/>
            </a:pPr>
            <a:r>
              <a:rPr lang="en-US" sz="2800" b="1" dirty="0" smtClean="0"/>
              <a:t>5- </a:t>
            </a:r>
            <a:r>
              <a:rPr lang="en-US" sz="2800" b="1" i="1" dirty="0" smtClean="0"/>
              <a:t>Pseudomonas.</a:t>
            </a:r>
            <a:r>
              <a:rPr lang="en-US" sz="2800" b="1" dirty="0" smtClean="0"/>
              <a:t> </a:t>
            </a:r>
          </a:p>
          <a:p>
            <a:pPr eaLnBrk="1" hangingPunct="1">
              <a:buNone/>
            </a:pPr>
            <a:r>
              <a:rPr lang="en-US" sz="2800" b="1" dirty="0" smtClean="0"/>
              <a:t>6- Staphylococci and </a:t>
            </a:r>
            <a:r>
              <a:rPr lang="en-US" sz="2800" b="1" i="1" dirty="0" smtClean="0"/>
              <a:t>Streptococcus </a:t>
            </a:r>
            <a:r>
              <a:rPr lang="en-US" sz="2800" b="1" i="1" dirty="0" err="1" smtClean="0"/>
              <a:t>faecalis</a:t>
            </a:r>
            <a:r>
              <a:rPr lang="en-US" sz="2800" b="1" dirty="0" smtClean="0"/>
              <a:t> (uncommon).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u="sng" dirty="0" smtClean="0"/>
              <a:t>Routes of infection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1-hematogenous (</a:t>
            </a:r>
            <a:r>
              <a:rPr lang="en-US" b="1" dirty="0" smtClean="0"/>
              <a:t>seeding of the kidneys by bacteria in septicemia or infective </a:t>
            </a:r>
            <a:r>
              <a:rPr lang="en-US" b="1" dirty="0" err="1" smtClean="0"/>
              <a:t>endocarditis</a:t>
            </a:r>
            <a:r>
              <a:rPr lang="en-US" b="1" dirty="0" smtClean="0"/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2-ascending infection (most common): </a:t>
            </a:r>
            <a:r>
              <a:rPr lang="en-US" b="1" dirty="0" smtClean="0"/>
              <a:t>from the lower urinary tract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6F43-BCD0-442E-9F12-BFF7E546F749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6F43-BCD0-442E-9F12-BFF7E546F749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2286000" y="372730"/>
            <a:ext cx="4114800" cy="55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42BE8-6DB7-4161-98D7-540FFF34FEE0}" type="slidenum">
              <a:rPr lang="ar-SA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bladder urine is sterile and remains so as a result of:</a:t>
            </a:r>
          </a:p>
          <a:p>
            <a:pPr eaLnBrk="1" hangingPunct="1"/>
            <a:r>
              <a:rPr lang="en-US" sz="2400" b="1" dirty="0" smtClean="0"/>
              <a:t>1- the antimicrobial properties of the bladder mucosa.</a:t>
            </a:r>
          </a:p>
          <a:p>
            <a:pPr eaLnBrk="1" hangingPunct="1"/>
            <a:r>
              <a:rPr lang="en-US" sz="2400" b="1" dirty="0" smtClean="0"/>
              <a:t>2- the flushing action associated with periodic voiding of urine.</a:t>
            </a:r>
          </a:p>
          <a:p>
            <a:pPr eaLnBrk="1" hangingPunct="1"/>
            <a:r>
              <a:rPr lang="en-US" sz="2400" b="1" dirty="0" smtClean="0"/>
              <a:t>The first step is adhesion of bacteria to mucosal surfaces → colonization of the distal urethra → bladder by expansive growth of the colonies and by moving against the flow of urine. 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Predisposing factors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1-urethral instrumentation</a:t>
            </a:r>
            <a:r>
              <a:rPr lang="en-US" dirty="0" smtClean="0"/>
              <a:t>, including catheterization and </a:t>
            </a:r>
            <a:r>
              <a:rPr lang="en-US" dirty="0" err="1" smtClean="0"/>
              <a:t>cystoscopy</a:t>
            </a: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2-female sex</a:t>
            </a:r>
            <a:r>
              <a:rPr lang="en-US" dirty="0" smtClean="0"/>
              <a:t> because of the close proximity of the urethra to the rectum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3-trauma</a:t>
            </a:r>
            <a:r>
              <a:rPr lang="en-US" dirty="0" smtClean="0"/>
              <a:t> to the urethra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4-outflow obstruction or bladder dysfunction</a:t>
            </a:r>
            <a:r>
              <a:rPr lang="en-US" dirty="0" smtClean="0"/>
              <a:t> (benign prostatic hyperplasia; uterine </a:t>
            </a:r>
            <a:r>
              <a:rPr lang="en-US" dirty="0" err="1" smtClean="0"/>
              <a:t>prolapse</a:t>
            </a:r>
            <a:r>
              <a:rPr lang="en-US" dirty="0" smtClean="0"/>
              <a:t>; </a:t>
            </a:r>
            <a:r>
              <a:rPr lang="en-US" dirty="0" err="1" smtClean="0"/>
              <a:t>neurogenic</a:t>
            </a:r>
            <a:r>
              <a:rPr lang="en-US" dirty="0" smtClean="0"/>
              <a:t> bladder dysfunction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6F43-BCD0-442E-9F12-BFF7E546F749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9001E-E327-4393-9A57-0D6E3639DF21}" type="slidenum">
              <a:rPr lang="ar-SA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dirty="0" smtClean="0">
                <a:solidFill>
                  <a:srgbClr val="FF0000"/>
                </a:solidFill>
              </a:rPr>
              <a:t>5-Pregnancy.</a:t>
            </a:r>
            <a:r>
              <a:rPr lang="en-US" sz="28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4% to 6% of pregnant women develop </a:t>
            </a:r>
            <a:r>
              <a:rPr lang="en-US" sz="2800" dirty="0" err="1" smtClean="0"/>
              <a:t>bacteriuria</a:t>
            </a:r>
            <a:r>
              <a:rPr lang="en-US" sz="2800" dirty="0" smtClean="0"/>
              <a:t> sometime during pregnancy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20% -40% of these eventually develop UTI.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6-UTI is increased in diabetes</a:t>
            </a:r>
            <a:r>
              <a:rPr lang="en-US" sz="2800" dirty="0" smtClean="0"/>
              <a:t> because of the increased susceptibility to infection.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7-</a:t>
            </a:r>
            <a:r>
              <a:rPr lang="en-US" sz="2800" b="1" i="1" dirty="0" smtClean="0">
                <a:solidFill>
                  <a:srgbClr val="FF0000"/>
                </a:solidFill>
              </a:rPr>
              <a:t>vesicoureteral reflux</a:t>
            </a:r>
            <a:r>
              <a:rPr lang="en-US" sz="2800" i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Simple renal Cysts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2452" name="Picture 5" descr="RENAL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Vesicoureteral</a:t>
            </a:r>
            <a:r>
              <a:rPr lang="en-US" b="1" i="1" dirty="0" smtClean="0">
                <a:solidFill>
                  <a:srgbClr val="FF0000"/>
                </a:solidFill>
              </a:rPr>
              <a:t> reflux</a:t>
            </a:r>
            <a:r>
              <a:rPr lang="en-US" i="1" dirty="0" smtClean="0"/>
              <a:t> </a:t>
            </a:r>
            <a:br>
              <a:rPr lang="en-US" i="1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An incompetent </a:t>
            </a:r>
            <a:r>
              <a:rPr lang="en-US" dirty="0" err="1" smtClean="0"/>
              <a:t>vesicoureteral</a:t>
            </a:r>
            <a:r>
              <a:rPr lang="en-US" dirty="0" smtClean="0"/>
              <a:t> orifice allows the reflux of bladder urine into the </a:t>
            </a:r>
            <a:r>
              <a:rPr lang="en-US" dirty="0" err="1" smtClean="0"/>
              <a:t>ureters</a:t>
            </a:r>
            <a:r>
              <a:rPr lang="en-US" dirty="0" smtClean="0"/>
              <a:t> &amp;allows bacteria to ascend the </a:t>
            </a:r>
            <a:r>
              <a:rPr lang="en-US" dirty="0" err="1" smtClean="0"/>
              <a:t>ureter</a:t>
            </a:r>
            <a:r>
              <a:rPr lang="en-US" dirty="0" smtClean="0"/>
              <a:t> into the pelvis.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/>
              <a:t>	- present in 20% to 40% of young children with UTI</a:t>
            </a:r>
            <a:r>
              <a:rPr lang="en-US" dirty="0" smtClean="0"/>
              <a:t> </a:t>
            </a:r>
          </a:p>
          <a:p>
            <a:pPr eaLnBrk="1" hangingPunct="1">
              <a:buNone/>
            </a:pPr>
            <a:r>
              <a:rPr lang="en-US" b="1" dirty="0" smtClean="0"/>
              <a:t>1- </a:t>
            </a:r>
            <a:r>
              <a:rPr lang="en-US" dirty="0" smtClean="0"/>
              <a:t>congenital defect that results in incompetence of the </a:t>
            </a:r>
            <a:r>
              <a:rPr lang="en-US" dirty="0" err="1" smtClean="0"/>
              <a:t>ureterovesical</a:t>
            </a:r>
            <a:r>
              <a:rPr lang="en-US" dirty="0" smtClean="0"/>
              <a:t> valve. </a:t>
            </a:r>
          </a:p>
          <a:p>
            <a:pPr eaLnBrk="1" hangingPunct="1">
              <a:buNone/>
            </a:pPr>
            <a:r>
              <a:rPr lang="en-US" dirty="0" smtClean="0"/>
              <a:t>2-acquired in spinal cord injury and with </a:t>
            </a:r>
            <a:r>
              <a:rPr lang="en-US" dirty="0" err="1" smtClean="0"/>
              <a:t>neurogenic</a:t>
            </a:r>
            <a:r>
              <a:rPr lang="en-US" dirty="0" smtClean="0"/>
              <a:t> bladder dysfunction secondary to diabetes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6F43-BCD0-442E-9F12-BFF7E546F749}" type="slidenum">
              <a:rPr lang="ar-SA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5B60A1-8BE2-415F-B745-AB14CDB14148}" type="slidenum">
              <a:rPr lang="ar-SA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6371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1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2" name="Text Box 6"/>
          <p:cNvSpPr txBox="1">
            <a:spLocks noChangeArrowheads="1"/>
          </p:cNvSpPr>
          <p:nvPr/>
        </p:nvSpPr>
        <p:spPr bwMode="auto">
          <a:xfrm>
            <a:off x="6477000" y="822325"/>
            <a:ext cx="2667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none"/>
              <a:t>Acute pyelonephritis. </a:t>
            </a:r>
          </a:p>
          <a:p>
            <a:r>
              <a:rPr lang="en-US" sz="2000" b="1" u="none"/>
              <a:t>The cortical surface is studded with focal pale abscesses</a:t>
            </a:r>
            <a:r>
              <a:rPr lang="ar-SA" sz="2000" u="none"/>
              <a:t> </a:t>
            </a:r>
            <a:endParaRPr lang="en-US" sz="2000" u="non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9178EB-9B14-496E-B5FE-696758B9A0D4}" type="slidenum">
              <a:rPr lang="ar-SA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00B050"/>
                </a:solidFill>
              </a:rPr>
              <a:t>Drug-Induced Interstitial Nephritis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Two forms of TIN caused by drugs are :</a:t>
            </a:r>
          </a:p>
          <a:p>
            <a:pPr eaLnBrk="1" hangingPunct="1"/>
            <a:r>
              <a:rPr lang="en-US" sz="2400" b="1" dirty="0" smtClean="0"/>
              <a:t>1-Acute Drug-Induced Interstitial  </a:t>
            </a:r>
          </a:p>
          <a:p>
            <a:pPr eaLnBrk="1" hangingPunct="1">
              <a:buFontTx/>
              <a:buNone/>
            </a:pPr>
            <a:r>
              <a:rPr lang="en-US" sz="2400" b="1" dirty="0" smtClean="0"/>
              <a:t>      Nephritis</a:t>
            </a:r>
          </a:p>
          <a:p>
            <a:pPr eaLnBrk="1" hangingPunct="1"/>
            <a:r>
              <a:rPr lang="en-US" sz="2400" b="1" dirty="0" smtClean="0"/>
              <a:t>2-Analgesic Nephropathy</a:t>
            </a:r>
          </a:p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</a:rPr>
              <a:t>Acute TIN</a:t>
            </a:r>
            <a:r>
              <a:rPr lang="en-US" sz="2400" b="1" dirty="0" smtClean="0"/>
              <a:t> </a:t>
            </a:r>
          </a:p>
          <a:p>
            <a:pPr eaLnBrk="1" hangingPunct="1"/>
            <a:r>
              <a:rPr lang="en-US" sz="2400" b="1" dirty="0" smtClean="0"/>
              <a:t>1-most frequently occurs with synthetic </a:t>
            </a:r>
            <a:r>
              <a:rPr lang="en-US" sz="2400" b="1" dirty="0" err="1" smtClean="0"/>
              <a:t>penicillins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methicillin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ampicillin</a:t>
            </a:r>
            <a:r>
              <a:rPr lang="en-US" sz="2400" b="1" dirty="0" smtClean="0"/>
              <a:t>)</a:t>
            </a:r>
          </a:p>
          <a:p>
            <a:pPr eaLnBrk="1" hangingPunct="1"/>
            <a:r>
              <a:rPr lang="en-US" sz="2400" b="1" dirty="0" smtClean="0"/>
              <a:t>2- other synthetic antibiotics (</a:t>
            </a:r>
            <a:r>
              <a:rPr lang="en-US" sz="2400" b="1" dirty="0" err="1" smtClean="0"/>
              <a:t>rifampin</a:t>
            </a:r>
            <a:r>
              <a:rPr lang="en-US" sz="2400" b="1" dirty="0" smtClean="0"/>
              <a:t>), diuretics (</a:t>
            </a:r>
            <a:r>
              <a:rPr lang="en-US" sz="2400" b="1" dirty="0" err="1" smtClean="0"/>
              <a:t>thiazides</a:t>
            </a:r>
            <a:r>
              <a:rPr lang="en-US" sz="2400" b="1" dirty="0" smtClean="0"/>
              <a:t>)</a:t>
            </a:r>
          </a:p>
          <a:p>
            <a:pPr eaLnBrk="1" hangingPunct="1"/>
            <a:r>
              <a:rPr lang="en-US" sz="2400" b="1" dirty="0" smtClean="0"/>
              <a:t>3- </a:t>
            </a:r>
            <a:r>
              <a:rPr lang="en-US" sz="2400" b="1" dirty="0" err="1" smtClean="0"/>
              <a:t>nonsteroidal</a:t>
            </a:r>
            <a:r>
              <a:rPr lang="en-US" sz="2400" b="1" dirty="0" smtClean="0"/>
              <a:t> anti-inflammatory agents</a:t>
            </a:r>
          </a:p>
          <a:p>
            <a:pPr eaLnBrk="1" hangingPunct="1"/>
            <a:r>
              <a:rPr lang="en-US" sz="2400" b="1" dirty="0" smtClean="0"/>
              <a:t>4-other drugs (</a:t>
            </a:r>
            <a:r>
              <a:rPr lang="en-US" sz="2400" b="1" dirty="0" err="1" smtClean="0"/>
              <a:t>phenindione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cimetidine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E89B6-94E8-4069-9118-BD63E2E0F34E}" type="slidenum">
              <a:rPr lang="ar-SA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Pathogenesis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Many features of the disease suggest an </a:t>
            </a:r>
            <a:r>
              <a:rPr lang="en-US" sz="2800" b="1" dirty="0" smtClean="0">
                <a:solidFill>
                  <a:srgbClr val="FF0000"/>
                </a:solidFill>
              </a:rPr>
              <a:t>immune mechanism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Clinical evidence of hypersensitivity is </a:t>
            </a:r>
            <a:r>
              <a:rPr lang="en-US" sz="2800" b="1" dirty="0" smtClean="0">
                <a:solidFill>
                  <a:srgbClr val="FF0000"/>
                </a:solidFill>
              </a:rPr>
              <a:t>not dose related.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Serum </a:t>
            </a:r>
            <a:r>
              <a:rPr lang="en-US" sz="2800" b="1" dirty="0" err="1" smtClean="0"/>
              <a:t>IgE</a:t>
            </a:r>
            <a:r>
              <a:rPr lang="en-US" sz="2800" b="1" dirty="0" smtClean="0"/>
              <a:t> levels are increased in some persons suggesting type </a:t>
            </a:r>
            <a:r>
              <a:rPr lang="en-US" sz="2800" b="1" dirty="0" smtClean="0">
                <a:solidFill>
                  <a:srgbClr val="FF0000"/>
                </a:solidFill>
              </a:rPr>
              <a:t>I hypersensitivity</a:t>
            </a:r>
            <a:r>
              <a:rPr lang="en-US" sz="2800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The mononuclear or </a:t>
            </a:r>
            <a:r>
              <a:rPr lang="en-US" sz="2800" b="1" dirty="0" err="1" smtClean="0"/>
              <a:t>granulomatous</a:t>
            </a:r>
            <a:r>
              <a:rPr lang="en-US" sz="2800" b="1" dirty="0" smtClean="0"/>
              <a:t> infiltrate, together with positive skin tests to drugs, suggests a </a:t>
            </a:r>
            <a:r>
              <a:rPr lang="en-US" sz="2800" b="1" dirty="0" smtClean="0">
                <a:solidFill>
                  <a:srgbClr val="FF0000"/>
                </a:solidFill>
              </a:rPr>
              <a:t>T cell-mediated (type IV)</a:t>
            </a:r>
            <a:r>
              <a:rPr lang="en-US" sz="2800" b="1" dirty="0" smtClean="0"/>
              <a:t> hypersensitivity reaction.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A30A1-980B-426B-A806-EF388432F5D2}" type="slidenum">
              <a:rPr lang="ar-SA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u="sng" dirty="0" smtClean="0"/>
              <a:t>Morphology</a:t>
            </a:r>
            <a:endParaRPr lang="en-US" b="1" u="sng" dirty="0" smtClean="0"/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interstitium</a:t>
            </a:r>
            <a:r>
              <a:rPr lang="en-US" sz="2400" b="1" dirty="0" smtClean="0"/>
              <a:t> shows pronounced edema and infiltration by mononuclear cells, lymphocytes and macrophages 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/>
              <a:t>Eosinophils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neutrophils</a:t>
            </a:r>
            <a:r>
              <a:rPr lang="en-US" sz="2400" b="1" dirty="0" smtClean="0"/>
              <a:t> may be present, often in large numbers.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With some drugs (e.g., </a:t>
            </a:r>
            <a:r>
              <a:rPr lang="en-US" sz="2400" b="1" dirty="0" err="1" smtClean="0"/>
              <a:t>methicillin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thiazides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rifampin</a:t>
            </a:r>
            <a:r>
              <a:rPr lang="en-US" sz="2400" b="1" dirty="0" smtClean="0"/>
              <a:t>), interstitial non-necrotizing </a:t>
            </a:r>
            <a:r>
              <a:rPr lang="en-US" sz="2400" b="1" dirty="0" err="1" smtClean="0"/>
              <a:t>granulomas</a:t>
            </a:r>
            <a:r>
              <a:rPr lang="en-US" sz="2400" b="1" dirty="0" smtClean="0"/>
              <a:t> with giant cells may be seen.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glomeruli</a:t>
            </a:r>
            <a:r>
              <a:rPr lang="en-US" sz="2400" b="1" dirty="0" smtClean="0"/>
              <a:t> are normal except in some cases caused by </a:t>
            </a:r>
            <a:r>
              <a:rPr lang="en-US" sz="2400" b="1" dirty="0" err="1" smtClean="0"/>
              <a:t>nonsteroidal</a:t>
            </a:r>
            <a:r>
              <a:rPr lang="en-US" sz="2400" b="1" dirty="0" smtClean="0"/>
              <a:t> anti-inflammatory agents.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F4739-7F92-46E4-8FEF-0F2CCEC1DEF8}" type="slidenum">
              <a:rPr lang="ar-SA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u="sng" dirty="0" smtClean="0"/>
              <a:t>Clinical</a:t>
            </a:r>
            <a:r>
              <a:rPr lang="en-US" b="1" u="sng" dirty="0" smtClean="0"/>
              <a:t> </a:t>
            </a:r>
            <a:r>
              <a:rPr lang="en-US" sz="4000" b="1" u="sng" dirty="0" smtClean="0"/>
              <a:t>course</a:t>
            </a:r>
            <a:endParaRPr lang="en-US" b="1" u="sng" dirty="0" smtClean="0"/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b="1" dirty="0" smtClean="0"/>
              <a:t>The disease begins about 15 days (range 2-40 days) after exposure to the drug.</a:t>
            </a:r>
          </a:p>
          <a:p>
            <a:pPr eaLnBrk="1" hangingPunct="1"/>
            <a:r>
              <a:rPr lang="en-US" b="1" dirty="0" smtClean="0"/>
              <a:t>It is characterized by </a:t>
            </a:r>
            <a:r>
              <a:rPr lang="en-US" b="1" i="1" dirty="0" smtClean="0">
                <a:solidFill>
                  <a:srgbClr val="C00000"/>
                </a:solidFill>
              </a:rPr>
              <a:t>fever</a:t>
            </a:r>
            <a:r>
              <a:rPr lang="en-US" b="1" i="1" dirty="0" smtClean="0"/>
              <a:t>, </a:t>
            </a:r>
            <a:r>
              <a:rPr lang="en-US" b="1" i="1" dirty="0" err="1" smtClean="0">
                <a:solidFill>
                  <a:srgbClr val="C00000"/>
                </a:solidFill>
              </a:rPr>
              <a:t>eosinophilia</a:t>
            </a:r>
            <a:r>
              <a:rPr lang="en-US" b="1" dirty="0" smtClean="0"/>
              <a:t> &amp;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rash</a:t>
            </a:r>
            <a:r>
              <a:rPr lang="en-US" b="1" dirty="0" smtClean="0"/>
              <a:t> in about 25% of persons, and </a:t>
            </a:r>
            <a:r>
              <a:rPr lang="en-US" b="1" i="1" dirty="0" smtClean="0">
                <a:solidFill>
                  <a:srgbClr val="C00000"/>
                </a:solidFill>
              </a:rPr>
              <a:t>renal abnormalities</a:t>
            </a:r>
            <a:r>
              <a:rPr lang="en-US" b="1" i="1" dirty="0" smtClean="0"/>
              <a:t>.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/>
              <a:t>Renal findings include </a:t>
            </a:r>
            <a:r>
              <a:rPr lang="en-US" b="1" dirty="0" err="1" smtClean="0"/>
              <a:t>hematuria</a:t>
            </a:r>
            <a:r>
              <a:rPr lang="en-US" b="1" dirty="0" smtClean="0"/>
              <a:t>, minimal or no </a:t>
            </a:r>
            <a:r>
              <a:rPr lang="en-US" b="1" dirty="0" err="1" smtClean="0"/>
              <a:t>proteinuria</a:t>
            </a:r>
            <a:r>
              <a:rPr lang="en-US" b="1" dirty="0" smtClean="0"/>
              <a:t>, and </a:t>
            </a:r>
            <a:r>
              <a:rPr lang="en-US" b="1" dirty="0" err="1" smtClean="0"/>
              <a:t>leukocyturia</a:t>
            </a:r>
            <a:r>
              <a:rPr lang="en-US" b="1" dirty="0" smtClean="0"/>
              <a:t> (sometimes including </a:t>
            </a:r>
            <a:r>
              <a:rPr lang="en-US" b="1" dirty="0" err="1" smtClean="0"/>
              <a:t>eosinophils</a:t>
            </a:r>
            <a:r>
              <a:rPr lang="en-US" b="1" dirty="0" smtClean="0"/>
              <a:t>).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 rising serum creatinine or acute renal failure with </a:t>
            </a:r>
            <a:r>
              <a:rPr lang="en-US" b="1" dirty="0" err="1" smtClean="0"/>
              <a:t>oliguria</a:t>
            </a:r>
            <a:r>
              <a:rPr lang="en-US" b="1" dirty="0" smtClean="0"/>
              <a:t> develops in about 50% of cases, particularly in older patients. </a:t>
            </a:r>
          </a:p>
          <a:p>
            <a:pPr eaLnBrk="1" hangingPunct="1"/>
            <a:r>
              <a:rPr lang="en-US" b="1" dirty="0" smtClean="0"/>
              <a:t>It is important to recognize drug-induced renal failure, because withdrawal of the offending drug is followed by recovery although it may take several months for renal function to return to normal</a:t>
            </a:r>
            <a:endParaRPr lang="en-US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6F43-BCD0-442E-9F12-BFF7E546F749}" type="slidenum">
              <a:rPr lang="ar-SA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265B7-B697-486A-A6E6-C624A7B0EA4E}" type="slidenum">
              <a:rPr lang="ar-SA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Analgesic Nephropathy: chronic drug-induced 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Consumption  large quantities of analgesics may  cause </a:t>
            </a:r>
            <a:r>
              <a:rPr lang="en-US" sz="2400" b="1" dirty="0" smtClean="0"/>
              <a:t>chronic interstitial nephritis</a:t>
            </a:r>
            <a:r>
              <a:rPr lang="en-US" sz="2400" dirty="0" smtClean="0"/>
              <a:t> </a:t>
            </a:r>
            <a:r>
              <a:rPr lang="en-US" sz="2400" i="1" dirty="0" smtClean="0"/>
              <a:t>often associated with </a:t>
            </a:r>
            <a:r>
              <a:rPr lang="en-US" sz="2400" b="1" i="1" dirty="0" smtClean="0"/>
              <a:t>renal papillary necrosis</a:t>
            </a:r>
            <a:r>
              <a:rPr lang="en-US" sz="2400" i="1" dirty="0" smtClean="0"/>
              <a:t>.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smtClean="0"/>
              <a:t>ingestion of single types of analgesics or, most commonly people who develop this nephropathy consume mixtures containing some combination of </a:t>
            </a:r>
            <a:r>
              <a:rPr lang="en-US" sz="2400" dirty="0" err="1" smtClean="0"/>
              <a:t>phenacetin</a:t>
            </a:r>
            <a:r>
              <a:rPr lang="en-US" sz="2400" dirty="0" smtClean="0"/>
              <a:t>, aspirin, acetaminophen, caffeine, and codeine for long periods.</a:t>
            </a:r>
          </a:p>
          <a:p>
            <a:pPr eaLnBrk="1" hangingPunct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Aspirin and acetaminophen are common causes</a:t>
            </a:r>
          </a:p>
          <a:p>
            <a:pPr eaLnBrk="1" hangingPunct="1"/>
            <a:r>
              <a:rPr lang="en-US" sz="2400" b="1" dirty="0" smtClean="0"/>
              <a:t>While they can cause renal disease in apparently healthy individuals preexisting renal disease seems to be a necessary precursor to analgesic-induced renal failure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chemeClr val="accent1">
                    <a:lumMod val="25000"/>
                  </a:schemeClr>
                </a:solidFill>
              </a:rPr>
              <a:t>Pathogenesis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 entirely clear.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Papillary necrosis is the initial event</a:t>
            </a:r>
            <a:r>
              <a:rPr lang="en-US" dirty="0" smtClean="0"/>
              <a:t>, and the interstitial nephritis in the overlying renal parenchyma is a secondary phenomenon. 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covalent binding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oxidative damage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/>
              <a:t> Acetaminophen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inhibition of prostaglandin</a:t>
            </a:r>
            <a:r>
              <a:rPr lang="en-US" b="1" dirty="0" smtClean="0"/>
              <a:t> synthesis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aspirin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6F43-BCD0-442E-9F12-BFF7E546F749}" type="slidenum">
              <a:rPr lang="ar-SA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A091C-8314-4292-BB98-E92980E4F0E6}" type="slidenum">
              <a:rPr lang="ar-SA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Morphology</a:t>
            </a:r>
          </a:p>
          <a:p>
            <a:pPr eaLnBrk="1" hangingPunct="1"/>
            <a:r>
              <a:rPr lang="en-US" sz="2800" dirty="0" smtClean="0"/>
              <a:t>The papillae show coagulative necrosis </a:t>
            </a:r>
          </a:p>
          <a:p>
            <a:pPr eaLnBrk="1" hangingPunct="1"/>
            <a:r>
              <a:rPr lang="en-US" sz="2800" dirty="0" smtClean="0"/>
              <a:t>dystrophic calcification may occur in the necrotic areas. </a:t>
            </a:r>
          </a:p>
          <a:p>
            <a:pPr eaLnBrk="1" hangingPunct="1"/>
            <a:r>
              <a:rPr lang="en-US" sz="2800" dirty="0" smtClean="0"/>
              <a:t>tubular atrophy, interstitial scarring, and inflammation. 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small vessels</a:t>
            </a:r>
            <a:r>
              <a:rPr lang="en-US" sz="2800" dirty="0" smtClean="0"/>
              <a:t> in the papillae and urinary tract </a:t>
            </a:r>
            <a:r>
              <a:rPr lang="en-US" sz="2800" dirty="0" err="1" smtClean="0"/>
              <a:t>submucosa</a:t>
            </a:r>
            <a:r>
              <a:rPr lang="en-US" sz="2800" dirty="0" smtClean="0"/>
              <a:t> exhibit characteristic PAS-positive </a:t>
            </a:r>
            <a:r>
              <a:rPr lang="en-US" sz="2800" b="1" dirty="0" smtClean="0"/>
              <a:t>basement membrane thickening</a:t>
            </a:r>
            <a:r>
              <a:rPr lang="en-US" sz="2800" dirty="0" smtClean="0"/>
              <a:t>. 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E39164-8ECD-44A7-BC8D-F8DD830789E1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i="1" dirty="0" smtClean="0">
                <a:solidFill>
                  <a:srgbClr val="0070C0"/>
                </a:solidFill>
              </a:rPr>
              <a:t>2-Dialysis-associated acquired cysts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occur in the kidneys of patients with end-stage renal disease who have undergone </a:t>
            </a:r>
            <a:r>
              <a:rPr lang="en-US" sz="2800" b="1" dirty="0" smtClean="0">
                <a:solidFill>
                  <a:srgbClr val="FF0000"/>
                </a:solidFill>
              </a:rPr>
              <a:t>prolonged dialysis</a:t>
            </a:r>
            <a:r>
              <a:rPr lang="en-US" sz="2800" b="1" dirty="0" smtClean="0"/>
              <a:t>. </a:t>
            </a:r>
          </a:p>
          <a:p>
            <a:pPr eaLnBrk="1" hangingPunct="1"/>
            <a:r>
              <a:rPr lang="en-US" sz="2800" b="1" dirty="0" smtClean="0"/>
              <a:t>They are present in both cortex and medulla and may bleed causing </a:t>
            </a:r>
            <a:r>
              <a:rPr lang="en-US" sz="2800" b="1" dirty="0" err="1" smtClean="0">
                <a:solidFill>
                  <a:srgbClr val="FF0000"/>
                </a:solidFill>
              </a:rPr>
              <a:t>hematuria</a:t>
            </a:r>
            <a:r>
              <a:rPr lang="en-US" sz="2800" b="1" dirty="0" smtClean="0"/>
              <a:t>.</a:t>
            </a:r>
          </a:p>
          <a:p>
            <a:pPr eaLnBrk="1" hangingPunct="1"/>
            <a:r>
              <a:rPr lang="en-US" sz="2800" b="1" dirty="0" smtClean="0"/>
              <a:t>renal </a:t>
            </a:r>
            <a:r>
              <a:rPr lang="en-US" sz="2800" b="1" dirty="0" smtClean="0">
                <a:solidFill>
                  <a:srgbClr val="FF0000"/>
                </a:solidFill>
              </a:rPr>
              <a:t>carcinomas</a:t>
            </a:r>
            <a:r>
              <a:rPr lang="en-US" sz="2800" b="1" dirty="0" smtClean="0"/>
              <a:t> may arise in the walls of these cysts.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EC8D6-62EB-4590-BEC9-9BB8D7244858}" type="slidenum">
              <a:rPr lang="ar-SA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u="sng" smtClean="0"/>
              <a:t>Clinical Course</a:t>
            </a:r>
          </a:p>
        </p:txBody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Chronic renal failure, hypertension, and anemia.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anemia results in part from damage to red cells by phenacetin metabolites.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 complication of analgesic abuse is the </a:t>
            </a:r>
            <a:r>
              <a:rPr lang="en-US" b="1" smtClean="0">
                <a:solidFill>
                  <a:srgbClr val="FF0000"/>
                </a:solidFill>
              </a:rPr>
              <a:t>increased incidence of </a:t>
            </a:r>
            <a:r>
              <a:rPr lang="en-US" b="1" i="1" smtClean="0">
                <a:solidFill>
                  <a:srgbClr val="FF0000"/>
                </a:solidFill>
              </a:rPr>
              <a:t>transitional-cell carcinoma</a:t>
            </a:r>
            <a:r>
              <a:rPr lang="en-US" b="1" smtClean="0"/>
              <a:t> of the renal pelvis or bladder in persons who survive the renal failure.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9AB8D-D989-4A49-A52A-D093E2815E80}" type="slidenum">
              <a:rPr lang="ar-SA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Tubular Necrosis (ATN)</a:t>
            </a:r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b="1" dirty="0" smtClean="0"/>
              <a:t>ATN is a </a:t>
            </a:r>
            <a:r>
              <a:rPr lang="en-US" b="1" dirty="0" err="1" smtClean="0"/>
              <a:t>clinicopathologic</a:t>
            </a:r>
            <a:r>
              <a:rPr lang="en-US" b="1" dirty="0" smtClean="0"/>
              <a:t> entity characterized morphologically by damaged tubular epithelial cells and clinically by acute suppression of renal function. </a:t>
            </a:r>
          </a:p>
          <a:p>
            <a:pPr eaLnBrk="1" hangingPunct="1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It is the most common cause of acute renal failure.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/>
            <a:r>
              <a:rPr lang="en-US" b="1" dirty="0" smtClean="0"/>
              <a:t>In acute renal failure, urine flow falls within 24 hours to less than 400 </a:t>
            </a:r>
            <a:r>
              <a:rPr lang="en-US" b="1" dirty="0" err="1" smtClean="0"/>
              <a:t>mL</a:t>
            </a:r>
            <a:r>
              <a:rPr lang="en-US" b="1" dirty="0" smtClean="0"/>
              <a:t>/day (</a:t>
            </a:r>
            <a:r>
              <a:rPr lang="en-US" b="1" dirty="0" err="1" smtClean="0"/>
              <a:t>oliguria</a:t>
            </a:r>
            <a:r>
              <a:rPr lang="en-US" b="1" dirty="0" smtClean="0"/>
              <a:t>). 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B9F59B-9B1D-45A8-8F60-D39F2B2E03E8}" type="slidenum">
              <a:rPr lang="ar-SA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ATN: pathogenesis </a:t>
            </a:r>
          </a:p>
        </p:txBody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2757" name="Picture 4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524000"/>
            <a:ext cx="9037637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27301A-2A28-4FD2-9E9B-ECB6D9F714CD}" type="slidenum">
              <a:rPr lang="ar-SA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70C0"/>
                </a:solidFill>
              </a:rPr>
              <a:t>ATN is a reversible renal lesion.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predisposing clinical settings:</a:t>
            </a:r>
          </a:p>
          <a:p>
            <a:pPr eaLnBrk="1" hangingPunct="1"/>
            <a:r>
              <a:rPr lang="en-US" sz="2800" b="1" i="1" u="sng" dirty="0" smtClean="0"/>
              <a:t>Types: </a:t>
            </a:r>
          </a:p>
          <a:p>
            <a:pPr eaLnBrk="1" hangingPunct="1"/>
            <a:r>
              <a:rPr lang="en-US" sz="2800" b="1" i="1" u="sng" dirty="0" smtClean="0"/>
              <a:t>1- ischemic ATN : most common variant</a:t>
            </a:r>
          </a:p>
          <a:p>
            <a:pPr eaLnBrk="1" hangingPunct="1"/>
            <a:r>
              <a:rPr lang="en-US" sz="2800" b="1" i="1" u="sng" dirty="0" smtClean="0"/>
              <a:t>is associated with shock that result from either: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b="1" dirty="0" smtClean="0"/>
              <a:t>1- severe trauma.</a:t>
            </a:r>
          </a:p>
          <a:p>
            <a:pPr eaLnBrk="1" hangingPunct="1"/>
            <a:r>
              <a:rPr lang="en-US" sz="2800" b="1" dirty="0" smtClean="0"/>
              <a:t>2- acute pancreatitis.</a:t>
            </a:r>
          </a:p>
          <a:p>
            <a:pPr eaLnBrk="1" hangingPunct="1"/>
            <a:r>
              <a:rPr lang="en-US" sz="2800" b="1" dirty="0" smtClean="0"/>
              <a:t>3- septicemia.</a:t>
            </a:r>
          </a:p>
          <a:p>
            <a:pPr eaLnBrk="1" hangingPunct="1"/>
            <a:r>
              <a:rPr lang="en-US" sz="2800" b="1" dirty="0" smtClean="0"/>
              <a:t>4- mismatched blood transfusions and other hemolytic crises, as well as </a:t>
            </a:r>
            <a:r>
              <a:rPr lang="en-US" sz="2800" b="1" dirty="0" err="1" smtClean="0"/>
              <a:t>myoglobinuria</a:t>
            </a:r>
            <a:r>
              <a:rPr lang="en-US" sz="2800" b="1" dirty="0" smtClean="0"/>
              <a:t>.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/>
              <a:t>2- </a:t>
            </a:r>
            <a:r>
              <a:rPr lang="en-US" b="1" i="1" u="sng" dirty="0" err="1" smtClean="0"/>
              <a:t>nephrotoxic</a:t>
            </a:r>
            <a:r>
              <a:rPr lang="en-US" b="1" i="1" u="sng" dirty="0" smtClean="0"/>
              <a:t> ATN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/>
              <a:t>poisons including heavy metals (e.g., mercury)</a:t>
            </a:r>
          </a:p>
          <a:p>
            <a:pPr eaLnBrk="1" hangingPunct="1"/>
            <a:r>
              <a:rPr lang="en-US" b="1" dirty="0" smtClean="0"/>
              <a:t>organic solvents (e.g., carbon tetrachloride)</a:t>
            </a:r>
          </a:p>
          <a:p>
            <a:pPr eaLnBrk="1" hangingPunct="1"/>
            <a:r>
              <a:rPr lang="en-US" b="1" dirty="0" smtClean="0"/>
              <a:t>drugs such as </a:t>
            </a:r>
            <a:r>
              <a:rPr lang="en-US" b="1" dirty="0" err="1" smtClean="0"/>
              <a:t>gentamicin</a:t>
            </a:r>
            <a:r>
              <a:rPr lang="en-US" b="1" dirty="0" smtClean="0"/>
              <a:t> and other antibiotics, and radiographic contrast agents.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6F43-BCD0-442E-9F12-BFF7E546F749}" type="slidenum">
              <a:rPr lang="ar-SA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Cystic change associated with chronic renal dialysis.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4500" name="Picture 5" descr="RENAL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13962-BB70-4B35-B542-A4404C03CEA0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70C0"/>
                </a:solidFill>
              </a:rPr>
              <a:t>3-Autosomal Dominant (Adult) Polycystic Kidney Disease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Characterized by multiple expanding cysts of both kidneys that ultimately destroy the intervening parenchyma.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Incidence (1: 500-1000) persons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Accounts for 10% of cases of chronic renal failure.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It can be caused by inheritance of one of at least 2 autosomal dominant genes of very high </a:t>
            </a:r>
            <a:r>
              <a:rPr lang="en-US" sz="2400" b="1" dirty="0" err="1" smtClean="0"/>
              <a:t>penetrance</a:t>
            </a:r>
            <a:r>
              <a:rPr lang="en-US" sz="2400" b="1" dirty="0" smtClean="0"/>
              <a:t>.</a:t>
            </a:r>
          </a:p>
          <a:p>
            <a:pPr eaLnBrk="1" hangingPunct="1">
              <a:buNone/>
            </a:pPr>
            <a:r>
              <a:rPr lang="en-US" sz="2400" b="1" dirty="0" smtClean="0"/>
              <a:t>(1)- </a:t>
            </a:r>
            <a:r>
              <a:rPr lang="en-US" sz="2400" b="1" i="1" dirty="0" smtClean="0">
                <a:solidFill>
                  <a:srgbClr val="FF0000"/>
                </a:solidFill>
              </a:rPr>
              <a:t>PKD1 </a:t>
            </a:r>
            <a:r>
              <a:rPr lang="en-US" sz="2400" b="1" dirty="0" smtClean="0"/>
              <a:t>on the short arm of chromosome 16 </a:t>
            </a:r>
          </a:p>
          <a:p>
            <a:pPr eaLnBrk="1" hangingPunct="1">
              <a:buNone/>
            </a:pPr>
            <a:r>
              <a:rPr lang="en-US" sz="2400" b="1" dirty="0" smtClean="0"/>
              <a:t>- In 85-90% of families </a:t>
            </a:r>
          </a:p>
          <a:p>
            <a:pPr eaLnBrk="1" hangingPunct="1">
              <a:buNone/>
            </a:pPr>
            <a:r>
              <a:rPr lang="en-US" sz="2400" b="1" dirty="0" smtClean="0"/>
              <a:t>-This gene encodes a large and complex cell membrane-associated protein called </a:t>
            </a:r>
            <a:r>
              <a:rPr lang="en-US" sz="2400" b="1" dirty="0" smtClean="0">
                <a:solidFill>
                  <a:srgbClr val="FF0000"/>
                </a:solidFill>
              </a:rPr>
              <a:t>polycystin-1</a:t>
            </a: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5AB0D-5105-4041-9FED-1BFD5CB8F94D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/>
              <a:t>(2)- </a:t>
            </a:r>
            <a:r>
              <a:rPr lang="en-US" sz="2800" b="1" i="1" dirty="0" smtClean="0">
                <a:solidFill>
                  <a:srgbClr val="FF0000"/>
                </a:solidFill>
              </a:rPr>
              <a:t>PKD2</a:t>
            </a:r>
            <a:r>
              <a:rPr lang="en-US" sz="2800" b="1" dirty="0" smtClean="0">
                <a:solidFill>
                  <a:srgbClr val="FF0000"/>
                </a:solidFill>
              </a:rPr>
              <a:t> gene</a:t>
            </a:r>
            <a:r>
              <a:rPr lang="en-US" sz="2800" b="1" dirty="0" smtClean="0"/>
              <a:t> (10-15% of cases) on chromosome 4: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encodes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polycystin</a:t>
            </a:r>
            <a:r>
              <a:rPr lang="en-US" sz="2800" b="1" i="1" dirty="0" smtClean="0">
                <a:solidFill>
                  <a:srgbClr val="FF0000"/>
                </a:solidFill>
              </a:rPr>
              <a:t> 2.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Polycystin</a:t>
            </a:r>
            <a:r>
              <a:rPr lang="en-US" sz="2800" b="1" dirty="0" smtClean="0"/>
              <a:t> 2 is thought to function as a calcium-permeable membrane channel.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polycystins</a:t>
            </a:r>
            <a:r>
              <a:rPr lang="en-US" sz="2800" b="1" dirty="0" smtClean="0"/>
              <a:t> 1 and 2 are believed to act together by forming </a:t>
            </a:r>
            <a:r>
              <a:rPr lang="en-US" sz="2800" b="1" dirty="0" err="1" smtClean="0"/>
              <a:t>heterodimers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mutation in either gene gives rise to essentially the same phenotype although patients with </a:t>
            </a:r>
            <a:r>
              <a:rPr lang="en-US" sz="2800" b="1" i="1" dirty="0" smtClean="0"/>
              <a:t>PKD2</a:t>
            </a:r>
            <a:r>
              <a:rPr lang="en-US" sz="2800" b="1" dirty="0" smtClean="0"/>
              <a:t> mutations have a slower rate of disease progression as compared with patients with </a:t>
            </a:r>
            <a:r>
              <a:rPr lang="en-US" sz="2800" b="1" i="1" dirty="0" smtClean="0"/>
              <a:t>PKD1</a:t>
            </a:r>
            <a:r>
              <a:rPr lang="en-US" sz="2800" b="1" dirty="0" smtClean="0"/>
              <a:t> mutations.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6A134-3BC9-4C75-B1DB-F2629A639622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8597" name="Picture 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2304</Words>
  <Application>Microsoft Office PowerPoint</Application>
  <PresentationFormat>On-screen Show (4:3)</PresentationFormat>
  <Paragraphs>300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blank</vt:lpstr>
      <vt:lpstr>Slide 1</vt:lpstr>
      <vt:lpstr>Slide 2</vt:lpstr>
      <vt:lpstr>Slide 3</vt:lpstr>
      <vt:lpstr>Simple renal Cysts</vt:lpstr>
      <vt:lpstr>2-Dialysis-associated acquired cysts </vt:lpstr>
      <vt:lpstr>Cystic change associated with chronic renal dialysis. </vt:lpstr>
      <vt:lpstr>3-Autosomal Dominant (Adult) Polycystic Kidney Disease  </vt:lpstr>
      <vt:lpstr>Slide 8</vt:lpstr>
      <vt:lpstr>Slide 9</vt:lpstr>
      <vt:lpstr>Slide 10</vt:lpstr>
      <vt:lpstr>Slide 11</vt:lpstr>
      <vt:lpstr>4-Autosomal Recessive (Childhood) Polycystic Kidney Disease</vt:lpstr>
      <vt:lpstr>Normal term infant kidneys</vt:lpstr>
      <vt:lpstr>Cysts are fairly small but uniformly distributed throughout the parenchyma so that the disease is usually symmetrical in appearance with both kidneys markedly enlarged. </vt:lpstr>
      <vt:lpstr>5-Medullary Cystic Disease</vt:lpstr>
      <vt:lpstr>Slide 16</vt:lpstr>
      <vt:lpstr>URINARY OUTFLOW OBSTRUCTION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Hydronephrosis </vt:lpstr>
      <vt:lpstr>Hydronephrosis</vt:lpstr>
      <vt:lpstr>Slide 28</vt:lpstr>
      <vt:lpstr>Slide 29</vt:lpstr>
      <vt:lpstr>Slide 30</vt:lpstr>
      <vt:lpstr>Slide 31</vt:lpstr>
      <vt:lpstr>Tubulointerstitial Nephritis </vt:lpstr>
      <vt:lpstr>Infectious : Acute Pyelonephritis</vt:lpstr>
      <vt:lpstr>Slide 34</vt:lpstr>
      <vt:lpstr>Slide 35</vt:lpstr>
      <vt:lpstr>Slide 36</vt:lpstr>
      <vt:lpstr>Slide 37</vt:lpstr>
      <vt:lpstr>Slide 38</vt:lpstr>
      <vt:lpstr>Slide 39</vt:lpstr>
      <vt:lpstr>Vesicoureteral reflux  </vt:lpstr>
      <vt:lpstr>Slide 41</vt:lpstr>
      <vt:lpstr>Drug-Induced Interstitial Nephritis </vt:lpstr>
      <vt:lpstr>Slide 43</vt:lpstr>
      <vt:lpstr>Morphology</vt:lpstr>
      <vt:lpstr>Clinical course</vt:lpstr>
      <vt:lpstr>Slide 46</vt:lpstr>
      <vt:lpstr>Analgesic Nephropathy: chronic drug-induced </vt:lpstr>
      <vt:lpstr>Slide 48</vt:lpstr>
      <vt:lpstr>Slide 49</vt:lpstr>
      <vt:lpstr>Clinical Course</vt:lpstr>
      <vt:lpstr>Acute Tubular Necrosis (ATN)</vt:lpstr>
      <vt:lpstr>ATN: pathogenesis 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10</cp:revision>
  <dcterms:created xsi:type="dcterms:W3CDTF">2006-08-16T00:00:00Z</dcterms:created>
  <dcterms:modified xsi:type="dcterms:W3CDTF">2016-04-07T10:17:56Z</dcterms:modified>
</cp:coreProperties>
</file>