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5" r:id="rId2"/>
    <p:sldId id="346" r:id="rId3"/>
    <p:sldId id="276" r:id="rId4"/>
    <p:sldId id="278" r:id="rId5"/>
    <p:sldId id="280" r:id="rId6"/>
    <p:sldId id="352" r:id="rId7"/>
    <p:sldId id="285" r:id="rId8"/>
    <p:sldId id="286" r:id="rId9"/>
    <p:sldId id="287" r:id="rId10"/>
    <p:sldId id="290" r:id="rId11"/>
    <p:sldId id="291" r:id="rId12"/>
    <p:sldId id="353" r:id="rId13"/>
    <p:sldId id="347" r:id="rId14"/>
    <p:sldId id="293" r:id="rId15"/>
    <p:sldId id="295" r:id="rId16"/>
    <p:sldId id="297" r:id="rId17"/>
    <p:sldId id="301" r:id="rId18"/>
    <p:sldId id="307" r:id="rId19"/>
    <p:sldId id="348" r:id="rId20"/>
    <p:sldId id="321" r:id="rId21"/>
    <p:sldId id="323" r:id="rId22"/>
    <p:sldId id="326" r:id="rId23"/>
    <p:sldId id="329" r:id="rId24"/>
    <p:sldId id="330" r:id="rId25"/>
    <p:sldId id="331" r:id="rId26"/>
    <p:sldId id="336" r:id="rId27"/>
    <p:sldId id="338" r:id="rId28"/>
    <p:sldId id="360" r:id="rId29"/>
    <p:sldId id="362" r:id="rId30"/>
    <p:sldId id="363" r:id="rId31"/>
    <p:sldId id="364" r:id="rId32"/>
    <p:sldId id="365" r:id="rId33"/>
    <p:sldId id="366" r:id="rId34"/>
    <p:sldId id="367" r:id="rId35"/>
    <p:sldId id="368" r:id="rId36"/>
    <p:sldId id="369" r:id="rId37"/>
    <p:sldId id="370" r:id="rId38"/>
    <p:sldId id="372" r:id="rId39"/>
    <p:sldId id="373" r:id="rId40"/>
    <p:sldId id="374" r:id="rId41"/>
    <p:sldId id="354" r:id="rId42"/>
    <p:sldId id="355" r:id="rId43"/>
    <p:sldId id="356" r:id="rId44"/>
    <p:sldId id="357" r:id="rId45"/>
    <p:sldId id="358" r:id="rId46"/>
    <p:sldId id="359" r:id="rId47"/>
    <p:sldId id="361" r:id="rId48"/>
    <p:sldId id="340" r:id="rId49"/>
    <p:sldId id="342" r:id="rId50"/>
    <p:sldId id="34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64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5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0670B7-51E2-466B-891B-C8F6946494EF}" type="slidenum">
              <a:rPr lang="ar-SA">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57EB46-208C-464F-96F8-DAA37E717E87}" type="slidenum">
              <a:rPr lang="ar-SA">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67D567-3787-4557-BEF7-69E8E9F28ABF}" type="slidenum">
              <a:rPr lang="ar-SA">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A96BD7-24DD-41CF-865F-21BCF12B5460}" type="slidenum">
              <a:rPr lang="ar-SA">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DC1E10-6D12-46CF-8E81-FA15A6665799}" type="slidenum">
              <a:rPr lang="ar-SA">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DEDF11-DA96-4FAB-A3C2-74686D2D8216}" type="slidenum">
              <a:rPr lang="ar-SA">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5790598-682B-4852-94C3-4759E7E9D49D}" type="slidenum">
              <a:rPr lang="ar-SA">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373B738-8578-4AA8-BFC0-97B96DE3816B}" type="slidenum">
              <a:rPr lang="ar-SA">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B2A7BCC-E822-40B3-B54C-32ABD8B2CA47}" type="slidenum">
              <a:rPr lang="ar-SA">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69F01-3E4C-4B6D-80F7-8A72299A47E6}" type="slidenum">
              <a:rPr lang="ar-SA">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76E142-C890-42CA-AADB-2D8E7E9A3A2B}" type="slidenum">
              <a:rPr lang="ar-SA">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u="none">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u="none">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u="none">
                <a:latin typeface="Arial" charset="0"/>
                <a:cs typeface="Arial" charset="0"/>
              </a:defRPr>
            </a:lvl1pPr>
          </a:lstStyle>
          <a:p>
            <a:pPr fontAlgn="base">
              <a:spcBef>
                <a:spcPct val="0"/>
              </a:spcBef>
              <a:spcAft>
                <a:spcPct val="0"/>
              </a:spcAft>
              <a:defRPr/>
            </a:pPr>
            <a:fld id="{59F24579-AA59-4E39-8FCD-668529ECCB3D}" type="slidenum">
              <a:rPr lang="ar-SA">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b="1" i="1" dirty="0" smtClean="0"/>
              <a:t>Glomerular diseases- 2</a:t>
            </a:r>
            <a:endParaRPr lang="ar-JO" b="1" i="1" dirty="0"/>
          </a:p>
        </p:txBody>
      </p:sp>
      <p:sp>
        <p:nvSpPr>
          <p:cNvPr id="2" name="Slide Number Placeholder 1"/>
          <p:cNvSpPr>
            <a:spLocks noGrp="1"/>
          </p:cNvSpPr>
          <p:nvPr>
            <p:ph type="sldNum" sz="quarter" idx="12"/>
          </p:nvPr>
        </p:nvSpPr>
        <p:spPr/>
        <p:txBody>
          <a:bodyPr/>
          <a:lstStyle/>
          <a:p>
            <a:pPr>
              <a:defRPr/>
            </a:pPr>
            <a:fld id="{CB2A7BCC-E822-40B3-B54C-32ABD8B2CA47}" type="slidenum">
              <a:rPr lang="ar-SA" smtClean="0">
                <a:solidFill>
                  <a:srgbClr val="000000"/>
                </a:solidFill>
              </a:rPr>
              <a:pPr>
                <a:defRPr/>
              </a:pPr>
              <a:t>1</a:t>
            </a:fld>
            <a:endParaRPr lang="en-US">
              <a:solidFill>
                <a:srgbClr val="000000"/>
              </a:solidFill>
            </a:endParaRP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p:spPr>
        <p:txBody>
          <a:bodyPr/>
          <a:lstStyle/>
          <a:p>
            <a:fld id="{4E40E8BE-DDC0-48DD-A569-20E5C90E8BDE}" type="slidenum">
              <a:rPr lang="ar-SA" smtClean="0">
                <a:solidFill>
                  <a:srgbClr val="000000"/>
                </a:solidFill>
              </a:rPr>
              <a:pPr/>
              <a:t>10</a:t>
            </a:fld>
            <a:endParaRPr lang="en-US" smtClean="0">
              <a:solidFill>
                <a:srgbClr val="000000"/>
              </a:solidFill>
            </a:endParaRPr>
          </a:p>
        </p:txBody>
      </p:sp>
      <p:sp>
        <p:nvSpPr>
          <p:cNvPr id="115715" name="Rectangle 2"/>
          <p:cNvSpPr>
            <a:spLocks noGrp="1" noChangeArrowheads="1"/>
          </p:cNvSpPr>
          <p:nvPr>
            <p:ph type="title"/>
          </p:nvPr>
        </p:nvSpPr>
        <p:spPr/>
        <p:txBody>
          <a:bodyPr/>
          <a:lstStyle/>
          <a:p>
            <a:pPr eaLnBrk="1" hangingPunct="1"/>
            <a:r>
              <a:rPr lang="en-US" sz="2000" b="1" smtClean="0"/>
              <a:t>EM-Typical electron-dense subepithelial "hump(</a:t>
            </a:r>
            <a:r>
              <a:rPr lang="en-US" sz="2000" b="1" i="1" smtClean="0"/>
              <a:t>arrow)</a:t>
            </a:r>
            <a:r>
              <a:rPr lang="ar-SA" sz="2000" b="1" smtClean="0"/>
              <a:t> </a:t>
            </a:r>
            <a:r>
              <a:rPr lang="en-US" sz="2000" b="1" smtClean="0"/>
              <a:t> and intramembranous deposits. </a:t>
            </a:r>
            <a:br>
              <a:rPr lang="en-US" sz="2000" b="1" smtClean="0"/>
            </a:br>
            <a:r>
              <a:rPr lang="en-US" sz="1200" b="1" smtClean="0"/>
              <a:t>BM, basement membrane; CL, capillary lumen; E, endothelial cell; Ep, visceral epithelial cells (podocytes</a:t>
            </a:r>
            <a:r>
              <a:rPr lang="ar-SA" sz="1200" smtClean="0"/>
              <a:t> </a:t>
            </a:r>
            <a:r>
              <a:rPr lang="en-US" sz="1200" smtClean="0"/>
              <a:t>)</a:t>
            </a:r>
          </a:p>
        </p:txBody>
      </p:sp>
      <p:sp>
        <p:nvSpPr>
          <p:cNvPr id="115716" name="Rectangle 3"/>
          <p:cNvSpPr>
            <a:spLocks noGrp="1" noChangeArrowheads="1"/>
          </p:cNvSpPr>
          <p:nvPr>
            <p:ph type="body" idx="1"/>
          </p:nvPr>
        </p:nvSpPr>
        <p:spPr/>
        <p:txBody>
          <a:bodyPr/>
          <a:lstStyle/>
          <a:p>
            <a:pPr eaLnBrk="1" hangingPunct="1"/>
            <a:endParaRPr lang="en-US" smtClean="0"/>
          </a:p>
        </p:txBody>
      </p:sp>
      <p:pic>
        <p:nvPicPr>
          <p:cNvPr id="115717" name="Picture 4"/>
          <p:cNvPicPr>
            <a:picLocks noChangeAspect="1" noChangeArrowheads="1"/>
          </p:cNvPicPr>
          <p:nvPr/>
        </p:nvPicPr>
        <p:blipFill>
          <a:blip r:embed="rId2" cstate="print"/>
          <a:srcRect/>
          <a:stretch>
            <a:fillRect/>
          </a:stretch>
        </p:blipFill>
        <p:spPr bwMode="auto">
          <a:xfrm>
            <a:off x="457200" y="1447800"/>
            <a:ext cx="8229600" cy="4724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a:noFill/>
        </p:spPr>
        <p:txBody>
          <a:bodyPr/>
          <a:lstStyle/>
          <a:p>
            <a:fld id="{1B652F0E-4665-4014-8067-EBB7D02329A0}" type="slidenum">
              <a:rPr lang="ar-SA" smtClean="0">
                <a:solidFill>
                  <a:srgbClr val="000000"/>
                </a:solidFill>
              </a:rPr>
              <a:pPr/>
              <a:t>11</a:t>
            </a:fld>
            <a:endParaRPr lang="en-US" smtClean="0">
              <a:solidFill>
                <a:srgbClr val="000000"/>
              </a:solidFill>
            </a:endParaRPr>
          </a:p>
        </p:txBody>
      </p:sp>
      <p:sp>
        <p:nvSpPr>
          <p:cNvPr id="116739" name="Rectangle 2"/>
          <p:cNvSpPr>
            <a:spLocks noGrp="1" noChangeArrowheads="1"/>
          </p:cNvSpPr>
          <p:nvPr>
            <p:ph type="title"/>
          </p:nvPr>
        </p:nvSpPr>
        <p:spPr>
          <a:xfrm>
            <a:off x="457200" y="-152400"/>
            <a:ext cx="8229600" cy="1143000"/>
          </a:xfrm>
        </p:spPr>
        <p:txBody>
          <a:bodyPr/>
          <a:lstStyle/>
          <a:p>
            <a:pPr eaLnBrk="1" hangingPunct="1"/>
            <a:r>
              <a:rPr lang="en-US" b="1" i="1" u="sng" dirty="0" smtClean="0"/>
              <a:t>Clinical Course</a:t>
            </a:r>
          </a:p>
        </p:txBody>
      </p:sp>
      <p:sp>
        <p:nvSpPr>
          <p:cNvPr id="116740" name="Rectangle 3"/>
          <p:cNvSpPr>
            <a:spLocks noGrp="1" noChangeArrowheads="1"/>
          </p:cNvSpPr>
          <p:nvPr>
            <p:ph type="body" idx="1"/>
          </p:nvPr>
        </p:nvSpPr>
        <p:spPr>
          <a:xfrm>
            <a:off x="457200" y="838200"/>
            <a:ext cx="8229600" cy="5715000"/>
          </a:xfrm>
        </p:spPr>
        <p:txBody>
          <a:bodyPr/>
          <a:lstStyle/>
          <a:p>
            <a:pPr eaLnBrk="1" hangingPunct="1">
              <a:lnSpc>
                <a:spcPct val="90000"/>
              </a:lnSpc>
            </a:pPr>
            <a:r>
              <a:rPr lang="en-US" sz="2400" b="1" dirty="0" smtClean="0"/>
              <a:t>abrupt onset .</a:t>
            </a:r>
          </a:p>
          <a:p>
            <a:pPr eaLnBrk="1" hangingPunct="1">
              <a:lnSpc>
                <a:spcPct val="90000"/>
              </a:lnSpc>
            </a:pPr>
            <a:r>
              <a:rPr lang="en-US" sz="2400" b="1" dirty="0" smtClean="0"/>
              <a:t>malaise, a slight fever, nausea, and the nephritic syndrome. </a:t>
            </a:r>
          </a:p>
          <a:p>
            <a:pPr eaLnBrk="1" hangingPunct="1">
              <a:lnSpc>
                <a:spcPct val="90000"/>
              </a:lnSpc>
            </a:pPr>
            <a:r>
              <a:rPr lang="en-US" sz="2400" b="1" dirty="0" err="1" smtClean="0"/>
              <a:t>oliguria</a:t>
            </a:r>
            <a:r>
              <a:rPr lang="en-US" sz="2400" b="1" dirty="0" smtClean="0"/>
              <a:t>, </a:t>
            </a:r>
            <a:r>
              <a:rPr lang="en-US" sz="2400" b="1" dirty="0" err="1" smtClean="0"/>
              <a:t>azotemia</a:t>
            </a:r>
            <a:r>
              <a:rPr lang="en-US" sz="2400" b="1" dirty="0" smtClean="0"/>
              <a:t>, and hypertension are only mild to moderate. </a:t>
            </a:r>
          </a:p>
          <a:p>
            <a:pPr eaLnBrk="1" hangingPunct="1">
              <a:lnSpc>
                <a:spcPct val="90000"/>
              </a:lnSpc>
            </a:pPr>
            <a:r>
              <a:rPr lang="en-US" sz="2400" b="1" dirty="0" smtClean="0"/>
              <a:t>gross </a:t>
            </a:r>
            <a:r>
              <a:rPr lang="en-US" sz="2400" b="1" dirty="0" err="1" smtClean="0"/>
              <a:t>hematuria</a:t>
            </a:r>
            <a:r>
              <a:rPr lang="en-US" sz="2400" b="1" dirty="0" smtClean="0"/>
              <a:t>.</a:t>
            </a:r>
          </a:p>
          <a:p>
            <a:pPr eaLnBrk="1" hangingPunct="1">
              <a:lnSpc>
                <a:spcPct val="90000"/>
              </a:lnSpc>
            </a:pPr>
            <a:r>
              <a:rPr lang="en-US" sz="2400" b="1" dirty="0" smtClean="0"/>
              <a:t>Mild </a:t>
            </a:r>
            <a:r>
              <a:rPr lang="en-US" sz="2400" b="1" dirty="0" err="1" smtClean="0"/>
              <a:t>proteinuria</a:t>
            </a:r>
            <a:r>
              <a:rPr lang="en-US" sz="2400" b="1" dirty="0" smtClean="0"/>
              <a:t>. </a:t>
            </a:r>
          </a:p>
          <a:p>
            <a:pPr eaLnBrk="1" hangingPunct="1">
              <a:lnSpc>
                <a:spcPct val="90000"/>
              </a:lnSpc>
            </a:pPr>
            <a:r>
              <a:rPr lang="en-US" sz="2400" b="1" dirty="0" smtClean="0"/>
              <a:t>Serum complement levels are low during the active phase of the disease.</a:t>
            </a:r>
          </a:p>
          <a:p>
            <a:pPr eaLnBrk="1" hangingPunct="1">
              <a:lnSpc>
                <a:spcPct val="90000"/>
              </a:lnSpc>
            </a:pPr>
            <a:r>
              <a:rPr lang="en-US" sz="2400" b="1" dirty="0" smtClean="0"/>
              <a:t>↑serum anti-</a:t>
            </a:r>
            <a:r>
              <a:rPr lang="en-US" sz="2400" b="1" dirty="0" err="1" smtClean="0"/>
              <a:t>streptolysin</a:t>
            </a:r>
            <a:r>
              <a:rPr lang="en-US" sz="2400" b="1" dirty="0" smtClean="0"/>
              <a:t> O antibody titers.</a:t>
            </a:r>
          </a:p>
          <a:p>
            <a:pPr eaLnBrk="1" hangingPunct="1">
              <a:lnSpc>
                <a:spcPct val="90000"/>
              </a:lnSpc>
            </a:pPr>
            <a:r>
              <a:rPr lang="en-US" sz="2400" b="1" dirty="0" smtClean="0"/>
              <a:t>Recovery occurs in most children in epidemic cases.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eaLnBrk="1" hangingPunct="1">
              <a:lnSpc>
                <a:spcPct val="90000"/>
              </a:lnSpc>
            </a:pPr>
            <a:r>
              <a:rPr lang="en-US" sz="2800" b="1" dirty="0"/>
              <a:t>Some children develop rapidly progressive GN due to severe injury with crescents or chronic renal disease due to secondary scarring</a:t>
            </a:r>
          </a:p>
          <a:p>
            <a:pPr eaLnBrk="1" hangingPunct="1">
              <a:lnSpc>
                <a:spcPct val="90000"/>
              </a:lnSpc>
            </a:pPr>
            <a:r>
              <a:rPr lang="en-US" sz="2800" b="1" dirty="0"/>
              <a:t>The prognosis in sporadic cases is less clear. </a:t>
            </a:r>
          </a:p>
          <a:p>
            <a:pPr eaLnBrk="1" hangingPunct="1">
              <a:lnSpc>
                <a:spcPct val="90000"/>
              </a:lnSpc>
            </a:pPr>
            <a:r>
              <a:rPr lang="en-US" sz="2800" b="1" dirty="0"/>
              <a:t>In adults 15% to 50% of individuals develop end-stage renal disease over the ensuing few years or 1 to 2 decades.</a:t>
            </a:r>
          </a:p>
          <a:p>
            <a:pPr eaLnBrk="1" hangingPunct="1">
              <a:lnSpc>
                <a:spcPct val="90000"/>
              </a:lnSpc>
            </a:pPr>
            <a:r>
              <a:rPr lang="en-US" sz="2800" b="1" dirty="0"/>
              <a:t>in children the prevalence of chronicity after sporadic cases of acute </a:t>
            </a:r>
            <a:r>
              <a:rPr lang="en-US" sz="2800" b="1" dirty="0" err="1"/>
              <a:t>postinfectious</a:t>
            </a:r>
            <a:r>
              <a:rPr lang="en-US" sz="2800" b="1" dirty="0"/>
              <a:t> GN is much lower</a:t>
            </a:r>
          </a:p>
          <a:p>
            <a:endParaRPr lang="en-US" sz="2800" dirty="0"/>
          </a:p>
        </p:txBody>
      </p:sp>
      <p:sp>
        <p:nvSpPr>
          <p:cNvPr id="4" name="Slide Number Placeholder 3"/>
          <p:cNvSpPr>
            <a:spLocks noGrp="1"/>
          </p:cNvSpPr>
          <p:nvPr>
            <p:ph type="sldNum" sz="quarter" idx="12"/>
          </p:nvPr>
        </p:nvSpPr>
        <p:spPr/>
        <p:txBody>
          <a:bodyPr/>
          <a:lstStyle/>
          <a:p>
            <a:pPr>
              <a:defRPr/>
            </a:pPr>
            <a:fld id="{A3A96BD7-24DD-41CF-865F-21BCF12B5460}" type="slidenum">
              <a:rPr lang="ar-SA" smtClean="0">
                <a:solidFill>
                  <a:srgbClr val="000000"/>
                </a:solidFill>
              </a:rPr>
              <a:pPr>
                <a:defRPr/>
              </a:pPr>
              <a:t>12</a:t>
            </a:fld>
            <a:endParaRPr lang="en-US">
              <a:solidFill>
                <a:srgbClr val="000000"/>
              </a:solidFill>
            </a:endParaRPr>
          </a:p>
        </p:txBody>
      </p:sp>
    </p:spTree>
    <p:extLst>
      <p:ext uri="{BB962C8B-B14F-4D97-AF65-F5344CB8AC3E}">
        <p14:creationId xmlns="" xmlns:p14="http://schemas.microsoft.com/office/powerpoint/2010/main" val="4149852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b="1" i="1" dirty="0" smtClean="0"/>
              <a:t>Glomerular diseases- 2</a:t>
            </a:r>
            <a:endParaRPr lang="ar-JO" b="1" i="1" dirty="0"/>
          </a:p>
        </p:txBody>
      </p:sp>
      <p:sp>
        <p:nvSpPr>
          <p:cNvPr id="4" name="Subtitle 3"/>
          <p:cNvSpPr>
            <a:spLocks noGrp="1"/>
          </p:cNvSpPr>
          <p:nvPr>
            <p:ph type="subTitle" idx="1"/>
          </p:nvPr>
        </p:nvSpPr>
        <p:spPr>
          <a:solidFill>
            <a:schemeClr val="accent5">
              <a:lumMod val="90000"/>
            </a:schemeClr>
          </a:solidFill>
        </p:spPr>
        <p:txBody>
          <a:bodyPr/>
          <a:lstStyle/>
          <a:p>
            <a:r>
              <a:rPr lang="en-US" sz="4000" dirty="0" smtClean="0">
                <a:effectLst>
                  <a:outerShdw blurRad="38100" dist="38100" dir="2700000" algn="tl">
                    <a:srgbClr val="000000">
                      <a:alpha val="43137"/>
                    </a:srgbClr>
                  </a:outerShdw>
                </a:effectLst>
              </a:rPr>
              <a:t>Diseases leading to Nephritic syndrome</a:t>
            </a:r>
            <a:endParaRPr lang="ar-JO" sz="4000"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CB2A7BCC-E822-40B3-B54C-32ABD8B2CA47}" type="slidenum">
              <a:rPr lang="ar-SA" smtClean="0">
                <a:solidFill>
                  <a:srgbClr val="000000"/>
                </a:solidFill>
              </a:rPr>
              <a:pPr>
                <a:defRPr/>
              </a:pPr>
              <a:t>13</a:t>
            </a:fld>
            <a:endParaRPr lang="en-US">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5"/>
          <p:cNvSpPr>
            <a:spLocks noGrp="1"/>
          </p:cNvSpPr>
          <p:nvPr>
            <p:ph type="sldNum" sz="quarter" idx="12"/>
          </p:nvPr>
        </p:nvSpPr>
        <p:spPr>
          <a:noFill/>
        </p:spPr>
        <p:txBody>
          <a:bodyPr/>
          <a:lstStyle/>
          <a:p>
            <a:fld id="{BE70863C-EB3C-46BF-AF1B-3EF78724B5B0}" type="slidenum">
              <a:rPr lang="ar-SA" smtClean="0">
                <a:solidFill>
                  <a:srgbClr val="000000"/>
                </a:solidFill>
              </a:rPr>
              <a:pPr/>
              <a:t>14</a:t>
            </a:fld>
            <a:endParaRPr lang="en-US" smtClean="0">
              <a:solidFill>
                <a:srgbClr val="000000"/>
              </a:solidFill>
            </a:endParaRPr>
          </a:p>
        </p:txBody>
      </p:sp>
      <p:sp>
        <p:nvSpPr>
          <p:cNvPr id="118787" name="Rectangle 2"/>
          <p:cNvSpPr>
            <a:spLocks noGrp="1" noChangeArrowheads="1"/>
          </p:cNvSpPr>
          <p:nvPr>
            <p:ph type="title"/>
          </p:nvPr>
        </p:nvSpPr>
        <p:spPr>
          <a:xfrm>
            <a:off x="457200" y="-228600"/>
            <a:ext cx="8229600" cy="1143000"/>
          </a:xfrm>
        </p:spPr>
        <p:txBody>
          <a:bodyPr/>
          <a:lstStyle/>
          <a:p>
            <a:pPr eaLnBrk="1" hangingPunct="1"/>
            <a:r>
              <a:rPr lang="en-US" sz="3600" b="1" u="sng" dirty="0" err="1" smtClean="0">
                <a:solidFill>
                  <a:srgbClr val="FF0000"/>
                </a:solidFill>
              </a:rPr>
              <a:t>IgA</a:t>
            </a:r>
            <a:r>
              <a:rPr lang="en-US" sz="3600" b="1" u="sng" dirty="0" smtClean="0">
                <a:solidFill>
                  <a:srgbClr val="FF0000"/>
                </a:solidFill>
              </a:rPr>
              <a:t> Nephropathy (Berger Disease)</a:t>
            </a:r>
            <a:r>
              <a:rPr lang="ar-SA" sz="3600" dirty="0" smtClean="0"/>
              <a:t> </a:t>
            </a:r>
            <a:endParaRPr lang="en-US" sz="3600" dirty="0" smtClean="0"/>
          </a:p>
        </p:txBody>
      </p:sp>
      <p:sp>
        <p:nvSpPr>
          <p:cNvPr id="118788" name="Rectangle 3"/>
          <p:cNvSpPr>
            <a:spLocks noGrp="1" noChangeArrowheads="1"/>
          </p:cNvSpPr>
          <p:nvPr>
            <p:ph type="body" idx="1"/>
          </p:nvPr>
        </p:nvSpPr>
        <p:spPr>
          <a:xfrm>
            <a:off x="457200" y="609600"/>
            <a:ext cx="8229600" cy="5516563"/>
          </a:xfrm>
        </p:spPr>
        <p:txBody>
          <a:bodyPr/>
          <a:lstStyle/>
          <a:p>
            <a:pPr eaLnBrk="1" hangingPunct="1">
              <a:lnSpc>
                <a:spcPct val="90000"/>
              </a:lnSpc>
            </a:pPr>
            <a:r>
              <a:rPr lang="en-US" sz="2800" b="1" i="1" dirty="0" smtClean="0"/>
              <a:t>is one of the most common causes of recurrent </a:t>
            </a:r>
            <a:r>
              <a:rPr lang="en-US" sz="2800" b="1" i="1" dirty="0" smtClean="0">
                <a:solidFill>
                  <a:srgbClr val="FF0000"/>
                </a:solidFill>
              </a:rPr>
              <a:t>microscopic or gross </a:t>
            </a:r>
            <a:r>
              <a:rPr lang="en-US" sz="2800" b="1" i="1" dirty="0" err="1" smtClean="0">
                <a:solidFill>
                  <a:srgbClr val="FF0000"/>
                </a:solidFill>
              </a:rPr>
              <a:t>hematuria</a:t>
            </a:r>
            <a:endParaRPr lang="en-US" sz="2800" b="1" dirty="0" smtClean="0">
              <a:solidFill>
                <a:srgbClr val="FF0000"/>
              </a:solidFill>
            </a:endParaRPr>
          </a:p>
          <a:p>
            <a:pPr eaLnBrk="1" hangingPunct="1">
              <a:lnSpc>
                <a:spcPct val="90000"/>
              </a:lnSpc>
            </a:pPr>
            <a:r>
              <a:rPr lang="en-US" sz="2800" b="1" dirty="0" smtClean="0"/>
              <a:t>It usually affects </a:t>
            </a:r>
            <a:r>
              <a:rPr lang="en-US" sz="2800" b="1" dirty="0" smtClean="0">
                <a:solidFill>
                  <a:srgbClr val="FF0000"/>
                </a:solidFill>
              </a:rPr>
              <a:t>children</a:t>
            </a:r>
            <a:r>
              <a:rPr lang="en-US" sz="2800" b="1" dirty="0" smtClean="0"/>
              <a:t> and </a:t>
            </a:r>
            <a:r>
              <a:rPr lang="en-US" sz="2800" b="1" dirty="0" smtClean="0">
                <a:solidFill>
                  <a:srgbClr val="FF0000"/>
                </a:solidFill>
              </a:rPr>
              <a:t>young adults.</a:t>
            </a:r>
          </a:p>
          <a:p>
            <a:pPr eaLnBrk="1" hangingPunct="1">
              <a:lnSpc>
                <a:spcPct val="90000"/>
              </a:lnSpc>
            </a:pPr>
            <a:r>
              <a:rPr lang="en-US" sz="2800" b="1" dirty="0" smtClean="0"/>
              <a:t>begins as an episode of gross </a:t>
            </a:r>
            <a:r>
              <a:rPr lang="en-US" sz="2800" b="1" dirty="0" err="1" smtClean="0"/>
              <a:t>hematuria</a:t>
            </a:r>
            <a:r>
              <a:rPr lang="en-US" sz="2800" b="1" dirty="0" smtClean="0"/>
              <a:t> that occurs within 1 or 2 days of a nonspecific upper respiratory tract infection. </a:t>
            </a:r>
          </a:p>
          <a:p>
            <a:pPr eaLnBrk="1" hangingPunct="1"/>
            <a:r>
              <a:rPr lang="en-US" sz="2800" b="1" dirty="0" smtClean="0"/>
              <a:t>the </a:t>
            </a:r>
            <a:r>
              <a:rPr lang="en-US" sz="2800" b="1" dirty="0" err="1" smtClean="0"/>
              <a:t>hematuria</a:t>
            </a:r>
            <a:r>
              <a:rPr lang="en-US" sz="2800" b="1" dirty="0" smtClean="0"/>
              <a:t> lasts several days and then subsides only to recur every few months. </a:t>
            </a:r>
          </a:p>
          <a:p>
            <a:pPr eaLnBrk="1" hangingPunct="1"/>
            <a:r>
              <a:rPr lang="en-US" sz="2800" b="1" dirty="0" smtClean="0"/>
              <a:t>It is often associated with loin pain.</a:t>
            </a:r>
          </a:p>
          <a:p>
            <a:pPr eaLnBrk="1" hangingPunct="1"/>
            <a:r>
              <a:rPr lang="en-US" sz="2800" b="1" i="1" dirty="0" smtClean="0"/>
              <a:t>The pathogenic hallmark is the </a:t>
            </a:r>
            <a:r>
              <a:rPr lang="en-US" sz="2800" b="1" i="1" dirty="0" smtClean="0">
                <a:solidFill>
                  <a:srgbClr val="FF0000"/>
                </a:solidFill>
              </a:rPr>
              <a:t>deposition of </a:t>
            </a:r>
            <a:r>
              <a:rPr lang="en-US" sz="2800" b="1" i="1" dirty="0" err="1" smtClean="0">
                <a:solidFill>
                  <a:srgbClr val="FF0000"/>
                </a:solidFill>
              </a:rPr>
              <a:t>IgA</a:t>
            </a:r>
            <a:r>
              <a:rPr lang="en-US" sz="2800" b="1" i="1" dirty="0" smtClean="0">
                <a:solidFill>
                  <a:srgbClr val="FF0000"/>
                </a:solidFill>
              </a:rPr>
              <a:t> in the </a:t>
            </a:r>
            <a:r>
              <a:rPr lang="en-US" sz="2800" b="1" i="1" dirty="0" err="1" smtClean="0">
                <a:solidFill>
                  <a:srgbClr val="FF0000"/>
                </a:solidFill>
              </a:rPr>
              <a:t>mesangium</a:t>
            </a:r>
            <a:endParaRPr lang="en-US" sz="2800" b="1"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p:cNvSpPr>
            <a:spLocks noGrp="1"/>
          </p:cNvSpPr>
          <p:nvPr>
            <p:ph type="sldNum" sz="quarter" idx="12"/>
          </p:nvPr>
        </p:nvSpPr>
        <p:spPr>
          <a:noFill/>
        </p:spPr>
        <p:txBody>
          <a:bodyPr/>
          <a:lstStyle/>
          <a:p>
            <a:fld id="{8651E5E9-6C34-4F7A-A235-BB449E88BD82}" type="slidenum">
              <a:rPr lang="ar-SA" smtClean="0">
                <a:solidFill>
                  <a:srgbClr val="000000"/>
                </a:solidFill>
              </a:rPr>
              <a:pPr/>
              <a:t>15</a:t>
            </a:fld>
            <a:endParaRPr lang="en-US" smtClean="0">
              <a:solidFill>
                <a:srgbClr val="000000"/>
              </a:solidFill>
            </a:endParaRPr>
          </a:p>
        </p:txBody>
      </p:sp>
      <p:sp>
        <p:nvSpPr>
          <p:cNvPr id="120836" name="Rectangle 3"/>
          <p:cNvSpPr>
            <a:spLocks noGrp="1" noChangeArrowheads="1"/>
          </p:cNvSpPr>
          <p:nvPr>
            <p:ph type="body" idx="1"/>
          </p:nvPr>
        </p:nvSpPr>
        <p:spPr>
          <a:xfrm>
            <a:off x="381000" y="304800"/>
            <a:ext cx="8229600" cy="6248400"/>
          </a:xfrm>
        </p:spPr>
        <p:txBody>
          <a:bodyPr/>
          <a:lstStyle/>
          <a:p>
            <a:pPr eaLnBrk="1" hangingPunct="1"/>
            <a:r>
              <a:rPr lang="en-US" sz="2800" b="1" i="1" dirty="0" smtClean="0"/>
              <a:t>Some have considered </a:t>
            </a:r>
            <a:r>
              <a:rPr lang="en-US" sz="2800" b="1" i="1" dirty="0" err="1" smtClean="0"/>
              <a:t>IgA</a:t>
            </a:r>
            <a:r>
              <a:rPr lang="en-US" sz="2800" b="1" i="1" dirty="0" smtClean="0"/>
              <a:t> nephropathy to be a localized variant of </a:t>
            </a:r>
            <a:r>
              <a:rPr lang="en-US" sz="2800" b="1" i="1" dirty="0" err="1" smtClean="0"/>
              <a:t>Henoch-Schönlein</a:t>
            </a:r>
            <a:r>
              <a:rPr lang="en-US" sz="2800" b="1" i="1" dirty="0" smtClean="0"/>
              <a:t> </a:t>
            </a:r>
            <a:r>
              <a:rPr lang="en-US" sz="2800" b="1" i="1" dirty="0" err="1" smtClean="0"/>
              <a:t>purpura</a:t>
            </a:r>
            <a:r>
              <a:rPr lang="en-US" sz="2800" b="1" i="1" dirty="0" smtClean="0"/>
              <a:t>, also characterized by </a:t>
            </a:r>
            <a:r>
              <a:rPr lang="en-US" sz="2800" b="1" i="1" dirty="0" err="1" smtClean="0"/>
              <a:t>IgA</a:t>
            </a:r>
            <a:r>
              <a:rPr lang="en-US" sz="2800" b="1" i="1" dirty="0" smtClean="0"/>
              <a:t> deposition in the </a:t>
            </a:r>
            <a:r>
              <a:rPr lang="en-US" sz="2800" b="1" i="1" dirty="0" err="1" smtClean="0"/>
              <a:t>mesangium</a:t>
            </a:r>
            <a:r>
              <a:rPr lang="en-US" sz="2800" b="1" i="1" dirty="0" smtClean="0"/>
              <a:t>. </a:t>
            </a:r>
          </a:p>
          <a:p>
            <a:pPr eaLnBrk="1" hangingPunct="1"/>
            <a:r>
              <a:rPr lang="en-US" sz="2800" b="1" i="1" dirty="0" err="1" smtClean="0"/>
              <a:t>Henoch-Schönlein</a:t>
            </a:r>
            <a:r>
              <a:rPr lang="en-US" sz="2800" b="1" i="1" dirty="0" smtClean="0"/>
              <a:t> </a:t>
            </a:r>
            <a:r>
              <a:rPr lang="en-US" sz="2800" b="1" i="1" dirty="0" err="1" smtClean="0"/>
              <a:t>purpura</a:t>
            </a:r>
            <a:r>
              <a:rPr lang="en-US" sz="2800" b="1" i="1" dirty="0" smtClean="0"/>
              <a:t> is a systemic syndrome involving the skin (</a:t>
            </a:r>
            <a:r>
              <a:rPr lang="en-US" sz="2800" b="1" i="1" dirty="0" err="1" smtClean="0"/>
              <a:t>purpuric</a:t>
            </a:r>
            <a:r>
              <a:rPr lang="en-US" sz="2800" b="1" i="1" dirty="0" smtClean="0"/>
              <a:t> rash), gastrointestinal tract (abdominal pain), joints (arthritis), and kidneys</a:t>
            </a:r>
            <a:r>
              <a:rPr lang="en-US" sz="2800" b="1" dirty="0" smtClean="0"/>
              <a:t> .</a:t>
            </a:r>
          </a:p>
          <a:p>
            <a:pPr eaLnBrk="1" hangingPunct="1"/>
            <a:endParaRPr lang="en-US" sz="2800" b="1" i="1" dirty="0" smtClean="0"/>
          </a:p>
          <a:p>
            <a:pPr eaLnBrk="1" hangingPunct="1"/>
            <a:endParaRPr lang="en-US" sz="2800" b="1"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p:cNvSpPr>
            <a:spLocks noGrp="1"/>
          </p:cNvSpPr>
          <p:nvPr>
            <p:ph type="sldNum" sz="quarter" idx="12"/>
          </p:nvPr>
        </p:nvSpPr>
        <p:spPr>
          <a:noFill/>
        </p:spPr>
        <p:txBody>
          <a:bodyPr/>
          <a:lstStyle/>
          <a:p>
            <a:fld id="{AB6471CF-9A9D-4FD9-9407-163A5AA60B96}" type="slidenum">
              <a:rPr lang="ar-SA" smtClean="0">
                <a:solidFill>
                  <a:srgbClr val="000000"/>
                </a:solidFill>
              </a:rPr>
              <a:pPr/>
              <a:t>16</a:t>
            </a:fld>
            <a:endParaRPr lang="en-US" smtClean="0">
              <a:solidFill>
                <a:srgbClr val="000000"/>
              </a:solidFill>
            </a:endParaRPr>
          </a:p>
        </p:txBody>
      </p:sp>
      <p:sp>
        <p:nvSpPr>
          <p:cNvPr id="122883" name="Rectangle 2"/>
          <p:cNvSpPr>
            <a:spLocks noGrp="1" noChangeArrowheads="1"/>
          </p:cNvSpPr>
          <p:nvPr>
            <p:ph type="title"/>
          </p:nvPr>
        </p:nvSpPr>
        <p:spPr/>
        <p:txBody>
          <a:bodyPr/>
          <a:lstStyle/>
          <a:p>
            <a:pPr eaLnBrk="1" hangingPunct="1"/>
            <a:r>
              <a:rPr lang="en-US" b="1" i="1" u="sng" smtClean="0"/>
              <a:t>Pathogenesis</a:t>
            </a:r>
            <a:r>
              <a:rPr lang="en-US" smtClean="0"/>
              <a:t> </a:t>
            </a:r>
          </a:p>
        </p:txBody>
      </p:sp>
      <p:sp>
        <p:nvSpPr>
          <p:cNvPr id="122884" name="Rectangle 3"/>
          <p:cNvSpPr>
            <a:spLocks noGrp="1" noChangeArrowheads="1"/>
          </p:cNvSpPr>
          <p:nvPr>
            <p:ph type="body" idx="1"/>
          </p:nvPr>
        </p:nvSpPr>
        <p:spPr>
          <a:xfrm>
            <a:off x="457200" y="1143000"/>
            <a:ext cx="8229600" cy="4525963"/>
          </a:xfrm>
        </p:spPr>
        <p:txBody>
          <a:bodyPr/>
          <a:lstStyle/>
          <a:p>
            <a:pPr eaLnBrk="1" hangingPunct="1">
              <a:lnSpc>
                <a:spcPct val="80000"/>
              </a:lnSpc>
            </a:pPr>
            <a:r>
              <a:rPr lang="en-US" sz="2400" b="1" dirty="0" smtClean="0"/>
              <a:t>1- It is associated with an abnormality in IgA production and clearance. </a:t>
            </a:r>
          </a:p>
          <a:p>
            <a:pPr eaLnBrk="1" hangingPunct="1">
              <a:lnSpc>
                <a:spcPct val="80000"/>
              </a:lnSpc>
            </a:pPr>
            <a:endParaRPr lang="en-US" sz="2400" b="1" dirty="0"/>
          </a:p>
          <a:p>
            <a:pPr eaLnBrk="1" hangingPunct="1">
              <a:lnSpc>
                <a:spcPct val="80000"/>
              </a:lnSpc>
            </a:pPr>
            <a:r>
              <a:rPr lang="en-US" sz="2400" b="1" dirty="0" smtClean="0"/>
              <a:t>LM: variable </a:t>
            </a:r>
          </a:p>
          <a:p>
            <a:pPr eaLnBrk="1" hangingPunct="1">
              <a:lnSpc>
                <a:spcPct val="90000"/>
              </a:lnSpc>
            </a:pPr>
            <a:r>
              <a:rPr lang="en-US" sz="2400" dirty="0" smtClean="0"/>
              <a:t>The </a:t>
            </a:r>
            <a:r>
              <a:rPr lang="en-US" sz="2400" dirty="0"/>
              <a:t>glomeruli may be normal or may show mesangial widening and segmental inflammation confined to some </a:t>
            </a:r>
            <a:r>
              <a:rPr lang="en-US" sz="2400" dirty="0" err="1" smtClean="0"/>
              <a:t>glomeruli</a:t>
            </a:r>
            <a:r>
              <a:rPr lang="en-US" sz="2400" dirty="0" smtClean="0"/>
              <a:t>, focal proliferative GN, diffuse mesangial proliferation (</a:t>
            </a:r>
            <a:r>
              <a:rPr lang="en-US" sz="2400" dirty="0" err="1" smtClean="0"/>
              <a:t>mesangioproliferative</a:t>
            </a:r>
            <a:r>
              <a:rPr lang="en-US" sz="2400" dirty="0" smtClean="0"/>
              <a:t>), or even crescentic GN. </a:t>
            </a:r>
          </a:p>
          <a:p>
            <a:pPr eaLnBrk="1" hangingPunct="1">
              <a:lnSpc>
                <a:spcPct val="90000"/>
              </a:lnSpc>
            </a:pPr>
            <a:endParaRPr lang="en-US" sz="24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5"/>
          <p:cNvSpPr>
            <a:spLocks noGrp="1"/>
          </p:cNvSpPr>
          <p:nvPr>
            <p:ph type="sldNum" sz="quarter" idx="12"/>
          </p:nvPr>
        </p:nvSpPr>
        <p:spPr>
          <a:noFill/>
        </p:spPr>
        <p:txBody>
          <a:bodyPr/>
          <a:lstStyle/>
          <a:p>
            <a:fld id="{772AF989-CAEE-4D1B-9865-E38D0100BF71}" type="slidenum">
              <a:rPr lang="ar-SA" smtClean="0">
                <a:solidFill>
                  <a:srgbClr val="000000"/>
                </a:solidFill>
              </a:rPr>
              <a:pPr/>
              <a:t>17</a:t>
            </a:fld>
            <a:endParaRPr lang="en-US" smtClean="0">
              <a:solidFill>
                <a:srgbClr val="000000"/>
              </a:solidFill>
            </a:endParaRPr>
          </a:p>
        </p:txBody>
      </p:sp>
      <p:sp>
        <p:nvSpPr>
          <p:cNvPr id="126980" name="Rectangle 3"/>
          <p:cNvSpPr>
            <a:spLocks noGrp="1" noChangeArrowheads="1"/>
          </p:cNvSpPr>
          <p:nvPr>
            <p:ph type="body" idx="1"/>
          </p:nvPr>
        </p:nvSpPr>
        <p:spPr>
          <a:xfrm>
            <a:off x="457200" y="655637"/>
            <a:ext cx="8229600" cy="5516563"/>
          </a:xfrm>
        </p:spPr>
        <p:txBody>
          <a:bodyPr/>
          <a:lstStyle/>
          <a:p>
            <a:pPr eaLnBrk="1" hangingPunct="1"/>
            <a:r>
              <a:rPr lang="en-US" sz="2800" b="1" dirty="0" smtClean="0">
                <a:solidFill>
                  <a:srgbClr val="FF0000"/>
                </a:solidFill>
              </a:rPr>
              <a:t>IF</a:t>
            </a:r>
          </a:p>
          <a:p>
            <a:pPr eaLnBrk="1" hangingPunct="1"/>
            <a:r>
              <a:rPr lang="en-US" sz="2800" b="1" dirty="0" smtClean="0"/>
              <a:t>mesangial deposition of </a:t>
            </a:r>
            <a:r>
              <a:rPr lang="en-US" sz="2800" b="1" dirty="0" err="1" smtClean="0"/>
              <a:t>IgA</a:t>
            </a:r>
            <a:r>
              <a:rPr lang="en-US" sz="2800" dirty="0" smtClean="0"/>
              <a:t> often with </a:t>
            </a:r>
            <a:r>
              <a:rPr lang="en-US" sz="2800" dirty="0" smtClean="0"/>
              <a:t>C3.</a:t>
            </a:r>
            <a:endParaRPr lang="en-US" sz="2800" dirty="0" smtClean="0"/>
          </a:p>
        </p:txBody>
      </p:sp>
      <p:pic>
        <p:nvPicPr>
          <p:cNvPr id="5" name="Picture 4" descr="RENAL096"/>
          <p:cNvPicPr>
            <a:picLocks noChangeAspect="1" noChangeArrowheads="1"/>
          </p:cNvPicPr>
          <p:nvPr/>
        </p:nvPicPr>
        <p:blipFill>
          <a:blip r:embed="rId2" cstate="print"/>
          <a:srcRect/>
          <a:stretch>
            <a:fillRect/>
          </a:stretch>
        </p:blipFill>
        <p:spPr bwMode="auto">
          <a:xfrm>
            <a:off x="457200" y="1762145"/>
            <a:ext cx="8305800" cy="45243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5"/>
          <p:cNvSpPr>
            <a:spLocks noGrp="1"/>
          </p:cNvSpPr>
          <p:nvPr>
            <p:ph type="sldNum" sz="quarter" idx="12"/>
          </p:nvPr>
        </p:nvSpPr>
        <p:spPr>
          <a:noFill/>
        </p:spPr>
        <p:txBody>
          <a:bodyPr/>
          <a:lstStyle/>
          <a:p>
            <a:fld id="{30C3AC31-6FC2-4F54-964C-C3E94449CC4D}" type="slidenum">
              <a:rPr lang="ar-SA" smtClean="0">
                <a:solidFill>
                  <a:srgbClr val="000000"/>
                </a:solidFill>
              </a:rPr>
              <a:pPr/>
              <a:t>18</a:t>
            </a:fld>
            <a:endParaRPr lang="en-US" smtClean="0">
              <a:solidFill>
                <a:srgbClr val="000000"/>
              </a:solidFill>
            </a:endParaRPr>
          </a:p>
        </p:txBody>
      </p:sp>
      <p:sp>
        <p:nvSpPr>
          <p:cNvPr id="133123" name="Rectangle 2"/>
          <p:cNvSpPr>
            <a:spLocks noGrp="1" noChangeArrowheads="1"/>
          </p:cNvSpPr>
          <p:nvPr>
            <p:ph type="title"/>
          </p:nvPr>
        </p:nvSpPr>
        <p:spPr/>
        <p:txBody>
          <a:bodyPr/>
          <a:lstStyle/>
          <a:p>
            <a:pPr eaLnBrk="1" hangingPunct="1"/>
            <a:endParaRPr lang="en-US" smtClean="0"/>
          </a:p>
        </p:txBody>
      </p:sp>
      <p:sp>
        <p:nvSpPr>
          <p:cNvPr id="133124" name="Rectangle 3"/>
          <p:cNvSpPr>
            <a:spLocks noGrp="1" noChangeArrowheads="1"/>
          </p:cNvSpPr>
          <p:nvPr>
            <p:ph type="body" idx="1"/>
          </p:nvPr>
        </p:nvSpPr>
        <p:spPr/>
        <p:txBody>
          <a:bodyPr/>
          <a:lstStyle/>
          <a:p>
            <a:pPr eaLnBrk="1" hangingPunct="1"/>
            <a:r>
              <a:rPr lang="en-US" b="1" dirty="0" smtClean="0">
                <a:solidFill>
                  <a:srgbClr val="FF0000"/>
                </a:solidFill>
              </a:rPr>
              <a:t>EM</a:t>
            </a:r>
          </a:p>
          <a:p>
            <a:pPr eaLnBrk="1" hangingPunct="1"/>
            <a:r>
              <a:rPr lang="en-US" dirty="0" smtClean="0"/>
              <a:t>Electron-dense deposits in the </a:t>
            </a:r>
            <a:r>
              <a:rPr lang="en-US" dirty="0" err="1" smtClean="0"/>
              <a:t>mesangium</a:t>
            </a:r>
            <a:r>
              <a:rPr lang="en-US" dirty="0" smtClean="0"/>
              <a:t>. </a:t>
            </a:r>
          </a:p>
          <a:p>
            <a:pPr eaLnBrk="1" hangingPunct="1"/>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b="1" i="1" dirty="0" smtClean="0"/>
              <a:t>Glomerular diseases- 2</a:t>
            </a:r>
            <a:endParaRPr lang="ar-JO" b="1" i="1" dirty="0"/>
          </a:p>
        </p:txBody>
      </p:sp>
      <p:sp>
        <p:nvSpPr>
          <p:cNvPr id="2" name="Slide Number Placeholder 1"/>
          <p:cNvSpPr>
            <a:spLocks noGrp="1"/>
          </p:cNvSpPr>
          <p:nvPr>
            <p:ph type="sldNum" sz="quarter" idx="12"/>
          </p:nvPr>
        </p:nvSpPr>
        <p:spPr/>
        <p:txBody>
          <a:bodyPr/>
          <a:lstStyle/>
          <a:p>
            <a:pPr>
              <a:defRPr/>
            </a:pPr>
            <a:fld id="{CB2A7BCC-E822-40B3-B54C-32ABD8B2CA47}" type="slidenum">
              <a:rPr lang="ar-SA" smtClean="0">
                <a:solidFill>
                  <a:srgbClr val="000000"/>
                </a:solidFill>
              </a:rPr>
              <a:pPr>
                <a:defRPr/>
              </a:pPr>
              <a:t>19</a:t>
            </a:fld>
            <a:endParaRPr lang="en-US">
              <a:solidFill>
                <a:srgbClr val="000000"/>
              </a:solidFill>
            </a:endParaRP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b="1" i="1" dirty="0" smtClean="0"/>
              <a:t>Glomerular diseases- 2</a:t>
            </a:r>
            <a:endParaRPr lang="ar-JO" b="1" i="1" dirty="0"/>
          </a:p>
        </p:txBody>
      </p:sp>
      <p:sp>
        <p:nvSpPr>
          <p:cNvPr id="4" name="Subtitle 3"/>
          <p:cNvSpPr>
            <a:spLocks noGrp="1"/>
          </p:cNvSpPr>
          <p:nvPr>
            <p:ph type="subTitle" idx="1"/>
          </p:nvPr>
        </p:nvSpPr>
        <p:spPr>
          <a:solidFill>
            <a:schemeClr val="accent5">
              <a:lumMod val="90000"/>
            </a:schemeClr>
          </a:solidFill>
        </p:spPr>
        <p:txBody>
          <a:bodyPr/>
          <a:lstStyle/>
          <a:p>
            <a:r>
              <a:rPr lang="en-US" sz="4000" dirty="0" smtClean="0">
                <a:effectLst>
                  <a:outerShdw blurRad="38100" dist="38100" dir="2700000" algn="tl">
                    <a:srgbClr val="000000">
                      <a:alpha val="43137"/>
                    </a:srgbClr>
                  </a:outerShdw>
                </a:effectLst>
              </a:rPr>
              <a:t>Diseases leading to Nephritic syndrome</a:t>
            </a:r>
            <a:endParaRPr lang="ar-JO" sz="4000"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CB2A7BCC-E822-40B3-B54C-32ABD8B2CA47}" type="slidenum">
              <a:rPr lang="ar-SA" smtClean="0">
                <a:solidFill>
                  <a:srgbClr val="000000"/>
                </a:solidFill>
              </a:rPr>
              <a:pPr>
                <a:defRPr/>
              </a:pPr>
              <a:t>2</a:t>
            </a:fld>
            <a:endParaRPr lang="en-US">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5"/>
          <p:cNvSpPr>
            <a:spLocks noGrp="1"/>
          </p:cNvSpPr>
          <p:nvPr>
            <p:ph type="sldNum" sz="quarter" idx="12"/>
          </p:nvPr>
        </p:nvSpPr>
        <p:spPr>
          <a:noFill/>
        </p:spPr>
        <p:txBody>
          <a:bodyPr/>
          <a:lstStyle/>
          <a:p>
            <a:fld id="{09F73ECF-67CA-4455-866D-50C31D4D6370}" type="slidenum">
              <a:rPr lang="ar-SA" smtClean="0">
                <a:solidFill>
                  <a:srgbClr val="000000"/>
                </a:solidFill>
              </a:rPr>
              <a:pPr/>
              <a:t>20</a:t>
            </a:fld>
            <a:endParaRPr lang="en-US" smtClean="0">
              <a:solidFill>
                <a:srgbClr val="000000"/>
              </a:solidFill>
            </a:endParaRPr>
          </a:p>
        </p:txBody>
      </p:sp>
      <p:sp>
        <p:nvSpPr>
          <p:cNvPr id="147459" name="Rectangle 2"/>
          <p:cNvSpPr>
            <a:spLocks noGrp="1" noChangeArrowheads="1"/>
          </p:cNvSpPr>
          <p:nvPr>
            <p:ph type="title"/>
          </p:nvPr>
        </p:nvSpPr>
        <p:spPr>
          <a:xfrm>
            <a:off x="0" y="76200"/>
            <a:ext cx="8686800" cy="1143000"/>
          </a:xfrm>
        </p:spPr>
        <p:txBody>
          <a:bodyPr/>
          <a:lstStyle/>
          <a:p>
            <a:pPr algn="ctr" eaLnBrk="1" hangingPunct="1"/>
            <a:r>
              <a:rPr lang="en-US" sz="3200" b="1" u="sng" dirty="0" smtClean="0">
                <a:solidFill>
                  <a:srgbClr val="FF0000"/>
                </a:solidFill>
              </a:rPr>
              <a:t>Rapidly Progressive (</a:t>
            </a:r>
            <a:r>
              <a:rPr lang="en-US" sz="3200" b="1" u="sng" dirty="0" err="1" smtClean="0">
                <a:solidFill>
                  <a:srgbClr val="FF0000"/>
                </a:solidFill>
              </a:rPr>
              <a:t>Crescentic</a:t>
            </a:r>
            <a:r>
              <a:rPr lang="en-US" sz="3200" b="1" u="sng" dirty="0" smtClean="0">
                <a:solidFill>
                  <a:srgbClr val="FF0000"/>
                </a:solidFill>
              </a:rPr>
              <a:t>) </a:t>
            </a:r>
            <a:r>
              <a:rPr lang="en-US" sz="3200" b="1" u="sng" dirty="0" err="1" smtClean="0">
                <a:solidFill>
                  <a:srgbClr val="FF0000"/>
                </a:solidFill>
              </a:rPr>
              <a:t>Glomerulonephritis</a:t>
            </a:r>
            <a:r>
              <a:rPr lang="ar-SA" sz="3200" dirty="0" smtClean="0"/>
              <a:t> </a:t>
            </a:r>
            <a:endParaRPr lang="en-US" sz="3200" dirty="0" smtClean="0"/>
          </a:p>
        </p:txBody>
      </p:sp>
      <p:sp>
        <p:nvSpPr>
          <p:cNvPr id="147460" name="Rectangle 3"/>
          <p:cNvSpPr>
            <a:spLocks noGrp="1" noChangeArrowheads="1"/>
          </p:cNvSpPr>
          <p:nvPr>
            <p:ph type="body" idx="1"/>
          </p:nvPr>
        </p:nvSpPr>
        <p:spPr>
          <a:xfrm>
            <a:off x="457200" y="1143000"/>
            <a:ext cx="8229600" cy="4983163"/>
          </a:xfrm>
        </p:spPr>
        <p:txBody>
          <a:bodyPr/>
          <a:lstStyle/>
          <a:p>
            <a:pPr lvl="0" eaLnBrk="1" hangingPunct="1">
              <a:lnSpc>
                <a:spcPct val="90000"/>
              </a:lnSpc>
            </a:pPr>
            <a:r>
              <a:rPr lang="en-US" sz="2800" dirty="0" smtClean="0"/>
              <a:t>The histologic picture is characterized by the presence of crescents (</a:t>
            </a:r>
            <a:r>
              <a:rPr lang="en-US" sz="2800" dirty="0" err="1" smtClean="0"/>
              <a:t>crescentic</a:t>
            </a:r>
            <a:r>
              <a:rPr lang="en-US" sz="2800" dirty="0" smtClean="0"/>
              <a:t> GN).</a:t>
            </a:r>
          </a:p>
          <a:p>
            <a:pPr lvl="0" eaLnBrk="1" hangingPunct="1">
              <a:lnSpc>
                <a:spcPct val="90000"/>
              </a:lnSpc>
            </a:pPr>
            <a:r>
              <a:rPr lang="en-US" sz="2800" dirty="0" smtClean="0"/>
              <a:t>These are produced in part by proliferation of the parietal epithelial cells of Bowman's capsule in response to injury and in part by infiltration of </a:t>
            </a:r>
            <a:r>
              <a:rPr lang="en-US" sz="2800" dirty="0" err="1" smtClean="0"/>
              <a:t>monocytes</a:t>
            </a:r>
            <a:r>
              <a:rPr lang="en-US" sz="2800" dirty="0" smtClean="0"/>
              <a:t> and macrophages</a:t>
            </a:r>
            <a:endParaRPr lang="ar-JO" sz="28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5"/>
          <p:cNvSpPr>
            <a:spLocks noGrp="1"/>
          </p:cNvSpPr>
          <p:nvPr>
            <p:ph type="sldNum" sz="quarter" idx="12"/>
          </p:nvPr>
        </p:nvSpPr>
        <p:spPr>
          <a:noFill/>
        </p:spPr>
        <p:txBody>
          <a:bodyPr/>
          <a:lstStyle/>
          <a:p>
            <a:fld id="{297B0AC4-17B6-43C9-950D-379086AB96C5}" type="slidenum">
              <a:rPr lang="ar-SA" smtClean="0">
                <a:solidFill>
                  <a:srgbClr val="000000"/>
                </a:solidFill>
              </a:rPr>
              <a:pPr/>
              <a:t>21</a:t>
            </a:fld>
            <a:endParaRPr lang="en-US" smtClean="0">
              <a:solidFill>
                <a:srgbClr val="000000"/>
              </a:solidFill>
            </a:endParaRPr>
          </a:p>
        </p:txBody>
      </p:sp>
      <p:sp>
        <p:nvSpPr>
          <p:cNvPr id="149508" name="Rectangle 3"/>
          <p:cNvSpPr>
            <a:spLocks noGrp="1" noChangeArrowheads="1"/>
          </p:cNvSpPr>
          <p:nvPr>
            <p:ph type="body" idx="1"/>
          </p:nvPr>
        </p:nvSpPr>
        <p:spPr>
          <a:xfrm>
            <a:off x="457200" y="228600"/>
            <a:ext cx="8229600" cy="5897563"/>
          </a:xfrm>
        </p:spPr>
        <p:txBody>
          <a:bodyPr/>
          <a:lstStyle/>
          <a:p>
            <a:pPr eaLnBrk="1" hangingPunct="1"/>
            <a:r>
              <a:rPr lang="en-US" sz="2800" b="1" i="1" u="sng" dirty="0" smtClean="0"/>
              <a:t>Pathogenesis</a:t>
            </a:r>
            <a:endParaRPr lang="en-US" sz="2800" b="1" dirty="0" smtClean="0"/>
          </a:p>
          <a:p>
            <a:pPr eaLnBrk="1" hangingPunct="1"/>
            <a:r>
              <a:rPr lang="en-US" sz="2800" b="1" dirty="0" smtClean="0">
                <a:solidFill>
                  <a:srgbClr val="FF0000"/>
                </a:solidFill>
              </a:rPr>
              <a:t>Type I (Anti-GBM Antibody):</a:t>
            </a:r>
            <a:r>
              <a:rPr lang="en-US" sz="2800" dirty="0" smtClean="0"/>
              <a:t> </a:t>
            </a:r>
          </a:p>
          <a:p>
            <a:pPr eaLnBrk="1" hangingPunct="1"/>
            <a:r>
              <a:rPr lang="en-US" sz="2800" b="1" dirty="0" smtClean="0"/>
              <a:t>(12%) </a:t>
            </a:r>
          </a:p>
          <a:p>
            <a:pPr eaLnBrk="1" hangingPunct="1"/>
            <a:r>
              <a:rPr lang="en-US" sz="2800" b="1" dirty="0" smtClean="0"/>
              <a:t>linear deposits of </a:t>
            </a:r>
            <a:r>
              <a:rPr lang="en-US" sz="2800" b="1" dirty="0" err="1" smtClean="0"/>
              <a:t>IgG</a:t>
            </a:r>
            <a:r>
              <a:rPr lang="en-US" sz="2800" b="1" dirty="0" smtClean="0"/>
              <a:t> and, C3 on the GBM. </a:t>
            </a:r>
          </a:p>
          <a:p>
            <a:pPr eaLnBrk="1" hangingPunct="1"/>
            <a:r>
              <a:rPr lang="en-US" sz="2800" b="1" dirty="0" smtClean="0"/>
              <a:t>The anti-GBM antibodies also bind to pulmonary alveolar capillary basement membranes to produce the clinical picture of pulmonary hemorrhages associated with renal failure </a:t>
            </a:r>
            <a:r>
              <a:rPr lang="en-US" sz="2800" b="1" dirty="0" smtClean="0">
                <a:solidFill>
                  <a:srgbClr val="FF0000"/>
                </a:solidFill>
              </a:rPr>
              <a:t>(</a:t>
            </a:r>
            <a:r>
              <a:rPr lang="en-US" sz="2800" b="1" i="1" dirty="0" err="1" smtClean="0">
                <a:solidFill>
                  <a:srgbClr val="FF0000"/>
                </a:solidFill>
              </a:rPr>
              <a:t>Goodpasture</a:t>
            </a:r>
            <a:r>
              <a:rPr lang="en-US" sz="2800" b="1" i="1" dirty="0" smtClean="0">
                <a:solidFill>
                  <a:srgbClr val="FF0000"/>
                </a:solidFill>
              </a:rPr>
              <a:t>)</a:t>
            </a:r>
            <a:r>
              <a:rPr lang="en-US" sz="2800" b="1" dirty="0" smtClean="0"/>
              <a:t>. </a:t>
            </a:r>
          </a:p>
          <a:p>
            <a:pPr eaLnBrk="1" hangingPunct="1"/>
            <a:r>
              <a:rPr lang="en-US" sz="2800" b="1" dirty="0" smtClean="0"/>
              <a:t>Anti-GBM antibodies are present in the serum and are helpful in diagnosis. </a:t>
            </a:r>
          </a:p>
          <a:p>
            <a:pPr eaLnBrk="1" hangingPunct="1"/>
            <a:r>
              <a:rPr lang="en-US" sz="2800" b="1" dirty="0" err="1" smtClean="0"/>
              <a:t>Plasmapheresis</a:t>
            </a:r>
            <a:r>
              <a:rPr lang="en-US" sz="2800" b="1" dirty="0" smtClean="0"/>
              <a:t> which removes pathogenic antibodies from the circulation is beneficial</a:t>
            </a:r>
          </a:p>
          <a:p>
            <a:pPr eaLnBrk="1" hangingPunct="1"/>
            <a:endParaRPr lang="en-US" sz="2800" b="1"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idx="1"/>
          </p:nvPr>
        </p:nvSpPr>
        <p:spPr>
          <a:xfrm>
            <a:off x="457200" y="228600"/>
            <a:ext cx="8229600" cy="5897563"/>
          </a:xfrm>
        </p:spPr>
        <p:txBody>
          <a:bodyPr/>
          <a:lstStyle/>
          <a:p>
            <a:pPr eaLnBrk="1" hangingPunct="1">
              <a:lnSpc>
                <a:spcPct val="80000"/>
              </a:lnSpc>
            </a:pPr>
            <a:r>
              <a:rPr lang="en-US" sz="2800" b="1" dirty="0" smtClean="0">
                <a:solidFill>
                  <a:srgbClr val="FF0000"/>
                </a:solidFill>
              </a:rPr>
              <a:t>Type II (Immune Complex) </a:t>
            </a:r>
            <a:r>
              <a:rPr lang="en-US" sz="2800" b="1" dirty="0" smtClean="0"/>
              <a:t>(44%)</a:t>
            </a:r>
            <a:r>
              <a:rPr lang="en-US" sz="2800" b="1" dirty="0" smtClean="0">
                <a:solidFill>
                  <a:srgbClr val="FF0000"/>
                </a:solidFill>
              </a:rPr>
              <a:t>:</a:t>
            </a:r>
            <a:r>
              <a:rPr lang="en-US" sz="2800" b="1" dirty="0" smtClean="0"/>
              <a:t> </a:t>
            </a:r>
          </a:p>
          <a:p>
            <a:pPr eaLnBrk="1" hangingPunct="1">
              <a:lnSpc>
                <a:spcPct val="80000"/>
              </a:lnSpc>
            </a:pPr>
            <a:r>
              <a:rPr lang="en-US" sz="2800" b="1" dirty="0" smtClean="0"/>
              <a:t>Idiopathic</a:t>
            </a:r>
          </a:p>
          <a:p>
            <a:pPr eaLnBrk="1" hangingPunct="1">
              <a:lnSpc>
                <a:spcPct val="80000"/>
              </a:lnSpc>
            </a:pPr>
            <a:r>
              <a:rPr lang="en-US" sz="2800" b="1" dirty="0" err="1" smtClean="0"/>
              <a:t>Postinfectious</a:t>
            </a:r>
            <a:r>
              <a:rPr lang="en-US" sz="2800" b="1" dirty="0" smtClean="0"/>
              <a:t>/infection related</a:t>
            </a:r>
          </a:p>
          <a:p>
            <a:pPr eaLnBrk="1" hangingPunct="1">
              <a:lnSpc>
                <a:spcPct val="80000"/>
              </a:lnSpc>
            </a:pPr>
            <a:r>
              <a:rPr lang="en-US" sz="2800" b="1" dirty="0" smtClean="0"/>
              <a:t>Systemic lupus </a:t>
            </a:r>
            <a:r>
              <a:rPr lang="en-US" sz="2800" b="1" dirty="0" err="1" smtClean="0"/>
              <a:t>erythematosus</a:t>
            </a:r>
            <a:r>
              <a:rPr lang="en-US" sz="2800" b="1" dirty="0" smtClean="0"/>
              <a:t>(SLE)</a:t>
            </a:r>
          </a:p>
          <a:p>
            <a:pPr eaLnBrk="1" hangingPunct="1">
              <a:lnSpc>
                <a:spcPct val="80000"/>
              </a:lnSpc>
            </a:pPr>
            <a:r>
              <a:rPr lang="en-US" sz="2800" b="1" dirty="0" err="1" smtClean="0"/>
              <a:t>Henoch-Schönlein</a:t>
            </a:r>
            <a:r>
              <a:rPr lang="en-US" sz="2800" b="1" dirty="0" smtClean="0"/>
              <a:t> </a:t>
            </a:r>
            <a:r>
              <a:rPr lang="en-US" sz="2800" b="1" dirty="0" err="1" smtClean="0"/>
              <a:t>purpura</a:t>
            </a:r>
            <a:r>
              <a:rPr lang="en-US" sz="2800" b="1" dirty="0" smtClean="0"/>
              <a:t>/</a:t>
            </a:r>
            <a:r>
              <a:rPr lang="en-US" sz="2800" b="1" dirty="0" err="1" smtClean="0"/>
              <a:t>IgA</a:t>
            </a:r>
            <a:r>
              <a:rPr lang="en-US" sz="2800" b="1" dirty="0" smtClean="0"/>
              <a:t> nephropathy </a:t>
            </a:r>
          </a:p>
          <a:p>
            <a:pPr eaLnBrk="1" hangingPunct="1">
              <a:lnSpc>
                <a:spcPct val="80000"/>
              </a:lnSpc>
            </a:pPr>
            <a:endParaRPr lang="en-US" sz="2800" b="1" dirty="0" smtClean="0">
              <a:solidFill>
                <a:srgbClr val="FF0000"/>
              </a:solidFill>
            </a:endParaRPr>
          </a:p>
          <a:p>
            <a:pPr eaLnBrk="1" hangingPunct="1">
              <a:lnSpc>
                <a:spcPct val="80000"/>
              </a:lnSpc>
            </a:pPr>
            <a:endParaRPr lang="en-US" sz="2800" b="1" dirty="0" smtClean="0">
              <a:solidFill>
                <a:srgbClr val="FF0000"/>
              </a:solidFill>
            </a:endParaRPr>
          </a:p>
          <a:p>
            <a:pPr eaLnBrk="1" hangingPunct="1">
              <a:lnSpc>
                <a:spcPct val="80000"/>
              </a:lnSpc>
            </a:pPr>
            <a:r>
              <a:rPr lang="en-US" sz="2800" b="1" dirty="0" smtClean="0">
                <a:solidFill>
                  <a:srgbClr val="FF0000"/>
                </a:solidFill>
              </a:rPr>
              <a:t>Type </a:t>
            </a:r>
            <a:r>
              <a:rPr lang="en-US" sz="2800" b="1" dirty="0" smtClean="0">
                <a:solidFill>
                  <a:srgbClr val="FF0000"/>
                </a:solidFill>
              </a:rPr>
              <a:t>III (</a:t>
            </a:r>
            <a:r>
              <a:rPr lang="en-US" sz="2800" b="1" dirty="0" err="1" smtClean="0">
                <a:solidFill>
                  <a:srgbClr val="FF0000"/>
                </a:solidFill>
              </a:rPr>
              <a:t>Pauci</a:t>
            </a:r>
            <a:r>
              <a:rPr lang="en-US" sz="2800" b="1" dirty="0" smtClean="0">
                <a:solidFill>
                  <a:srgbClr val="FF0000"/>
                </a:solidFill>
              </a:rPr>
              <a:t>-Immune) ANCA Associated </a:t>
            </a:r>
            <a:r>
              <a:rPr lang="en-US" sz="2800" b="1" dirty="0" smtClean="0"/>
              <a:t>(44% )</a:t>
            </a:r>
            <a:r>
              <a:rPr lang="en-US" sz="2800" b="1" dirty="0" smtClean="0">
                <a:solidFill>
                  <a:srgbClr val="FF0000"/>
                </a:solidFill>
              </a:rPr>
              <a:t>:</a:t>
            </a:r>
            <a:r>
              <a:rPr lang="en-US" sz="2800" b="1" dirty="0" smtClean="0"/>
              <a:t> </a:t>
            </a:r>
          </a:p>
          <a:p>
            <a:pPr eaLnBrk="1" hangingPunct="1">
              <a:lnSpc>
                <a:spcPct val="80000"/>
              </a:lnSpc>
            </a:pPr>
            <a:r>
              <a:rPr lang="en-US" sz="2800" b="1" dirty="0" smtClean="0"/>
              <a:t>Idiopathic</a:t>
            </a:r>
          </a:p>
          <a:p>
            <a:pPr eaLnBrk="1" hangingPunct="1">
              <a:lnSpc>
                <a:spcPct val="80000"/>
              </a:lnSpc>
            </a:pPr>
            <a:r>
              <a:rPr lang="en-US" sz="2800" b="1" dirty="0" smtClean="0"/>
              <a:t>Wegener </a:t>
            </a:r>
            <a:r>
              <a:rPr lang="en-US" sz="2800" b="1" dirty="0" err="1" smtClean="0"/>
              <a:t>granulomatosis</a:t>
            </a:r>
            <a:endParaRPr lang="en-US" sz="2800" b="1" dirty="0" smtClean="0"/>
          </a:p>
          <a:p>
            <a:pPr eaLnBrk="1" hangingPunct="1">
              <a:lnSpc>
                <a:spcPct val="80000"/>
              </a:lnSpc>
            </a:pPr>
            <a:r>
              <a:rPr lang="en-US" sz="2800" b="1" dirty="0" smtClean="0"/>
              <a:t>Microscopic </a:t>
            </a:r>
            <a:r>
              <a:rPr lang="en-US" sz="2800" b="1" dirty="0" err="1" smtClean="0"/>
              <a:t>angiitis</a:t>
            </a:r>
            <a:endParaRPr lang="en-US" sz="2800" b="1" dirty="0" smtClean="0"/>
          </a:p>
          <a:p>
            <a:pPr>
              <a:lnSpc>
                <a:spcPct val="80000"/>
              </a:lnSpc>
            </a:pPr>
            <a:endParaRPr lang="en-US" sz="2800" b="1"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5"/>
          <p:cNvSpPr>
            <a:spLocks noGrp="1"/>
          </p:cNvSpPr>
          <p:nvPr>
            <p:ph type="sldNum" sz="quarter" idx="12"/>
          </p:nvPr>
        </p:nvSpPr>
        <p:spPr>
          <a:noFill/>
        </p:spPr>
        <p:txBody>
          <a:bodyPr/>
          <a:lstStyle/>
          <a:p>
            <a:fld id="{66768EA1-2303-41F0-9BAE-80C5F397E417}" type="slidenum">
              <a:rPr lang="ar-SA" smtClean="0">
                <a:solidFill>
                  <a:srgbClr val="000000"/>
                </a:solidFill>
              </a:rPr>
              <a:pPr/>
              <a:t>23</a:t>
            </a:fld>
            <a:endParaRPr lang="en-US" smtClean="0">
              <a:solidFill>
                <a:srgbClr val="000000"/>
              </a:solidFill>
            </a:endParaRPr>
          </a:p>
        </p:txBody>
      </p:sp>
      <p:sp>
        <p:nvSpPr>
          <p:cNvPr id="155651" name="Rectangle 2"/>
          <p:cNvSpPr>
            <a:spLocks noGrp="1" noChangeArrowheads="1"/>
          </p:cNvSpPr>
          <p:nvPr>
            <p:ph type="title"/>
          </p:nvPr>
        </p:nvSpPr>
        <p:spPr/>
        <p:txBody>
          <a:bodyPr/>
          <a:lstStyle/>
          <a:p>
            <a:pPr eaLnBrk="1" hangingPunct="1"/>
            <a:r>
              <a:rPr lang="en-US" sz="2000" b="1" smtClean="0"/>
              <a:t>Crescentic GN (PAS stain). </a:t>
            </a:r>
            <a:br>
              <a:rPr lang="en-US" sz="2000" b="1" smtClean="0"/>
            </a:br>
            <a:r>
              <a:rPr lang="en-US" sz="2000" b="1" smtClean="0"/>
              <a:t>the collapsed glomerular tufts and the </a:t>
            </a:r>
            <a:r>
              <a:rPr lang="en-US" sz="2000" b="1" smtClean="0">
                <a:solidFill>
                  <a:schemeClr val="folHlink"/>
                </a:solidFill>
              </a:rPr>
              <a:t>crescent</a:t>
            </a:r>
            <a:r>
              <a:rPr lang="en-US" sz="2000" b="1" smtClean="0"/>
              <a:t>-shaped mass of proliferating cells and leukocytes internal to Bowman's capsule. </a:t>
            </a:r>
            <a:endParaRPr lang="en-US" sz="4000" smtClean="0"/>
          </a:p>
        </p:txBody>
      </p:sp>
      <p:sp>
        <p:nvSpPr>
          <p:cNvPr id="155652" name="Rectangle 3"/>
          <p:cNvSpPr>
            <a:spLocks noGrp="1" noChangeArrowheads="1"/>
          </p:cNvSpPr>
          <p:nvPr>
            <p:ph type="body" idx="1"/>
          </p:nvPr>
        </p:nvSpPr>
        <p:spPr/>
        <p:txBody>
          <a:bodyPr/>
          <a:lstStyle/>
          <a:p>
            <a:pPr eaLnBrk="1" hangingPunct="1"/>
            <a:endParaRPr lang="en-US" smtClean="0"/>
          </a:p>
        </p:txBody>
      </p:sp>
      <p:pic>
        <p:nvPicPr>
          <p:cNvPr id="155653" name="Picture 4" descr="showimage"/>
          <p:cNvPicPr>
            <a:picLocks noChangeAspect="1" noChangeArrowheads="1"/>
          </p:cNvPicPr>
          <p:nvPr/>
        </p:nvPicPr>
        <p:blipFill>
          <a:blip r:embed="rId2" cstate="print"/>
          <a:srcRect/>
          <a:stretch>
            <a:fillRect/>
          </a:stretch>
        </p:blipFill>
        <p:spPr bwMode="auto">
          <a:xfrm>
            <a:off x="457200" y="1447800"/>
            <a:ext cx="8229600" cy="5238750"/>
          </a:xfrm>
          <a:prstGeom prst="rect">
            <a:avLst/>
          </a:prstGeom>
          <a:noFill/>
          <a:ln w="9525">
            <a:noFill/>
            <a:miter lim="800000"/>
            <a:headEnd/>
            <a:tailEnd/>
          </a:ln>
        </p:spPr>
      </p:pic>
      <p:sp>
        <p:nvSpPr>
          <p:cNvPr id="155654" name="AutoShape 7"/>
          <p:cNvSpPr>
            <a:spLocks noChangeArrowheads="1"/>
          </p:cNvSpPr>
          <p:nvPr/>
        </p:nvSpPr>
        <p:spPr bwMode="auto">
          <a:xfrm>
            <a:off x="5943600" y="1600200"/>
            <a:ext cx="152400" cy="762000"/>
          </a:xfrm>
          <a:prstGeom prst="downArrow">
            <a:avLst>
              <a:gd name="adj1" fmla="val 50000"/>
              <a:gd name="adj2" fmla="val 125000"/>
            </a:avLst>
          </a:prstGeom>
          <a:solidFill>
            <a:schemeClr val="folHlink"/>
          </a:solidFill>
          <a:ln w="9525">
            <a:solidFill>
              <a:schemeClr val="tx1"/>
            </a:solidFill>
            <a:miter lim="800000"/>
            <a:headEnd/>
            <a:tailEnd/>
          </a:ln>
        </p:spPr>
        <p:txBody>
          <a:bodyPr wrap="none" anchor="ctr"/>
          <a:lstStyle/>
          <a:p>
            <a:pPr algn="ctr" rtl="1" fontAlgn="base">
              <a:spcBef>
                <a:spcPct val="0"/>
              </a:spcBef>
              <a:spcAft>
                <a:spcPct val="0"/>
              </a:spcAft>
            </a:pPr>
            <a:endParaRPr lang="en-US" sz="1600" u="sng" smtClean="0">
              <a:solidFill>
                <a:srgbClr val="000000"/>
              </a:solidFill>
            </a:endParaRPr>
          </a:p>
        </p:txBody>
      </p:sp>
      <p:sp>
        <p:nvSpPr>
          <p:cNvPr id="155655" name="AutoShape 8"/>
          <p:cNvSpPr>
            <a:spLocks noChangeArrowheads="1"/>
          </p:cNvSpPr>
          <p:nvPr/>
        </p:nvSpPr>
        <p:spPr bwMode="auto">
          <a:xfrm>
            <a:off x="1676400" y="5715000"/>
            <a:ext cx="2438400" cy="152400"/>
          </a:xfrm>
          <a:prstGeom prst="leftArrow">
            <a:avLst>
              <a:gd name="adj1" fmla="val 50000"/>
              <a:gd name="adj2" fmla="val 400000"/>
            </a:avLst>
          </a:prstGeom>
          <a:solidFill>
            <a:schemeClr val="folHlink"/>
          </a:solidFill>
          <a:ln w="9525">
            <a:solidFill>
              <a:schemeClr val="tx1"/>
            </a:solidFill>
            <a:miter lim="800000"/>
            <a:headEnd/>
            <a:tailEnd/>
          </a:ln>
        </p:spPr>
        <p:txBody>
          <a:bodyPr wrap="none" anchor="ctr"/>
          <a:lstStyle/>
          <a:p>
            <a:pPr algn="ctr" rtl="1" fontAlgn="base">
              <a:spcBef>
                <a:spcPct val="0"/>
              </a:spcBef>
              <a:spcAft>
                <a:spcPct val="0"/>
              </a:spcAft>
            </a:pPr>
            <a:endParaRPr lang="en-US" sz="1600" u="sng" smtClean="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sz="2400" b="1" smtClean="0"/>
              <a:t>IF micrograph of a glomerulus CGN demonstrates positivity with antibody to fibrinogen</a:t>
            </a:r>
            <a:r>
              <a:rPr lang="ar-SA" smtClean="0"/>
              <a:t>.</a:t>
            </a:r>
            <a:endParaRPr lang="en-US" smtClean="0"/>
          </a:p>
        </p:txBody>
      </p:sp>
      <p:pic>
        <p:nvPicPr>
          <p:cNvPr id="156675" name="Picture 4" descr="RENAL094"/>
          <p:cNvPicPr>
            <a:picLocks noGrp="1" noChangeAspect="1" noChangeArrowheads="1"/>
          </p:cNvPicPr>
          <p:nvPr>
            <p:ph type="body" idx="1"/>
          </p:nvPr>
        </p:nvPicPr>
        <p:blipFill>
          <a:blip r:embed="rId2" cstate="print"/>
          <a:srcRect/>
          <a:stretch>
            <a:fillRect/>
          </a:stretch>
        </p:blipFill>
        <p:spPr>
          <a:xfrm>
            <a:off x="533400" y="1371600"/>
            <a:ext cx="8305800" cy="54864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5"/>
          <p:cNvSpPr>
            <a:spLocks noGrp="1"/>
          </p:cNvSpPr>
          <p:nvPr>
            <p:ph type="sldNum" sz="quarter" idx="12"/>
          </p:nvPr>
        </p:nvSpPr>
        <p:spPr>
          <a:noFill/>
        </p:spPr>
        <p:txBody>
          <a:bodyPr/>
          <a:lstStyle/>
          <a:p>
            <a:fld id="{0A450076-6BBF-444A-AC75-1AFD259EBB55}" type="slidenum">
              <a:rPr lang="ar-SA" smtClean="0">
                <a:solidFill>
                  <a:srgbClr val="000000"/>
                </a:solidFill>
              </a:rPr>
              <a:pPr/>
              <a:t>25</a:t>
            </a:fld>
            <a:endParaRPr lang="en-US" smtClean="0">
              <a:solidFill>
                <a:srgbClr val="000000"/>
              </a:solidFill>
            </a:endParaRPr>
          </a:p>
        </p:txBody>
      </p:sp>
      <p:sp>
        <p:nvSpPr>
          <p:cNvPr id="157700" name="Rectangle 3"/>
          <p:cNvSpPr>
            <a:spLocks noGrp="1" noChangeArrowheads="1"/>
          </p:cNvSpPr>
          <p:nvPr>
            <p:ph type="body" idx="1"/>
          </p:nvPr>
        </p:nvSpPr>
        <p:spPr>
          <a:xfrm>
            <a:off x="457200" y="228600"/>
            <a:ext cx="8229600" cy="5897563"/>
          </a:xfrm>
        </p:spPr>
        <p:txBody>
          <a:bodyPr/>
          <a:lstStyle/>
          <a:p>
            <a:pPr eaLnBrk="1" hangingPunct="1"/>
            <a:r>
              <a:rPr lang="en-US" sz="2800" b="1" dirty="0" smtClean="0">
                <a:solidFill>
                  <a:srgbClr val="FF0000"/>
                </a:solidFill>
              </a:rPr>
              <a:t>IF</a:t>
            </a:r>
          </a:p>
          <a:p>
            <a:pPr eaLnBrk="1" hangingPunct="1"/>
            <a:r>
              <a:rPr lang="en-US" sz="2800" dirty="0" smtClean="0"/>
              <a:t>strong </a:t>
            </a:r>
            <a:r>
              <a:rPr lang="en-US" sz="2800" b="1" dirty="0" smtClean="0"/>
              <a:t>linear staining</a:t>
            </a:r>
            <a:r>
              <a:rPr lang="en-US" sz="2800" dirty="0" smtClean="0"/>
              <a:t> of deposited </a:t>
            </a:r>
            <a:r>
              <a:rPr lang="en-US" sz="2800" dirty="0" err="1" smtClean="0"/>
              <a:t>IgG</a:t>
            </a:r>
            <a:r>
              <a:rPr lang="en-US" sz="2800" dirty="0" smtClean="0"/>
              <a:t> and C3 along the GBM </a:t>
            </a:r>
            <a:r>
              <a:rPr lang="en-US" sz="2800" b="1" dirty="0" smtClean="0"/>
              <a:t>Type I (Anti-GBM Antibody).</a:t>
            </a:r>
          </a:p>
          <a:p>
            <a:pPr eaLnBrk="1" hangingPunct="1"/>
            <a:r>
              <a:rPr lang="en-US" sz="2800" b="1" dirty="0" smtClean="0">
                <a:solidFill>
                  <a:srgbClr val="FF0000"/>
                </a:solidFill>
              </a:rPr>
              <a:t>EM</a:t>
            </a:r>
          </a:p>
          <a:p>
            <a:pPr eaLnBrk="1" hangingPunct="1"/>
            <a:r>
              <a:rPr lang="en-US" sz="2800" b="1" dirty="0" smtClean="0">
                <a:solidFill>
                  <a:srgbClr val="FF0000"/>
                </a:solidFill>
              </a:rPr>
              <a:t>deposits are not visualized</a:t>
            </a:r>
            <a:r>
              <a:rPr lang="en-US" sz="2800" b="1" dirty="0" smtClean="0"/>
              <a:t> because the endogenous collagen IV antigen to which the antibody is reacting is diffusely distributed, and so the large lattices of antigens and antibodies that occur in deposited immune complexes are not formed.</a:t>
            </a:r>
          </a:p>
          <a:p>
            <a:pPr eaLnBrk="1" hangingPunct="1"/>
            <a:r>
              <a:rPr lang="en-US" sz="2800" b="1" dirty="0" smtClean="0"/>
              <a:t>distinct ruptures in the GBM may be seen.</a:t>
            </a:r>
          </a:p>
          <a:p>
            <a:pPr eaLnBrk="1" hangingPunct="1"/>
            <a:endParaRPr lang="en-US" sz="28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5"/>
          <p:cNvSpPr>
            <a:spLocks noGrp="1"/>
          </p:cNvSpPr>
          <p:nvPr>
            <p:ph type="sldNum" sz="quarter" idx="12"/>
          </p:nvPr>
        </p:nvSpPr>
        <p:spPr>
          <a:noFill/>
        </p:spPr>
        <p:txBody>
          <a:bodyPr/>
          <a:lstStyle/>
          <a:p>
            <a:fld id="{0BB2B283-7538-4B81-BB10-F5CF5A6D6B4F}" type="slidenum">
              <a:rPr lang="ar-SA" smtClean="0">
                <a:solidFill>
                  <a:srgbClr val="000000"/>
                </a:solidFill>
              </a:rPr>
              <a:pPr/>
              <a:t>26</a:t>
            </a:fld>
            <a:endParaRPr lang="en-US" smtClean="0">
              <a:solidFill>
                <a:srgbClr val="000000"/>
              </a:solidFill>
            </a:endParaRPr>
          </a:p>
        </p:txBody>
      </p:sp>
      <p:sp>
        <p:nvSpPr>
          <p:cNvPr id="162819" name="Rectangle 2"/>
          <p:cNvSpPr>
            <a:spLocks noGrp="1" noChangeArrowheads="1"/>
          </p:cNvSpPr>
          <p:nvPr>
            <p:ph type="title"/>
          </p:nvPr>
        </p:nvSpPr>
        <p:spPr>
          <a:xfrm>
            <a:off x="457200" y="0"/>
            <a:ext cx="8229600" cy="1143000"/>
          </a:xfrm>
        </p:spPr>
        <p:txBody>
          <a:bodyPr/>
          <a:lstStyle/>
          <a:p>
            <a:pPr eaLnBrk="1" hangingPunct="1"/>
            <a:r>
              <a:rPr lang="en-US" sz="3200" b="1" i="1" dirty="0" err="1" smtClean="0"/>
              <a:t>Pauci</a:t>
            </a:r>
            <a:r>
              <a:rPr lang="en-US" sz="3200" b="1" i="1" dirty="0" smtClean="0"/>
              <a:t>-Immune (Type III) </a:t>
            </a:r>
            <a:r>
              <a:rPr lang="en-US" sz="3200" b="1" i="1" dirty="0" err="1" smtClean="0"/>
              <a:t>Crescentic</a:t>
            </a:r>
            <a:r>
              <a:rPr lang="en-US" sz="3200" b="1" i="1" dirty="0" smtClean="0"/>
              <a:t> </a:t>
            </a:r>
            <a:r>
              <a:rPr lang="en-US" sz="3200" b="1" i="1" dirty="0" err="1" smtClean="0"/>
              <a:t>Glomerulonephritis</a:t>
            </a:r>
            <a:endParaRPr lang="en-US" sz="3200" b="1" i="1" dirty="0" smtClean="0"/>
          </a:p>
        </p:txBody>
      </p:sp>
      <p:sp>
        <p:nvSpPr>
          <p:cNvPr id="162820" name="Rectangle 3"/>
          <p:cNvSpPr>
            <a:spLocks noGrp="1" noChangeArrowheads="1"/>
          </p:cNvSpPr>
          <p:nvPr>
            <p:ph type="body" idx="1"/>
          </p:nvPr>
        </p:nvSpPr>
        <p:spPr>
          <a:xfrm>
            <a:off x="457200" y="990600"/>
            <a:ext cx="8229600" cy="5135563"/>
          </a:xfrm>
        </p:spPr>
        <p:txBody>
          <a:bodyPr/>
          <a:lstStyle/>
          <a:p>
            <a:pPr eaLnBrk="1" hangingPunct="1">
              <a:lnSpc>
                <a:spcPct val="90000"/>
              </a:lnSpc>
            </a:pPr>
            <a:r>
              <a:rPr lang="en-US" sz="2800" b="1" dirty="0" smtClean="0">
                <a:solidFill>
                  <a:srgbClr val="FF0000"/>
                </a:solidFill>
              </a:rPr>
              <a:t>It is defined by the lack of anti-GBM antibodies or significant immune complex deposition detectable by IF and EM.</a:t>
            </a:r>
          </a:p>
          <a:p>
            <a:pPr eaLnBrk="1" hangingPunct="1">
              <a:lnSpc>
                <a:spcPct val="90000"/>
              </a:lnSpc>
            </a:pPr>
            <a:r>
              <a:rPr lang="en-US" sz="2800" dirty="0" smtClean="0"/>
              <a:t>Most of these individuals have </a:t>
            </a:r>
            <a:r>
              <a:rPr lang="en-US" sz="2800" dirty="0" err="1" smtClean="0"/>
              <a:t>antineutrophil</a:t>
            </a:r>
            <a:r>
              <a:rPr lang="en-US" sz="2800" dirty="0" smtClean="0"/>
              <a:t> </a:t>
            </a:r>
            <a:r>
              <a:rPr lang="en-US" sz="2800" dirty="0" err="1" smtClean="0"/>
              <a:t>cytoplasmic</a:t>
            </a:r>
            <a:r>
              <a:rPr lang="en-US" sz="2800" dirty="0" smtClean="0"/>
              <a:t> antibodies in the serum (</a:t>
            </a:r>
            <a:r>
              <a:rPr lang="en-US" sz="2800" b="1" dirty="0" smtClean="0"/>
              <a:t>ANCA</a:t>
            </a:r>
            <a:r>
              <a:rPr lang="en-US" sz="2800" dirty="0" smtClean="0"/>
              <a:t>).</a:t>
            </a:r>
          </a:p>
          <a:p>
            <a:pPr eaLnBrk="1" hangingPunct="1">
              <a:lnSpc>
                <a:spcPct val="90000"/>
              </a:lnSpc>
            </a:pPr>
            <a:r>
              <a:rPr lang="en-US" sz="2800" dirty="0" smtClean="0"/>
              <a:t>Type III </a:t>
            </a:r>
            <a:r>
              <a:rPr lang="en-US" sz="2800" dirty="0" err="1" smtClean="0"/>
              <a:t>CrGN</a:t>
            </a:r>
            <a:r>
              <a:rPr lang="en-US" sz="2800" dirty="0" smtClean="0"/>
              <a:t> is a component of a systemic </a:t>
            </a:r>
            <a:r>
              <a:rPr lang="en-US" sz="2800" dirty="0" err="1" smtClean="0"/>
              <a:t>vasculitis</a:t>
            </a:r>
            <a:r>
              <a:rPr lang="en-US" sz="2800" dirty="0" smtClean="0"/>
              <a:t> such as microscopic </a:t>
            </a:r>
            <a:r>
              <a:rPr lang="en-US" sz="2800" dirty="0" err="1" smtClean="0"/>
              <a:t>polyangiitis</a:t>
            </a:r>
            <a:r>
              <a:rPr lang="en-US" sz="2800" dirty="0" smtClean="0"/>
              <a:t> or Wegener </a:t>
            </a:r>
            <a:r>
              <a:rPr lang="en-US" sz="2800" dirty="0" err="1" smtClean="0"/>
              <a:t>granulomatosis</a:t>
            </a:r>
            <a:r>
              <a:rPr lang="en-US" sz="2800" dirty="0" smtClean="0"/>
              <a:t>. </a:t>
            </a:r>
          </a:p>
          <a:p>
            <a:pPr eaLnBrk="1" hangingPunct="1">
              <a:lnSpc>
                <a:spcPct val="90000"/>
              </a:lnSpc>
            </a:pPr>
            <a:r>
              <a:rPr lang="en-US" sz="2800" dirty="0" smtClean="0"/>
              <a:t>When </a:t>
            </a:r>
            <a:r>
              <a:rPr lang="en-US" sz="2800" dirty="0" err="1" smtClean="0"/>
              <a:t>pauci</a:t>
            </a:r>
            <a:r>
              <a:rPr lang="en-US" sz="2800" dirty="0" smtClean="0"/>
              <a:t>-immune </a:t>
            </a:r>
            <a:r>
              <a:rPr lang="en-US" sz="2800" dirty="0" err="1" smtClean="0"/>
              <a:t>CrGN</a:t>
            </a:r>
            <a:r>
              <a:rPr lang="en-US" sz="2800" dirty="0" smtClean="0"/>
              <a:t> is limited to the kidney it is called idiopathic. </a:t>
            </a:r>
          </a:p>
          <a:p>
            <a:pPr eaLnBrk="1" hangingPunct="1">
              <a:lnSpc>
                <a:spcPct val="90000"/>
              </a:lnSpc>
            </a:pPr>
            <a:r>
              <a:rPr lang="en-US" sz="2800" b="1" dirty="0" smtClean="0">
                <a:solidFill>
                  <a:srgbClr val="FF0000"/>
                </a:solidFill>
              </a:rPr>
              <a:t>IF&amp; EM for immunoglobulin and complement are negative</a:t>
            </a:r>
            <a:r>
              <a:rPr lang="en-US" sz="2800" b="1" dirty="0" smtClean="0"/>
              <a:t> and there are </a:t>
            </a:r>
            <a:r>
              <a:rPr lang="en-US" sz="2800" b="1" dirty="0" smtClean="0">
                <a:solidFill>
                  <a:srgbClr val="FF0000"/>
                </a:solidFill>
              </a:rPr>
              <a:t>no deposits</a:t>
            </a:r>
            <a:r>
              <a:rPr lang="en-US" sz="2800" b="1" dirty="0" smtClean="0"/>
              <a:t> detectable by electron microscopy.  </a:t>
            </a:r>
          </a:p>
          <a:p>
            <a:pPr eaLnBrk="1" hangingPunct="1">
              <a:lnSpc>
                <a:spcPct val="90000"/>
              </a:lnSpc>
            </a:pPr>
            <a:endParaRPr lang="en-US" sz="2800" b="1"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5"/>
          <p:cNvSpPr>
            <a:spLocks noGrp="1"/>
          </p:cNvSpPr>
          <p:nvPr>
            <p:ph type="sldNum" sz="quarter" idx="12"/>
          </p:nvPr>
        </p:nvSpPr>
        <p:spPr>
          <a:noFill/>
        </p:spPr>
        <p:txBody>
          <a:bodyPr/>
          <a:lstStyle/>
          <a:p>
            <a:fld id="{6166F0C4-BAB5-4EC5-968A-9C8580DC4AC9}" type="slidenum">
              <a:rPr lang="ar-SA" smtClean="0">
                <a:solidFill>
                  <a:srgbClr val="000000"/>
                </a:solidFill>
              </a:rPr>
              <a:pPr/>
              <a:t>27</a:t>
            </a:fld>
            <a:endParaRPr lang="en-US" smtClean="0">
              <a:solidFill>
                <a:srgbClr val="000000"/>
              </a:solidFill>
            </a:endParaRPr>
          </a:p>
        </p:txBody>
      </p:sp>
      <p:sp>
        <p:nvSpPr>
          <p:cNvPr id="164867" name="Rectangle 2"/>
          <p:cNvSpPr>
            <a:spLocks noGrp="1" noChangeArrowheads="1"/>
          </p:cNvSpPr>
          <p:nvPr>
            <p:ph type="title"/>
          </p:nvPr>
        </p:nvSpPr>
        <p:spPr>
          <a:xfrm>
            <a:off x="457200" y="-304800"/>
            <a:ext cx="8229600" cy="1143000"/>
          </a:xfrm>
        </p:spPr>
        <p:txBody>
          <a:bodyPr/>
          <a:lstStyle/>
          <a:p>
            <a:pPr eaLnBrk="1" hangingPunct="1"/>
            <a:r>
              <a:rPr lang="en-US" sz="4000" b="1" i="1" u="sng" dirty="0" smtClean="0">
                <a:solidFill>
                  <a:schemeClr val="accent2"/>
                </a:solidFill>
              </a:rPr>
              <a:t>Clinical Course</a:t>
            </a:r>
          </a:p>
        </p:txBody>
      </p:sp>
      <p:sp>
        <p:nvSpPr>
          <p:cNvPr id="164868" name="Rectangle 3"/>
          <p:cNvSpPr>
            <a:spLocks noGrp="1" noChangeArrowheads="1"/>
          </p:cNvSpPr>
          <p:nvPr>
            <p:ph type="body" idx="1"/>
          </p:nvPr>
        </p:nvSpPr>
        <p:spPr>
          <a:xfrm>
            <a:off x="457200" y="609600"/>
            <a:ext cx="8229600" cy="5516563"/>
          </a:xfrm>
        </p:spPr>
        <p:txBody>
          <a:bodyPr/>
          <a:lstStyle/>
          <a:p>
            <a:pPr eaLnBrk="1" hangingPunct="1"/>
            <a:r>
              <a:rPr lang="en-US" b="1" dirty="0" smtClean="0"/>
              <a:t>The onset of RPGN is by </a:t>
            </a:r>
            <a:r>
              <a:rPr lang="en-US" b="1" dirty="0" smtClean="0">
                <a:solidFill>
                  <a:srgbClr val="FF0000"/>
                </a:solidFill>
              </a:rPr>
              <a:t>nephritic syndrome </a:t>
            </a:r>
            <a:r>
              <a:rPr lang="en-US" b="1" dirty="0" smtClean="0"/>
              <a:t>except that the </a:t>
            </a:r>
            <a:r>
              <a:rPr lang="en-US" b="1" dirty="0" err="1" smtClean="0"/>
              <a:t>oliguria</a:t>
            </a:r>
            <a:r>
              <a:rPr lang="en-US" b="1" dirty="0" smtClean="0"/>
              <a:t> and </a:t>
            </a:r>
            <a:r>
              <a:rPr lang="en-US" b="1" dirty="0" err="1" smtClean="0"/>
              <a:t>azotemia</a:t>
            </a:r>
            <a:r>
              <a:rPr lang="en-US" b="1" dirty="0" smtClean="0"/>
              <a:t> are more pronounced. </a:t>
            </a:r>
          </a:p>
          <a:p>
            <a:pPr eaLnBrk="1" hangingPunct="1"/>
            <a:r>
              <a:rPr lang="en-US" b="1" dirty="0" err="1" smtClean="0"/>
              <a:t>Proteinuria</a:t>
            </a:r>
            <a:r>
              <a:rPr lang="en-US" b="1" dirty="0" smtClean="0"/>
              <a:t> sometimes approaching </a:t>
            </a:r>
            <a:r>
              <a:rPr lang="en-US" b="1" dirty="0" err="1" smtClean="0"/>
              <a:t>nephrotic</a:t>
            </a:r>
            <a:r>
              <a:rPr lang="en-US" b="1" dirty="0" smtClean="0"/>
              <a:t> range may occur. </a:t>
            </a:r>
          </a:p>
          <a:p>
            <a:pPr eaLnBrk="1" hangingPunct="1"/>
            <a:r>
              <a:rPr lang="en-US" b="1" dirty="0" smtClean="0"/>
              <a:t>Some of these persons become </a:t>
            </a:r>
            <a:r>
              <a:rPr lang="en-US" b="1" dirty="0" err="1" smtClean="0"/>
              <a:t>anuric</a:t>
            </a:r>
            <a:r>
              <a:rPr lang="en-US" b="1" dirty="0" smtClean="0"/>
              <a:t> and require long-term dialysis or transplantation.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b="1" i="1" dirty="0" smtClean="0"/>
              <a:t>Glomerular diseases- 2</a:t>
            </a:r>
            <a:endParaRPr lang="ar-JO" b="1" i="1" dirty="0"/>
          </a:p>
        </p:txBody>
      </p:sp>
      <p:sp>
        <p:nvSpPr>
          <p:cNvPr id="2" name="Slide Number Placeholder 1"/>
          <p:cNvSpPr>
            <a:spLocks noGrp="1"/>
          </p:cNvSpPr>
          <p:nvPr>
            <p:ph type="sldNum" sz="quarter" idx="12"/>
          </p:nvPr>
        </p:nvSpPr>
        <p:spPr/>
        <p:txBody>
          <a:bodyPr/>
          <a:lstStyle/>
          <a:p>
            <a:pPr>
              <a:defRPr/>
            </a:pPr>
            <a:fld id="{CB2A7BCC-E822-40B3-B54C-32ABD8B2CA47}" type="slidenum">
              <a:rPr lang="ar-SA" smtClean="0">
                <a:solidFill>
                  <a:srgbClr val="000000"/>
                </a:solidFill>
              </a:rPr>
              <a:pPr>
                <a:defRPr/>
              </a:pPr>
              <a:t>28</a:t>
            </a:fld>
            <a:endParaRPr lang="en-US">
              <a:solidFill>
                <a:srgbClr val="000000"/>
              </a:solidFill>
            </a:endParaRPr>
          </a:p>
        </p:txBody>
      </p:sp>
      <p:sp>
        <p:nvSpPr>
          <p:cNvPr id="6" name="Subtitle 3"/>
          <p:cNvSpPr>
            <a:spLocks noGrp="1"/>
          </p:cNvSpPr>
          <p:nvPr>
            <p:ph type="subTitle" idx="1"/>
          </p:nvPr>
        </p:nvSpPr>
        <p:spPr>
          <a:xfrm>
            <a:off x="1371600" y="3886200"/>
            <a:ext cx="6400800" cy="2471758"/>
          </a:xfrm>
          <a:solidFill>
            <a:schemeClr val="accent5">
              <a:lumMod val="90000"/>
            </a:schemeClr>
          </a:solidFill>
        </p:spPr>
        <p:txBody>
          <a:bodyPr/>
          <a:lstStyle/>
          <a:p>
            <a:r>
              <a:rPr lang="en-US" sz="4000" dirty="0" smtClean="0">
                <a:effectLst>
                  <a:outerShdw blurRad="38100" dist="38100" dir="2700000" algn="tl">
                    <a:srgbClr val="000000">
                      <a:alpha val="43137"/>
                    </a:srgbClr>
                  </a:outerShdw>
                </a:effectLst>
              </a:rPr>
              <a:t>Diseases leading to </a:t>
            </a:r>
            <a:r>
              <a:rPr lang="en-US" sz="4000" dirty="0" smtClean="0">
                <a:effectLst>
                  <a:outerShdw blurRad="38100" dist="38100" dir="2700000" algn="tl">
                    <a:srgbClr val="000000">
                      <a:alpha val="43137"/>
                    </a:srgbClr>
                  </a:outerShdw>
                </a:effectLst>
              </a:rPr>
              <a:t>combined </a:t>
            </a:r>
            <a:r>
              <a:rPr lang="en-US" sz="4000" b="1" u="sng" dirty="0" smtClean="0">
                <a:effectLst>
                  <a:outerShdw blurRad="38100" dist="38100" dir="2700000" algn="tl">
                    <a:srgbClr val="000000">
                      <a:alpha val="43137"/>
                    </a:srgbClr>
                  </a:outerShdw>
                </a:effectLst>
              </a:rPr>
              <a:t>Nephritic/nephroti</a:t>
            </a:r>
            <a:r>
              <a:rPr lang="en-US" sz="4000" b="1" u="sng" dirty="0" smtClean="0">
                <a:effectLst>
                  <a:outerShdw blurRad="38100" dist="38100" dir="2700000" algn="tl">
                    <a:srgbClr val="000000">
                      <a:alpha val="43137"/>
                    </a:srgbClr>
                  </a:outerShdw>
                </a:effectLst>
              </a:rPr>
              <a:t>c</a:t>
            </a:r>
            <a:r>
              <a:rPr lang="en-US" sz="4000" dirty="0" smtClean="0">
                <a:effectLst>
                  <a:outerShdw blurRad="38100" dist="38100" dir="2700000" algn="tl">
                    <a:srgbClr val="000000">
                      <a:alpha val="43137"/>
                    </a:srgbClr>
                  </a:outerShdw>
                </a:effectLst>
              </a:rPr>
              <a:t> </a:t>
            </a:r>
            <a:r>
              <a:rPr lang="en-US" sz="4000" dirty="0" smtClean="0">
                <a:effectLst>
                  <a:outerShdw blurRad="38100" dist="38100" dir="2700000" algn="tl">
                    <a:srgbClr val="000000">
                      <a:alpha val="43137"/>
                    </a:srgbClr>
                  </a:outerShdw>
                </a:effectLst>
              </a:rPr>
              <a:t>syndrome</a:t>
            </a:r>
            <a:endParaRPr lang="ar-JO" sz="4000" dirty="0">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2"/>
          </p:nvPr>
        </p:nvSpPr>
        <p:spPr>
          <a:noFill/>
        </p:spPr>
        <p:txBody>
          <a:bodyPr/>
          <a:lstStyle/>
          <a:p>
            <a:fld id="{C87ACA70-2C13-4E06-A4A5-F8EFC6552379}" type="slidenum">
              <a:rPr lang="ar-SA" smtClean="0">
                <a:solidFill>
                  <a:srgbClr val="000000"/>
                </a:solidFill>
              </a:rPr>
              <a:pPr/>
              <a:t>29</a:t>
            </a:fld>
            <a:endParaRPr lang="en-US" smtClean="0">
              <a:solidFill>
                <a:srgbClr val="000000"/>
              </a:solidFill>
            </a:endParaRPr>
          </a:p>
        </p:txBody>
      </p:sp>
      <p:sp>
        <p:nvSpPr>
          <p:cNvPr id="80899" name="Rectangle 2"/>
          <p:cNvSpPr>
            <a:spLocks noGrp="1" noChangeArrowheads="1"/>
          </p:cNvSpPr>
          <p:nvPr>
            <p:ph type="title" idx="4294967295"/>
          </p:nvPr>
        </p:nvSpPr>
        <p:spPr>
          <a:xfrm>
            <a:off x="228600" y="-152400"/>
            <a:ext cx="8458200" cy="1143000"/>
          </a:xfrm>
        </p:spPr>
        <p:txBody>
          <a:bodyPr/>
          <a:lstStyle/>
          <a:p>
            <a:pPr eaLnBrk="1" hangingPunct="1"/>
            <a:r>
              <a:rPr lang="en-US" sz="3200" b="1" u="sng" dirty="0" err="1" smtClean="0">
                <a:solidFill>
                  <a:schemeClr val="accent2"/>
                </a:solidFill>
              </a:rPr>
              <a:t>Membranoproliferative</a:t>
            </a:r>
            <a:r>
              <a:rPr lang="en-US" sz="3200" b="1" u="sng" dirty="0" smtClean="0">
                <a:solidFill>
                  <a:schemeClr val="accent2"/>
                </a:solidFill>
              </a:rPr>
              <a:t> </a:t>
            </a:r>
            <a:r>
              <a:rPr lang="en-US" sz="3200" b="1" u="sng" dirty="0" err="1" smtClean="0">
                <a:solidFill>
                  <a:schemeClr val="accent2"/>
                </a:solidFill>
              </a:rPr>
              <a:t>Glomerulonephritis</a:t>
            </a:r>
            <a:r>
              <a:rPr lang="en-US" sz="3200" dirty="0" smtClean="0">
                <a:solidFill>
                  <a:schemeClr val="accent2"/>
                </a:solidFill>
              </a:rPr>
              <a:t> </a:t>
            </a:r>
          </a:p>
        </p:txBody>
      </p:sp>
      <p:sp>
        <p:nvSpPr>
          <p:cNvPr id="80900" name="Rectangle 3"/>
          <p:cNvSpPr>
            <a:spLocks noGrp="1" noChangeArrowheads="1"/>
          </p:cNvSpPr>
          <p:nvPr>
            <p:ph type="body" idx="4294967295"/>
          </p:nvPr>
        </p:nvSpPr>
        <p:spPr>
          <a:xfrm>
            <a:off x="457200" y="762000"/>
            <a:ext cx="8229600" cy="5364163"/>
          </a:xfrm>
        </p:spPr>
        <p:txBody>
          <a:bodyPr/>
          <a:lstStyle/>
          <a:p>
            <a:pPr eaLnBrk="1" hangingPunct="1">
              <a:lnSpc>
                <a:spcPct val="80000"/>
              </a:lnSpc>
            </a:pPr>
            <a:r>
              <a:rPr lang="en-US" sz="2800" b="1" dirty="0" smtClean="0"/>
              <a:t>MPGN is characterized by alterations in the GBM and </a:t>
            </a:r>
            <a:r>
              <a:rPr lang="en-US" sz="2800" b="1" dirty="0" err="1" smtClean="0"/>
              <a:t>mesangium</a:t>
            </a:r>
            <a:r>
              <a:rPr lang="en-US" sz="2800" b="1" dirty="0" smtClean="0"/>
              <a:t> and by proliferation of glomerular cells. </a:t>
            </a:r>
          </a:p>
          <a:p>
            <a:pPr eaLnBrk="1" hangingPunct="1">
              <a:lnSpc>
                <a:spcPct val="80000"/>
              </a:lnSpc>
            </a:pPr>
            <a:r>
              <a:rPr lang="en-US" sz="2800" b="1" dirty="0" smtClean="0"/>
              <a:t>5% to 10% of cases of 1ry </a:t>
            </a:r>
            <a:r>
              <a:rPr lang="en-US" sz="2800" b="1" dirty="0" err="1" smtClean="0"/>
              <a:t>nephrotic</a:t>
            </a:r>
            <a:r>
              <a:rPr lang="en-US" sz="2800" b="1" dirty="0" smtClean="0"/>
              <a:t> syndrome in children and adults. </a:t>
            </a:r>
          </a:p>
          <a:p>
            <a:pPr eaLnBrk="1" hangingPunct="1">
              <a:lnSpc>
                <a:spcPct val="80000"/>
              </a:lnSpc>
            </a:pPr>
            <a:r>
              <a:rPr lang="en-US" sz="2800" b="1" dirty="0" smtClean="0"/>
              <a:t>Some individuals present only with </a:t>
            </a:r>
            <a:r>
              <a:rPr lang="en-US" sz="2800" b="1" dirty="0" err="1" smtClean="0"/>
              <a:t>hematuria</a:t>
            </a:r>
            <a:r>
              <a:rPr lang="en-US" sz="2800" b="1" dirty="0" smtClean="0"/>
              <a:t> or </a:t>
            </a:r>
            <a:r>
              <a:rPr lang="en-US" sz="2800" b="1" dirty="0" err="1" smtClean="0"/>
              <a:t>proteinuria</a:t>
            </a:r>
            <a:r>
              <a:rPr lang="en-US" sz="2800" b="1" dirty="0" smtClean="0"/>
              <a:t> in the non-</a:t>
            </a:r>
            <a:r>
              <a:rPr lang="en-US" sz="2800" b="1" dirty="0" err="1" smtClean="0"/>
              <a:t>nephrotic</a:t>
            </a:r>
            <a:r>
              <a:rPr lang="en-US" sz="2800" b="1" dirty="0" smtClean="0"/>
              <a:t> range; others have a combined </a:t>
            </a:r>
            <a:r>
              <a:rPr lang="en-US" sz="2800" b="1" dirty="0" err="1" smtClean="0"/>
              <a:t>nephrotic</a:t>
            </a:r>
            <a:r>
              <a:rPr lang="en-US" sz="2800" b="1" dirty="0" smtClean="0"/>
              <a:t>-nephritic picture. </a:t>
            </a:r>
          </a:p>
          <a:p>
            <a:pPr eaLnBrk="1" hangingPunct="1"/>
            <a:r>
              <a:rPr lang="en-US" sz="2800" b="1" dirty="0" smtClean="0"/>
              <a:t>Types of MPGN: </a:t>
            </a:r>
          </a:p>
          <a:p>
            <a:pPr eaLnBrk="1" hangingPunct="1"/>
            <a:r>
              <a:rPr lang="en-US" sz="2800" b="1" dirty="0" smtClean="0"/>
              <a:t>1-type I is  (about 80% of cases). </a:t>
            </a:r>
          </a:p>
          <a:p>
            <a:pPr eaLnBrk="1" hangingPunct="1"/>
            <a:r>
              <a:rPr lang="en-US" sz="2800" b="1" dirty="0" smtClean="0"/>
              <a:t>2-type II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noFill/>
        </p:spPr>
        <p:txBody>
          <a:bodyPr/>
          <a:lstStyle/>
          <a:p>
            <a:fld id="{4A09C3B4-B2BC-4432-8F2D-6BB55AD67346}" type="slidenum">
              <a:rPr lang="ar-SA" smtClean="0">
                <a:solidFill>
                  <a:srgbClr val="000000"/>
                </a:solidFill>
              </a:rPr>
              <a:pPr/>
              <a:t>3</a:t>
            </a:fld>
            <a:endParaRPr lang="en-US" smtClean="0">
              <a:solidFill>
                <a:srgbClr val="000000"/>
              </a:solidFill>
            </a:endParaRPr>
          </a:p>
        </p:txBody>
      </p:sp>
      <p:sp>
        <p:nvSpPr>
          <p:cNvPr id="101379" name="Rectangle 2"/>
          <p:cNvSpPr>
            <a:spLocks noGrp="1" noChangeArrowheads="1"/>
          </p:cNvSpPr>
          <p:nvPr>
            <p:ph type="title"/>
          </p:nvPr>
        </p:nvSpPr>
        <p:spPr>
          <a:xfrm>
            <a:off x="457200" y="-228600"/>
            <a:ext cx="8229600" cy="1143000"/>
          </a:xfrm>
        </p:spPr>
        <p:txBody>
          <a:bodyPr/>
          <a:lstStyle/>
          <a:p>
            <a:pPr eaLnBrk="1" hangingPunct="1"/>
            <a:r>
              <a:rPr lang="en-US" b="1" u="sng" dirty="0" smtClean="0">
                <a:solidFill>
                  <a:srgbClr val="FF0000"/>
                </a:solidFill>
              </a:rPr>
              <a:t>The Nephritic Syndrome</a:t>
            </a:r>
            <a:r>
              <a:rPr lang="ar-SA" dirty="0" smtClean="0"/>
              <a:t> </a:t>
            </a:r>
            <a:endParaRPr lang="en-US" dirty="0" smtClean="0"/>
          </a:p>
        </p:txBody>
      </p:sp>
      <p:sp>
        <p:nvSpPr>
          <p:cNvPr id="5" name="Content Placeholder 4"/>
          <p:cNvSpPr>
            <a:spLocks noGrp="1"/>
          </p:cNvSpPr>
          <p:nvPr>
            <p:ph idx="1"/>
          </p:nvPr>
        </p:nvSpPr>
        <p:spPr>
          <a:xfrm>
            <a:off x="457200" y="838200"/>
            <a:ext cx="8229600" cy="5287963"/>
          </a:xfrm>
        </p:spPr>
        <p:txBody>
          <a:bodyPr/>
          <a:lstStyle/>
          <a:p>
            <a:r>
              <a:rPr lang="en-US" sz="2800" dirty="0" smtClean="0"/>
              <a:t>Pathogenesis:</a:t>
            </a:r>
          </a:p>
          <a:p>
            <a:pPr eaLnBrk="1" hangingPunct="1"/>
            <a:r>
              <a:rPr lang="en-US" sz="2800" b="1" dirty="0" smtClean="0"/>
              <a:t>proliferation of the cells within the </a:t>
            </a:r>
            <a:r>
              <a:rPr lang="en-US" sz="2800" b="1" dirty="0" err="1" smtClean="0"/>
              <a:t>glomeruli</a:t>
            </a:r>
            <a:r>
              <a:rPr lang="en-US" sz="2800" b="1" dirty="0" smtClean="0"/>
              <a:t> accompanied by a </a:t>
            </a:r>
            <a:r>
              <a:rPr lang="en-US" sz="2800" b="1" dirty="0" err="1" smtClean="0"/>
              <a:t>leukocytic</a:t>
            </a:r>
            <a:r>
              <a:rPr lang="en-US" sz="2800" b="1" dirty="0" smtClean="0"/>
              <a:t> infiltrate → </a:t>
            </a:r>
          </a:p>
          <a:p>
            <a:pPr eaLnBrk="1" hangingPunct="1"/>
            <a:r>
              <a:rPr lang="en-US" sz="2800" b="1" dirty="0" smtClean="0"/>
              <a:t>injures the capillary walls permitting escape of red cells into the urine →</a:t>
            </a:r>
            <a:r>
              <a:rPr lang="en-US" sz="2800" b="1" dirty="0" smtClean="0">
                <a:latin typeface="Times New Roman" pitchFamily="18" charset="0"/>
              </a:rPr>
              <a:t>↓</a:t>
            </a:r>
            <a:r>
              <a:rPr lang="en-US" sz="2800" b="1" dirty="0" smtClean="0"/>
              <a:t> GFR → </a:t>
            </a:r>
          </a:p>
          <a:p>
            <a:pPr eaLnBrk="1" hangingPunct="1"/>
            <a:r>
              <a:rPr lang="en-US" sz="2800" b="1" dirty="0" err="1" smtClean="0">
                <a:solidFill>
                  <a:srgbClr val="FF0000"/>
                </a:solidFill>
              </a:rPr>
              <a:t>oliguria</a:t>
            </a:r>
            <a:r>
              <a:rPr lang="en-US" sz="2800" b="1" dirty="0" smtClean="0"/>
              <a:t>, reciprocal </a:t>
            </a:r>
            <a:r>
              <a:rPr lang="en-US" sz="2800" b="1" dirty="0" smtClean="0">
                <a:solidFill>
                  <a:srgbClr val="FF0000"/>
                </a:solidFill>
              </a:rPr>
              <a:t>fluid retention</a:t>
            </a:r>
            <a:r>
              <a:rPr lang="en-US" sz="2800" b="1" dirty="0" smtClean="0"/>
              <a:t>, and </a:t>
            </a:r>
            <a:r>
              <a:rPr lang="en-US" sz="2800" b="1" dirty="0" err="1" smtClean="0">
                <a:solidFill>
                  <a:srgbClr val="FF0000"/>
                </a:solidFill>
              </a:rPr>
              <a:t>azotemia</a:t>
            </a:r>
            <a:r>
              <a:rPr lang="en-US" sz="2800" b="1" dirty="0" smtClean="0"/>
              <a:t>. </a:t>
            </a:r>
          </a:p>
          <a:p>
            <a:pPr eaLnBrk="1" hangingPunct="1"/>
            <a:r>
              <a:rPr lang="en-US" sz="2800" b="1" dirty="0" smtClean="0">
                <a:solidFill>
                  <a:srgbClr val="FF0000"/>
                </a:solidFill>
              </a:rPr>
              <a:t>Hypertension </a:t>
            </a:r>
            <a:r>
              <a:rPr lang="en-US" sz="2800" b="1" dirty="0" smtClean="0"/>
              <a:t>is probably a result of both the fluid retention and some augmented </a:t>
            </a:r>
            <a:r>
              <a:rPr lang="en-US" sz="2800" b="1" dirty="0" err="1" smtClean="0"/>
              <a:t>renin</a:t>
            </a:r>
            <a:r>
              <a:rPr lang="en-US" sz="2800" b="1" dirty="0" smtClean="0"/>
              <a:t> release from the ischemic kidneys. </a:t>
            </a:r>
          </a:p>
          <a:p>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p:spPr>
        <p:txBody>
          <a:bodyPr/>
          <a:lstStyle/>
          <a:p>
            <a:fld id="{62C174D2-6F0A-4A1D-A6BC-28C5A4500E27}" type="slidenum">
              <a:rPr lang="ar-SA" smtClean="0">
                <a:solidFill>
                  <a:srgbClr val="000000"/>
                </a:solidFill>
              </a:rPr>
              <a:pPr/>
              <a:t>30</a:t>
            </a:fld>
            <a:endParaRPr lang="en-US" smtClean="0">
              <a:solidFill>
                <a:srgbClr val="000000"/>
              </a:solidFill>
            </a:endParaRPr>
          </a:p>
        </p:txBody>
      </p:sp>
      <p:sp>
        <p:nvSpPr>
          <p:cNvPr id="82947" name="Rectangle 2"/>
          <p:cNvSpPr>
            <a:spLocks noGrp="1" noChangeArrowheads="1"/>
          </p:cNvSpPr>
          <p:nvPr>
            <p:ph type="title"/>
          </p:nvPr>
        </p:nvSpPr>
        <p:spPr/>
        <p:txBody>
          <a:bodyPr/>
          <a:lstStyle/>
          <a:p>
            <a:pPr eaLnBrk="1" hangingPunct="1"/>
            <a:r>
              <a:rPr lang="en-US" b="1" u="sng" smtClean="0">
                <a:solidFill>
                  <a:srgbClr val="FF0000"/>
                </a:solidFill>
              </a:rPr>
              <a:t>Type I MPGN</a:t>
            </a:r>
          </a:p>
        </p:txBody>
      </p:sp>
      <p:sp>
        <p:nvSpPr>
          <p:cNvPr id="82948" name="Rectangle 3"/>
          <p:cNvSpPr>
            <a:spLocks noGrp="1" noChangeArrowheads="1"/>
          </p:cNvSpPr>
          <p:nvPr>
            <p:ph type="body" idx="1"/>
          </p:nvPr>
        </p:nvSpPr>
        <p:spPr>
          <a:xfrm>
            <a:off x="457200" y="1219200"/>
            <a:ext cx="8229600" cy="4906963"/>
          </a:xfrm>
        </p:spPr>
        <p:txBody>
          <a:bodyPr/>
          <a:lstStyle/>
          <a:p>
            <a:pPr eaLnBrk="1" hangingPunct="1">
              <a:lnSpc>
                <a:spcPct val="90000"/>
              </a:lnSpc>
            </a:pPr>
            <a:r>
              <a:rPr lang="en-US" sz="2800" b="1" dirty="0" smtClean="0"/>
              <a:t>circulating immune </a:t>
            </a:r>
            <a:r>
              <a:rPr lang="en-US" sz="2800" b="1" dirty="0" smtClean="0"/>
              <a:t>complexes</a:t>
            </a:r>
            <a:endParaRPr lang="en-US" sz="2800" b="1" dirty="0" smtClean="0"/>
          </a:p>
          <a:p>
            <a:pPr eaLnBrk="1" hangingPunct="1">
              <a:lnSpc>
                <a:spcPct val="90000"/>
              </a:lnSpc>
            </a:pPr>
            <a:r>
              <a:rPr lang="en-US" sz="2800" b="1" dirty="0" smtClean="0"/>
              <a:t>It occurs in association with:</a:t>
            </a:r>
          </a:p>
          <a:p>
            <a:pPr eaLnBrk="1" hangingPunct="1">
              <a:lnSpc>
                <a:spcPct val="90000"/>
              </a:lnSpc>
            </a:pPr>
            <a:r>
              <a:rPr lang="en-US" sz="2800" b="1" dirty="0" smtClean="0"/>
              <a:t>1- hepatitis B and C </a:t>
            </a:r>
            <a:r>
              <a:rPr lang="en-US" sz="2800" b="1" dirty="0" err="1" smtClean="0"/>
              <a:t>antigenemia</a:t>
            </a:r>
            <a:r>
              <a:rPr lang="en-US" sz="2800" b="1" dirty="0" smtClean="0"/>
              <a:t>.</a:t>
            </a:r>
          </a:p>
          <a:p>
            <a:pPr eaLnBrk="1" hangingPunct="1">
              <a:lnSpc>
                <a:spcPct val="90000"/>
              </a:lnSpc>
            </a:pPr>
            <a:r>
              <a:rPr lang="en-US" sz="2800" b="1" dirty="0" smtClean="0"/>
              <a:t>2- SLE.</a:t>
            </a:r>
          </a:p>
          <a:p>
            <a:pPr eaLnBrk="1" hangingPunct="1">
              <a:lnSpc>
                <a:spcPct val="90000"/>
              </a:lnSpc>
            </a:pPr>
            <a:r>
              <a:rPr lang="en-US" sz="2800" b="1" dirty="0" smtClean="0"/>
              <a:t>3- </a:t>
            </a:r>
            <a:r>
              <a:rPr lang="en-US" sz="2800" b="1" dirty="0" smtClean="0"/>
              <a:t>others. </a:t>
            </a:r>
            <a:endParaRPr lang="en-US" sz="2800"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p:spPr>
        <p:txBody>
          <a:bodyPr/>
          <a:lstStyle/>
          <a:p>
            <a:fld id="{384EFA01-3AF5-4195-8424-7A08ADA0179D}" type="slidenum">
              <a:rPr lang="ar-SA" smtClean="0">
                <a:solidFill>
                  <a:srgbClr val="000000"/>
                </a:solidFill>
              </a:rPr>
              <a:pPr/>
              <a:t>31</a:t>
            </a:fld>
            <a:endParaRPr lang="en-US" smtClean="0">
              <a:solidFill>
                <a:srgbClr val="000000"/>
              </a:solidFill>
            </a:endParaRPr>
          </a:p>
        </p:txBody>
      </p:sp>
      <p:sp>
        <p:nvSpPr>
          <p:cNvPr id="83971" name="Rectangle 2"/>
          <p:cNvSpPr>
            <a:spLocks noGrp="1" noChangeArrowheads="1"/>
          </p:cNvSpPr>
          <p:nvPr>
            <p:ph type="title"/>
          </p:nvPr>
        </p:nvSpPr>
        <p:spPr>
          <a:xfrm>
            <a:off x="228600" y="-76200"/>
            <a:ext cx="8458200" cy="1143000"/>
          </a:xfrm>
        </p:spPr>
        <p:txBody>
          <a:bodyPr/>
          <a:lstStyle/>
          <a:p>
            <a:pPr eaLnBrk="1" hangingPunct="1"/>
            <a:r>
              <a:rPr lang="en-US" sz="3200" b="1" u="sng" dirty="0" smtClean="0">
                <a:solidFill>
                  <a:srgbClr val="FF0000"/>
                </a:solidFill>
              </a:rPr>
              <a:t/>
            </a:r>
            <a:br>
              <a:rPr lang="en-US" sz="3200" b="1" u="sng" dirty="0" smtClean="0">
                <a:solidFill>
                  <a:srgbClr val="FF0000"/>
                </a:solidFill>
              </a:rPr>
            </a:br>
            <a:r>
              <a:rPr lang="en-US" sz="3200" b="1" u="sng" dirty="0" smtClean="0">
                <a:solidFill>
                  <a:srgbClr val="FF0000"/>
                </a:solidFill>
              </a:rPr>
              <a:t>Type II MPGN (</a:t>
            </a:r>
            <a:r>
              <a:rPr lang="en-US" sz="3200" b="1" i="1" u="sng" dirty="0" smtClean="0"/>
              <a:t>dense-deposit  disease</a:t>
            </a:r>
            <a:r>
              <a:rPr lang="en-US" sz="3200" b="1" i="1" u="sng" dirty="0" smtClean="0">
                <a:solidFill>
                  <a:srgbClr val="FF0000"/>
                </a:solidFill>
              </a:rPr>
              <a:t>)</a:t>
            </a:r>
            <a:r>
              <a:rPr lang="en-US" sz="3200" b="1" u="sng" dirty="0" smtClean="0"/>
              <a:t/>
            </a:r>
            <a:br>
              <a:rPr lang="en-US" sz="3200" b="1" u="sng" dirty="0" smtClean="0"/>
            </a:br>
            <a:endParaRPr lang="en-US" sz="3200" b="1" u="sng" dirty="0" smtClean="0"/>
          </a:p>
        </p:txBody>
      </p:sp>
      <p:sp>
        <p:nvSpPr>
          <p:cNvPr id="83972" name="Rectangle 3"/>
          <p:cNvSpPr>
            <a:spLocks noGrp="1" noChangeArrowheads="1"/>
          </p:cNvSpPr>
          <p:nvPr>
            <p:ph type="body" idx="1"/>
          </p:nvPr>
        </p:nvSpPr>
        <p:spPr>
          <a:xfrm>
            <a:off x="457200" y="762000"/>
            <a:ext cx="8229600" cy="5364163"/>
          </a:xfrm>
        </p:spPr>
        <p:txBody>
          <a:bodyPr/>
          <a:lstStyle/>
          <a:p>
            <a:pPr eaLnBrk="1" hangingPunct="1"/>
            <a:r>
              <a:rPr lang="en-US" b="1" i="1" dirty="0" smtClean="0"/>
              <a:t>The fundamental abnormality appears to be </a:t>
            </a:r>
            <a:r>
              <a:rPr lang="en-US" b="1" i="1" dirty="0" smtClean="0">
                <a:solidFill>
                  <a:srgbClr val="FF0000"/>
                </a:solidFill>
              </a:rPr>
              <a:t>excessive complement  activation</a:t>
            </a:r>
            <a:r>
              <a:rPr lang="en-US" b="1" dirty="0" smtClean="0"/>
              <a:t> which may be caused by several mechanisms not involving antibodies. </a:t>
            </a:r>
          </a:p>
          <a:p>
            <a:pPr eaLnBrk="1" hangingPunct="1"/>
            <a:r>
              <a:rPr lang="en-US" b="1" dirty="0" smtClean="0"/>
              <a:t>Some patients have an </a:t>
            </a:r>
            <a:r>
              <a:rPr lang="en-US" b="1" dirty="0" smtClean="0">
                <a:solidFill>
                  <a:srgbClr val="FF0000"/>
                </a:solidFill>
              </a:rPr>
              <a:t>autoantibody against C3 </a:t>
            </a:r>
            <a:r>
              <a:rPr lang="en-US" b="1" dirty="0" err="1" smtClean="0">
                <a:solidFill>
                  <a:srgbClr val="FF0000"/>
                </a:solidFill>
              </a:rPr>
              <a:t>convertase</a:t>
            </a:r>
            <a:r>
              <a:rPr lang="en-US" b="1" dirty="0" smtClean="0"/>
              <a:t> called </a:t>
            </a:r>
            <a:r>
              <a:rPr lang="en-US" b="1" i="1" dirty="0" smtClean="0">
                <a:solidFill>
                  <a:srgbClr val="FF0000"/>
                </a:solidFill>
              </a:rPr>
              <a:t>C3 nephritic factor</a:t>
            </a:r>
            <a:r>
              <a:rPr lang="en-US" b="1" dirty="0" smtClean="0"/>
              <a:t>, which is believed to stabilize the enzyme and lead to uncontrolled cleavage of C3 and activation of the alternative complement pathway. </a:t>
            </a:r>
          </a:p>
          <a:p>
            <a:pPr eaLnBrk="1" hangingPunct="1"/>
            <a:r>
              <a:rPr lang="en-US" b="1" dirty="0" err="1" smtClean="0">
                <a:solidFill>
                  <a:srgbClr val="FF0000"/>
                </a:solidFill>
              </a:rPr>
              <a:t>Hypocomplementemia</a:t>
            </a:r>
            <a:r>
              <a:rPr lang="en-US" b="1" dirty="0" smtClean="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p:spPr>
        <p:txBody>
          <a:bodyPr/>
          <a:lstStyle/>
          <a:p>
            <a:fld id="{313268DE-4B2E-402F-9274-18E659535C6C}" type="slidenum">
              <a:rPr lang="ar-SA" smtClean="0">
                <a:solidFill>
                  <a:srgbClr val="000000"/>
                </a:solidFill>
              </a:rPr>
              <a:pPr/>
              <a:t>32</a:t>
            </a:fld>
            <a:endParaRPr lang="en-US" smtClean="0">
              <a:solidFill>
                <a:srgbClr val="000000"/>
              </a:solidFill>
            </a:endParaRPr>
          </a:p>
        </p:txBody>
      </p:sp>
      <p:sp>
        <p:nvSpPr>
          <p:cNvPr id="87044" name="Rectangle 3"/>
          <p:cNvSpPr>
            <a:spLocks noGrp="1" noChangeArrowheads="1"/>
          </p:cNvSpPr>
          <p:nvPr>
            <p:ph type="body" idx="1"/>
          </p:nvPr>
        </p:nvSpPr>
        <p:spPr>
          <a:xfrm>
            <a:off x="457200" y="228600"/>
            <a:ext cx="8229600" cy="5897563"/>
          </a:xfrm>
        </p:spPr>
        <p:txBody>
          <a:bodyPr/>
          <a:lstStyle/>
          <a:p>
            <a:pPr eaLnBrk="1" hangingPunct="1"/>
            <a:r>
              <a:rPr lang="en-US" sz="2800" b="1" u="sng" dirty="0" smtClean="0"/>
              <a:t>Morphology</a:t>
            </a:r>
            <a:endParaRPr lang="en-US" sz="2800" b="1" dirty="0" smtClean="0">
              <a:solidFill>
                <a:srgbClr val="FF0000"/>
              </a:solidFill>
            </a:endParaRPr>
          </a:p>
          <a:p>
            <a:pPr eaLnBrk="1" hangingPunct="1"/>
            <a:r>
              <a:rPr lang="en-US" sz="2800" b="1" u="sng" dirty="0" smtClean="0">
                <a:solidFill>
                  <a:srgbClr val="FF0000"/>
                </a:solidFill>
              </a:rPr>
              <a:t>LM </a:t>
            </a:r>
          </a:p>
          <a:p>
            <a:pPr eaLnBrk="1" hangingPunct="1"/>
            <a:r>
              <a:rPr lang="en-US" sz="2800" dirty="0" smtClean="0"/>
              <a:t>both types of MPGN are similar. </a:t>
            </a:r>
          </a:p>
          <a:p>
            <a:pPr eaLnBrk="1" hangingPunct="1"/>
            <a:r>
              <a:rPr lang="en-US" sz="2800" dirty="0" smtClean="0"/>
              <a:t>The </a:t>
            </a:r>
            <a:r>
              <a:rPr lang="en-US" sz="2800" dirty="0" err="1" smtClean="0"/>
              <a:t>glomeruli</a:t>
            </a:r>
            <a:r>
              <a:rPr lang="en-US" sz="2800" dirty="0" smtClean="0"/>
              <a:t> are large with an accentuated </a:t>
            </a:r>
            <a:r>
              <a:rPr lang="en-US" sz="2800" b="1" dirty="0" smtClean="0"/>
              <a:t>lobular appearance</a:t>
            </a:r>
            <a:r>
              <a:rPr lang="en-US" sz="2800" dirty="0" smtClean="0"/>
              <a:t> and show </a:t>
            </a:r>
            <a:r>
              <a:rPr lang="en-US" sz="2800" b="1" dirty="0" smtClean="0"/>
              <a:t>proliferation of </a:t>
            </a:r>
            <a:r>
              <a:rPr lang="en-US" sz="2800" b="1" dirty="0" err="1" smtClean="0"/>
              <a:t>mesangial</a:t>
            </a:r>
            <a:r>
              <a:rPr lang="en-US" sz="2800" b="1" dirty="0" smtClean="0"/>
              <a:t> and endothelial cells</a:t>
            </a:r>
            <a:r>
              <a:rPr lang="en-US" sz="2800" dirty="0" smtClean="0"/>
              <a:t> as well as infiltrating leukocytes </a:t>
            </a:r>
          </a:p>
          <a:p>
            <a:pPr eaLnBrk="1" hangingPunct="1"/>
            <a:r>
              <a:rPr lang="en-US" sz="2800" dirty="0" smtClean="0"/>
              <a:t>The </a:t>
            </a:r>
            <a:r>
              <a:rPr lang="en-US" sz="2800" b="1" dirty="0" smtClean="0"/>
              <a:t>GBM is thickened</a:t>
            </a:r>
            <a:r>
              <a:rPr lang="en-US" sz="2800" dirty="0" smtClean="0"/>
              <a:t> and the </a:t>
            </a:r>
            <a:r>
              <a:rPr lang="en-US" sz="2800" dirty="0" err="1" smtClean="0"/>
              <a:t>glomerular</a:t>
            </a:r>
            <a:r>
              <a:rPr lang="en-US" sz="2800" dirty="0" smtClean="0"/>
              <a:t> capillary wall often shows a double contour or </a:t>
            </a:r>
            <a:r>
              <a:rPr lang="en-US" sz="2800" b="1" dirty="0" smtClean="0">
                <a:solidFill>
                  <a:srgbClr val="FF0000"/>
                </a:solidFill>
              </a:rPr>
              <a:t>"tram track,"</a:t>
            </a:r>
            <a:r>
              <a:rPr lang="en-US" sz="2800" dirty="0" smtClean="0"/>
              <a:t> appearance especially evident in silver or PAS stains.</a:t>
            </a:r>
          </a:p>
          <a:p>
            <a:pPr eaLnBrk="1" hangingPunct="1"/>
            <a:r>
              <a:rPr lang="en-US" sz="2800" dirty="0" smtClean="0"/>
              <a:t>The </a:t>
            </a:r>
            <a:r>
              <a:rPr lang="en-US" sz="2800" b="1" dirty="0" smtClean="0"/>
              <a:t>tram track</a:t>
            </a:r>
            <a:r>
              <a:rPr lang="en-US" sz="2800" dirty="0" smtClean="0"/>
              <a:t> appearance is caused by "</a:t>
            </a:r>
            <a:r>
              <a:rPr lang="en-US" sz="2800" b="1" dirty="0" smtClean="0"/>
              <a:t>splitting</a:t>
            </a:r>
            <a:r>
              <a:rPr lang="en-US" sz="2800" dirty="0" smtClean="0"/>
              <a:t>" </a:t>
            </a:r>
            <a:r>
              <a:rPr lang="en-US" sz="2800" b="1" dirty="0" smtClean="0"/>
              <a:t>of the GBM</a:t>
            </a:r>
            <a:endParaRPr lang="en-US" sz="28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fld id="{FDBFA9B9-6D4C-4D1B-B02B-9C6982A4D135}" type="slidenum">
              <a:rPr lang="ar-SA" smtClean="0">
                <a:solidFill>
                  <a:srgbClr val="000000"/>
                </a:solidFill>
              </a:rPr>
              <a:pPr/>
              <a:t>33</a:t>
            </a:fld>
            <a:endParaRPr lang="en-US" smtClean="0">
              <a:solidFill>
                <a:srgbClr val="000000"/>
              </a:solidFill>
            </a:endParaRPr>
          </a:p>
        </p:txBody>
      </p:sp>
      <p:sp>
        <p:nvSpPr>
          <p:cNvPr id="89091" name="Rectangle 2"/>
          <p:cNvSpPr>
            <a:spLocks noGrp="1" noChangeArrowheads="1"/>
          </p:cNvSpPr>
          <p:nvPr>
            <p:ph type="title"/>
          </p:nvPr>
        </p:nvSpPr>
        <p:spPr/>
        <p:txBody>
          <a:bodyPr/>
          <a:lstStyle/>
          <a:p>
            <a:pPr eaLnBrk="1" hangingPunct="1"/>
            <a:r>
              <a:rPr lang="en-US" sz="1800" b="1" smtClean="0"/>
              <a:t>Membranoproliferative GN, showing mesangial cell proliferation, basement membrane thickening, leukocyte infiltration, and accentuation of lobular architecture.</a:t>
            </a:r>
            <a:br>
              <a:rPr lang="en-US" sz="1800" b="1" smtClean="0"/>
            </a:br>
            <a:endParaRPr lang="en-US" sz="1800" b="1" smtClean="0"/>
          </a:p>
        </p:txBody>
      </p:sp>
      <p:sp>
        <p:nvSpPr>
          <p:cNvPr id="89092" name="Rectangle 3"/>
          <p:cNvSpPr>
            <a:spLocks noGrp="1" noChangeArrowheads="1"/>
          </p:cNvSpPr>
          <p:nvPr>
            <p:ph type="body" idx="1"/>
          </p:nvPr>
        </p:nvSpPr>
        <p:spPr/>
        <p:txBody>
          <a:bodyPr/>
          <a:lstStyle/>
          <a:p>
            <a:pPr eaLnBrk="1" hangingPunct="1"/>
            <a:endParaRPr lang="en-US" smtClean="0"/>
          </a:p>
        </p:txBody>
      </p:sp>
      <p:pic>
        <p:nvPicPr>
          <p:cNvPr id="89093" name="Picture 4"/>
          <p:cNvPicPr>
            <a:picLocks noChangeAspect="1" noChangeArrowheads="1"/>
          </p:cNvPicPr>
          <p:nvPr/>
        </p:nvPicPr>
        <p:blipFill>
          <a:blip r:embed="rId2" cstate="print"/>
          <a:srcRect/>
          <a:stretch>
            <a:fillRect/>
          </a:stretch>
        </p:blipFill>
        <p:spPr bwMode="auto">
          <a:xfrm>
            <a:off x="457200" y="1600200"/>
            <a:ext cx="8153400" cy="4572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p:spPr>
        <p:txBody>
          <a:bodyPr/>
          <a:lstStyle/>
          <a:p>
            <a:fld id="{F65E8AF7-81E4-46E5-A3A3-88E8B7A191ED}" type="slidenum">
              <a:rPr lang="ar-SA" smtClean="0">
                <a:solidFill>
                  <a:srgbClr val="000000"/>
                </a:solidFill>
              </a:rPr>
              <a:pPr/>
              <a:t>34</a:t>
            </a:fld>
            <a:endParaRPr lang="en-US" smtClean="0">
              <a:solidFill>
                <a:srgbClr val="000000"/>
              </a:solidFill>
            </a:endParaRPr>
          </a:p>
        </p:txBody>
      </p:sp>
      <p:sp>
        <p:nvSpPr>
          <p:cNvPr id="90115" name="Rectangle 2"/>
          <p:cNvSpPr>
            <a:spLocks noGrp="1" noChangeArrowheads="1"/>
          </p:cNvSpPr>
          <p:nvPr>
            <p:ph type="title"/>
          </p:nvPr>
        </p:nvSpPr>
        <p:spPr/>
        <p:txBody>
          <a:bodyPr/>
          <a:lstStyle/>
          <a:p>
            <a:pPr eaLnBrk="1" hangingPunct="1"/>
            <a:r>
              <a:rPr lang="en-US" sz="1400" b="1" smtClean="0"/>
              <a:t>Schematic representation of patterns in the two types of membranoproliferative GN. </a:t>
            </a:r>
            <a:br>
              <a:rPr lang="en-US" sz="1400" b="1" smtClean="0"/>
            </a:br>
            <a:r>
              <a:rPr lang="en-US" sz="1400" b="1" smtClean="0"/>
              <a:t>In type I there are subendothelial deposits;</a:t>
            </a:r>
            <a:br>
              <a:rPr lang="en-US" sz="1400" b="1" smtClean="0"/>
            </a:br>
            <a:r>
              <a:rPr lang="en-US" sz="1400" b="1" smtClean="0"/>
              <a:t> type II is characterized by intramembranous dense deposits (dense-deposit disease). </a:t>
            </a:r>
            <a:br>
              <a:rPr lang="en-US" sz="1400" b="1" smtClean="0"/>
            </a:br>
            <a:r>
              <a:rPr lang="en-US" sz="1400" b="1" smtClean="0"/>
              <a:t>In both, mesangial interposition gives the appearance of split basement membranes when viewed by light microscopy.</a:t>
            </a:r>
          </a:p>
        </p:txBody>
      </p:sp>
      <p:sp>
        <p:nvSpPr>
          <p:cNvPr id="90116" name="Rectangle 3"/>
          <p:cNvSpPr>
            <a:spLocks noGrp="1" noChangeArrowheads="1"/>
          </p:cNvSpPr>
          <p:nvPr>
            <p:ph type="body" idx="1"/>
          </p:nvPr>
        </p:nvSpPr>
        <p:spPr/>
        <p:txBody>
          <a:bodyPr/>
          <a:lstStyle/>
          <a:p>
            <a:pPr eaLnBrk="1" hangingPunct="1"/>
            <a:endParaRPr lang="en-US" smtClean="0"/>
          </a:p>
        </p:txBody>
      </p:sp>
      <p:pic>
        <p:nvPicPr>
          <p:cNvPr id="90117" name="Picture 4"/>
          <p:cNvPicPr>
            <a:picLocks noChangeAspect="1" noChangeArrowheads="1"/>
          </p:cNvPicPr>
          <p:nvPr/>
        </p:nvPicPr>
        <p:blipFill>
          <a:blip r:embed="rId2" cstate="print"/>
          <a:srcRect/>
          <a:stretch>
            <a:fillRect/>
          </a:stretch>
        </p:blipFill>
        <p:spPr bwMode="auto">
          <a:xfrm>
            <a:off x="457200" y="1600200"/>
            <a:ext cx="8153400" cy="44577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p:spPr>
        <p:txBody>
          <a:bodyPr/>
          <a:lstStyle/>
          <a:p>
            <a:fld id="{D1D6FB1E-AEE2-4AB7-9B73-B76377091286}" type="slidenum">
              <a:rPr lang="ar-SA" smtClean="0">
                <a:solidFill>
                  <a:srgbClr val="000000"/>
                </a:solidFill>
              </a:rPr>
              <a:pPr/>
              <a:t>35</a:t>
            </a:fld>
            <a:endParaRPr lang="en-US" smtClean="0">
              <a:solidFill>
                <a:srgbClr val="000000"/>
              </a:solidFill>
            </a:endParaRPr>
          </a:p>
        </p:txBody>
      </p:sp>
      <p:sp>
        <p:nvSpPr>
          <p:cNvPr id="92163" name="Rectangle 2"/>
          <p:cNvSpPr>
            <a:spLocks noGrp="1" noChangeArrowheads="1"/>
          </p:cNvSpPr>
          <p:nvPr>
            <p:ph type="title"/>
          </p:nvPr>
        </p:nvSpPr>
        <p:spPr/>
        <p:txBody>
          <a:bodyPr/>
          <a:lstStyle/>
          <a:p>
            <a:pPr eaLnBrk="1" hangingPunct="1"/>
            <a:r>
              <a:rPr lang="en-US" sz="2000" b="1" smtClean="0"/>
              <a:t>This silver stain demonstrates a double contour of the basement membranes("tram-tracking" )that is characteristic of (MPGN)(arrows).</a:t>
            </a:r>
            <a:endParaRPr lang="en-US" sz="4000" smtClean="0"/>
          </a:p>
        </p:txBody>
      </p:sp>
      <p:sp>
        <p:nvSpPr>
          <p:cNvPr id="92164" name="Rectangle 3"/>
          <p:cNvSpPr>
            <a:spLocks noGrp="1" noChangeArrowheads="1"/>
          </p:cNvSpPr>
          <p:nvPr>
            <p:ph type="body" idx="1"/>
          </p:nvPr>
        </p:nvSpPr>
        <p:spPr/>
        <p:txBody>
          <a:bodyPr/>
          <a:lstStyle/>
          <a:p>
            <a:pPr eaLnBrk="1" hangingPunct="1"/>
            <a:endParaRPr lang="en-US" smtClean="0"/>
          </a:p>
        </p:txBody>
      </p:sp>
      <p:pic>
        <p:nvPicPr>
          <p:cNvPr id="92165" name="Picture 4" descr="RENAL160"/>
          <p:cNvPicPr>
            <a:picLocks noChangeAspect="1" noChangeArrowheads="1"/>
          </p:cNvPicPr>
          <p:nvPr/>
        </p:nvPicPr>
        <p:blipFill>
          <a:blip r:embed="rId2" cstate="print"/>
          <a:srcRect/>
          <a:stretch>
            <a:fillRect/>
          </a:stretch>
        </p:blipFill>
        <p:spPr bwMode="auto">
          <a:xfrm>
            <a:off x="381000" y="1600200"/>
            <a:ext cx="8305800" cy="4533900"/>
          </a:xfrm>
          <a:prstGeom prst="rect">
            <a:avLst/>
          </a:prstGeom>
          <a:noFill/>
          <a:ln w="9525">
            <a:noFill/>
            <a:miter lim="800000"/>
            <a:headEnd/>
            <a:tailEnd/>
          </a:ln>
        </p:spPr>
      </p:pic>
      <p:sp>
        <p:nvSpPr>
          <p:cNvPr id="92166" name="Line 6"/>
          <p:cNvSpPr>
            <a:spLocks noChangeShapeType="1"/>
          </p:cNvSpPr>
          <p:nvPr/>
        </p:nvSpPr>
        <p:spPr bwMode="auto">
          <a:xfrm flipH="1" flipV="1">
            <a:off x="5029200" y="4800600"/>
            <a:ext cx="381000" cy="1524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1600" u="sng" smtClean="0">
              <a:solidFill>
                <a:srgbClr val="000000"/>
              </a:solidFill>
            </a:endParaRPr>
          </a:p>
        </p:txBody>
      </p:sp>
      <p:sp>
        <p:nvSpPr>
          <p:cNvPr id="92167" name="Line 7"/>
          <p:cNvSpPr>
            <a:spLocks noChangeShapeType="1"/>
          </p:cNvSpPr>
          <p:nvPr/>
        </p:nvSpPr>
        <p:spPr bwMode="auto">
          <a:xfrm>
            <a:off x="6248400" y="3505200"/>
            <a:ext cx="45720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1600" u="sng" smtClean="0">
              <a:solidFill>
                <a:srgbClr val="000000"/>
              </a:solidFill>
            </a:endParaRPr>
          </a:p>
        </p:txBody>
      </p:sp>
      <p:sp>
        <p:nvSpPr>
          <p:cNvPr id="92168" name="Line 8"/>
          <p:cNvSpPr>
            <a:spLocks noChangeShapeType="1"/>
          </p:cNvSpPr>
          <p:nvPr/>
        </p:nvSpPr>
        <p:spPr bwMode="auto">
          <a:xfrm>
            <a:off x="3657600" y="1828800"/>
            <a:ext cx="0" cy="5334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1600" u="sng" smtClean="0">
              <a:solidFill>
                <a:srgbClr val="000000"/>
              </a:solidFill>
            </a:endParaRPr>
          </a:p>
        </p:txBody>
      </p:sp>
      <p:sp>
        <p:nvSpPr>
          <p:cNvPr id="92169" name="Line 9"/>
          <p:cNvSpPr>
            <a:spLocks noChangeShapeType="1"/>
          </p:cNvSpPr>
          <p:nvPr/>
        </p:nvSpPr>
        <p:spPr bwMode="auto">
          <a:xfrm flipH="1" flipV="1">
            <a:off x="3581400" y="3505200"/>
            <a:ext cx="381000" cy="3048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1600" u="sng" smtClean="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p:spPr>
        <p:txBody>
          <a:bodyPr/>
          <a:lstStyle/>
          <a:p>
            <a:fld id="{78184D52-B345-413C-8164-A3DEFA737BB4}" type="slidenum">
              <a:rPr lang="ar-SA" smtClean="0">
                <a:solidFill>
                  <a:srgbClr val="000000"/>
                </a:solidFill>
              </a:rPr>
              <a:pPr/>
              <a:t>36</a:t>
            </a:fld>
            <a:endParaRPr lang="en-US" smtClean="0">
              <a:solidFill>
                <a:srgbClr val="000000"/>
              </a:solidFill>
            </a:endParaRPr>
          </a:p>
        </p:txBody>
      </p:sp>
      <p:sp>
        <p:nvSpPr>
          <p:cNvPr id="93188" name="Rectangle 3"/>
          <p:cNvSpPr>
            <a:spLocks noGrp="1" noChangeArrowheads="1"/>
          </p:cNvSpPr>
          <p:nvPr>
            <p:ph type="body" idx="1"/>
          </p:nvPr>
        </p:nvSpPr>
        <p:spPr>
          <a:xfrm>
            <a:off x="457200" y="381000"/>
            <a:ext cx="8229600" cy="5745163"/>
          </a:xfrm>
        </p:spPr>
        <p:txBody>
          <a:bodyPr/>
          <a:lstStyle/>
          <a:p>
            <a:pPr eaLnBrk="1" hangingPunct="1"/>
            <a:r>
              <a:rPr lang="en-US" sz="3600" b="1" dirty="0" smtClean="0">
                <a:solidFill>
                  <a:srgbClr val="FF0000"/>
                </a:solidFill>
              </a:rPr>
              <a:t>IF</a:t>
            </a:r>
          </a:p>
          <a:p>
            <a:pPr eaLnBrk="1" hangingPunct="1"/>
            <a:r>
              <a:rPr lang="en-US" sz="2800" b="1" u="sng" dirty="0" smtClean="0"/>
              <a:t>Type I MPGN</a:t>
            </a:r>
            <a:r>
              <a:rPr lang="ar-SA" sz="2800" u="sng" dirty="0" smtClean="0"/>
              <a:t> </a:t>
            </a:r>
            <a:r>
              <a:rPr lang="en-US" sz="2800" dirty="0" smtClean="0"/>
              <a:t>is characterized by discrete</a:t>
            </a:r>
            <a:r>
              <a:rPr lang="ar-SA" sz="2800" dirty="0" smtClean="0"/>
              <a:t> </a:t>
            </a:r>
            <a:r>
              <a:rPr lang="en-US" sz="2800" b="1" dirty="0" err="1" smtClean="0"/>
              <a:t>subendothelial</a:t>
            </a:r>
            <a:r>
              <a:rPr lang="en-US" sz="2800" b="1" dirty="0" smtClean="0"/>
              <a:t> electron-dense deposits</a:t>
            </a:r>
            <a:r>
              <a:rPr lang="ar-SA" sz="2800" dirty="0" smtClean="0"/>
              <a:t>. </a:t>
            </a:r>
            <a:endParaRPr lang="en-US" sz="2800" dirty="0" smtClean="0"/>
          </a:p>
          <a:p>
            <a:pPr eaLnBrk="1" hangingPunct="1"/>
            <a:r>
              <a:rPr lang="en-US" sz="2800" b="1" dirty="0" smtClean="0"/>
              <a:t>C3 </a:t>
            </a:r>
            <a:r>
              <a:rPr lang="en-US" sz="2800" b="1" dirty="0" smtClean="0"/>
              <a:t>is deposited in an irregular granular pattern.</a:t>
            </a:r>
          </a:p>
          <a:p>
            <a:pPr eaLnBrk="1" hangingPunct="1"/>
            <a:r>
              <a:rPr lang="en-US" sz="2800" b="1" dirty="0" err="1" smtClean="0"/>
              <a:t>IgG</a:t>
            </a:r>
            <a:r>
              <a:rPr lang="en-US" sz="2800" b="1" dirty="0" smtClean="0"/>
              <a:t> and early complement components (C1q and C4) are often also present (immune complex pathogenesis</a:t>
            </a:r>
            <a:r>
              <a:rPr lang="en-US" sz="2800" b="1" dirty="0" smtClean="0"/>
              <a:t>).</a:t>
            </a:r>
          </a:p>
          <a:p>
            <a:pPr eaLnBrk="1" hangingPunct="1"/>
            <a:endParaRPr lang="en-US" sz="2800" b="1" u="sng" dirty="0" smtClean="0"/>
          </a:p>
          <a:p>
            <a:pPr eaLnBrk="1" hangingPunct="1"/>
            <a:r>
              <a:rPr lang="en-US" sz="2800" b="1" u="sng" dirty="0" smtClean="0"/>
              <a:t>Type II</a:t>
            </a:r>
            <a:r>
              <a:rPr lang="en-US" sz="2800" b="1" dirty="0" smtClean="0"/>
              <a:t>: only C3 deposition, </a:t>
            </a:r>
            <a:r>
              <a:rPr lang="en-US" sz="2800" b="1" u="sng" dirty="0" smtClean="0"/>
              <a:t>no</a:t>
            </a:r>
            <a:r>
              <a:rPr lang="en-US" sz="2800" b="1" dirty="0" smtClean="0"/>
              <a:t> </a:t>
            </a:r>
            <a:r>
              <a:rPr lang="en-US" sz="2800" b="1" dirty="0" err="1" smtClean="0"/>
              <a:t>immunoglobulins</a:t>
            </a:r>
            <a:r>
              <a:rPr lang="en-US" sz="2800" b="1" dirty="0" smtClean="0"/>
              <a:t>.</a:t>
            </a:r>
            <a:endParaRPr lang="en-US" sz="2800" b="1" dirty="0" smtClean="0"/>
          </a:p>
          <a:p>
            <a:pPr eaLnBrk="1" hangingPunct="1"/>
            <a:endParaRPr lang="en-US" sz="2800" b="1" dirty="0" smtClean="0"/>
          </a:p>
          <a:p>
            <a:pPr eaLnBrk="1" hangingPunct="1"/>
            <a:endParaRPr lang="en-US" sz="2800" b="1" dirty="0" smtClean="0"/>
          </a:p>
          <a:p>
            <a:pPr eaLnBrk="1" hangingPunct="1"/>
            <a:endParaRPr lang="en-US" sz="2800" b="1"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p:spPr>
        <p:txBody>
          <a:bodyPr/>
          <a:lstStyle/>
          <a:p>
            <a:fld id="{F52D9F87-7D79-470C-B147-94DD12063A52}" type="slidenum">
              <a:rPr lang="ar-SA" smtClean="0">
                <a:solidFill>
                  <a:srgbClr val="000000"/>
                </a:solidFill>
              </a:rPr>
              <a:pPr/>
              <a:t>37</a:t>
            </a:fld>
            <a:endParaRPr lang="en-US" smtClean="0">
              <a:solidFill>
                <a:srgbClr val="000000"/>
              </a:solidFill>
            </a:endParaRPr>
          </a:p>
        </p:txBody>
      </p:sp>
      <p:sp>
        <p:nvSpPr>
          <p:cNvPr id="94211" name="Rectangle 2"/>
          <p:cNvSpPr>
            <a:spLocks noGrp="1" noChangeArrowheads="1"/>
          </p:cNvSpPr>
          <p:nvPr>
            <p:ph type="title"/>
          </p:nvPr>
        </p:nvSpPr>
        <p:spPr/>
        <p:txBody>
          <a:bodyPr/>
          <a:lstStyle/>
          <a:p>
            <a:pPr eaLnBrk="1" hangingPunct="1"/>
            <a:r>
              <a:rPr lang="en-US" sz="2400" b="1" smtClean="0"/>
              <a:t>IF Granular deposition of immune complexes characteristic of circulating and in situ immune complex deposition</a:t>
            </a:r>
          </a:p>
        </p:txBody>
      </p:sp>
      <p:sp>
        <p:nvSpPr>
          <p:cNvPr id="94212" name="Rectangle 3"/>
          <p:cNvSpPr>
            <a:spLocks noGrp="1" noChangeArrowheads="1"/>
          </p:cNvSpPr>
          <p:nvPr>
            <p:ph type="body" idx="1"/>
          </p:nvPr>
        </p:nvSpPr>
        <p:spPr/>
        <p:txBody>
          <a:bodyPr/>
          <a:lstStyle/>
          <a:p>
            <a:pPr eaLnBrk="1" hangingPunct="1"/>
            <a:endParaRPr lang="en-US" smtClean="0"/>
          </a:p>
        </p:txBody>
      </p:sp>
      <p:pic>
        <p:nvPicPr>
          <p:cNvPr id="94213" name="Picture 4"/>
          <p:cNvPicPr>
            <a:picLocks noChangeAspect="1" noChangeArrowheads="1"/>
          </p:cNvPicPr>
          <p:nvPr/>
        </p:nvPicPr>
        <p:blipFill>
          <a:blip r:embed="rId2" cstate="print"/>
          <a:srcRect/>
          <a:stretch>
            <a:fillRect/>
          </a:stretch>
        </p:blipFill>
        <p:spPr bwMode="auto">
          <a:xfrm>
            <a:off x="457200" y="1371600"/>
            <a:ext cx="8229600" cy="48006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p:spPr>
        <p:txBody>
          <a:bodyPr/>
          <a:lstStyle/>
          <a:p>
            <a:fld id="{D22B7115-C9A2-4A46-856E-1B01BABAF968}" type="slidenum">
              <a:rPr lang="ar-SA" smtClean="0">
                <a:solidFill>
                  <a:srgbClr val="000000"/>
                </a:solidFill>
              </a:rPr>
              <a:pPr/>
              <a:t>38</a:t>
            </a:fld>
            <a:endParaRPr lang="en-US" smtClean="0">
              <a:solidFill>
                <a:srgbClr val="000000"/>
              </a:solidFill>
            </a:endParaRPr>
          </a:p>
        </p:txBody>
      </p:sp>
      <p:sp>
        <p:nvSpPr>
          <p:cNvPr id="98307" name="Rectangle 2"/>
          <p:cNvSpPr>
            <a:spLocks noGrp="1" noChangeArrowheads="1"/>
          </p:cNvSpPr>
          <p:nvPr>
            <p:ph type="title"/>
          </p:nvPr>
        </p:nvSpPr>
        <p:spPr/>
        <p:txBody>
          <a:bodyPr/>
          <a:lstStyle/>
          <a:p>
            <a:pPr eaLnBrk="1" hangingPunct="1"/>
            <a:r>
              <a:rPr lang="en-US" sz="2000" b="1" dirty="0" smtClean="0"/>
              <a:t>EM-dense deposits in the basement membrane of MPGN type II. There are dark electron dense deposits within the basement membrane that often coalesce to form a ribbon-like mass of deposits</a:t>
            </a:r>
            <a:r>
              <a:rPr lang="ar-JO" sz="2000" b="1" dirty="0" smtClean="0"/>
              <a:t>)  </a:t>
            </a:r>
            <a:r>
              <a:rPr lang="en-US" sz="4000" dirty="0" smtClean="0"/>
              <a:t> </a:t>
            </a:r>
            <a:r>
              <a:rPr lang="en-US" sz="2000" b="1" dirty="0" smtClean="0"/>
              <a:t>arrows)</a:t>
            </a:r>
          </a:p>
        </p:txBody>
      </p:sp>
      <p:sp>
        <p:nvSpPr>
          <p:cNvPr id="98308" name="Rectangle 3"/>
          <p:cNvSpPr>
            <a:spLocks noGrp="1" noChangeArrowheads="1"/>
          </p:cNvSpPr>
          <p:nvPr>
            <p:ph type="body" idx="1"/>
          </p:nvPr>
        </p:nvSpPr>
        <p:spPr/>
        <p:txBody>
          <a:bodyPr/>
          <a:lstStyle/>
          <a:p>
            <a:pPr eaLnBrk="1" hangingPunct="1"/>
            <a:endParaRPr lang="en-US" smtClean="0"/>
          </a:p>
        </p:txBody>
      </p:sp>
      <p:pic>
        <p:nvPicPr>
          <p:cNvPr id="98309" name="Picture 4" descr="RENAL099"/>
          <p:cNvPicPr>
            <a:picLocks noChangeAspect="1" noChangeArrowheads="1"/>
          </p:cNvPicPr>
          <p:nvPr/>
        </p:nvPicPr>
        <p:blipFill>
          <a:blip r:embed="rId2" cstate="print"/>
          <a:srcRect/>
          <a:stretch>
            <a:fillRect/>
          </a:stretch>
        </p:blipFill>
        <p:spPr bwMode="auto">
          <a:xfrm>
            <a:off x="457200" y="1600200"/>
            <a:ext cx="8229600" cy="4514850"/>
          </a:xfrm>
          <a:prstGeom prst="rect">
            <a:avLst/>
          </a:prstGeom>
          <a:noFill/>
          <a:ln w="9525">
            <a:noFill/>
            <a:miter lim="800000"/>
            <a:headEnd/>
            <a:tailEnd/>
          </a:ln>
        </p:spPr>
      </p:pic>
      <p:sp>
        <p:nvSpPr>
          <p:cNvPr id="98310" name="Line 5"/>
          <p:cNvSpPr>
            <a:spLocks noChangeShapeType="1"/>
          </p:cNvSpPr>
          <p:nvPr/>
        </p:nvSpPr>
        <p:spPr bwMode="auto">
          <a:xfrm flipH="1">
            <a:off x="3200400" y="2514600"/>
            <a:ext cx="60960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1600" u="sng" smtClean="0">
              <a:solidFill>
                <a:srgbClr val="000000"/>
              </a:solidFill>
            </a:endParaRPr>
          </a:p>
        </p:txBody>
      </p:sp>
      <p:sp>
        <p:nvSpPr>
          <p:cNvPr id="98311" name="Line 6"/>
          <p:cNvSpPr>
            <a:spLocks noChangeShapeType="1"/>
          </p:cNvSpPr>
          <p:nvPr/>
        </p:nvSpPr>
        <p:spPr bwMode="auto">
          <a:xfrm flipH="1">
            <a:off x="3429000" y="2514600"/>
            <a:ext cx="304800" cy="15240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1600" u="sng" smtClean="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a:noFill/>
        </p:spPr>
        <p:txBody>
          <a:bodyPr/>
          <a:lstStyle/>
          <a:p>
            <a:fld id="{DF52EE5A-6D22-4485-A903-85BF9BAC3A63}" type="slidenum">
              <a:rPr lang="ar-SA" smtClean="0">
                <a:solidFill>
                  <a:srgbClr val="000000"/>
                </a:solidFill>
              </a:rPr>
              <a:pPr/>
              <a:t>39</a:t>
            </a:fld>
            <a:endParaRPr lang="en-US" smtClean="0">
              <a:solidFill>
                <a:srgbClr val="000000"/>
              </a:solidFill>
            </a:endParaRPr>
          </a:p>
        </p:txBody>
      </p:sp>
      <p:sp>
        <p:nvSpPr>
          <p:cNvPr id="99332" name="Rectangle 3"/>
          <p:cNvSpPr>
            <a:spLocks noGrp="1" noChangeArrowheads="1"/>
          </p:cNvSpPr>
          <p:nvPr>
            <p:ph type="body" idx="1"/>
          </p:nvPr>
        </p:nvSpPr>
        <p:spPr>
          <a:xfrm>
            <a:off x="457200" y="228600"/>
            <a:ext cx="8229600" cy="5668963"/>
          </a:xfrm>
        </p:spPr>
        <p:txBody>
          <a:bodyPr/>
          <a:lstStyle/>
          <a:p>
            <a:pPr eaLnBrk="1" hangingPunct="1"/>
            <a:r>
              <a:rPr lang="en-US" b="1" i="1" u="sng" dirty="0" smtClean="0"/>
              <a:t>Clinical Course</a:t>
            </a:r>
            <a:endParaRPr lang="en-US" dirty="0" smtClean="0"/>
          </a:p>
          <a:p>
            <a:pPr eaLnBrk="1" hangingPunct="1"/>
            <a:r>
              <a:rPr lang="en-US" dirty="0" smtClean="0"/>
              <a:t>The </a:t>
            </a:r>
            <a:r>
              <a:rPr lang="en-US" dirty="0" smtClean="0"/>
              <a:t>prognosis of MPGN is generally poor. </a:t>
            </a:r>
          </a:p>
          <a:p>
            <a:pPr eaLnBrk="1" hangingPunct="1"/>
            <a:r>
              <a:rPr lang="en-US" dirty="0" smtClean="0"/>
              <a:t>No remission.</a:t>
            </a:r>
          </a:p>
          <a:p>
            <a:pPr eaLnBrk="1" hangingPunct="1"/>
            <a:r>
              <a:rPr lang="en-US" dirty="0" smtClean="0"/>
              <a:t>40% progressed to end-stage renal failure</a:t>
            </a:r>
            <a:r>
              <a:rPr lang="en-US" dirty="0" smtClean="0"/>
              <a:t>.</a:t>
            </a:r>
          </a:p>
          <a:p>
            <a:pPr eaLnBrk="1" hangingPunct="1"/>
            <a:r>
              <a:rPr lang="en-US" b="1" dirty="0" smtClean="0"/>
              <a:t>Dense-deposit disease has a worse prognosis.</a:t>
            </a:r>
          </a:p>
          <a:p>
            <a:pPr eaLnBrk="1" hangingPunct="1"/>
            <a:r>
              <a:rPr lang="en-US" b="1" dirty="0" smtClean="0"/>
              <a:t>It tends to recur in renal transplant recipients</a:t>
            </a:r>
            <a:r>
              <a:rPr lang="en-US" dirty="0" smtClean="0"/>
              <a:t> </a:t>
            </a:r>
          </a:p>
          <a:p>
            <a:pPr eaLnBrk="1" hangingPunct="1">
              <a:buNone/>
            </a:pPr>
            <a:r>
              <a:rPr lang="en-US" dirty="0" smtClean="0"/>
              <a:t> </a:t>
            </a:r>
            <a:endParaRPr lang="en-US" dirty="0" smtClean="0"/>
          </a:p>
          <a:p>
            <a:pPr eaLnBrk="1" hangingPunct="1"/>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5"/>
          <p:cNvSpPr>
            <a:spLocks noGrp="1"/>
          </p:cNvSpPr>
          <p:nvPr>
            <p:ph type="sldNum" sz="quarter" idx="12"/>
          </p:nvPr>
        </p:nvSpPr>
        <p:spPr>
          <a:noFill/>
        </p:spPr>
        <p:txBody>
          <a:bodyPr/>
          <a:lstStyle/>
          <a:p>
            <a:fld id="{16DEAA23-D240-4767-993B-51921D7E145F}" type="slidenum">
              <a:rPr lang="ar-SA" smtClean="0">
                <a:solidFill>
                  <a:srgbClr val="000000"/>
                </a:solidFill>
              </a:rPr>
              <a:pPr/>
              <a:t>4</a:t>
            </a:fld>
            <a:endParaRPr lang="en-US" smtClean="0">
              <a:solidFill>
                <a:srgbClr val="000000"/>
              </a:solidFill>
            </a:endParaRPr>
          </a:p>
        </p:txBody>
      </p:sp>
      <p:sp>
        <p:nvSpPr>
          <p:cNvPr id="103427" name="Rectangle 2"/>
          <p:cNvSpPr>
            <a:spLocks noGrp="1" noChangeArrowheads="1"/>
          </p:cNvSpPr>
          <p:nvPr>
            <p:ph type="title"/>
          </p:nvPr>
        </p:nvSpPr>
        <p:spPr>
          <a:xfrm>
            <a:off x="152400" y="274638"/>
            <a:ext cx="8534400" cy="1143000"/>
          </a:xfrm>
        </p:spPr>
        <p:txBody>
          <a:bodyPr/>
          <a:lstStyle/>
          <a:p>
            <a:pPr eaLnBrk="1" hangingPunct="1"/>
            <a:r>
              <a:rPr lang="en-US" sz="2800" b="1" u="sng" dirty="0" smtClean="0">
                <a:solidFill>
                  <a:srgbClr val="FF0000"/>
                </a:solidFill>
              </a:rPr>
              <a:t>Acute </a:t>
            </a:r>
            <a:r>
              <a:rPr lang="en-US" sz="2800" b="1" u="sng" dirty="0" err="1" smtClean="0">
                <a:solidFill>
                  <a:srgbClr val="FF0000"/>
                </a:solidFill>
              </a:rPr>
              <a:t>Postinfectious</a:t>
            </a:r>
            <a:r>
              <a:rPr lang="en-US" sz="2800" b="1" u="sng" dirty="0" smtClean="0">
                <a:solidFill>
                  <a:srgbClr val="FF0000"/>
                </a:solidFill>
              </a:rPr>
              <a:t> (</a:t>
            </a:r>
            <a:r>
              <a:rPr lang="en-US" sz="2800" b="1" u="sng" dirty="0" err="1" smtClean="0">
                <a:solidFill>
                  <a:srgbClr val="FF0000"/>
                </a:solidFill>
              </a:rPr>
              <a:t>Poststreptococcal</a:t>
            </a:r>
            <a:r>
              <a:rPr lang="en-US" sz="2800" b="1" u="sng" dirty="0" smtClean="0">
                <a:solidFill>
                  <a:srgbClr val="FF0000"/>
                </a:solidFill>
              </a:rPr>
              <a:t>) </a:t>
            </a:r>
            <a:r>
              <a:rPr lang="en-US" sz="2800" b="1" u="sng" dirty="0" err="1" smtClean="0">
                <a:solidFill>
                  <a:srgbClr val="FF0000"/>
                </a:solidFill>
              </a:rPr>
              <a:t>Glomerulonephritis</a:t>
            </a:r>
            <a:r>
              <a:rPr lang="ar-SA" sz="3600" dirty="0" smtClean="0"/>
              <a:t> </a:t>
            </a:r>
            <a:endParaRPr lang="en-US" sz="3600" dirty="0" smtClean="0"/>
          </a:p>
        </p:txBody>
      </p:sp>
      <p:sp>
        <p:nvSpPr>
          <p:cNvPr id="103428" name="Rectangle 3"/>
          <p:cNvSpPr>
            <a:spLocks noGrp="1" noChangeArrowheads="1"/>
          </p:cNvSpPr>
          <p:nvPr>
            <p:ph type="body" idx="1"/>
          </p:nvPr>
        </p:nvSpPr>
        <p:spPr>
          <a:xfrm>
            <a:off x="457200" y="1295400"/>
            <a:ext cx="8229600" cy="4830763"/>
          </a:xfrm>
        </p:spPr>
        <p:txBody>
          <a:bodyPr/>
          <a:lstStyle/>
          <a:p>
            <a:pPr eaLnBrk="1" hangingPunct="1"/>
            <a:r>
              <a:rPr lang="en-US" sz="2400" b="1" dirty="0" smtClean="0"/>
              <a:t>deposition of immune complexes resulting in diffuse proliferation and swelling of resident </a:t>
            </a:r>
            <a:r>
              <a:rPr lang="en-US" sz="2400" b="1" dirty="0" err="1" smtClean="0"/>
              <a:t>glomerular</a:t>
            </a:r>
            <a:r>
              <a:rPr lang="en-US" sz="2400" b="1" dirty="0" smtClean="0"/>
              <a:t> cells and frequent infiltration of leukocytes, especially </a:t>
            </a:r>
            <a:r>
              <a:rPr lang="en-US" sz="2400" b="1" dirty="0" err="1" smtClean="0"/>
              <a:t>neutrophils</a:t>
            </a:r>
            <a:r>
              <a:rPr lang="en-US" sz="2400" b="1" dirty="0" smtClean="0"/>
              <a:t>. </a:t>
            </a:r>
          </a:p>
          <a:p>
            <a:pPr eaLnBrk="1" hangingPunct="1"/>
            <a:r>
              <a:rPr lang="en-US" sz="2400" b="1" dirty="0" smtClean="0"/>
              <a:t>1-poststreptococcal GN.</a:t>
            </a:r>
            <a:endParaRPr lang="ar-JO" sz="2400" b="1" dirty="0" smtClean="0"/>
          </a:p>
          <a:p>
            <a:pPr eaLnBrk="1" hangingPunct="1"/>
            <a:r>
              <a:rPr lang="en-US" sz="2800" b="1" dirty="0" smtClean="0"/>
              <a:t>2-Infections</a:t>
            </a:r>
            <a:r>
              <a:rPr lang="en-US" sz="2400" b="1" dirty="0" smtClean="0"/>
              <a:t> by organisms as </a:t>
            </a:r>
            <a:r>
              <a:rPr lang="en-US" sz="2400" b="1" dirty="0" err="1" smtClean="0"/>
              <a:t>pneumococci</a:t>
            </a:r>
            <a:r>
              <a:rPr lang="en-US" sz="2400" b="1" dirty="0" smtClean="0"/>
              <a:t> and staphylococci</a:t>
            </a:r>
          </a:p>
          <a:p>
            <a:pPr eaLnBrk="1" hangingPunct="1"/>
            <a:endParaRPr lang="en-US" sz="2400" b="1" dirty="0" smtClean="0"/>
          </a:p>
          <a:p>
            <a:pPr eaLnBrk="1" hangingPunct="1"/>
            <a:endParaRPr lang="en-US" sz="2400" b="1"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b="1" i="1" dirty="0" smtClean="0"/>
              <a:t>Glomerular diseases- 2</a:t>
            </a:r>
            <a:endParaRPr lang="ar-JO" b="1" i="1" dirty="0"/>
          </a:p>
        </p:txBody>
      </p:sp>
      <p:sp>
        <p:nvSpPr>
          <p:cNvPr id="2" name="Slide Number Placeholder 1"/>
          <p:cNvSpPr>
            <a:spLocks noGrp="1"/>
          </p:cNvSpPr>
          <p:nvPr>
            <p:ph type="sldNum" sz="quarter" idx="12"/>
          </p:nvPr>
        </p:nvSpPr>
        <p:spPr/>
        <p:txBody>
          <a:bodyPr/>
          <a:lstStyle/>
          <a:p>
            <a:pPr>
              <a:defRPr/>
            </a:pPr>
            <a:fld id="{CB2A7BCC-E822-40B3-B54C-32ABD8B2CA47}" type="slidenum">
              <a:rPr lang="ar-SA" smtClean="0">
                <a:solidFill>
                  <a:srgbClr val="000000"/>
                </a:solidFill>
              </a:rPr>
              <a:pPr>
                <a:defRPr/>
              </a:pPr>
              <a:t>40</a:t>
            </a:fld>
            <a:endParaRPr lang="en-US">
              <a:solidFill>
                <a:srgbClr val="000000"/>
              </a:solidFill>
            </a:endParaRPr>
          </a:p>
        </p:txBody>
      </p:sp>
      <p:sp>
        <p:nvSpPr>
          <p:cNvPr id="5" name="Subtitle 4"/>
          <p:cNvSpPr>
            <a:spLocks noGrp="1"/>
          </p:cNvSpPr>
          <p:nvPr>
            <p:ph type="subTitle" idx="1"/>
          </p:nvPr>
        </p:nvSpPr>
        <p:spPr/>
        <p:txBody>
          <a:bodyPr/>
          <a:lstStyle/>
          <a:p>
            <a:r>
              <a:rPr lang="en-US" sz="4000" b="1" u="sng" dirty="0" smtClean="0">
                <a:solidFill>
                  <a:schemeClr val="bg1"/>
                </a:solidFill>
                <a:ea typeface="+mj-ea"/>
              </a:rPr>
              <a:t>Hereditary Nephritis</a:t>
            </a:r>
            <a:r>
              <a:rPr lang="en-US" sz="4000" dirty="0" smtClean="0">
                <a:solidFill>
                  <a:schemeClr val="bg1"/>
                </a:solidFill>
                <a:ea typeface="+mj-ea"/>
              </a:rPr>
              <a:t> </a:t>
            </a:r>
            <a:endParaRPr lang="en-US"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p:spPr>
        <p:txBody>
          <a:bodyPr/>
          <a:lstStyle/>
          <a:p>
            <a:fld id="{AFA380BB-9509-42A2-97A6-FB48E5BAFB00}" type="slidenum">
              <a:rPr lang="ar-SA" smtClean="0">
                <a:solidFill>
                  <a:srgbClr val="000000"/>
                </a:solidFill>
              </a:rPr>
              <a:pPr/>
              <a:t>41</a:t>
            </a:fld>
            <a:endParaRPr lang="en-US" smtClean="0">
              <a:solidFill>
                <a:srgbClr val="000000"/>
              </a:solidFill>
            </a:endParaRPr>
          </a:p>
        </p:txBody>
      </p:sp>
      <p:sp>
        <p:nvSpPr>
          <p:cNvPr id="136195" name="Rectangle 2"/>
          <p:cNvSpPr>
            <a:spLocks noGrp="1" noChangeArrowheads="1"/>
          </p:cNvSpPr>
          <p:nvPr>
            <p:ph type="title"/>
          </p:nvPr>
        </p:nvSpPr>
        <p:spPr>
          <a:xfrm>
            <a:off x="457200" y="-228600"/>
            <a:ext cx="8229600" cy="1143000"/>
          </a:xfrm>
        </p:spPr>
        <p:txBody>
          <a:bodyPr/>
          <a:lstStyle/>
          <a:p>
            <a:pPr eaLnBrk="1" hangingPunct="1"/>
            <a:r>
              <a:rPr lang="en-US" sz="4000" b="1" u="sng" dirty="0" smtClean="0">
                <a:solidFill>
                  <a:srgbClr val="FF0000"/>
                </a:solidFill>
              </a:rPr>
              <a:t>Hereditary Nephritis</a:t>
            </a:r>
            <a:r>
              <a:rPr lang="en-US" sz="4000" dirty="0" smtClean="0"/>
              <a:t> </a:t>
            </a:r>
          </a:p>
        </p:txBody>
      </p:sp>
      <p:sp>
        <p:nvSpPr>
          <p:cNvPr id="136196" name="Rectangle 3"/>
          <p:cNvSpPr>
            <a:spLocks noGrp="1" noChangeArrowheads="1"/>
          </p:cNvSpPr>
          <p:nvPr>
            <p:ph type="body" idx="1"/>
          </p:nvPr>
        </p:nvSpPr>
        <p:spPr>
          <a:xfrm>
            <a:off x="457200" y="685800"/>
            <a:ext cx="8229600" cy="5440363"/>
          </a:xfrm>
        </p:spPr>
        <p:txBody>
          <a:bodyPr/>
          <a:lstStyle/>
          <a:p>
            <a:pPr eaLnBrk="1" hangingPunct="1"/>
            <a:r>
              <a:rPr lang="en-US" sz="3600" b="1" dirty="0" smtClean="0"/>
              <a:t>Hereditary nephritis refers to a group of hereditary </a:t>
            </a:r>
            <a:r>
              <a:rPr lang="en-US" sz="3600" b="1" dirty="0" err="1" smtClean="0"/>
              <a:t>glomerular</a:t>
            </a:r>
            <a:r>
              <a:rPr lang="en-US" sz="3600" b="1" dirty="0" smtClean="0"/>
              <a:t> diseases caused by mutations in GBM proteins. </a:t>
            </a:r>
          </a:p>
          <a:p>
            <a:pPr eaLnBrk="1" hangingPunct="1"/>
            <a:r>
              <a:rPr lang="en-US" sz="3600" b="1" i="1" dirty="0" err="1" smtClean="0">
                <a:solidFill>
                  <a:srgbClr val="FF0000"/>
                </a:solidFill>
              </a:rPr>
              <a:t>Alport</a:t>
            </a:r>
            <a:r>
              <a:rPr lang="en-US" sz="3600" b="1" i="1" dirty="0" smtClean="0">
                <a:solidFill>
                  <a:srgbClr val="FF0000"/>
                </a:solidFill>
              </a:rPr>
              <a:t> syndrome</a:t>
            </a:r>
            <a:r>
              <a:rPr lang="en-US" sz="3600" b="1" i="1" dirty="0" smtClean="0"/>
              <a:t>,</a:t>
            </a:r>
            <a:r>
              <a:rPr lang="en-US" sz="3600" b="1" dirty="0" smtClean="0"/>
              <a:t> in which nephritis is accompanied by nerve deafness and various eye disorders, including lens dislocation, posterior cataracts, and corneal dystrophy.</a:t>
            </a:r>
          </a:p>
          <a:p>
            <a:pPr eaLnBrk="1" hangingPunct="1"/>
            <a:endParaRPr lang="en-US" sz="3600" b="1"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428604"/>
            <a:ext cx="8229600" cy="5786478"/>
          </a:xfrm>
        </p:spPr>
        <p:txBody>
          <a:bodyPr/>
          <a:lstStyle/>
          <a:p>
            <a:pPr eaLnBrk="1" hangingPunct="1"/>
            <a:r>
              <a:rPr lang="en-US" b="1" u="sng" dirty="0"/>
              <a:t>Pathogenesis:</a:t>
            </a:r>
          </a:p>
          <a:p>
            <a:pPr eaLnBrk="1" hangingPunct="1"/>
            <a:r>
              <a:rPr lang="en-US" b="1" dirty="0"/>
              <a:t>The GBM is largely composed of type IV collagen, which is made up of </a:t>
            </a:r>
            <a:r>
              <a:rPr lang="en-US" b="1" dirty="0" err="1"/>
              <a:t>heterotrimers</a:t>
            </a:r>
            <a:r>
              <a:rPr lang="en-US" b="1" dirty="0"/>
              <a:t> of </a:t>
            </a:r>
            <a:r>
              <a:rPr lang="el-GR" b="1" dirty="0"/>
              <a:t>α</a:t>
            </a:r>
            <a:r>
              <a:rPr lang="en-US" b="1" dirty="0"/>
              <a:t>3, </a:t>
            </a:r>
            <a:r>
              <a:rPr lang="el-GR" b="1" dirty="0"/>
              <a:t>α</a:t>
            </a:r>
            <a:r>
              <a:rPr lang="en-US" b="1" dirty="0"/>
              <a:t>4, and </a:t>
            </a:r>
            <a:r>
              <a:rPr lang="el-GR" b="1" dirty="0"/>
              <a:t>α</a:t>
            </a:r>
            <a:r>
              <a:rPr lang="en-US" b="1" dirty="0"/>
              <a:t>5 type IV collagen </a:t>
            </a:r>
          </a:p>
          <a:p>
            <a:pPr eaLnBrk="1" hangingPunct="1"/>
            <a:r>
              <a:rPr lang="en-US" b="1" dirty="0"/>
              <a:t>Mutation of any one of the </a:t>
            </a:r>
            <a:r>
              <a:rPr lang="el-GR" b="1" dirty="0"/>
              <a:t>α </a:t>
            </a:r>
            <a:r>
              <a:rPr lang="en-US" b="1" dirty="0"/>
              <a:t>chains results in defective </a:t>
            </a:r>
            <a:r>
              <a:rPr lang="en-US" b="1" dirty="0" err="1"/>
              <a:t>heterotrimer</a:t>
            </a:r>
            <a:r>
              <a:rPr lang="en-US" b="1" dirty="0"/>
              <a:t> assembly and thus the disease manifestations of </a:t>
            </a:r>
            <a:r>
              <a:rPr lang="en-US" b="1" dirty="0" err="1"/>
              <a:t>Alport</a:t>
            </a:r>
            <a:r>
              <a:rPr lang="en-US" b="1" dirty="0"/>
              <a:t> syndrome. </a:t>
            </a:r>
          </a:p>
          <a:p>
            <a:endParaRPr lang="en-US" dirty="0"/>
          </a:p>
        </p:txBody>
      </p:sp>
      <p:sp>
        <p:nvSpPr>
          <p:cNvPr id="4" name="Slide Number Placeholder 3"/>
          <p:cNvSpPr>
            <a:spLocks noGrp="1"/>
          </p:cNvSpPr>
          <p:nvPr>
            <p:ph type="sldNum" sz="quarter" idx="12"/>
          </p:nvPr>
        </p:nvSpPr>
        <p:spPr/>
        <p:txBody>
          <a:bodyPr/>
          <a:lstStyle/>
          <a:p>
            <a:pPr>
              <a:defRPr/>
            </a:pPr>
            <a:fld id="{A3A96BD7-24DD-41CF-865F-21BCF12B5460}" type="slidenum">
              <a:rPr lang="ar-SA" smtClean="0">
                <a:solidFill>
                  <a:srgbClr val="000000"/>
                </a:solidFill>
              </a:rPr>
              <a:pPr>
                <a:defRPr/>
              </a:pPr>
              <a:t>42</a:t>
            </a:fld>
            <a:endParaRPr lang="en-US">
              <a:solidFill>
                <a:srgbClr val="000000"/>
              </a:solidFill>
            </a:endParaRPr>
          </a:p>
        </p:txBody>
      </p:sp>
    </p:spTree>
    <p:extLst>
      <p:ext uri="{BB962C8B-B14F-4D97-AF65-F5344CB8AC3E}">
        <p14:creationId xmlns="" xmlns:p14="http://schemas.microsoft.com/office/powerpoint/2010/main" val="2078095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a:noFill/>
        </p:spPr>
        <p:txBody>
          <a:bodyPr/>
          <a:lstStyle/>
          <a:p>
            <a:fld id="{625F7FDC-B86E-458C-BB32-68E2E95CDE10}" type="slidenum">
              <a:rPr lang="ar-SA" smtClean="0">
                <a:solidFill>
                  <a:srgbClr val="000000"/>
                </a:solidFill>
              </a:rPr>
              <a:pPr/>
              <a:t>43</a:t>
            </a:fld>
            <a:endParaRPr lang="en-US" smtClean="0">
              <a:solidFill>
                <a:srgbClr val="000000"/>
              </a:solidFill>
            </a:endParaRPr>
          </a:p>
        </p:txBody>
      </p:sp>
      <p:sp>
        <p:nvSpPr>
          <p:cNvPr id="138244" name="Rectangle 3"/>
          <p:cNvSpPr>
            <a:spLocks noGrp="1" noChangeArrowheads="1"/>
          </p:cNvSpPr>
          <p:nvPr>
            <p:ph type="body" idx="1"/>
          </p:nvPr>
        </p:nvSpPr>
        <p:spPr>
          <a:xfrm>
            <a:off x="457200" y="304800"/>
            <a:ext cx="8229600" cy="5821363"/>
          </a:xfrm>
        </p:spPr>
        <p:txBody>
          <a:bodyPr/>
          <a:lstStyle/>
          <a:p>
            <a:pPr eaLnBrk="1" hangingPunct="1">
              <a:lnSpc>
                <a:spcPct val="90000"/>
              </a:lnSpc>
              <a:buNone/>
            </a:pPr>
            <a:r>
              <a:rPr lang="en-US" b="1" u="sng" dirty="0" smtClean="0"/>
              <a:t>Morphology</a:t>
            </a:r>
            <a:endParaRPr lang="en-US" u="sng" dirty="0" smtClean="0"/>
          </a:p>
          <a:p>
            <a:pPr eaLnBrk="1" hangingPunct="1">
              <a:lnSpc>
                <a:spcPct val="90000"/>
              </a:lnSpc>
            </a:pPr>
            <a:r>
              <a:rPr lang="en-US" dirty="0" err="1" smtClean="0"/>
              <a:t>Glomeruli</a:t>
            </a:r>
            <a:r>
              <a:rPr lang="en-US" dirty="0" smtClean="0"/>
              <a:t> appear unremarkable until late in the course when secondary sclerosis may occur. </a:t>
            </a:r>
          </a:p>
          <a:p>
            <a:pPr eaLnBrk="1" hangingPunct="1">
              <a:lnSpc>
                <a:spcPct val="90000"/>
              </a:lnSpc>
            </a:pPr>
            <a:r>
              <a:rPr lang="en-US" b="1" dirty="0" smtClean="0"/>
              <a:t>With </a:t>
            </a:r>
            <a:r>
              <a:rPr lang="en-US" b="1" dirty="0" smtClean="0"/>
              <a:t>progression, there is increasing </a:t>
            </a:r>
            <a:r>
              <a:rPr lang="en-US" b="1" dirty="0" err="1" smtClean="0"/>
              <a:t>glomerulosclerosis</a:t>
            </a:r>
            <a:r>
              <a:rPr lang="en-US" b="1" dirty="0" smtClean="0"/>
              <a:t>, vascular sclerosis, tubular atrophy, and interstitial fibrosis.</a:t>
            </a:r>
          </a:p>
          <a:p>
            <a:pPr eaLnBrk="1" hangingPunct="1">
              <a:lnSpc>
                <a:spcPct val="90000"/>
              </a:lnSpc>
            </a:pPr>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lstStyle/>
          <a:p>
            <a:pPr eaLnBrk="1" hangingPunct="1"/>
            <a:r>
              <a:rPr lang="en-US" b="1" dirty="0" smtClean="0">
                <a:solidFill>
                  <a:srgbClr val="FF0000"/>
                </a:solidFill>
              </a:rPr>
              <a:t>EM (diagnostic test)</a:t>
            </a:r>
            <a:endParaRPr lang="en-US" b="1" dirty="0">
              <a:solidFill>
                <a:srgbClr val="FF0000"/>
              </a:solidFill>
            </a:endParaRPr>
          </a:p>
          <a:p>
            <a:pPr eaLnBrk="1" hangingPunct="1"/>
            <a:r>
              <a:rPr lang="en-US" b="1" dirty="0"/>
              <a:t>the BM of glomeruli appears thin and attenuated early in the course. </a:t>
            </a:r>
          </a:p>
          <a:p>
            <a:pPr eaLnBrk="1" hangingPunct="1"/>
            <a:r>
              <a:rPr lang="en-US" b="1" dirty="0"/>
              <a:t>Late in the course, the GBM develops irregular foci of thickening or attenuation with pronounced splitting and lamination of the lamina </a:t>
            </a:r>
            <a:r>
              <a:rPr lang="en-US" b="1" dirty="0" err="1"/>
              <a:t>densa</a:t>
            </a:r>
            <a:r>
              <a:rPr lang="en-US" b="1" dirty="0"/>
              <a:t>, yielding a </a:t>
            </a:r>
            <a:r>
              <a:rPr lang="en-US" b="1" i="1" u="sng" dirty="0"/>
              <a:t>"basket-weave" appearance </a:t>
            </a:r>
          </a:p>
          <a:p>
            <a:endParaRPr lang="en-US" dirty="0"/>
          </a:p>
        </p:txBody>
      </p:sp>
      <p:sp>
        <p:nvSpPr>
          <p:cNvPr id="4" name="Slide Number Placeholder 3"/>
          <p:cNvSpPr>
            <a:spLocks noGrp="1"/>
          </p:cNvSpPr>
          <p:nvPr>
            <p:ph type="sldNum" sz="quarter" idx="12"/>
          </p:nvPr>
        </p:nvSpPr>
        <p:spPr/>
        <p:txBody>
          <a:bodyPr/>
          <a:lstStyle/>
          <a:p>
            <a:pPr>
              <a:defRPr/>
            </a:pPr>
            <a:fld id="{A3A96BD7-24DD-41CF-865F-21BCF12B5460}" type="slidenum">
              <a:rPr lang="ar-SA" smtClean="0">
                <a:solidFill>
                  <a:srgbClr val="000000"/>
                </a:solidFill>
              </a:rPr>
              <a:pPr>
                <a:defRPr/>
              </a:pPr>
              <a:t>44</a:t>
            </a:fld>
            <a:endParaRPr lang="en-US">
              <a:solidFill>
                <a:srgbClr val="000000"/>
              </a:solidFill>
            </a:endParaRPr>
          </a:p>
        </p:txBody>
      </p:sp>
    </p:spTree>
    <p:extLst>
      <p:ext uri="{BB962C8B-B14F-4D97-AF65-F5344CB8AC3E}">
        <p14:creationId xmlns="" xmlns:p14="http://schemas.microsoft.com/office/powerpoint/2010/main" val="2667437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5"/>
          <p:cNvSpPr>
            <a:spLocks noGrp="1"/>
          </p:cNvSpPr>
          <p:nvPr>
            <p:ph type="sldNum" sz="quarter" idx="12"/>
          </p:nvPr>
        </p:nvSpPr>
        <p:spPr>
          <a:noFill/>
        </p:spPr>
        <p:txBody>
          <a:bodyPr/>
          <a:lstStyle/>
          <a:p>
            <a:fld id="{86D33CA7-9B4B-47DE-8944-BA5499B8D29B}" type="slidenum">
              <a:rPr lang="ar-SA" smtClean="0">
                <a:solidFill>
                  <a:srgbClr val="000000"/>
                </a:solidFill>
              </a:rPr>
              <a:pPr/>
              <a:t>45</a:t>
            </a:fld>
            <a:endParaRPr lang="en-US" smtClean="0">
              <a:solidFill>
                <a:srgbClr val="000000"/>
              </a:solidFill>
            </a:endParaRPr>
          </a:p>
        </p:txBody>
      </p:sp>
      <p:sp>
        <p:nvSpPr>
          <p:cNvPr id="142339" name="Rectangle 2"/>
          <p:cNvSpPr>
            <a:spLocks noGrp="1" noChangeArrowheads="1"/>
          </p:cNvSpPr>
          <p:nvPr>
            <p:ph type="title"/>
          </p:nvPr>
        </p:nvSpPr>
        <p:spPr/>
        <p:txBody>
          <a:bodyPr/>
          <a:lstStyle/>
          <a:p>
            <a:pPr eaLnBrk="1" hangingPunct="1"/>
            <a:r>
              <a:rPr lang="en-US" sz="4000" b="1" smtClean="0"/>
              <a:t>thin and attenuated BM in Alport syndrome</a:t>
            </a:r>
          </a:p>
        </p:txBody>
      </p:sp>
      <p:sp>
        <p:nvSpPr>
          <p:cNvPr id="142340" name="Rectangle 3"/>
          <p:cNvSpPr>
            <a:spLocks noGrp="1" noChangeArrowheads="1"/>
          </p:cNvSpPr>
          <p:nvPr>
            <p:ph type="body" idx="1"/>
          </p:nvPr>
        </p:nvSpPr>
        <p:spPr/>
        <p:txBody>
          <a:bodyPr/>
          <a:lstStyle/>
          <a:p>
            <a:pPr eaLnBrk="1" hangingPunct="1"/>
            <a:endParaRPr lang="en-US" smtClean="0"/>
          </a:p>
        </p:txBody>
      </p:sp>
      <p:pic>
        <p:nvPicPr>
          <p:cNvPr id="142341" name="Picture 5" descr="238062-238260-1516tn"/>
          <p:cNvPicPr>
            <a:picLocks noChangeAspect="1" noChangeArrowheads="1"/>
          </p:cNvPicPr>
          <p:nvPr/>
        </p:nvPicPr>
        <p:blipFill>
          <a:blip r:embed="rId2" cstate="print"/>
          <a:srcRect/>
          <a:stretch>
            <a:fillRect/>
          </a:stretch>
        </p:blipFill>
        <p:spPr bwMode="auto">
          <a:xfrm>
            <a:off x="533400" y="1600200"/>
            <a:ext cx="8153400" cy="44862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5"/>
          <p:cNvSpPr>
            <a:spLocks noGrp="1"/>
          </p:cNvSpPr>
          <p:nvPr>
            <p:ph type="sldNum" sz="quarter" idx="12"/>
          </p:nvPr>
        </p:nvSpPr>
        <p:spPr>
          <a:noFill/>
        </p:spPr>
        <p:txBody>
          <a:bodyPr/>
          <a:lstStyle/>
          <a:p>
            <a:fld id="{C4D4A1F4-F84E-43BF-9F93-E95948A3990D}" type="slidenum">
              <a:rPr lang="ar-SA" smtClean="0">
                <a:solidFill>
                  <a:srgbClr val="000000"/>
                </a:solidFill>
              </a:rPr>
              <a:pPr/>
              <a:t>46</a:t>
            </a:fld>
            <a:endParaRPr lang="en-US" smtClean="0">
              <a:solidFill>
                <a:srgbClr val="000000"/>
              </a:solidFill>
            </a:endParaRPr>
          </a:p>
        </p:txBody>
      </p:sp>
      <p:sp>
        <p:nvSpPr>
          <p:cNvPr id="144388" name="Rectangle 3"/>
          <p:cNvSpPr>
            <a:spLocks noGrp="1" noChangeArrowheads="1"/>
          </p:cNvSpPr>
          <p:nvPr>
            <p:ph type="body" idx="1"/>
          </p:nvPr>
        </p:nvSpPr>
        <p:spPr>
          <a:xfrm>
            <a:off x="457200" y="152400"/>
            <a:ext cx="8229600" cy="5973763"/>
          </a:xfrm>
        </p:spPr>
        <p:txBody>
          <a:bodyPr/>
          <a:lstStyle/>
          <a:p>
            <a:pPr eaLnBrk="1" hangingPunct="1">
              <a:lnSpc>
                <a:spcPct val="90000"/>
              </a:lnSpc>
            </a:pPr>
            <a:r>
              <a:rPr lang="en-US" b="1" u="sng" dirty="0" smtClean="0">
                <a:solidFill>
                  <a:schemeClr val="accent2"/>
                </a:solidFill>
              </a:rPr>
              <a:t>Clinical Course</a:t>
            </a:r>
            <a:r>
              <a:rPr lang="ar-SA" dirty="0" smtClean="0">
                <a:solidFill>
                  <a:schemeClr val="accent2"/>
                </a:solidFill>
              </a:rPr>
              <a:t> </a:t>
            </a:r>
            <a:endParaRPr lang="en-US" b="1" dirty="0" smtClean="0">
              <a:solidFill>
                <a:schemeClr val="accent2"/>
              </a:solidFill>
            </a:endParaRPr>
          </a:p>
          <a:p>
            <a:pPr eaLnBrk="1" hangingPunct="1">
              <a:lnSpc>
                <a:spcPct val="90000"/>
              </a:lnSpc>
            </a:pPr>
            <a:r>
              <a:rPr lang="en-US" sz="2800" dirty="0" smtClean="0"/>
              <a:t>X-linked as a result of mutation of the gene encoding </a:t>
            </a:r>
            <a:r>
              <a:rPr lang="el-GR" sz="2800" dirty="0" smtClean="0"/>
              <a:t>α</a:t>
            </a:r>
            <a:r>
              <a:rPr lang="en-US" sz="2800" dirty="0" smtClean="0"/>
              <a:t>5 type IV collagen. </a:t>
            </a:r>
          </a:p>
          <a:p>
            <a:pPr eaLnBrk="1" hangingPunct="1">
              <a:lnSpc>
                <a:spcPct val="90000"/>
              </a:lnSpc>
            </a:pPr>
            <a:r>
              <a:rPr lang="en-US" sz="2800" dirty="0" smtClean="0"/>
              <a:t>Males &gt; females and are more likely to develop renal failure.</a:t>
            </a:r>
            <a:endParaRPr lang="ar-JO" sz="2800" dirty="0" smtClean="0"/>
          </a:p>
          <a:p>
            <a:pPr eaLnBrk="1" hangingPunct="1">
              <a:lnSpc>
                <a:spcPct val="90000"/>
              </a:lnSpc>
            </a:pPr>
            <a:r>
              <a:rPr lang="en-US" sz="2800" dirty="0" smtClean="0"/>
              <a:t>Rarely, inheritance is </a:t>
            </a:r>
            <a:r>
              <a:rPr lang="en-US" sz="2800" dirty="0" err="1" smtClean="0"/>
              <a:t>autosomal</a:t>
            </a:r>
            <a:r>
              <a:rPr lang="en-US" sz="2800" dirty="0" smtClean="0"/>
              <a:t> recessive or dominant, linked to defects in the genes that encode </a:t>
            </a:r>
            <a:r>
              <a:rPr lang="el-GR" sz="2800" dirty="0" smtClean="0"/>
              <a:t>α</a:t>
            </a:r>
            <a:r>
              <a:rPr lang="en-US" sz="2800" dirty="0" smtClean="0"/>
              <a:t>3 or </a:t>
            </a:r>
            <a:r>
              <a:rPr lang="el-GR" sz="2800" dirty="0" smtClean="0"/>
              <a:t>α</a:t>
            </a:r>
            <a:r>
              <a:rPr lang="en-US" sz="2800" dirty="0" smtClean="0"/>
              <a:t>4 type IV collagen</a:t>
            </a:r>
            <a:r>
              <a:rPr lang="en-US" b="1" dirty="0" smtClean="0"/>
              <a:t>.</a:t>
            </a:r>
            <a:endParaRPr lang="ar-JO" b="1" dirty="0" smtClean="0"/>
          </a:p>
          <a:p>
            <a:pPr eaLnBrk="1" hangingPunct="1"/>
            <a:r>
              <a:rPr lang="en-US" sz="2800" dirty="0" smtClean="0"/>
              <a:t>presentation at age 5-20 yrs with gross or microscopic </a:t>
            </a:r>
            <a:r>
              <a:rPr lang="en-US" sz="2800" dirty="0" err="1" smtClean="0"/>
              <a:t>hematuria</a:t>
            </a:r>
            <a:r>
              <a:rPr lang="en-US" sz="2800" dirty="0" smtClean="0"/>
              <a:t> and </a:t>
            </a:r>
            <a:r>
              <a:rPr lang="en-US" sz="2800" dirty="0" err="1" smtClean="0"/>
              <a:t>proteinuria</a:t>
            </a:r>
            <a:r>
              <a:rPr lang="en-US" sz="2800" dirty="0" smtClean="0"/>
              <a:t>.</a:t>
            </a:r>
          </a:p>
          <a:p>
            <a:pPr eaLnBrk="1" hangingPunct="1"/>
            <a:r>
              <a:rPr lang="en-US" sz="2800" dirty="0" smtClean="0"/>
              <a:t>overt renal failure occurs between 20- 50 yrs of age</a:t>
            </a:r>
          </a:p>
          <a:p>
            <a:pPr eaLnBrk="1" hangingPunct="1">
              <a:buNone/>
            </a:pPr>
            <a:endParaRPr lang="en-US" sz="2800"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B2A7BCC-E822-40B3-B54C-32ABD8B2CA47}" type="slidenum">
              <a:rPr lang="ar-SA" smtClean="0">
                <a:solidFill>
                  <a:srgbClr val="000000"/>
                </a:solidFill>
              </a:rPr>
              <a:pPr>
                <a:defRPr/>
              </a:pPr>
              <a:t>47</a:t>
            </a:fld>
            <a:endParaRPr lang="en-US">
              <a:solidFill>
                <a:srgbClr val="000000"/>
              </a:solidFill>
            </a:endParaRPr>
          </a:p>
        </p:txBody>
      </p:sp>
      <p:sp>
        <p:nvSpPr>
          <p:cNvPr id="5" name="Subtitle 4"/>
          <p:cNvSpPr>
            <a:spLocks noGrp="1"/>
          </p:cNvSpPr>
          <p:nvPr>
            <p:ph type="subTitle" idx="1"/>
          </p:nvPr>
        </p:nvSpPr>
        <p:spPr/>
        <p:txBody>
          <a:bodyPr/>
          <a:lstStyle/>
          <a:p>
            <a:endParaRPr lang="en-US"/>
          </a:p>
        </p:txBody>
      </p:sp>
      <p:sp>
        <p:nvSpPr>
          <p:cNvPr id="7" name="Rectangle 2"/>
          <p:cNvSpPr>
            <a:spLocks noGrp="1" noChangeArrowheads="1"/>
          </p:cNvSpPr>
          <p:nvPr>
            <p:ph type="ctrTitle"/>
          </p:nvPr>
        </p:nvSpPr>
        <p:spPr>
          <a:solidFill>
            <a:schemeClr val="accent2"/>
          </a:solidFill>
        </p:spPr>
        <p:txBody>
          <a:bodyPr/>
          <a:lstStyle/>
          <a:p>
            <a:pPr eaLnBrk="1" hangingPunct="1"/>
            <a:r>
              <a:rPr lang="en-US" b="1" u="sng" dirty="0" smtClean="0">
                <a:solidFill>
                  <a:schemeClr val="bg1"/>
                </a:solidFill>
              </a:rPr>
              <a:t>Chronic </a:t>
            </a:r>
            <a:r>
              <a:rPr lang="en-US" b="1" u="sng" dirty="0" err="1" smtClean="0">
                <a:solidFill>
                  <a:schemeClr val="bg1"/>
                </a:solidFill>
              </a:rPr>
              <a:t>Glomerulonephritis</a:t>
            </a:r>
            <a:endParaRPr lang="en-US" b="1" u="sng" dirty="0" smtClean="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5"/>
          <p:cNvSpPr>
            <a:spLocks noGrp="1"/>
          </p:cNvSpPr>
          <p:nvPr>
            <p:ph type="sldNum" sz="quarter" idx="12"/>
          </p:nvPr>
        </p:nvSpPr>
        <p:spPr>
          <a:noFill/>
        </p:spPr>
        <p:txBody>
          <a:bodyPr/>
          <a:lstStyle/>
          <a:p>
            <a:fld id="{E9ED77E1-6112-467E-83AA-CFCB68BFCDA5}" type="slidenum">
              <a:rPr lang="ar-SA" smtClean="0">
                <a:solidFill>
                  <a:srgbClr val="000000"/>
                </a:solidFill>
              </a:rPr>
              <a:pPr/>
              <a:t>48</a:t>
            </a:fld>
            <a:endParaRPr lang="en-US" smtClean="0">
              <a:solidFill>
                <a:srgbClr val="000000"/>
              </a:solidFill>
            </a:endParaRPr>
          </a:p>
        </p:txBody>
      </p:sp>
      <p:sp>
        <p:nvSpPr>
          <p:cNvPr id="166915" name="Rectangle 2"/>
          <p:cNvSpPr>
            <a:spLocks noGrp="1" noChangeArrowheads="1"/>
          </p:cNvSpPr>
          <p:nvPr>
            <p:ph type="title"/>
          </p:nvPr>
        </p:nvSpPr>
        <p:spPr/>
        <p:txBody>
          <a:bodyPr/>
          <a:lstStyle/>
          <a:p>
            <a:pPr eaLnBrk="1" hangingPunct="1"/>
            <a:r>
              <a:rPr lang="en-US" b="1" u="sng" dirty="0" smtClean="0"/>
              <a:t>Chronic </a:t>
            </a:r>
            <a:r>
              <a:rPr lang="en-US" b="1" u="sng" dirty="0" err="1" smtClean="0"/>
              <a:t>Glomerulonephritis</a:t>
            </a:r>
            <a:endParaRPr lang="en-US" b="1" u="sng" dirty="0" smtClean="0"/>
          </a:p>
        </p:txBody>
      </p:sp>
      <p:sp>
        <p:nvSpPr>
          <p:cNvPr id="166916" name="Rectangle 3"/>
          <p:cNvSpPr>
            <a:spLocks noGrp="1" noChangeArrowheads="1"/>
          </p:cNvSpPr>
          <p:nvPr>
            <p:ph type="body" idx="1"/>
          </p:nvPr>
        </p:nvSpPr>
        <p:spPr>
          <a:xfrm>
            <a:off x="457200" y="1143000"/>
            <a:ext cx="8229600" cy="4983163"/>
          </a:xfrm>
        </p:spPr>
        <p:txBody>
          <a:bodyPr/>
          <a:lstStyle/>
          <a:p>
            <a:pPr eaLnBrk="1" hangingPunct="1">
              <a:lnSpc>
                <a:spcPct val="80000"/>
              </a:lnSpc>
            </a:pPr>
            <a:r>
              <a:rPr lang="en-US" sz="2400" dirty="0" smtClean="0"/>
              <a:t>It is an important cause of end-stage renal disease presenting as chronic renal failure. </a:t>
            </a:r>
          </a:p>
          <a:p>
            <a:pPr eaLnBrk="1" hangingPunct="1">
              <a:lnSpc>
                <a:spcPct val="80000"/>
              </a:lnSpc>
            </a:pPr>
            <a:r>
              <a:rPr lang="en-US" sz="2400" dirty="0" smtClean="0"/>
              <a:t>Among all individuals who require chronic </a:t>
            </a:r>
            <a:r>
              <a:rPr lang="en-US" sz="2400" dirty="0" err="1" smtClean="0"/>
              <a:t>hemodialysis</a:t>
            </a:r>
            <a:r>
              <a:rPr lang="en-US" sz="2400" dirty="0" smtClean="0"/>
              <a:t> or renal transplantation, 30% to 50% have the diagnosis of chronic GN. </a:t>
            </a:r>
          </a:p>
          <a:p>
            <a:pPr eaLnBrk="1" hangingPunct="1">
              <a:lnSpc>
                <a:spcPct val="80000"/>
              </a:lnSpc>
            </a:pPr>
            <a:r>
              <a:rPr lang="en-US" sz="2400" dirty="0" smtClean="0"/>
              <a:t>It probably represents the end stage of a variety of entities:</a:t>
            </a:r>
          </a:p>
          <a:p>
            <a:pPr eaLnBrk="1" hangingPunct="1">
              <a:lnSpc>
                <a:spcPct val="80000"/>
              </a:lnSpc>
            </a:pPr>
            <a:r>
              <a:rPr lang="en-US" sz="2400" dirty="0" smtClean="0"/>
              <a:t>1-CrGNs.</a:t>
            </a:r>
          </a:p>
          <a:p>
            <a:pPr eaLnBrk="1" hangingPunct="1">
              <a:lnSpc>
                <a:spcPct val="80000"/>
              </a:lnSpc>
            </a:pPr>
            <a:r>
              <a:rPr lang="en-US" sz="2400" dirty="0" smtClean="0"/>
              <a:t>2-FSGS.</a:t>
            </a:r>
          </a:p>
          <a:p>
            <a:pPr eaLnBrk="1" hangingPunct="1">
              <a:lnSpc>
                <a:spcPct val="80000"/>
              </a:lnSpc>
            </a:pPr>
            <a:r>
              <a:rPr lang="en-US" sz="2400" dirty="0" smtClean="0"/>
              <a:t>3-MGN.</a:t>
            </a:r>
          </a:p>
          <a:p>
            <a:pPr eaLnBrk="1" hangingPunct="1">
              <a:lnSpc>
                <a:spcPct val="80000"/>
              </a:lnSpc>
            </a:pPr>
            <a:r>
              <a:rPr lang="en-US" sz="2400" dirty="0" smtClean="0"/>
              <a:t>4-IgA nephropathy.</a:t>
            </a:r>
          </a:p>
          <a:p>
            <a:pPr eaLnBrk="1" hangingPunct="1">
              <a:lnSpc>
                <a:spcPct val="80000"/>
              </a:lnSpc>
            </a:pPr>
            <a:r>
              <a:rPr lang="en-US" sz="2400" dirty="0" smtClean="0"/>
              <a:t>5-MPGN. </a:t>
            </a:r>
          </a:p>
          <a:p>
            <a:pPr eaLnBrk="1" hangingPunct="1">
              <a:lnSpc>
                <a:spcPct val="80000"/>
              </a:lnSpc>
            </a:pPr>
            <a:r>
              <a:rPr lang="en-US" sz="2400" dirty="0" smtClean="0"/>
              <a:t>6-Idiopathic( 20% of cases).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5"/>
          <p:cNvSpPr>
            <a:spLocks noGrp="1"/>
          </p:cNvSpPr>
          <p:nvPr>
            <p:ph type="sldNum" sz="quarter" idx="12"/>
          </p:nvPr>
        </p:nvSpPr>
        <p:spPr>
          <a:noFill/>
        </p:spPr>
        <p:txBody>
          <a:bodyPr/>
          <a:lstStyle/>
          <a:p>
            <a:fld id="{4192D827-2F56-4B7D-BD5D-B0376D4DF2AC}" type="slidenum">
              <a:rPr lang="ar-SA" smtClean="0">
                <a:solidFill>
                  <a:srgbClr val="000000"/>
                </a:solidFill>
              </a:rPr>
              <a:pPr/>
              <a:t>49</a:t>
            </a:fld>
            <a:endParaRPr lang="en-US" smtClean="0">
              <a:solidFill>
                <a:srgbClr val="000000"/>
              </a:solidFill>
            </a:endParaRPr>
          </a:p>
        </p:txBody>
      </p:sp>
      <p:sp>
        <p:nvSpPr>
          <p:cNvPr id="168963" name="Rectangle 2"/>
          <p:cNvSpPr>
            <a:spLocks noGrp="1" noChangeArrowheads="1"/>
          </p:cNvSpPr>
          <p:nvPr>
            <p:ph type="title"/>
          </p:nvPr>
        </p:nvSpPr>
        <p:spPr>
          <a:xfrm>
            <a:off x="457200" y="-304800"/>
            <a:ext cx="8229600" cy="1143000"/>
          </a:xfrm>
        </p:spPr>
        <p:txBody>
          <a:bodyPr/>
          <a:lstStyle/>
          <a:p>
            <a:pPr eaLnBrk="1" hangingPunct="1"/>
            <a:r>
              <a:rPr lang="en-US" sz="4000" b="1" u="sng" dirty="0" smtClean="0"/>
              <a:t>Morphology</a:t>
            </a:r>
          </a:p>
        </p:txBody>
      </p:sp>
      <p:sp>
        <p:nvSpPr>
          <p:cNvPr id="168964" name="Rectangle 3"/>
          <p:cNvSpPr>
            <a:spLocks noGrp="1" noChangeArrowheads="1"/>
          </p:cNvSpPr>
          <p:nvPr>
            <p:ph type="body" idx="1"/>
          </p:nvPr>
        </p:nvSpPr>
        <p:spPr>
          <a:xfrm>
            <a:off x="457200" y="609600"/>
            <a:ext cx="8229600" cy="5516563"/>
          </a:xfrm>
        </p:spPr>
        <p:txBody>
          <a:bodyPr/>
          <a:lstStyle/>
          <a:p>
            <a:pPr eaLnBrk="1" hangingPunct="1"/>
            <a:r>
              <a:rPr lang="en-US" sz="2800" dirty="0" smtClean="0"/>
              <a:t>Classically, the kidneys are </a:t>
            </a:r>
            <a:r>
              <a:rPr lang="en-US" sz="2800" b="1" dirty="0" smtClean="0"/>
              <a:t>symmetrically contracted. </a:t>
            </a:r>
          </a:p>
          <a:p>
            <a:pPr eaLnBrk="1" hangingPunct="1"/>
            <a:r>
              <a:rPr lang="en-US" sz="2800" b="1" dirty="0" smtClean="0">
                <a:solidFill>
                  <a:srgbClr val="FF0000"/>
                </a:solidFill>
              </a:rPr>
              <a:t>LM</a:t>
            </a:r>
          </a:p>
          <a:p>
            <a:pPr eaLnBrk="1" hangingPunct="1"/>
            <a:r>
              <a:rPr lang="en-US" sz="2800" dirty="0" smtClean="0"/>
              <a:t>scarring of the </a:t>
            </a:r>
            <a:r>
              <a:rPr lang="en-US" sz="2800" dirty="0" err="1" smtClean="0"/>
              <a:t>glomeruli</a:t>
            </a:r>
            <a:r>
              <a:rPr lang="en-US" sz="2800" dirty="0" smtClean="0"/>
              <a:t> </a:t>
            </a:r>
            <a:r>
              <a:rPr lang="en-US" sz="2800" b="1" dirty="0" smtClean="0"/>
              <a:t>(obliteration of the </a:t>
            </a:r>
            <a:r>
              <a:rPr lang="en-US" sz="2800" b="1" dirty="0" err="1" smtClean="0"/>
              <a:t>glomeruli</a:t>
            </a:r>
            <a:r>
              <a:rPr lang="en-US" sz="2800" b="1" dirty="0" smtClean="0"/>
              <a:t>).</a:t>
            </a:r>
          </a:p>
          <a:p>
            <a:pPr eaLnBrk="1" hangingPunct="1"/>
            <a:r>
              <a:rPr lang="en-US" sz="2800" b="1" dirty="0" smtClean="0"/>
              <a:t>marked interstitial fibrosis; tubular atrophy</a:t>
            </a:r>
          </a:p>
          <a:p>
            <a:pPr eaLnBrk="1" hangingPunct="1"/>
            <a:r>
              <a:rPr lang="en-US" sz="2800" b="1" dirty="0" smtClean="0"/>
              <a:t>thick </a:t>
            </a:r>
            <a:r>
              <a:rPr lang="en-US" sz="2800" b="1" dirty="0" smtClean="0"/>
              <a:t>walled small </a:t>
            </a:r>
            <a:r>
              <a:rPr lang="en-US" sz="2800" b="1" dirty="0" smtClean="0"/>
              <a:t>and medium-sized </a:t>
            </a:r>
            <a:r>
              <a:rPr lang="en-US" sz="2800" b="1" dirty="0" smtClean="0"/>
              <a:t>arteries, </a:t>
            </a:r>
            <a:r>
              <a:rPr lang="en-US" sz="2800" b="1" dirty="0" smtClean="0"/>
              <a:t>with narrowed </a:t>
            </a:r>
            <a:r>
              <a:rPr lang="en-US" sz="2800" b="1" dirty="0" err="1" smtClean="0"/>
              <a:t>lumina</a:t>
            </a:r>
            <a:r>
              <a:rPr lang="en-US" sz="2800" b="1" dirty="0" smtClean="0"/>
              <a:t>, secondary to hypertension.</a:t>
            </a:r>
          </a:p>
          <a:p>
            <a:pPr eaLnBrk="1" hangingPunct="1">
              <a:lnSpc>
                <a:spcPct val="80000"/>
              </a:lnSpc>
            </a:pPr>
            <a:r>
              <a:rPr lang="en-US" sz="2800" b="1" dirty="0" smtClean="0"/>
              <a:t>The </a:t>
            </a:r>
            <a:r>
              <a:rPr lang="en-US" sz="2800" b="1" dirty="0" smtClean="0"/>
              <a:t>markedly damaged kidneys are designated  </a:t>
            </a:r>
            <a:r>
              <a:rPr lang="en-US" sz="2800" b="1" dirty="0" smtClean="0">
                <a:solidFill>
                  <a:srgbClr val="FF0000"/>
                </a:solidFill>
              </a:rPr>
              <a:t>end-stage kidneys</a:t>
            </a:r>
            <a:r>
              <a:rPr lang="en-US" sz="2800" b="1" dirty="0" smtClean="0"/>
              <a:t> </a:t>
            </a:r>
          </a:p>
          <a:p>
            <a:pPr eaLnBrk="1" hangingPunct="1"/>
            <a:endParaRPr lang="en-US" sz="28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noFill/>
        </p:spPr>
        <p:txBody>
          <a:bodyPr/>
          <a:lstStyle/>
          <a:p>
            <a:fld id="{DDC232F2-0596-44DA-9C4D-8FD4D1BEA2D8}" type="slidenum">
              <a:rPr lang="ar-SA" smtClean="0">
                <a:solidFill>
                  <a:srgbClr val="000000"/>
                </a:solidFill>
              </a:rPr>
              <a:pPr/>
              <a:t>5</a:t>
            </a:fld>
            <a:endParaRPr lang="en-US" smtClean="0">
              <a:solidFill>
                <a:srgbClr val="000000"/>
              </a:solidFill>
            </a:endParaRPr>
          </a:p>
        </p:txBody>
      </p:sp>
      <p:sp>
        <p:nvSpPr>
          <p:cNvPr id="105475" name="Rectangle 2"/>
          <p:cNvSpPr>
            <a:spLocks noGrp="1" noChangeArrowheads="1"/>
          </p:cNvSpPr>
          <p:nvPr>
            <p:ph type="title"/>
          </p:nvPr>
        </p:nvSpPr>
        <p:spPr>
          <a:xfrm>
            <a:off x="457200" y="-76200"/>
            <a:ext cx="8229600" cy="1143000"/>
          </a:xfrm>
        </p:spPr>
        <p:txBody>
          <a:bodyPr/>
          <a:lstStyle/>
          <a:p>
            <a:pPr eaLnBrk="1" hangingPunct="1"/>
            <a:r>
              <a:rPr lang="en-US" sz="4000" b="1" u="sng" dirty="0" err="1" smtClean="0">
                <a:solidFill>
                  <a:srgbClr val="FF0000"/>
                </a:solidFill>
              </a:rPr>
              <a:t>Poststreptococcal</a:t>
            </a:r>
            <a:r>
              <a:rPr lang="en-US" sz="4000" b="1" u="sng" dirty="0" smtClean="0">
                <a:solidFill>
                  <a:srgbClr val="FF0000"/>
                </a:solidFill>
              </a:rPr>
              <a:t> GN </a:t>
            </a:r>
          </a:p>
        </p:txBody>
      </p:sp>
      <p:sp>
        <p:nvSpPr>
          <p:cNvPr id="105476" name="Rectangle 3"/>
          <p:cNvSpPr>
            <a:spLocks noGrp="1" noChangeArrowheads="1"/>
          </p:cNvSpPr>
          <p:nvPr>
            <p:ph type="body" idx="1"/>
          </p:nvPr>
        </p:nvSpPr>
        <p:spPr>
          <a:xfrm>
            <a:off x="457200" y="838200"/>
            <a:ext cx="8229600" cy="5287963"/>
          </a:xfrm>
        </p:spPr>
        <p:txBody>
          <a:bodyPr/>
          <a:lstStyle/>
          <a:p>
            <a:pPr eaLnBrk="1" hangingPunct="1"/>
            <a:r>
              <a:rPr lang="en-US" sz="2400" b="1" dirty="0" smtClean="0"/>
              <a:t>It develops in a child 1-4 wks after the individual recovers from a group A streptococcal infection. </a:t>
            </a:r>
          </a:p>
          <a:p>
            <a:pPr eaLnBrk="1" hangingPunct="1"/>
            <a:r>
              <a:rPr lang="en-US" sz="2400" b="1" dirty="0" smtClean="0"/>
              <a:t>Only certain "</a:t>
            </a:r>
            <a:r>
              <a:rPr lang="en-US" sz="2400" b="1" dirty="0" err="1" smtClean="0"/>
              <a:t>nephritogenic</a:t>
            </a:r>
            <a:r>
              <a:rPr lang="en-US" sz="2400" b="1" dirty="0" smtClean="0"/>
              <a:t>" strains of </a:t>
            </a:r>
            <a:r>
              <a:rPr lang="el-GR" sz="2400" b="1" dirty="0" smtClean="0">
                <a:solidFill>
                  <a:srgbClr val="FF0000"/>
                </a:solidFill>
              </a:rPr>
              <a:t>β-</a:t>
            </a:r>
            <a:r>
              <a:rPr lang="en-US" sz="2400" b="1" dirty="0" smtClean="0">
                <a:solidFill>
                  <a:srgbClr val="FF0000"/>
                </a:solidFill>
              </a:rPr>
              <a:t>hemolytic streptococci</a:t>
            </a:r>
            <a:r>
              <a:rPr lang="en-US" sz="2400" b="1" dirty="0" smtClean="0"/>
              <a:t> are capable of evoking </a:t>
            </a:r>
            <a:r>
              <a:rPr lang="en-US" sz="2400" b="1" dirty="0" err="1" smtClean="0"/>
              <a:t>glomerular</a:t>
            </a:r>
            <a:r>
              <a:rPr lang="en-US" sz="2400" b="1" dirty="0" smtClean="0"/>
              <a:t> disease. </a:t>
            </a:r>
          </a:p>
          <a:p>
            <a:pPr eaLnBrk="1" hangingPunct="1"/>
            <a:r>
              <a:rPr lang="en-US" sz="2400" b="1" dirty="0" smtClean="0"/>
              <a:t>In most cases the initial infection is localized to the </a:t>
            </a:r>
            <a:r>
              <a:rPr lang="en-US" sz="2400" b="1" dirty="0" smtClean="0">
                <a:solidFill>
                  <a:srgbClr val="FF0000"/>
                </a:solidFill>
              </a:rPr>
              <a:t>pharynx or skin</a:t>
            </a:r>
            <a:r>
              <a:rPr lang="en-US" sz="2400" b="1" dirty="0" smtClean="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5"/>
          <p:cNvSpPr>
            <a:spLocks noGrp="1"/>
          </p:cNvSpPr>
          <p:nvPr>
            <p:ph type="sldNum" sz="quarter" idx="12"/>
          </p:nvPr>
        </p:nvSpPr>
        <p:spPr>
          <a:noFill/>
        </p:spPr>
        <p:txBody>
          <a:bodyPr/>
          <a:lstStyle/>
          <a:p>
            <a:fld id="{692AB0B9-1447-4076-BBEE-2E8987073E13}" type="slidenum">
              <a:rPr lang="ar-SA" smtClean="0">
                <a:solidFill>
                  <a:srgbClr val="000000"/>
                </a:solidFill>
              </a:rPr>
              <a:pPr/>
              <a:t>50</a:t>
            </a:fld>
            <a:endParaRPr lang="en-US" smtClean="0">
              <a:solidFill>
                <a:srgbClr val="000000"/>
              </a:solidFill>
            </a:endParaRPr>
          </a:p>
        </p:txBody>
      </p:sp>
      <p:sp>
        <p:nvSpPr>
          <p:cNvPr id="171011" name="Rectangle 2"/>
          <p:cNvSpPr>
            <a:spLocks noGrp="1" noChangeArrowheads="1"/>
          </p:cNvSpPr>
          <p:nvPr>
            <p:ph type="title"/>
          </p:nvPr>
        </p:nvSpPr>
        <p:spPr/>
        <p:txBody>
          <a:bodyPr/>
          <a:lstStyle/>
          <a:p>
            <a:pPr eaLnBrk="1" hangingPunct="1"/>
            <a:r>
              <a:rPr lang="en-US" sz="2400" b="1" smtClean="0"/>
              <a:t>Chronic GN. </a:t>
            </a:r>
            <a:br>
              <a:rPr lang="en-US" sz="2400" b="1" smtClean="0"/>
            </a:br>
            <a:r>
              <a:rPr lang="en-US" sz="2400" b="1" smtClean="0"/>
              <a:t>A MT stain shows complete replacement of virtually all glomeruli by blue-staining collagen.</a:t>
            </a:r>
            <a:r>
              <a:rPr lang="en-US" sz="4000" smtClean="0"/>
              <a:t> </a:t>
            </a:r>
          </a:p>
        </p:txBody>
      </p:sp>
      <p:sp>
        <p:nvSpPr>
          <p:cNvPr id="171012" name="Rectangle 3"/>
          <p:cNvSpPr>
            <a:spLocks noGrp="1" noChangeArrowheads="1"/>
          </p:cNvSpPr>
          <p:nvPr>
            <p:ph type="body" idx="1"/>
          </p:nvPr>
        </p:nvSpPr>
        <p:spPr/>
        <p:txBody>
          <a:bodyPr/>
          <a:lstStyle/>
          <a:p>
            <a:pPr eaLnBrk="1" hangingPunct="1"/>
            <a:endParaRPr lang="en-US" smtClean="0"/>
          </a:p>
        </p:txBody>
      </p:sp>
      <p:pic>
        <p:nvPicPr>
          <p:cNvPr id="171013" name="Picture 4" descr="showimage"/>
          <p:cNvPicPr>
            <a:picLocks noChangeAspect="1" noChangeArrowheads="1"/>
          </p:cNvPicPr>
          <p:nvPr/>
        </p:nvPicPr>
        <p:blipFill>
          <a:blip r:embed="rId2" cstate="print"/>
          <a:srcRect/>
          <a:stretch>
            <a:fillRect/>
          </a:stretch>
        </p:blipFill>
        <p:spPr bwMode="auto">
          <a:xfrm>
            <a:off x="533400" y="1447800"/>
            <a:ext cx="8153400" cy="50482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eaLnBrk="1" hangingPunct="1">
              <a:lnSpc>
                <a:spcPct val="90000"/>
              </a:lnSpc>
            </a:pPr>
            <a:r>
              <a:rPr lang="en-US" b="1" u="sng" dirty="0">
                <a:solidFill>
                  <a:srgbClr val="FF0000"/>
                </a:solidFill>
              </a:rPr>
              <a:t>LM</a:t>
            </a:r>
          </a:p>
          <a:p>
            <a:pPr eaLnBrk="1" hangingPunct="1">
              <a:lnSpc>
                <a:spcPct val="90000"/>
              </a:lnSpc>
            </a:pPr>
            <a:r>
              <a:rPr lang="en-US" b="1" dirty="0"/>
              <a:t>uniformly increased cellularity</a:t>
            </a:r>
            <a:r>
              <a:rPr lang="en-US" dirty="0"/>
              <a:t> of the glomerular tufts in all glomeruli( "diffuse" ). </a:t>
            </a:r>
          </a:p>
          <a:p>
            <a:pPr eaLnBrk="1" hangingPunct="1">
              <a:lnSpc>
                <a:spcPct val="90000"/>
              </a:lnSpc>
            </a:pPr>
            <a:r>
              <a:rPr lang="en-US" dirty="0"/>
              <a:t>The increased cellularity is caused both by </a:t>
            </a:r>
            <a:r>
              <a:rPr lang="en-US" dirty="0">
                <a:solidFill>
                  <a:srgbClr val="FF0000"/>
                </a:solidFill>
              </a:rPr>
              <a:t>proliferation </a:t>
            </a:r>
            <a:r>
              <a:rPr lang="en-US" dirty="0"/>
              <a:t>and swelling of </a:t>
            </a:r>
            <a:r>
              <a:rPr lang="en-US" dirty="0">
                <a:solidFill>
                  <a:srgbClr val="FF0000"/>
                </a:solidFill>
              </a:rPr>
              <a:t>endothelial and </a:t>
            </a:r>
            <a:r>
              <a:rPr lang="en-US" dirty="0" err="1">
                <a:solidFill>
                  <a:srgbClr val="FF0000"/>
                </a:solidFill>
              </a:rPr>
              <a:t>mesangial</a:t>
            </a:r>
            <a:r>
              <a:rPr lang="en-US" dirty="0"/>
              <a:t> cells and by a </a:t>
            </a:r>
            <a:r>
              <a:rPr lang="en-US" dirty="0" err="1">
                <a:solidFill>
                  <a:srgbClr val="FF0000"/>
                </a:solidFill>
              </a:rPr>
              <a:t>neutrophilic</a:t>
            </a:r>
            <a:r>
              <a:rPr lang="en-US" dirty="0">
                <a:solidFill>
                  <a:srgbClr val="FF0000"/>
                </a:solidFill>
              </a:rPr>
              <a:t> and </a:t>
            </a:r>
            <a:r>
              <a:rPr lang="en-US" dirty="0" err="1">
                <a:solidFill>
                  <a:srgbClr val="FF0000"/>
                </a:solidFill>
              </a:rPr>
              <a:t>monocytic</a:t>
            </a:r>
            <a:r>
              <a:rPr lang="en-US" dirty="0">
                <a:solidFill>
                  <a:srgbClr val="FF0000"/>
                </a:solidFill>
              </a:rPr>
              <a:t> infiltrate</a:t>
            </a:r>
            <a:r>
              <a:rPr lang="en-US" dirty="0"/>
              <a:t>. </a:t>
            </a:r>
          </a:p>
          <a:p>
            <a:endParaRPr lang="en-US" dirty="0"/>
          </a:p>
        </p:txBody>
      </p:sp>
      <p:sp>
        <p:nvSpPr>
          <p:cNvPr id="4" name="Slide Number Placeholder 3"/>
          <p:cNvSpPr>
            <a:spLocks noGrp="1"/>
          </p:cNvSpPr>
          <p:nvPr>
            <p:ph type="sldNum" sz="quarter" idx="12"/>
          </p:nvPr>
        </p:nvSpPr>
        <p:spPr/>
        <p:txBody>
          <a:bodyPr/>
          <a:lstStyle/>
          <a:p>
            <a:pPr>
              <a:defRPr/>
            </a:pPr>
            <a:fld id="{A3A96BD7-24DD-41CF-865F-21BCF12B5460}" type="slidenum">
              <a:rPr lang="ar-SA" smtClean="0">
                <a:solidFill>
                  <a:srgbClr val="000000"/>
                </a:solidFill>
              </a:rPr>
              <a:pPr>
                <a:defRPr/>
              </a:pPr>
              <a:t>6</a:t>
            </a:fld>
            <a:endParaRPr lang="en-US">
              <a:solidFill>
                <a:srgbClr val="000000"/>
              </a:solidFill>
            </a:endParaRPr>
          </a:p>
        </p:txBody>
      </p:sp>
    </p:spTree>
    <p:extLst>
      <p:ext uri="{BB962C8B-B14F-4D97-AF65-F5344CB8AC3E}">
        <p14:creationId xmlns="" xmlns:p14="http://schemas.microsoft.com/office/powerpoint/2010/main" val="35002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a:noFill/>
        </p:spPr>
        <p:txBody>
          <a:bodyPr/>
          <a:lstStyle/>
          <a:p>
            <a:fld id="{54C69FE4-00CC-4469-8438-F3026EAF3BBA}" type="slidenum">
              <a:rPr lang="ar-SA" smtClean="0">
                <a:solidFill>
                  <a:srgbClr val="000000"/>
                </a:solidFill>
              </a:rPr>
              <a:pPr/>
              <a:t>7</a:t>
            </a:fld>
            <a:endParaRPr lang="en-US" smtClean="0">
              <a:solidFill>
                <a:srgbClr val="000000"/>
              </a:solidFill>
            </a:endParaRPr>
          </a:p>
        </p:txBody>
      </p:sp>
      <p:sp>
        <p:nvSpPr>
          <p:cNvPr id="110595" name="Rectangle 2"/>
          <p:cNvSpPr>
            <a:spLocks noGrp="1" noChangeArrowheads="1"/>
          </p:cNvSpPr>
          <p:nvPr>
            <p:ph type="title"/>
          </p:nvPr>
        </p:nvSpPr>
        <p:spPr/>
        <p:txBody>
          <a:bodyPr/>
          <a:lstStyle/>
          <a:p>
            <a:pPr eaLnBrk="1" hangingPunct="1"/>
            <a:r>
              <a:rPr lang="en-US" sz="2000" b="1" smtClean="0"/>
              <a:t>Post-streptococcal glomerulonephritis is due to increased numbers of epithelial, endothelial, and mesangial cells as well as neutrophils in and around the capillary loops</a:t>
            </a:r>
            <a:r>
              <a:rPr lang="ar-SA" sz="4000" smtClean="0"/>
              <a:t> </a:t>
            </a:r>
            <a:r>
              <a:rPr lang="en-US" sz="2000" smtClean="0"/>
              <a:t>(arrows)</a:t>
            </a:r>
          </a:p>
        </p:txBody>
      </p:sp>
      <p:sp>
        <p:nvSpPr>
          <p:cNvPr id="110596" name="Rectangle 3"/>
          <p:cNvSpPr>
            <a:spLocks noGrp="1" noChangeArrowheads="1"/>
          </p:cNvSpPr>
          <p:nvPr>
            <p:ph type="body" idx="1"/>
          </p:nvPr>
        </p:nvSpPr>
        <p:spPr/>
        <p:txBody>
          <a:bodyPr/>
          <a:lstStyle/>
          <a:p>
            <a:pPr eaLnBrk="1" hangingPunct="1"/>
            <a:endParaRPr lang="en-US" smtClean="0"/>
          </a:p>
        </p:txBody>
      </p:sp>
      <p:pic>
        <p:nvPicPr>
          <p:cNvPr id="110597" name="Picture 4" descr="RENAL085"/>
          <p:cNvPicPr>
            <a:picLocks noChangeAspect="1" noChangeArrowheads="1"/>
          </p:cNvPicPr>
          <p:nvPr/>
        </p:nvPicPr>
        <p:blipFill>
          <a:blip r:embed="rId2" cstate="print"/>
          <a:srcRect/>
          <a:stretch>
            <a:fillRect/>
          </a:stretch>
        </p:blipFill>
        <p:spPr bwMode="auto">
          <a:xfrm>
            <a:off x="457200" y="1600200"/>
            <a:ext cx="8229600" cy="4514850"/>
          </a:xfrm>
          <a:prstGeom prst="rect">
            <a:avLst/>
          </a:prstGeom>
          <a:noFill/>
          <a:ln w="9525">
            <a:noFill/>
            <a:miter lim="800000"/>
            <a:headEnd/>
            <a:tailEnd/>
          </a:ln>
        </p:spPr>
      </p:pic>
      <p:sp>
        <p:nvSpPr>
          <p:cNvPr id="110598" name="Line 5"/>
          <p:cNvSpPr>
            <a:spLocks noChangeShapeType="1"/>
          </p:cNvSpPr>
          <p:nvPr/>
        </p:nvSpPr>
        <p:spPr bwMode="auto">
          <a:xfrm>
            <a:off x="2057400" y="3886200"/>
            <a:ext cx="533400" cy="1524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1600" u="sng" smtClean="0">
              <a:solidFill>
                <a:srgbClr val="000000"/>
              </a:solidFill>
            </a:endParaRPr>
          </a:p>
        </p:txBody>
      </p:sp>
      <p:sp>
        <p:nvSpPr>
          <p:cNvPr id="110599" name="Line 6"/>
          <p:cNvSpPr>
            <a:spLocks noChangeShapeType="1"/>
          </p:cNvSpPr>
          <p:nvPr/>
        </p:nvSpPr>
        <p:spPr bwMode="auto">
          <a:xfrm flipV="1">
            <a:off x="2057400" y="3657600"/>
            <a:ext cx="762000" cy="2286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1600" u="sng" smtClean="0">
              <a:solidFill>
                <a:srgbClr val="000000"/>
              </a:solidFill>
            </a:endParaRPr>
          </a:p>
        </p:txBody>
      </p:sp>
      <p:sp>
        <p:nvSpPr>
          <p:cNvPr id="110600" name="Line 7"/>
          <p:cNvSpPr>
            <a:spLocks noChangeShapeType="1"/>
          </p:cNvSpPr>
          <p:nvPr/>
        </p:nvSpPr>
        <p:spPr bwMode="auto">
          <a:xfrm flipV="1">
            <a:off x="1524000" y="5029200"/>
            <a:ext cx="381000" cy="762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1600" u="sng" smtClean="0">
              <a:solidFill>
                <a:srgbClr val="000000"/>
              </a:solidFill>
            </a:endParaRPr>
          </a:p>
        </p:txBody>
      </p:sp>
      <p:sp>
        <p:nvSpPr>
          <p:cNvPr id="110601" name="Line 8"/>
          <p:cNvSpPr>
            <a:spLocks noChangeShapeType="1"/>
          </p:cNvSpPr>
          <p:nvPr/>
        </p:nvSpPr>
        <p:spPr bwMode="auto">
          <a:xfrm flipH="1" flipV="1">
            <a:off x="6324600" y="4572000"/>
            <a:ext cx="228600" cy="3048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1600" u="sng" smtClean="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noFill/>
        </p:spPr>
        <p:txBody>
          <a:bodyPr/>
          <a:lstStyle/>
          <a:p>
            <a:fld id="{48B87DA3-2EAB-4A93-A63E-ED577F3B68F0}" type="slidenum">
              <a:rPr lang="ar-SA" smtClean="0">
                <a:solidFill>
                  <a:srgbClr val="000000"/>
                </a:solidFill>
              </a:rPr>
              <a:pPr/>
              <a:t>8</a:t>
            </a:fld>
            <a:endParaRPr lang="en-US" smtClean="0">
              <a:solidFill>
                <a:srgbClr val="000000"/>
              </a:solidFill>
            </a:endParaRPr>
          </a:p>
        </p:txBody>
      </p:sp>
      <p:sp>
        <p:nvSpPr>
          <p:cNvPr id="111620" name="Rectangle 3"/>
          <p:cNvSpPr>
            <a:spLocks noGrp="1" noChangeArrowheads="1"/>
          </p:cNvSpPr>
          <p:nvPr>
            <p:ph type="body" idx="1"/>
          </p:nvPr>
        </p:nvSpPr>
        <p:spPr>
          <a:xfrm>
            <a:off x="457200" y="228600"/>
            <a:ext cx="8229600" cy="5897563"/>
          </a:xfrm>
        </p:spPr>
        <p:txBody>
          <a:bodyPr/>
          <a:lstStyle/>
          <a:p>
            <a:pPr eaLnBrk="1" hangingPunct="1"/>
            <a:r>
              <a:rPr lang="en-US" b="1" dirty="0" smtClean="0">
                <a:solidFill>
                  <a:srgbClr val="FF0000"/>
                </a:solidFill>
              </a:rPr>
              <a:t>IF</a:t>
            </a:r>
          </a:p>
          <a:p>
            <a:pPr eaLnBrk="1" hangingPunct="1"/>
            <a:r>
              <a:rPr lang="en-US" sz="2800" dirty="0" smtClean="0"/>
              <a:t>reveals scattered </a:t>
            </a:r>
            <a:r>
              <a:rPr lang="en-US" sz="2800" b="1" dirty="0" smtClean="0"/>
              <a:t>granular deposits of </a:t>
            </a:r>
            <a:r>
              <a:rPr lang="en-US" sz="2800" b="1" dirty="0" err="1" smtClean="0"/>
              <a:t>IgG</a:t>
            </a:r>
            <a:r>
              <a:rPr lang="en-US" sz="2800" b="1" dirty="0" smtClean="0"/>
              <a:t> and complement</a:t>
            </a:r>
            <a:r>
              <a:rPr lang="en-US" sz="2800" dirty="0" smtClean="0"/>
              <a:t> within the </a:t>
            </a:r>
            <a:r>
              <a:rPr lang="en-US" sz="2800" b="1" dirty="0" smtClean="0"/>
              <a:t>capillary walls and some </a:t>
            </a:r>
            <a:r>
              <a:rPr lang="en-US" sz="2800" b="1" dirty="0" err="1" smtClean="0"/>
              <a:t>mesangial</a:t>
            </a:r>
            <a:r>
              <a:rPr lang="en-US" sz="2800" b="1" dirty="0" smtClean="0"/>
              <a:t> areas.</a:t>
            </a:r>
          </a:p>
          <a:p>
            <a:pPr eaLnBrk="1" hangingPunct="1"/>
            <a:r>
              <a:rPr lang="en-US" sz="2800" dirty="0" smtClean="0"/>
              <a:t>These deposits are usually cleared over a period of about 2 wks.</a:t>
            </a:r>
          </a:p>
          <a:p>
            <a:pPr eaLnBrk="1" hangingPunct="1"/>
            <a:r>
              <a:rPr lang="en-US" sz="2800" b="1" dirty="0" smtClean="0">
                <a:solidFill>
                  <a:srgbClr val="FF0000"/>
                </a:solidFill>
              </a:rPr>
              <a:t>EM</a:t>
            </a:r>
          </a:p>
          <a:p>
            <a:pPr eaLnBrk="1" hangingPunct="1"/>
            <a:r>
              <a:rPr lang="en-US" sz="2800" dirty="0" smtClean="0"/>
              <a:t>shows deposited immune complexes arrayed as </a:t>
            </a:r>
            <a:r>
              <a:rPr lang="en-US" sz="2800" b="1" dirty="0" err="1" smtClean="0"/>
              <a:t>subepithelial</a:t>
            </a:r>
            <a:r>
              <a:rPr lang="en-US" sz="2800" b="1" dirty="0" smtClean="0"/>
              <a:t> "humps"</a:t>
            </a:r>
            <a:r>
              <a:rPr lang="en-US" sz="2800" dirty="0" smtClean="0"/>
              <a:t> in the GBM.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a:noFill/>
        </p:spPr>
        <p:txBody>
          <a:bodyPr/>
          <a:lstStyle/>
          <a:p>
            <a:fld id="{15D87D0C-BC16-4E6E-8428-AA5141118765}" type="slidenum">
              <a:rPr lang="ar-SA" smtClean="0">
                <a:solidFill>
                  <a:srgbClr val="000000"/>
                </a:solidFill>
              </a:rPr>
              <a:pPr/>
              <a:t>9</a:t>
            </a:fld>
            <a:endParaRPr lang="en-US" smtClean="0">
              <a:solidFill>
                <a:srgbClr val="000000"/>
              </a:solidFill>
            </a:endParaRPr>
          </a:p>
        </p:txBody>
      </p:sp>
      <p:sp>
        <p:nvSpPr>
          <p:cNvPr id="112643" name="Rectangle 2"/>
          <p:cNvSpPr>
            <a:spLocks noGrp="1" noChangeArrowheads="1"/>
          </p:cNvSpPr>
          <p:nvPr>
            <p:ph type="title"/>
          </p:nvPr>
        </p:nvSpPr>
        <p:spPr/>
        <p:txBody>
          <a:bodyPr/>
          <a:lstStyle/>
          <a:p>
            <a:pPr eaLnBrk="1" hangingPunct="1"/>
            <a:r>
              <a:rPr lang="en-US" sz="2000" b="1" smtClean="0"/>
              <a:t>APGN</a:t>
            </a:r>
            <a:br>
              <a:rPr lang="en-US" sz="2000" b="1" smtClean="0"/>
            </a:br>
            <a:r>
              <a:rPr lang="en-US" sz="2000" b="1" smtClean="0"/>
              <a:t>immune deposits are distributed in the capillary loops in a granular, bumpy pattern because of the focal nature of the deposition process</a:t>
            </a:r>
            <a:r>
              <a:rPr lang="ar-SA" sz="2000" b="1" smtClean="0"/>
              <a:t>.</a:t>
            </a:r>
            <a:r>
              <a:rPr lang="ar-SA" sz="4000" smtClean="0"/>
              <a:t> </a:t>
            </a:r>
            <a:endParaRPr lang="en-US" sz="4000" smtClean="0"/>
          </a:p>
        </p:txBody>
      </p:sp>
      <p:sp>
        <p:nvSpPr>
          <p:cNvPr id="112644" name="Rectangle 3"/>
          <p:cNvSpPr>
            <a:spLocks noGrp="1" noChangeArrowheads="1"/>
          </p:cNvSpPr>
          <p:nvPr>
            <p:ph type="body" idx="1"/>
          </p:nvPr>
        </p:nvSpPr>
        <p:spPr/>
        <p:txBody>
          <a:bodyPr/>
          <a:lstStyle/>
          <a:p>
            <a:pPr eaLnBrk="1" hangingPunct="1"/>
            <a:endParaRPr lang="en-US" smtClean="0"/>
          </a:p>
        </p:txBody>
      </p:sp>
      <p:pic>
        <p:nvPicPr>
          <p:cNvPr id="112645" name="Picture 4" descr="RENAL086"/>
          <p:cNvPicPr>
            <a:picLocks noChangeAspect="1" noChangeArrowheads="1"/>
          </p:cNvPicPr>
          <p:nvPr/>
        </p:nvPicPr>
        <p:blipFill>
          <a:blip r:embed="rId2" cstate="print"/>
          <a:srcRect/>
          <a:stretch>
            <a:fillRect/>
          </a:stretch>
        </p:blipFill>
        <p:spPr bwMode="auto">
          <a:xfrm>
            <a:off x="457200" y="1600200"/>
            <a:ext cx="8382000" cy="45910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16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16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281</TotalTime>
  <Words>1870</Words>
  <Application>Microsoft Office PowerPoint</Application>
  <PresentationFormat>On-screen Show (4:3)</PresentationFormat>
  <Paragraphs>232</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blank</vt:lpstr>
      <vt:lpstr>Glomerular diseases- 2</vt:lpstr>
      <vt:lpstr>Glomerular diseases- 2</vt:lpstr>
      <vt:lpstr>The Nephritic Syndrome </vt:lpstr>
      <vt:lpstr>Acute Postinfectious (Poststreptococcal) Glomerulonephritis </vt:lpstr>
      <vt:lpstr>Poststreptococcal GN </vt:lpstr>
      <vt:lpstr>Slide 6</vt:lpstr>
      <vt:lpstr>Post-streptococcal glomerulonephritis is due to increased numbers of epithelial, endothelial, and mesangial cells as well as neutrophils in and around the capillary loops (arrows)</vt:lpstr>
      <vt:lpstr>Slide 8</vt:lpstr>
      <vt:lpstr>APGN immune deposits are distributed in the capillary loops in a granular, bumpy pattern because of the focal nature of the deposition process. </vt:lpstr>
      <vt:lpstr>EM-Typical electron-dense subepithelial "hump(arrow)  and intramembranous deposits.  BM, basement membrane; CL, capillary lumen; E, endothelial cell; Ep, visceral epithelial cells (podocytes )</vt:lpstr>
      <vt:lpstr>Clinical Course</vt:lpstr>
      <vt:lpstr>Slide 12</vt:lpstr>
      <vt:lpstr>Glomerular diseases- 2</vt:lpstr>
      <vt:lpstr>IgA Nephropathy (Berger Disease) </vt:lpstr>
      <vt:lpstr>Slide 15</vt:lpstr>
      <vt:lpstr>Pathogenesis </vt:lpstr>
      <vt:lpstr>Slide 17</vt:lpstr>
      <vt:lpstr>Slide 18</vt:lpstr>
      <vt:lpstr>Glomerular diseases- 2</vt:lpstr>
      <vt:lpstr>Rapidly Progressive (Crescentic) Glomerulonephritis </vt:lpstr>
      <vt:lpstr>Slide 21</vt:lpstr>
      <vt:lpstr>Slide 22</vt:lpstr>
      <vt:lpstr>Crescentic GN (PAS stain).  the collapsed glomerular tufts and the crescent-shaped mass of proliferating cells and leukocytes internal to Bowman's capsule. </vt:lpstr>
      <vt:lpstr>IF micrograph of a glomerulus CGN demonstrates positivity with antibody to fibrinogen.</vt:lpstr>
      <vt:lpstr>Slide 25</vt:lpstr>
      <vt:lpstr>Pauci-Immune (Type III) Crescentic Glomerulonephritis</vt:lpstr>
      <vt:lpstr>Clinical Course</vt:lpstr>
      <vt:lpstr>Glomerular diseases- 2</vt:lpstr>
      <vt:lpstr>Membranoproliferative Glomerulonephritis </vt:lpstr>
      <vt:lpstr>Type I MPGN</vt:lpstr>
      <vt:lpstr> Type II MPGN (dense-deposit  disease) </vt:lpstr>
      <vt:lpstr>Slide 32</vt:lpstr>
      <vt:lpstr>Membranoproliferative GN, showing mesangial cell proliferation, basement membrane thickening, leukocyte infiltration, and accentuation of lobular architecture. </vt:lpstr>
      <vt:lpstr>Schematic representation of patterns in the two types of membranoproliferative GN.  In type I there are subendothelial deposits;  type II is characterized by intramembranous dense deposits (dense-deposit disease).  In both, mesangial interposition gives the appearance of split basement membranes when viewed by light microscopy.</vt:lpstr>
      <vt:lpstr>This silver stain demonstrates a double contour of the basement membranes("tram-tracking" )that is characteristic of (MPGN)(arrows).</vt:lpstr>
      <vt:lpstr>Slide 36</vt:lpstr>
      <vt:lpstr>IF Granular deposition of immune complexes characteristic of circulating and in situ immune complex deposition</vt:lpstr>
      <vt:lpstr>EM-dense deposits in the basement membrane of MPGN type II. There are dark electron dense deposits within the basement membrane that often coalesce to form a ribbon-like mass of deposits)   arrows)</vt:lpstr>
      <vt:lpstr>Slide 39</vt:lpstr>
      <vt:lpstr>Glomerular diseases- 2</vt:lpstr>
      <vt:lpstr>Hereditary Nephritis </vt:lpstr>
      <vt:lpstr>Slide 42</vt:lpstr>
      <vt:lpstr>Slide 43</vt:lpstr>
      <vt:lpstr>Slide 44</vt:lpstr>
      <vt:lpstr>thin and attenuated BM in Alport syndrome</vt:lpstr>
      <vt:lpstr>Slide 46</vt:lpstr>
      <vt:lpstr>Chronic Glomerulonephritis</vt:lpstr>
      <vt:lpstr>Chronic Glomerulonephritis</vt:lpstr>
      <vt:lpstr>Morphology</vt:lpstr>
      <vt:lpstr>Chronic GN.  A MT stain shows complete replacement of virtually all glomeruli by blue-staining collagen.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Membranoproliferative Glomerulonephritis </dc:title>
  <dc:creator>nisreen</dc:creator>
  <cp:lastModifiedBy>Administrator</cp:lastModifiedBy>
  <cp:revision>35</cp:revision>
  <dcterms:created xsi:type="dcterms:W3CDTF">2006-08-16T00:00:00Z</dcterms:created>
  <dcterms:modified xsi:type="dcterms:W3CDTF">2016-04-07T10:36:22Z</dcterms:modified>
</cp:coreProperties>
</file>