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70" r:id="rId3"/>
    <p:sldId id="271" r:id="rId4"/>
    <p:sldId id="272" r:id="rId5"/>
    <p:sldId id="273" r:id="rId6"/>
    <p:sldId id="262" r:id="rId7"/>
    <p:sldId id="274" r:id="rId8"/>
    <p:sldId id="264" r:id="rId9"/>
    <p:sldId id="275" r:id="rId10"/>
    <p:sldId id="258" r:id="rId11"/>
    <p:sldId id="276" r:id="rId12"/>
    <p:sldId id="257" r:id="rId13"/>
    <p:sldId id="265" r:id="rId14"/>
    <p:sldId id="278" r:id="rId15"/>
    <p:sldId id="277" r:id="rId16"/>
    <p:sldId id="267" r:id="rId17"/>
    <p:sldId id="279" r:id="rId18"/>
    <p:sldId id="280" r:id="rId19"/>
    <p:sldId id="268" r:id="rId20"/>
    <p:sldId id="260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1"/>
            <a:ext cx="8458200" cy="5257799"/>
          </a:xfrm>
        </p:spPr>
        <p:txBody>
          <a:bodyPr>
            <a:normAutofit/>
          </a:bodyPr>
          <a:lstStyle/>
          <a:p>
            <a:pPr algn="l" rtl="0"/>
            <a:r>
              <a:rPr lang="en-US" sz="4400" i="1" u="sng" dirty="0" smtClean="0"/>
              <a:t>Inflammations</a:t>
            </a:r>
            <a:r>
              <a:rPr lang="en-US" sz="2800" i="1" u="sng" dirty="0" smtClean="0"/>
              <a:t>  (</a:t>
            </a:r>
            <a:r>
              <a:rPr lang="en-US" sz="4000" b="1" i="1" u="sng" dirty="0" err="1" smtClean="0"/>
              <a:t>Salpingitis</a:t>
            </a:r>
            <a:r>
              <a:rPr lang="en-US" sz="2800" i="1" u="sng" dirty="0" smtClean="0"/>
              <a:t>)</a:t>
            </a:r>
            <a:endParaRPr lang="en-US" sz="2800" i="1" dirty="0" smtClean="0"/>
          </a:p>
          <a:p>
            <a:pPr algn="l" rtl="0"/>
            <a:r>
              <a:rPr lang="en-US" sz="3600" dirty="0" smtClean="0"/>
              <a:t>almost always bacterial in origin. </a:t>
            </a:r>
          </a:p>
          <a:p>
            <a:pPr algn="l" rtl="0"/>
            <a:r>
              <a:rPr lang="en-US" sz="3600" b="1" i="1" dirty="0" smtClean="0"/>
              <a:t>Chlamydia</a:t>
            </a:r>
            <a:r>
              <a:rPr lang="en-US" sz="3600" i="1" dirty="0" smtClean="0"/>
              <a:t>, </a:t>
            </a:r>
            <a:r>
              <a:rPr lang="en-US" sz="3600" b="1" i="1" dirty="0" err="1" smtClean="0"/>
              <a:t>Mycoplasma</a:t>
            </a:r>
            <a:r>
              <a:rPr lang="en-US" sz="3600" i="1" dirty="0" smtClean="0"/>
              <a:t> ,</a:t>
            </a:r>
            <a:r>
              <a:rPr lang="en-US" sz="3600" dirty="0" smtClean="0"/>
              <a:t> </a:t>
            </a:r>
            <a:r>
              <a:rPr lang="en-US" sz="3600" b="1" dirty="0" err="1" smtClean="0"/>
              <a:t>coliforms</a:t>
            </a:r>
            <a:r>
              <a:rPr lang="en-US" sz="3600" dirty="0" smtClean="0"/>
              <a:t>,  (postpartum) </a:t>
            </a:r>
            <a:r>
              <a:rPr lang="en-US" sz="3600" b="1" dirty="0" err="1" smtClean="0"/>
              <a:t>strept</a:t>
            </a:r>
            <a:r>
              <a:rPr lang="en-US" sz="3600" b="1" dirty="0" smtClean="0"/>
              <a:t>.</a:t>
            </a:r>
            <a:r>
              <a:rPr lang="en-US" sz="3600" dirty="0" smtClean="0"/>
              <a:t> and </a:t>
            </a:r>
            <a:r>
              <a:rPr lang="en-US" sz="3600" b="1" dirty="0" smtClean="0"/>
              <a:t>staph. </a:t>
            </a:r>
            <a:r>
              <a:rPr lang="en-US" sz="3600" dirty="0" smtClean="0"/>
              <a:t>are now the major offenders.</a:t>
            </a:r>
          </a:p>
          <a:p>
            <a:pPr algn="l" rtl="0"/>
            <a:r>
              <a:rPr lang="en-US" sz="3600" dirty="0" smtClean="0"/>
              <a:t>fever, lower abdominal or pelvic pain, and pelvic masses when the tubes become distended with </a:t>
            </a:r>
            <a:r>
              <a:rPr lang="en-US" sz="3600" dirty="0" err="1" smtClean="0"/>
              <a:t>exudate</a:t>
            </a:r>
            <a:r>
              <a:rPr lang="en-US" sz="3600" dirty="0" smtClean="0"/>
              <a:t>.</a:t>
            </a:r>
          </a:p>
          <a:p>
            <a:pPr algn="l" rtl="0"/>
            <a:endParaRPr lang="en-US" sz="3600" u="sng" dirty="0" smtClean="0"/>
          </a:p>
          <a:p>
            <a:pPr algn="l" rtl="0"/>
            <a:endParaRPr lang="en-US" sz="3600" dirty="0" smtClean="0"/>
          </a:p>
          <a:p>
            <a:pPr algn="l" rtl="0"/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Pathology of the Fallopian tubes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/>
          </a:bodyPr>
          <a:lstStyle/>
          <a:p>
            <a:r>
              <a:rPr lang="en-US" sz="3200" b="1" i="1" u="sng" dirty="0" smtClean="0"/>
              <a:t>complete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hydatidiform</a:t>
            </a:r>
            <a:r>
              <a:rPr lang="en-US" sz="3200" b="1" dirty="0" smtClean="0"/>
              <a:t> mole</a:t>
            </a:r>
            <a:r>
              <a:rPr lang="en-US" sz="3200" b="1" dirty="0" smtClean="0">
                <a:sym typeface="Wingdings" pitchFamily="2" charset="2"/>
              </a:rPr>
              <a:t></a:t>
            </a:r>
            <a:r>
              <a:rPr lang="en-US" sz="3200" b="1" dirty="0" smtClean="0"/>
              <a:t> does </a:t>
            </a:r>
            <a:r>
              <a:rPr lang="en-US" sz="3200" b="1" u="sng" dirty="0" smtClean="0"/>
              <a:t>not</a:t>
            </a:r>
            <a:r>
              <a:rPr lang="en-US" sz="3200" b="1" dirty="0" smtClean="0"/>
              <a:t> permit embryogenesis = </a:t>
            </a:r>
            <a:r>
              <a:rPr lang="en-US" sz="3200" b="1" u="sng" dirty="0" smtClean="0"/>
              <a:t>never</a:t>
            </a:r>
            <a:r>
              <a:rPr lang="en-US" sz="3200" b="1" dirty="0" smtClean="0"/>
              <a:t> contains fetal parts, and the chorionic epithelial cells are diploid (46,XX or, uncommonly, 46,XY</a:t>
            </a:r>
            <a:r>
              <a:rPr lang="en-US" sz="3200" b="1" dirty="0" smtClean="0"/>
              <a:t>).</a:t>
            </a:r>
          </a:p>
          <a:p>
            <a:pPr>
              <a:buNone/>
            </a:pPr>
            <a:r>
              <a:rPr lang="en-US" sz="3200" b="1" dirty="0" smtClean="0"/>
              <a:t> </a:t>
            </a:r>
            <a:endParaRPr lang="en-US" sz="3200" b="1" dirty="0" smtClean="0"/>
          </a:p>
          <a:p>
            <a:r>
              <a:rPr lang="en-US" sz="3200" b="1" i="1" u="sng" dirty="0" smtClean="0"/>
              <a:t>partial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hydatidiform</a:t>
            </a:r>
            <a:r>
              <a:rPr lang="en-US" sz="3200" b="1" dirty="0" smtClean="0"/>
              <a:t> mole </a:t>
            </a:r>
            <a:r>
              <a:rPr lang="en-US" sz="3200" b="1" dirty="0" smtClean="0">
                <a:sym typeface="Wingdings" pitchFamily="2" charset="2"/>
              </a:rPr>
              <a:t></a:t>
            </a:r>
            <a:r>
              <a:rPr lang="en-US" sz="3200" b="1" dirty="0" smtClean="0"/>
              <a:t> </a:t>
            </a:r>
            <a:r>
              <a:rPr lang="en-US" sz="3200" b="1" dirty="0" smtClean="0"/>
              <a:t>compatible with early </a:t>
            </a:r>
            <a:r>
              <a:rPr lang="en-US" sz="3200" b="1" u="sng" dirty="0" smtClean="0"/>
              <a:t>embryo</a:t>
            </a:r>
            <a:r>
              <a:rPr lang="en-US" sz="3200" b="1" dirty="0" smtClean="0"/>
              <a:t> formation and </a:t>
            </a:r>
            <a:r>
              <a:rPr lang="en-US" sz="3200" b="1" dirty="0" smtClean="0"/>
              <a:t>may </a:t>
            </a:r>
            <a:r>
              <a:rPr lang="en-US" sz="3200" b="1" dirty="0" smtClean="0"/>
              <a:t>contains fetal parts, has some normal chorionic </a:t>
            </a:r>
            <a:r>
              <a:rPr lang="en-US" sz="3200" b="1" dirty="0" err="1" smtClean="0"/>
              <a:t>villi</a:t>
            </a:r>
            <a:r>
              <a:rPr lang="en-US" sz="3200" b="1" dirty="0" smtClean="0"/>
              <a:t>, and is almost always triploid (e.g., 69,XXY).</a:t>
            </a:r>
          </a:p>
          <a:p>
            <a:endParaRPr lang="ar-JO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8200" y="838200"/>
          <a:ext cx="7239000" cy="521379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413000"/>
                <a:gridCol w="2413000"/>
                <a:gridCol w="2413000"/>
              </a:tblGrid>
              <a:tr h="892996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Feature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160" marR="72160" marT="36080" marB="3608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Complete Mole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160" marR="72160" marT="36080" marB="3608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/>
                        <a:t>Partial Mole</a:t>
                      </a:r>
                      <a:endParaRPr lang="en-US" sz="28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160" marR="72160" marT="36080" marB="36080" anchor="b"/>
                </a:tc>
              </a:tr>
              <a:tr h="6017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/>
                        <a:t>Karyotype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46,XX (46,XY)</a:t>
                      </a:r>
                      <a:endParaRPr lang="en-US" sz="20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Triploid (69,XXY)</a:t>
                      </a:r>
                      <a:endParaRPr lang="en-US" sz="20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/>
                </a:tc>
              </a:tr>
              <a:tr h="6017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/>
                        <a:t>Villous edema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All villi</a:t>
                      </a:r>
                      <a:endParaRPr lang="en-US" sz="20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Some villi</a:t>
                      </a:r>
                      <a:endParaRPr lang="en-US" sz="20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/>
                </a:tc>
              </a:tr>
              <a:tr h="6017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/>
                        <a:t>Trophoblast</a:t>
                      </a:r>
                      <a:r>
                        <a:rPr lang="en-US" sz="2000" b="1" dirty="0"/>
                        <a:t> proliferation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Diffuse; circumferential</a:t>
                      </a:r>
                      <a:endParaRPr lang="en-US" sz="20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Focal; slight</a:t>
                      </a:r>
                      <a:endParaRPr lang="en-US" sz="20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/>
                </a:tc>
              </a:tr>
              <a:tr h="6017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/>
                        <a:t>Atypia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Often present</a:t>
                      </a:r>
                      <a:endParaRPr lang="en-US" sz="20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/>
                        <a:t>Absent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/>
                </a:tc>
              </a:tr>
              <a:tr h="6017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/>
                        <a:t>Serum </a:t>
                      </a:r>
                      <a:r>
                        <a:rPr lang="en-US" sz="2000" b="1" dirty="0" err="1"/>
                        <a:t>hCG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Elevated</a:t>
                      </a:r>
                      <a:endParaRPr lang="en-US" sz="20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/>
                        <a:t>Less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u="sng" dirty="0"/>
                        <a:t>elevated</a:t>
                      </a:r>
                      <a:endParaRPr lang="en-US" sz="2000" b="1" u="sng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/>
                </a:tc>
              </a:tr>
              <a:tr h="6017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/>
                        <a:t>hCG</a:t>
                      </a:r>
                      <a:r>
                        <a:rPr lang="en-US" sz="2000" b="1" dirty="0"/>
                        <a:t> in tissue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++++</a:t>
                      </a:r>
                      <a:endParaRPr lang="en-US" sz="20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+</a:t>
                      </a:r>
                      <a:endParaRPr lang="en-US" sz="20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/>
                </a:tc>
              </a:tr>
              <a:tr h="6017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/>
                        <a:t>Behavior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2% choriocarcinoma</a:t>
                      </a:r>
                      <a:endParaRPr lang="en-US" sz="20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/>
                        <a:t>Rare </a:t>
                      </a:r>
                      <a:r>
                        <a:rPr lang="en-US" sz="2000" b="1" dirty="0" err="1"/>
                        <a:t>choriocarcinoma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457200"/>
            <a:ext cx="8229600" cy="6400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incidence</a:t>
            </a:r>
            <a:r>
              <a:rPr lang="en-US" sz="4000" dirty="0" smtClean="0"/>
              <a:t> </a:t>
            </a:r>
            <a:r>
              <a:rPr lang="en-US" sz="4000" dirty="0" smtClean="0">
                <a:sym typeface="Wingdings" pitchFamily="2" charset="2"/>
              </a:rPr>
              <a:t></a:t>
            </a:r>
            <a:r>
              <a:rPr lang="en-US" sz="4000" dirty="0" smtClean="0"/>
              <a:t> </a:t>
            </a:r>
            <a:r>
              <a:rPr lang="en-US" sz="4000" dirty="0" smtClean="0"/>
              <a:t>1 to 1.5 per 2000 pregnancies in the US and other Western countries. </a:t>
            </a:r>
          </a:p>
          <a:p>
            <a:r>
              <a:rPr lang="en-US" sz="4000" dirty="0" smtClean="0"/>
              <a:t>For unknown reasons there is a much higher incidence in </a:t>
            </a:r>
            <a:r>
              <a:rPr lang="en-US" sz="4000" b="1" dirty="0" smtClean="0"/>
              <a:t>Asian</a:t>
            </a:r>
            <a:r>
              <a:rPr lang="en-US" sz="4000" dirty="0" smtClean="0"/>
              <a:t> countries. </a:t>
            </a:r>
          </a:p>
          <a:p>
            <a:r>
              <a:rPr lang="en-US" sz="4000" dirty="0" smtClean="0"/>
              <a:t>Moles are most common </a:t>
            </a:r>
            <a:r>
              <a:rPr lang="en-US" sz="4000" b="1" dirty="0" smtClean="0"/>
              <a:t>before</a:t>
            </a:r>
            <a:r>
              <a:rPr lang="en-US" sz="4000" dirty="0" smtClean="0"/>
              <a:t> </a:t>
            </a:r>
            <a:r>
              <a:rPr lang="en-US" sz="4000" b="1" u="sng" dirty="0" smtClean="0"/>
              <a:t>maternal</a:t>
            </a:r>
            <a:r>
              <a:rPr lang="en-US" sz="4000" dirty="0" smtClean="0"/>
              <a:t> age </a:t>
            </a:r>
            <a:r>
              <a:rPr lang="en-US" sz="4000" dirty="0" smtClean="0"/>
              <a:t>20 years and </a:t>
            </a:r>
            <a:r>
              <a:rPr lang="en-US" sz="4000" b="1" dirty="0" smtClean="0"/>
              <a:t>after</a:t>
            </a:r>
            <a:r>
              <a:rPr lang="en-US" sz="4000" dirty="0" smtClean="0"/>
              <a:t> age 40 </a:t>
            </a:r>
            <a:r>
              <a:rPr lang="en-US" sz="4000" dirty="0" smtClean="0"/>
              <a:t>years</a:t>
            </a:r>
            <a:endParaRPr lang="en-US" sz="40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previous history of molar pregnancy increases the risk in subsequent pregnancies.</a:t>
            </a:r>
          </a:p>
          <a:p>
            <a:r>
              <a:rPr lang="en-US" sz="3600" dirty="0" smtClean="0"/>
              <a:t>Early monitoring of pregnancies by ultrasound </a:t>
            </a:r>
            <a:r>
              <a:rPr lang="en-US" sz="3600" dirty="0" smtClean="0">
                <a:sym typeface="Wingdings" pitchFamily="2" charset="2"/>
              </a:rPr>
              <a:t></a:t>
            </a:r>
            <a:r>
              <a:rPr lang="en-US" sz="3600" dirty="0" smtClean="0"/>
              <a:t> early diagnosis of </a:t>
            </a:r>
            <a:r>
              <a:rPr lang="en-US" sz="3600" dirty="0" err="1" smtClean="0"/>
              <a:t>hydatidiform</a:t>
            </a:r>
            <a:r>
              <a:rPr lang="en-US" sz="3600" dirty="0" smtClean="0"/>
              <a:t> mole. </a:t>
            </a:r>
          </a:p>
          <a:p>
            <a:r>
              <a:rPr lang="en-US" sz="3600" dirty="0" smtClean="0"/>
              <a:t>Clinically: Elevations of </a:t>
            </a:r>
            <a:r>
              <a:rPr lang="en-US" sz="3600" dirty="0" err="1" smtClean="0"/>
              <a:t>hCG</a:t>
            </a:r>
            <a:r>
              <a:rPr lang="en-US" sz="3600" dirty="0" smtClean="0"/>
              <a:t> in the maternal blood and absence of fetal parts or fetal heart sounds are typical.</a:t>
            </a:r>
          </a:p>
          <a:p>
            <a:endParaRPr lang="ar-JO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Prognosis:</a:t>
            </a:r>
          </a:p>
          <a:p>
            <a:r>
              <a:rPr lang="en-US" sz="3200" b="1" u="sng" dirty="0" smtClean="0"/>
              <a:t>complete moles:</a:t>
            </a:r>
          </a:p>
          <a:p>
            <a:pPr>
              <a:buFontTx/>
              <a:buChar char="-"/>
            </a:pPr>
            <a:r>
              <a:rPr lang="en-US" sz="3200" dirty="0" smtClean="0"/>
              <a:t>80% to 90% </a:t>
            </a:r>
            <a:r>
              <a:rPr lang="en-US" sz="3200" dirty="0" smtClean="0">
                <a:sym typeface="Wingdings" pitchFamily="2" charset="2"/>
              </a:rPr>
              <a:t> no</a:t>
            </a:r>
            <a:r>
              <a:rPr lang="en-US" sz="3200" dirty="0" smtClean="0"/>
              <a:t> recurrence after curettage</a:t>
            </a:r>
          </a:p>
          <a:p>
            <a:pPr>
              <a:buFontTx/>
              <a:buChar char="-"/>
            </a:pPr>
            <a:r>
              <a:rPr lang="en-US" sz="3200" dirty="0" smtClean="0"/>
              <a:t>10% </a:t>
            </a:r>
            <a:r>
              <a:rPr lang="en-US" sz="3200" dirty="0" smtClean="0">
                <a:sym typeface="Wingdings" pitchFamily="2" charset="2"/>
              </a:rPr>
              <a:t> </a:t>
            </a:r>
            <a:r>
              <a:rPr lang="en-US" sz="3200" dirty="0" smtClean="0"/>
              <a:t>invasive </a:t>
            </a:r>
            <a:r>
              <a:rPr lang="en-US" sz="3200" dirty="0" smtClean="0"/>
              <a:t>mole (invades </a:t>
            </a:r>
            <a:r>
              <a:rPr lang="en-US" sz="3200" dirty="0" err="1" smtClean="0"/>
              <a:t>myometrium</a:t>
            </a:r>
            <a:r>
              <a:rPr lang="en-US" sz="3200" dirty="0" smtClean="0"/>
              <a:t>)</a:t>
            </a:r>
          </a:p>
          <a:p>
            <a:pPr>
              <a:buFontTx/>
              <a:buChar char="-"/>
            </a:pPr>
            <a:r>
              <a:rPr lang="en-US" sz="3200" dirty="0" smtClean="0"/>
              <a:t> 2% to 3% </a:t>
            </a:r>
            <a:r>
              <a:rPr lang="en-US" sz="3200" dirty="0" smtClean="0">
                <a:sym typeface="Wingdings" pitchFamily="2" charset="2"/>
              </a:rPr>
              <a:t> </a:t>
            </a:r>
            <a:r>
              <a:rPr lang="en-US" sz="3200" dirty="0" smtClean="0"/>
              <a:t>choriocarcinoma. </a:t>
            </a:r>
          </a:p>
          <a:p>
            <a:r>
              <a:rPr lang="en-US" sz="3200" b="1" u="sng" dirty="0" smtClean="0"/>
              <a:t>Partial moles:</a:t>
            </a:r>
          </a:p>
          <a:p>
            <a:r>
              <a:rPr lang="en-US" sz="3200" dirty="0" smtClean="0"/>
              <a:t> better prognosis and rarely give rise to </a:t>
            </a:r>
            <a:r>
              <a:rPr lang="en-US" sz="3200" dirty="0" err="1" smtClean="0"/>
              <a:t>choriocarcinomas</a:t>
            </a:r>
            <a:r>
              <a:rPr lang="en-US" sz="3200" dirty="0" smtClean="0"/>
              <a:t>.  </a:t>
            </a:r>
            <a:endParaRPr lang="ar-JO" sz="3200" dirty="0" smtClean="0"/>
          </a:p>
          <a:p>
            <a:endParaRPr lang="ar-JO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b="1" dirty="0" err="1" smtClean="0">
                <a:solidFill>
                  <a:schemeClr val="tx1"/>
                </a:solidFill>
              </a:rPr>
              <a:t>Choriocarcinoma</a:t>
            </a:r>
            <a:r>
              <a:rPr lang="en-US" dirty="0" smtClean="0"/>
              <a:t> </a:t>
            </a:r>
            <a:br>
              <a:rPr lang="en-US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This very aggressive malignant tumor arises either from gestational chorionic epithelium </a:t>
            </a:r>
            <a:r>
              <a:rPr lang="en-US" sz="3600" dirty="0" smtClean="0"/>
              <a:t>or, </a:t>
            </a:r>
            <a:r>
              <a:rPr lang="en-US" sz="3600" dirty="0" smtClean="0"/>
              <a:t>from </a:t>
            </a:r>
            <a:r>
              <a:rPr lang="en-US" sz="3600" dirty="0" err="1" smtClean="0"/>
              <a:t>totipotential</a:t>
            </a:r>
            <a:r>
              <a:rPr lang="en-US" sz="3600" dirty="0" smtClean="0"/>
              <a:t> cells within the </a:t>
            </a:r>
            <a:r>
              <a:rPr lang="en-US" sz="3600" dirty="0" smtClean="0"/>
              <a:t>gonads. </a:t>
            </a:r>
            <a:endParaRPr lang="en-US" sz="3600" dirty="0" smtClean="0"/>
          </a:p>
          <a:p>
            <a:r>
              <a:rPr lang="en-US" sz="3600" dirty="0" smtClean="0"/>
              <a:t>rare </a:t>
            </a:r>
            <a:r>
              <a:rPr lang="en-US" sz="3600" dirty="0" smtClean="0"/>
              <a:t>in the Western </a:t>
            </a:r>
            <a:r>
              <a:rPr lang="en-US" sz="3600" dirty="0" smtClean="0"/>
              <a:t>hemisphere (1 </a:t>
            </a:r>
            <a:r>
              <a:rPr lang="en-US" sz="3600" dirty="0" smtClean="0"/>
              <a:t>in 30,000 </a:t>
            </a:r>
            <a:r>
              <a:rPr lang="en-US" sz="3600" dirty="0" smtClean="0"/>
              <a:t>pregnancies). </a:t>
            </a:r>
            <a:r>
              <a:rPr lang="en-US" sz="3600" dirty="0" smtClean="0"/>
              <a:t>They are much more common in Asian and African countries, reaching a frequency of 1 in 2000 pregnancies. </a:t>
            </a:r>
          </a:p>
          <a:p>
            <a:endParaRPr lang="ar-JO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risk is somewhat greater before age 20 and is significantly elevated after age 40. </a:t>
            </a:r>
          </a:p>
          <a:p>
            <a:r>
              <a:rPr lang="en-US" sz="3600" dirty="0" smtClean="0"/>
              <a:t>50% of </a:t>
            </a:r>
            <a:r>
              <a:rPr lang="en-US" sz="3600" dirty="0" err="1" smtClean="0"/>
              <a:t>choriocarcinomas</a:t>
            </a:r>
            <a:r>
              <a:rPr lang="en-US" sz="3600" dirty="0" smtClean="0"/>
              <a:t> arise in complete </a:t>
            </a:r>
            <a:r>
              <a:rPr lang="en-US" sz="3600" dirty="0" err="1" smtClean="0"/>
              <a:t>hyaditidiform</a:t>
            </a:r>
            <a:r>
              <a:rPr lang="en-US" sz="3600" dirty="0" smtClean="0"/>
              <a:t> moles; 25% arise after an abortion, and most of </a:t>
            </a:r>
            <a:r>
              <a:rPr lang="en-US" sz="3600" dirty="0" smtClean="0"/>
              <a:t>the rest  </a:t>
            </a:r>
            <a:r>
              <a:rPr lang="en-US" sz="3600" dirty="0" smtClean="0"/>
              <a:t>in normal pregnancy.</a:t>
            </a:r>
          </a:p>
          <a:p>
            <a:endParaRPr lang="ar-JO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smtClean="0"/>
              <a:t>more abnormal the conception, the greater is the risk of developing gestational choriocarcinoma.</a:t>
            </a:r>
          </a:p>
          <a:p>
            <a:r>
              <a:rPr lang="en-US" sz="3200" dirty="0" smtClean="0"/>
              <a:t>Clinically: </a:t>
            </a:r>
            <a:r>
              <a:rPr lang="en-US" sz="3200" b="1" u="sng" dirty="0" smtClean="0"/>
              <a:t>bloody</a:t>
            </a:r>
            <a:r>
              <a:rPr lang="en-US" sz="3200" b="1" u="sng" dirty="0" smtClean="0"/>
              <a:t>, brownish discharge </a:t>
            </a:r>
            <a:r>
              <a:rPr lang="en-US" sz="3200" dirty="0" smtClean="0"/>
              <a:t>accompanied by a </a:t>
            </a:r>
            <a:r>
              <a:rPr lang="en-US" sz="3200" b="1" u="sng" dirty="0" smtClean="0"/>
              <a:t>very high </a:t>
            </a:r>
            <a:r>
              <a:rPr lang="en-US" sz="3200" b="1" u="sng" dirty="0" smtClean="0"/>
              <a:t>titer </a:t>
            </a:r>
            <a:r>
              <a:rPr lang="en-US" sz="3200" b="1" u="sng" dirty="0" smtClean="0"/>
              <a:t>of </a:t>
            </a:r>
            <a:r>
              <a:rPr lang="en-US" sz="3200" b="1" u="sng" dirty="0" err="1" smtClean="0"/>
              <a:t>hCG</a:t>
            </a:r>
            <a:r>
              <a:rPr lang="en-US" sz="3200" dirty="0" smtClean="0"/>
              <a:t>, in blood and </a:t>
            </a:r>
            <a:r>
              <a:rPr lang="en-US" sz="3200" dirty="0" smtClean="0"/>
              <a:t>urine. </a:t>
            </a:r>
            <a:endParaRPr lang="en-US" sz="3200" dirty="0" smtClean="0"/>
          </a:p>
          <a:p>
            <a:endParaRPr lang="ar-JO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 </a:t>
            </a:r>
          </a:p>
          <a:p>
            <a:r>
              <a:rPr lang="en-US" sz="2800" dirty="0" smtClean="0"/>
              <a:t>Grossly:  very hemorrhagic, necrotic masses within the </a:t>
            </a:r>
            <a:r>
              <a:rPr lang="en-US" sz="2800" dirty="0" err="1" smtClean="0"/>
              <a:t>myometrium</a:t>
            </a:r>
            <a:r>
              <a:rPr lang="en-US" sz="2800" dirty="0" smtClean="0"/>
              <a:t> and into vessels of uterus. </a:t>
            </a:r>
          </a:p>
          <a:p>
            <a:r>
              <a:rPr lang="en-US" sz="2800" dirty="0" smtClean="0"/>
              <a:t>Sometime, the primary lesion may self-destruct, and only the metastases are present. </a:t>
            </a:r>
          </a:p>
          <a:p>
            <a:r>
              <a:rPr lang="en-US" sz="2800" dirty="0" smtClean="0"/>
              <a:t> Microscopically: </a:t>
            </a:r>
            <a:r>
              <a:rPr lang="en-US" sz="2800" b="1" dirty="0" smtClean="0"/>
              <a:t>In contrast to </a:t>
            </a:r>
            <a:r>
              <a:rPr lang="en-US" sz="2800" b="1" dirty="0" err="1" smtClean="0"/>
              <a:t>hydatidiform</a:t>
            </a:r>
            <a:r>
              <a:rPr lang="en-US" sz="2800" b="1" dirty="0" smtClean="0"/>
              <a:t> moles and invasive moles, chorionic </a:t>
            </a:r>
            <a:r>
              <a:rPr lang="en-US" sz="2800" b="1" dirty="0" err="1" smtClean="0"/>
              <a:t>villi</a:t>
            </a:r>
            <a:r>
              <a:rPr lang="en-US" sz="2800" b="1" dirty="0" smtClean="0"/>
              <a:t> are </a:t>
            </a:r>
            <a:r>
              <a:rPr lang="en-US" sz="2800" b="1" u="sng" dirty="0" smtClean="0"/>
              <a:t>not</a:t>
            </a:r>
            <a:r>
              <a:rPr lang="en-US" sz="2800" b="1" dirty="0" smtClean="0"/>
              <a:t> formed; instead, the tumor is purely epithelial, composed of </a:t>
            </a:r>
            <a:r>
              <a:rPr lang="en-US" sz="2800" b="1" dirty="0" err="1" smtClean="0"/>
              <a:t>anaplastic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cuboidal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cytotrophoblast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syncytiotrophoblast</a:t>
            </a:r>
            <a:r>
              <a:rPr lang="en-US" sz="2800" b="1" dirty="0" smtClean="0"/>
              <a:t>.</a:t>
            </a:r>
            <a:endParaRPr lang="en-US" sz="2800" dirty="0" smtClean="0"/>
          </a:p>
          <a:p>
            <a:endParaRPr lang="ar-JO" sz="2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Choriocarcinoma</a:t>
            </a:r>
            <a:r>
              <a:rPr lang="en-US" b="1" dirty="0" smtClean="0">
                <a:solidFill>
                  <a:srgbClr val="C00000"/>
                </a:solidFill>
              </a:rPr>
              <a:t>- Morphology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nisreen\Desktop\showimage (4)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62000" y="800100"/>
            <a:ext cx="7620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i="1" u="sng" dirty="0" smtClean="0"/>
              <a:t>Complications: </a:t>
            </a:r>
          </a:p>
          <a:p>
            <a:pPr algn="l" rtl="0"/>
            <a:r>
              <a:rPr lang="en-US" sz="3200" dirty="0" smtClean="0"/>
              <a:t>Adherence of tube to ovary </a:t>
            </a:r>
            <a:r>
              <a:rPr lang="en-US" sz="3200" dirty="0" smtClean="0">
                <a:sym typeface="Wingdings" pitchFamily="2" charset="2"/>
              </a:rPr>
              <a:t></a:t>
            </a:r>
            <a:r>
              <a:rPr lang="en-US" sz="3200" dirty="0" smtClean="0"/>
              <a:t> </a:t>
            </a:r>
            <a:r>
              <a:rPr lang="en-US" sz="3200" i="1" dirty="0" err="1" smtClean="0"/>
              <a:t>tubo</a:t>
            </a:r>
            <a:r>
              <a:rPr lang="en-US" sz="3200" i="1" dirty="0" smtClean="0"/>
              <a:t>-ovarian </a:t>
            </a:r>
            <a:r>
              <a:rPr lang="en-US" sz="3200" b="1" i="1" dirty="0" smtClean="0"/>
              <a:t>abscess</a:t>
            </a:r>
            <a:r>
              <a:rPr lang="en-US" sz="3200" dirty="0" smtClean="0"/>
              <a:t>.</a:t>
            </a:r>
          </a:p>
          <a:p>
            <a:pPr algn="l" rtl="0"/>
            <a:r>
              <a:rPr lang="en-US" sz="3200" dirty="0" smtClean="0"/>
              <a:t>more serious</a:t>
            </a:r>
            <a:r>
              <a:rPr lang="en-US" sz="3200" dirty="0" smtClean="0">
                <a:sym typeface="Wingdings" pitchFamily="2" charset="2"/>
              </a:rPr>
              <a:t></a:t>
            </a:r>
            <a:r>
              <a:rPr lang="en-US" sz="3200" dirty="0" smtClean="0"/>
              <a:t> </a:t>
            </a:r>
            <a:r>
              <a:rPr lang="en-US" sz="3200" b="1" dirty="0" smtClean="0"/>
              <a:t>adhesions</a:t>
            </a:r>
            <a:r>
              <a:rPr lang="en-US" sz="3200" dirty="0" smtClean="0"/>
              <a:t> of the tubal </a:t>
            </a:r>
            <a:r>
              <a:rPr lang="en-US" sz="3200" dirty="0" err="1" smtClean="0"/>
              <a:t>plicae</a:t>
            </a:r>
            <a:r>
              <a:rPr lang="en-US" sz="3200" dirty="0" smtClean="0"/>
              <a:t>, and increasing the risk of </a:t>
            </a:r>
            <a:r>
              <a:rPr lang="en-US" sz="3200" b="1" dirty="0" smtClean="0"/>
              <a:t>tubal ectopic pregnancy</a:t>
            </a:r>
            <a:r>
              <a:rPr lang="en-US" sz="3200" dirty="0" smtClean="0"/>
              <a:t>.</a:t>
            </a:r>
          </a:p>
          <a:p>
            <a:pPr algn="l" rtl="0"/>
            <a:r>
              <a:rPr lang="en-US" sz="3200" dirty="0" smtClean="0"/>
              <a:t> Damage or </a:t>
            </a:r>
            <a:r>
              <a:rPr lang="en-US" sz="3200" b="1" dirty="0" smtClean="0"/>
              <a:t>obstruction</a:t>
            </a:r>
            <a:r>
              <a:rPr lang="en-US" sz="3200" dirty="0" smtClean="0"/>
              <a:t> of the tubal </a:t>
            </a:r>
            <a:r>
              <a:rPr lang="en-US" sz="3200" dirty="0" err="1" smtClean="0"/>
              <a:t>lumina</a:t>
            </a:r>
            <a:r>
              <a:rPr lang="en-US" sz="3200" dirty="0" smtClean="0"/>
              <a:t> may produce permanent</a:t>
            </a:r>
            <a:r>
              <a:rPr lang="en-US" sz="3200" b="1" dirty="0" smtClean="0"/>
              <a:t> sterility</a:t>
            </a:r>
            <a:endParaRPr lang="en-US" sz="3200" i="1" u="sng" dirty="0" smtClean="0"/>
          </a:p>
          <a:p>
            <a:pPr algn="l" rtl="0"/>
            <a:endParaRPr lang="ar-JO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i="1" u="sng" dirty="0" smtClean="0"/>
              <a:t>Inflammations</a:t>
            </a:r>
            <a:r>
              <a:rPr lang="en-US" sz="2800" i="1" u="sng" dirty="0" smtClean="0"/>
              <a:t>  (</a:t>
            </a:r>
            <a:r>
              <a:rPr lang="en-US" sz="4000" i="1" u="sng" dirty="0" err="1" smtClean="0"/>
              <a:t>Salpingitis</a:t>
            </a:r>
            <a:r>
              <a:rPr lang="en-US" sz="2800" i="1" u="sng" dirty="0" smtClean="0"/>
              <a:t>)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endParaRPr lang="ar-JO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Prognosis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By the time </a:t>
            </a:r>
            <a:r>
              <a:rPr lang="en-US" sz="2800" dirty="0" smtClean="0"/>
              <a:t>discovered</a:t>
            </a:r>
            <a:r>
              <a:rPr lang="en-US" sz="2800" dirty="0" smtClean="0"/>
              <a:t>, there is usually widespread dissemination via the </a:t>
            </a:r>
            <a:r>
              <a:rPr lang="en-US" sz="2800" b="1" dirty="0" smtClean="0"/>
              <a:t>blood</a:t>
            </a:r>
            <a:r>
              <a:rPr lang="en-US" sz="2800" dirty="0" smtClean="0"/>
              <a:t>, most often to the lungs (50%), vagina (30% to 40%), brain, liver, and kidneys.</a:t>
            </a:r>
          </a:p>
          <a:p>
            <a:r>
              <a:rPr lang="en-US" sz="2800" dirty="0" smtClean="0"/>
              <a:t> Lymphatic invasion is </a:t>
            </a:r>
            <a:r>
              <a:rPr lang="en-US" sz="2800" b="1" u="sng" dirty="0" smtClean="0"/>
              <a:t>uncommon</a:t>
            </a:r>
          </a:p>
          <a:p>
            <a:r>
              <a:rPr lang="en-US" sz="2800" dirty="0" smtClean="0"/>
              <a:t>Despite the extreme aggressiveness of these neoplasms, which made them nearly uniformly fatal in the past, current chemotherapy has achieved remarkable results. </a:t>
            </a:r>
          </a:p>
          <a:p>
            <a:r>
              <a:rPr lang="en-US" sz="2800" b="1" dirty="0" smtClean="0"/>
              <a:t>By contrast, there is relatively poor response to chemotherapy in </a:t>
            </a:r>
            <a:r>
              <a:rPr lang="en-US" sz="2800" b="1" dirty="0" err="1" smtClean="0"/>
              <a:t>choriocarcinomas</a:t>
            </a:r>
            <a:r>
              <a:rPr lang="en-US" sz="2800" b="1" dirty="0" smtClean="0"/>
              <a:t> that arise in the gonads (ovary or testis).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istrator\Desktop\showimageCAJFVSI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9171" y="381000"/>
            <a:ext cx="6465660" cy="56261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5181600"/>
          </a:xfrm>
        </p:spPr>
        <p:txBody>
          <a:bodyPr>
            <a:normAutofit/>
          </a:bodyPr>
          <a:lstStyle/>
          <a:p>
            <a:pPr algn="l" rtl="0"/>
            <a:r>
              <a:rPr lang="en-US" i="1" dirty="0" smtClean="0"/>
              <a:t>Currently, primary </a:t>
            </a:r>
            <a:r>
              <a:rPr lang="en-US" i="1" dirty="0" err="1" smtClean="0"/>
              <a:t>adenocarcinomas</a:t>
            </a:r>
            <a:r>
              <a:rPr lang="en-US" dirty="0" smtClean="0"/>
              <a:t> of the fallopian tubes are considered rare. </a:t>
            </a:r>
          </a:p>
          <a:p>
            <a:pPr algn="l" rtl="0"/>
            <a:r>
              <a:rPr lang="en-US" b="1" dirty="0" smtClean="0"/>
              <a:t>The most common is serous carcinoma.</a:t>
            </a:r>
            <a:endParaRPr lang="en-US" dirty="0" smtClean="0"/>
          </a:p>
          <a:p>
            <a:pPr algn="l" rtl="0"/>
            <a:r>
              <a:rPr lang="en-US" dirty="0" smtClean="0"/>
              <a:t>fallopian tube carcinomas are increased in women with </a:t>
            </a:r>
            <a:r>
              <a:rPr lang="en-US" b="1" i="1" dirty="0" smtClean="0"/>
              <a:t>BRCA</a:t>
            </a:r>
            <a:r>
              <a:rPr lang="en-US" b="1" dirty="0" smtClean="0"/>
              <a:t> mutations (</a:t>
            </a:r>
            <a:r>
              <a:rPr lang="en-US" dirty="0" smtClean="0"/>
              <a:t> In studies of prophylactic oophorectomies:10%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occult foci of malignancy usually in the </a:t>
            </a:r>
            <a:r>
              <a:rPr lang="en-US" dirty="0" err="1" smtClean="0"/>
              <a:t>fimbria</a:t>
            </a:r>
            <a:r>
              <a:rPr lang="en-US" dirty="0" smtClean="0"/>
              <a:t>). </a:t>
            </a:r>
          </a:p>
          <a:p>
            <a:pPr algn="l" rtl="0"/>
            <a:r>
              <a:rPr lang="en-US" dirty="0" smtClean="0"/>
              <a:t>Because the lumen and </a:t>
            </a:r>
            <a:r>
              <a:rPr lang="en-US" dirty="0" err="1" smtClean="0"/>
              <a:t>fimbria</a:t>
            </a:r>
            <a:r>
              <a:rPr lang="en-US" dirty="0" smtClean="0"/>
              <a:t> of the fallopian tube </a:t>
            </a:r>
            <a:r>
              <a:rPr lang="en-US" b="1" dirty="0" smtClean="0"/>
              <a:t>have access to the peritoneal cavity</a:t>
            </a:r>
            <a:r>
              <a:rPr lang="en-US" dirty="0" smtClean="0"/>
              <a:t>, fallopian tube carcinomas frequently involve the </a:t>
            </a:r>
            <a:r>
              <a:rPr lang="en-US" dirty="0" err="1" smtClean="0"/>
              <a:t>omentum</a:t>
            </a:r>
            <a:r>
              <a:rPr lang="en-US" dirty="0" smtClean="0"/>
              <a:t> and peritoneal cavity at time of presentation.</a:t>
            </a:r>
          </a:p>
          <a:p>
            <a:pPr algn="l" rt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Tubal malignancies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ECTOPIC PREGNANCY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 </a:t>
            </a:r>
            <a:endParaRPr lang="ar-JO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10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is implantation of the fertilized ovum in any site other than the normal uterine location. </a:t>
            </a:r>
          </a:p>
          <a:p>
            <a:r>
              <a:rPr lang="en-US" sz="2000" dirty="0" smtClean="0"/>
              <a:t>Incidence:  1% of pregnancies. </a:t>
            </a:r>
          </a:p>
          <a:p>
            <a:r>
              <a:rPr lang="en-US" sz="2000" dirty="0" smtClean="0"/>
              <a:t>In 90% of these cases </a:t>
            </a:r>
            <a:r>
              <a:rPr lang="en-US" sz="2000" dirty="0" smtClean="0">
                <a:sym typeface="Wingdings" pitchFamily="2" charset="2"/>
              </a:rPr>
              <a:t>fallopian tubes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other sites: ovaries, abdominal cavity</a:t>
            </a:r>
          </a:p>
          <a:p>
            <a:r>
              <a:rPr lang="en-US" sz="2000" dirty="0" smtClean="0"/>
              <a:t>Predisposing factors: tubal obstruction  (50% either due to chronic inflammatory changes in the oviduct; tumors; and endometriosis); </a:t>
            </a:r>
            <a:r>
              <a:rPr lang="en-US" sz="2000" b="1" dirty="0" smtClean="0"/>
              <a:t>IUCD</a:t>
            </a:r>
            <a:r>
              <a:rPr lang="en-US" sz="2000" dirty="0" smtClean="0"/>
              <a:t>..</a:t>
            </a:r>
          </a:p>
          <a:p>
            <a:r>
              <a:rPr lang="en-US" sz="2000" dirty="0" smtClean="0"/>
              <a:t>In 50% of tubal pregnancies, no anatomic cause can be demonstrated. </a:t>
            </a:r>
          </a:p>
          <a:p>
            <a:r>
              <a:rPr lang="en-US" sz="2000" dirty="0" smtClean="0"/>
              <a:t>Early: normal early development of the embryo, with the formation of placental tissue, the amniotic sac, and </a:t>
            </a:r>
            <a:r>
              <a:rPr lang="en-US" sz="2000" dirty="0" err="1" smtClean="0"/>
              <a:t>decidual</a:t>
            </a:r>
            <a:r>
              <a:rPr lang="en-US" sz="2000" dirty="0" smtClean="0"/>
              <a:t> changes</a:t>
            </a:r>
          </a:p>
          <a:p>
            <a:r>
              <a:rPr lang="en-US" sz="2000" dirty="0" smtClean="0"/>
              <a:t>Later:  the placenta eventually burrows through the wall, causing </a:t>
            </a:r>
            <a:r>
              <a:rPr lang="en-US" sz="2000" b="1" dirty="0" err="1" smtClean="0"/>
              <a:t>intratubal</a:t>
            </a:r>
            <a:r>
              <a:rPr lang="en-US" sz="2000" b="1" dirty="0" smtClean="0"/>
              <a:t> hematoma (</a:t>
            </a:r>
            <a:r>
              <a:rPr lang="en-US" sz="2000" b="1" dirty="0" err="1" smtClean="0"/>
              <a:t>hematosalpinx</a:t>
            </a:r>
            <a:r>
              <a:rPr lang="en-US" sz="2000" b="1" dirty="0" smtClean="0"/>
              <a:t>), </a:t>
            </a:r>
            <a:r>
              <a:rPr lang="en-US" sz="2000" b="1" dirty="0" err="1" smtClean="0"/>
              <a:t>intraperitoneal</a:t>
            </a:r>
            <a:r>
              <a:rPr lang="en-US" sz="2000" b="1" dirty="0" smtClean="0"/>
              <a:t> hemorrhage.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Rupture of an ectopic pregnancy may be catastrophic, with the sudden onset of intense abdominal pain and signs of an </a:t>
            </a:r>
            <a:r>
              <a:rPr lang="en-US" sz="2000" b="1" dirty="0" smtClean="0"/>
              <a:t>acute abdomen</a:t>
            </a:r>
            <a:r>
              <a:rPr lang="en-US" sz="2000" dirty="0" smtClean="0"/>
              <a:t>, often followed by shock. </a:t>
            </a:r>
            <a:r>
              <a:rPr lang="en-US" sz="2000" b="1" dirty="0" smtClean="0"/>
              <a:t>Prompt surgical intervention is necessary.</a:t>
            </a:r>
            <a:endParaRPr lang="en-US" sz="2000" dirty="0" smtClean="0"/>
          </a:p>
          <a:p>
            <a:endParaRPr lang="ar-JO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Trophoblastic</a:t>
            </a:r>
            <a:r>
              <a:rPr lang="en-US" dirty="0" smtClean="0"/>
              <a:t> diseases </a:t>
            </a:r>
            <a:endParaRPr lang="ar-JO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Hydatidiform</a:t>
            </a:r>
            <a:r>
              <a:rPr lang="en-US" sz="3600" b="1" dirty="0" smtClean="0">
                <a:solidFill>
                  <a:schemeClr val="tx1"/>
                </a:solidFill>
              </a:rPr>
              <a:t> Mole: Complete and Partial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endParaRPr lang="ar-JO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458200" cy="5562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 Are 2 forms of abnormal gestational processes. The two patterns result from abnormal </a:t>
            </a:r>
            <a:r>
              <a:rPr lang="en-US" sz="3200" dirty="0" smtClean="0"/>
              <a:t>fertilization:</a:t>
            </a:r>
            <a:endParaRPr lang="en-US" sz="3200" dirty="0" smtClean="0"/>
          </a:p>
          <a:p>
            <a:r>
              <a:rPr lang="en-US" sz="3200" dirty="0" smtClean="0"/>
              <a:t>in a </a:t>
            </a:r>
            <a:r>
              <a:rPr lang="en-US" sz="3200" b="1" dirty="0" smtClean="0"/>
              <a:t>complete mole </a:t>
            </a:r>
            <a:r>
              <a:rPr lang="en-US" sz="3200" dirty="0" smtClean="0"/>
              <a:t>an empty egg is fertilized by two spermatozoa (or a diploid sperm), yielding a </a:t>
            </a:r>
            <a:r>
              <a:rPr lang="en-US" sz="3200" u="sng" dirty="0" smtClean="0"/>
              <a:t>diploid</a:t>
            </a:r>
            <a:r>
              <a:rPr lang="en-US" sz="3200" dirty="0" smtClean="0"/>
              <a:t> </a:t>
            </a:r>
            <a:r>
              <a:rPr lang="en-US" sz="3200" dirty="0" err="1" smtClean="0"/>
              <a:t>karyotype</a:t>
            </a:r>
            <a:r>
              <a:rPr lang="en-US" sz="3200" dirty="0" smtClean="0"/>
              <a:t> composed of entirely paternal genes</a:t>
            </a:r>
          </a:p>
          <a:p>
            <a:r>
              <a:rPr lang="en-US" sz="3200" dirty="0" smtClean="0"/>
              <a:t>In a </a:t>
            </a:r>
            <a:r>
              <a:rPr lang="en-US" sz="3200" b="1" dirty="0" smtClean="0"/>
              <a:t>partial mole </a:t>
            </a:r>
            <a:r>
              <a:rPr lang="en-US" sz="3200" dirty="0" smtClean="0"/>
              <a:t>a normal egg is fertilized by two spermatozoa (or a diploid sperm), resulting in a </a:t>
            </a:r>
            <a:r>
              <a:rPr lang="en-US" sz="3200" u="sng" dirty="0" smtClean="0"/>
              <a:t>triploid</a:t>
            </a:r>
            <a:r>
              <a:rPr lang="en-US" sz="3200" dirty="0" smtClean="0"/>
              <a:t> </a:t>
            </a:r>
            <a:r>
              <a:rPr lang="en-US" sz="3200" dirty="0" err="1" smtClean="0"/>
              <a:t>karyotype</a:t>
            </a:r>
            <a:r>
              <a:rPr lang="en-US" sz="3200" dirty="0" smtClean="0"/>
              <a:t> with a predominance of paternal genes</a:t>
            </a:r>
          </a:p>
          <a:p>
            <a:pPr>
              <a:buNone/>
            </a:pPr>
            <a:endParaRPr lang="en-US" sz="3200" dirty="0" smtClean="0"/>
          </a:p>
          <a:p>
            <a:endParaRPr lang="en-US" sz="3200" dirty="0" smtClean="0"/>
          </a:p>
          <a:p>
            <a:endParaRPr lang="ar-JO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r>
              <a:rPr lang="en-US" sz="4400" b="1" u="sng" dirty="0" smtClean="0"/>
              <a:t>Morphology</a:t>
            </a:r>
            <a:r>
              <a:rPr lang="en-US" sz="4400" dirty="0" smtClean="0"/>
              <a:t>: </a:t>
            </a:r>
            <a:r>
              <a:rPr lang="en-US" sz="4400" dirty="0" smtClean="0"/>
              <a:t> </a:t>
            </a:r>
            <a:r>
              <a:rPr lang="en-US" sz="4400" dirty="0" err="1" smtClean="0"/>
              <a:t>cystically</a:t>
            </a:r>
            <a:r>
              <a:rPr lang="en-US" sz="4400" dirty="0" smtClean="0"/>
              <a:t> dilated chorionic </a:t>
            </a:r>
            <a:r>
              <a:rPr lang="en-US" sz="4400" dirty="0" err="1" smtClean="0"/>
              <a:t>villi</a:t>
            </a:r>
            <a:r>
              <a:rPr lang="en-US" sz="4400" dirty="0" smtClean="0"/>
              <a:t> (grapelike </a:t>
            </a:r>
            <a:r>
              <a:rPr lang="en-US" sz="4400" dirty="0" smtClean="0"/>
              <a:t>structures); </a:t>
            </a:r>
            <a:r>
              <a:rPr lang="en-US" sz="4400" dirty="0" err="1" smtClean="0"/>
              <a:t>villi</a:t>
            </a:r>
            <a:r>
              <a:rPr lang="en-US" sz="4400" dirty="0" smtClean="0"/>
              <a:t> </a:t>
            </a:r>
            <a:r>
              <a:rPr lang="en-US" sz="4400" dirty="0" smtClean="0"/>
              <a:t>are covered by varying amounts of mildly to highly atypical chorionic epithelium. </a:t>
            </a:r>
          </a:p>
          <a:p>
            <a:endParaRPr lang="ar-JO" sz="4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Hydatidiform</a:t>
            </a:r>
            <a:r>
              <a:rPr lang="en-US" sz="3600" b="1" dirty="0" smtClean="0">
                <a:solidFill>
                  <a:schemeClr val="tx1"/>
                </a:solidFill>
              </a:rPr>
              <a:t> Mole: Complete and Partial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endParaRPr lang="ar-JO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nisreen\Desktop\showimag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23913"/>
            <a:ext cx="4114800" cy="5210175"/>
          </a:xfrm>
          <a:prstGeom prst="rect">
            <a:avLst/>
          </a:prstGeom>
          <a:noFill/>
        </p:spPr>
      </p:pic>
      <p:pic>
        <p:nvPicPr>
          <p:cNvPr id="3" name="Picture 2" descr="C:\Users\nisreen\Desktop\showimage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838200"/>
            <a:ext cx="4114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Arial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ustom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</TotalTime>
  <Words>655</Words>
  <Application>Microsoft Office PowerPoint</Application>
  <PresentationFormat>On-screen Show (4:3)</PresentationFormat>
  <Paragraphs>91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Flow</vt:lpstr>
      <vt:lpstr>Concourse</vt:lpstr>
      <vt:lpstr>Pathology of the Fallopian tubes</vt:lpstr>
      <vt:lpstr>Inflammations  (Salpingitis) </vt:lpstr>
      <vt:lpstr>Slide 3</vt:lpstr>
      <vt:lpstr>Tubal malignancies</vt:lpstr>
      <vt:lpstr>ECTOPIC PREGNANCY  </vt:lpstr>
      <vt:lpstr>Trophoblastic diseases </vt:lpstr>
      <vt:lpstr>Hydatidiform Mole: Complete and Partial </vt:lpstr>
      <vt:lpstr>Hydatidiform Mole: Complete and Partial </vt:lpstr>
      <vt:lpstr>Slide 9</vt:lpstr>
      <vt:lpstr>Slide 10</vt:lpstr>
      <vt:lpstr>Slide 11</vt:lpstr>
      <vt:lpstr>Slide 12</vt:lpstr>
      <vt:lpstr>Slide 13</vt:lpstr>
      <vt:lpstr>Slide 14</vt:lpstr>
      <vt:lpstr>Choriocarcinoma  </vt:lpstr>
      <vt:lpstr>Slide 16</vt:lpstr>
      <vt:lpstr>Slide 17</vt:lpstr>
      <vt:lpstr>Choriocarcinoma- Morphology</vt:lpstr>
      <vt:lpstr>Slide 19</vt:lpstr>
      <vt:lpstr>Prognosis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Administrator</cp:lastModifiedBy>
  <cp:revision>25</cp:revision>
  <dcterms:created xsi:type="dcterms:W3CDTF">2006-08-16T00:00:00Z</dcterms:created>
  <dcterms:modified xsi:type="dcterms:W3CDTF">2016-04-26T08:46:22Z</dcterms:modified>
</cp:coreProperties>
</file>