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6" r:id="rId4"/>
    <p:sldId id="258" r:id="rId5"/>
    <p:sldId id="307" r:id="rId6"/>
    <p:sldId id="262" r:id="rId7"/>
    <p:sldId id="312" r:id="rId8"/>
    <p:sldId id="263" r:id="rId9"/>
    <p:sldId id="264" r:id="rId10"/>
    <p:sldId id="308" r:id="rId11"/>
    <p:sldId id="267" r:id="rId12"/>
    <p:sldId id="268" r:id="rId13"/>
    <p:sldId id="269" r:id="rId14"/>
    <p:sldId id="287" r:id="rId15"/>
    <p:sldId id="289" r:id="rId16"/>
    <p:sldId id="288" r:id="rId17"/>
    <p:sldId id="290" r:id="rId18"/>
    <p:sldId id="270" r:id="rId19"/>
    <p:sldId id="271" r:id="rId20"/>
    <p:sldId id="291" r:id="rId21"/>
    <p:sldId id="309" r:id="rId22"/>
    <p:sldId id="323" r:id="rId23"/>
    <p:sldId id="324" r:id="rId24"/>
    <p:sldId id="325" r:id="rId25"/>
    <p:sldId id="327" r:id="rId26"/>
    <p:sldId id="330" r:id="rId27"/>
    <p:sldId id="331" r:id="rId28"/>
    <p:sldId id="272" r:id="rId29"/>
    <p:sldId id="286" r:id="rId30"/>
    <p:sldId id="274" r:id="rId31"/>
    <p:sldId id="285" r:id="rId32"/>
    <p:sldId id="275" r:id="rId33"/>
    <p:sldId id="276" r:id="rId34"/>
    <p:sldId id="277" r:id="rId35"/>
    <p:sldId id="334" r:id="rId36"/>
    <p:sldId id="335" r:id="rId37"/>
    <p:sldId id="278" r:id="rId38"/>
    <p:sldId id="279" r:id="rId39"/>
    <p:sldId id="280" r:id="rId40"/>
    <p:sldId id="281" r:id="rId41"/>
    <p:sldId id="282" r:id="rId42"/>
    <p:sldId id="284" r:id="rId43"/>
    <p:sldId id="338" r:id="rId44"/>
    <p:sldId id="339" r:id="rId45"/>
    <p:sldId id="340" r:id="rId46"/>
    <p:sldId id="341" r:id="rId47"/>
    <p:sldId id="342" r:id="rId48"/>
    <p:sldId id="343" r:id="rId49"/>
    <p:sldId id="294" r:id="rId50"/>
    <p:sldId id="304" r:id="rId51"/>
    <p:sldId id="297" r:id="rId52"/>
    <p:sldId id="296" r:id="rId53"/>
    <p:sldId id="310" r:id="rId54"/>
    <p:sldId id="298" r:id="rId55"/>
    <p:sldId id="311" r:id="rId56"/>
    <p:sldId id="299" r:id="rId57"/>
    <p:sldId id="317" r:id="rId58"/>
    <p:sldId id="300" r:id="rId59"/>
    <p:sldId id="314" r:id="rId60"/>
    <p:sldId id="305" r:id="rId61"/>
    <p:sldId id="318" r:id="rId62"/>
    <p:sldId id="301" r:id="rId63"/>
    <p:sldId id="320" r:id="rId64"/>
    <p:sldId id="302" r:id="rId65"/>
    <p:sldId id="345" r:id="rId66"/>
    <p:sldId id="346" r:id="rId67"/>
    <p:sldId id="348"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42" d="100"/>
          <a:sy n="42" d="100"/>
        </p:scale>
        <p:origin x="67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565843C-CDFB-4B03-B077-42135A38166C}" type="datetimeFigureOut">
              <a:rPr lang="en-US" smtClean="0"/>
              <a:t>1/19/2017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CD95A4B-96B0-4863-AA47-ABEF85C440CF}"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65843C-CDFB-4B03-B077-42135A38166C}"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95A4B-96B0-4863-AA47-ABEF85C440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65843C-CDFB-4B03-B077-42135A38166C}"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95A4B-96B0-4863-AA47-ABEF85C440C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65843C-CDFB-4B03-B077-42135A38166C}"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95A4B-96B0-4863-AA47-ABEF85C440C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565843C-CDFB-4B03-B077-42135A38166C}"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CD95A4B-96B0-4863-AA47-ABEF85C440C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65843C-CDFB-4B03-B077-42135A38166C}"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95A4B-96B0-4863-AA47-ABEF85C440C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565843C-CDFB-4B03-B077-42135A38166C}"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D95A4B-96B0-4863-AA47-ABEF85C440C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565843C-CDFB-4B03-B077-42135A38166C}" type="datetimeFigureOut">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D95A4B-96B0-4863-AA47-ABEF85C440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5843C-CDFB-4B03-B077-42135A38166C}" type="datetimeFigureOut">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D95A4B-96B0-4863-AA47-ABEF85C440C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65843C-CDFB-4B03-B077-42135A38166C}"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95A4B-96B0-4863-AA47-ABEF85C440C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565843C-CDFB-4B03-B077-42135A38166C}"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95A4B-96B0-4863-AA47-ABEF85C440C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565843C-CDFB-4B03-B077-42135A38166C}" type="datetimeFigureOut">
              <a:rPr lang="en-US" smtClean="0"/>
              <a:t>1/19/2017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CD95A4B-96B0-4863-AA47-ABEF85C440C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jo/url?sa=i&amp;source=images&amp;cd=&amp;cad=rja&amp;uact=8&amp;ved=0CAgQjRw&amp;url=http://www.amazon.com/lsp_110017_1-EvaDane-Quotes-medical-student/dp/B00C6M7GGG&amp;ei=CGF7VIf4G838aOGpgogC&amp;psig=AFQjCNGIvvDP9WDAyAS0uWTQxWlOKb71uA&amp;ust=1417458312552549"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jo/url?sa=i&amp;rct=j&amp;q=&amp;esrc=s&amp;source=images&amp;cd=&amp;cad=rja&amp;uact=8&amp;ved=0CAcQjRw&amp;url=http://apbrwww5.apsu.edu/thompsonj/Anatomy%20&amp;%20Physiology/2010/2010%20Exam%20Reviews/Exam%205%20Final%20Review/CH%2016%20Thyroid-Parathyroid%20Glands.htm&amp;ei=DJV1VK6gGNWxaZ6LgqAM&amp;bvm=bv.80642063,d.d2s&amp;psig=AFQjCNGXco_9oRlgWyZ4oVyD5UKYvf1-wA&amp;ust=1417078395953562"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2.bp.blogspot.com/-fZG7Oudh0Do/TWsldbnnrwI/AAAAAAAAA8A/wTo4NibfbZY/s1600/7659_medical_cartoon.gi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5994" y="685800"/>
            <a:ext cx="7772400" cy="2286000"/>
          </a:xfrm>
        </p:spPr>
        <p:txBody>
          <a:bodyPr>
            <a:normAutofit fontScale="90000"/>
          </a:bodyPr>
          <a:lstStyle/>
          <a:p>
            <a:r>
              <a:rPr lang="en-US" sz="8000" b="1" dirty="0" smtClean="0"/>
              <a:t>Thyroid Disorders</a:t>
            </a:r>
            <a:endParaRPr lang="en-US" sz="8000" b="1" dirty="0"/>
          </a:p>
        </p:txBody>
      </p:sp>
      <p:sp>
        <p:nvSpPr>
          <p:cNvPr id="3" name="Subtitle 2"/>
          <p:cNvSpPr>
            <a:spLocks noGrp="1"/>
          </p:cNvSpPr>
          <p:nvPr>
            <p:ph type="subTitle" idx="1"/>
          </p:nvPr>
        </p:nvSpPr>
        <p:spPr>
          <a:xfrm>
            <a:off x="609600" y="3352800"/>
            <a:ext cx="7772400" cy="2971800"/>
          </a:xfrm>
        </p:spPr>
        <p:txBody>
          <a:bodyPr>
            <a:normAutofit lnSpcReduction="10000"/>
          </a:bodyPr>
          <a:lstStyle/>
          <a:p>
            <a:r>
              <a:rPr lang="en-US" b="1" dirty="0" smtClean="0"/>
              <a:t>Hussam </a:t>
            </a:r>
            <a:r>
              <a:rPr lang="en-US" b="1" dirty="0" err="1" smtClean="0"/>
              <a:t>AlHawari</a:t>
            </a:r>
            <a:r>
              <a:rPr lang="en-US" b="1" dirty="0" smtClean="0"/>
              <a:t>, MD, FACE, ECNU</a:t>
            </a:r>
          </a:p>
          <a:p>
            <a:r>
              <a:rPr lang="en-US" b="1" dirty="0" smtClean="0"/>
              <a:t>Consultant Endocrinologist</a:t>
            </a:r>
          </a:p>
          <a:p>
            <a:r>
              <a:rPr lang="en-US" b="1" dirty="0" smtClean="0"/>
              <a:t>Assistant Professor of Medicine</a:t>
            </a:r>
          </a:p>
          <a:p>
            <a:r>
              <a:rPr lang="en-US" b="1" dirty="0" smtClean="0"/>
              <a:t>Department of Internal Medicine</a:t>
            </a:r>
          </a:p>
          <a:p>
            <a:r>
              <a:rPr lang="en-US" b="1" dirty="0" smtClean="0"/>
              <a:t>Faculty of Medicine</a:t>
            </a:r>
          </a:p>
          <a:p>
            <a:r>
              <a:rPr lang="en-US" b="1" dirty="0" smtClean="0"/>
              <a:t>University of Jordan</a:t>
            </a:r>
            <a:endParaRPr lang="en-US" b="1" dirty="0"/>
          </a:p>
        </p:txBody>
      </p:sp>
    </p:spTree>
    <p:extLst>
      <p:ext uri="{BB962C8B-B14F-4D97-AF65-F5344CB8AC3E}">
        <p14:creationId xmlns:p14="http://schemas.microsoft.com/office/powerpoint/2010/main" val="450139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75960"/>
          </a:xfrm>
        </p:spPr>
        <p:txBody>
          <a:bodyPr/>
          <a:lstStyle/>
          <a:p>
            <a:pPr marL="0" indent="0">
              <a:buNone/>
            </a:pPr>
            <a:r>
              <a:rPr lang="en-US" dirty="0"/>
              <a:t>(3) Tests for the presence of autoimmune thyroid disease.</a:t>
            </a:r>
          </a:p>
          <a:p>
            <a:pPr marL="0" indent="0">
              <a:buNone/>
            </a:pPr>
            <a:r>
              <a:rPr lang="en-US" dirty="0"/>
              <a:t>(4) Tests that provide information about thyroidal iodine metabolism. The use of iodine and other isotopes for </a:t>
            </a:r>
            <a:r>
              <a:rPr lang="en-US" dirty="0" err="1"/>
              <a:t>scintiscanning</a:t>
            </a:r>
            <a:r>
              <a:rPr lang="en-US" dirty="0"/>
              <a:t>.</a:t>
            </a:r>
          </a:p>
          <a:p>
            <a:endParaRPr lang="en-US"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971800"/>
            <a:ext cx="57912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37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ussam\Desktop\fig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077200" cy="550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9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THYROTOXICOSIS</a:t>
            </a:r>
            <a:endParaRPr lang="en-US" dirty="0"/>
          </a:p>
        </p:txBody>
      </p:sp>
      <p:pic>
        <p:nvPicPr>
          <p:cNvPr id="7170" name="Picture 2" descr="C:\Users\hussam\Desktop\untitle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3810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95400"/>
            <a:ext cx="3733800" cy="5320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754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Users\hussam\Desktop\images19Q91PK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1954" y="678873"/>
            <a:ext cx="434340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322464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1" y="3733800"/>
            <a:ext cx="3224644"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3026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3600" dirty="0" smtClean="0"/>
              <a:t>Causes of Thyrotoxicosis</a:t>
            </a:r>
            <a:endParaRPr lang="en-US" sz="3600" dirty="0"/>
          </a:p>
        </p:txBody>
      </p:sp>
      <p:sp>
        <p:nvSpPr>
          <p:cNvPr id="3" name="Content Placeholder 2"/>
          <p:cNvSpPr>
            <a:spLocks noGrp="1"/>
          </p:cNvSpPr>
          <p:nvPr>
            <p:ph idx="1"/>
          </p:nvPr>
        </p:nvSpPr>
        <p:spPr>
          <a:xfrm>
            <a:off x="457200" y="1143000"/>
            <a:ext cx="8229600" cy="5410200"/>
          </a:xfrm>
        </p:spPr>
        <p:txBody>
          <a:bodyPr>
            <a:normAutofit/>
          </a:bodyPr>
          <a:lstStyle/>
          <a:p>
            <a:r>
              <a:rPr lang="en-US" sz="3200" b="1" dirty="0" smtClean="0">
                <a:solidFill>
                  <a:srgbClr val="C00000"/>
                </a:solidFill>
              </a:rPr>
              <a:t>Disorders with increased Iodine uptake:</a:t>
            </a:r>
          </a:p>
          <a:p>
            <a:pPr marL="651510" indent="-514350">
              <a:buAutoNum type="arabicPeriod"/>
            </a:pPr>
            <a:r>
              <a:rPr lang="en-US" dirty="0" smtClean="0"/>
              <a:t>Graves’ disease</a:t>
            </a:r>
          </a:p>
          <a:p>
            <a:pPr marL="651510" indent="-514350">
              <a:buAutoNum type="arabicPeriod"/>
            </a:pPr>
            <a:r>
              <a:rPr lang="en-US" dirty="0" smtClean="0"/>
              <a:t>Toxic MNG/adenoma</a:t>
            </a:r>
          </a:p>
          <a:p>
            <a:pPr marL="651510" indent="-514350">
              <a:buAutoNum type="arabicPeriod"/>
            </a:pPr>
            <a:r>
              <a:rPr lang="en-US" dirty="0" smtClean="0"/>
              <a:t>Inherited non-immune hyperthyroidism</a:t>
            </a:r>
          </a:p>
          <a:p>
            <a:pPr marL="651510" indent="-514350">
              <a:buAutoNum type="arabicPeriod"/>
            </a:pPr>
            <a:r>
              <a:rPr lang="en-US" dirty="0" smtClean="0"/>
              <a:t>Hyperthyroidism due to </a:t>
            </a:r>
            <a:r>
              <a:rPr lang="en-US" dirty="0" err="1" smtClean="0"/>
              <a:t>thyrotropin</a:t>
            </a:r>
            <a:r>
              <a:rPr lang="en-US" dirty="0" smtClean="0"/>
              <a:t> secretion (TSH-</a:t>
            </a:r>
            <a:r>
              <a:rPr lang="en-US" dirty="0" err="1" smtClean="0"/>
              <a:t>oma</a:t>
            </a:r>
            <a:r>
              <a:rPr lang="en-US" dirty="0" smtClean="0"/>
              <a:t>). </a:t>
            </a:r>
          </a:p>
          <a:p>
            <a:pPr marL="651510" indent="-514350">
              <a:buFont typeface="Wingdings 2"/>
              <a:buAutoNum type="arabicPeriod"/>
            </a:pPr>
            <a:r>
              <a:rPr lang="en-US" dirty="0" smtClean="0"/>
              <a:t>HCG-induced hyperthyroidism – Associated with pregnancy or </a:t>
            </a:r>
            <a:r>
              <a:rPr lang="en-US" dirty="0"/>
              <a:t>Trophoblastic </a:t>
            </a:r>
            <a:r>
              <a:rPr lang="en-US" dirty="0" smtClean="0"/>
              <a:t>Tumors</a:t>
            </a:r>
            <a:endParaRPr lang="en-US" b="1" dirty="0">
              <a:solidFill>
                <a:srgbClr val="C00000"/>
              </a:solidFill>
            </a:endParaRPr>
          </a:p>
        </p:txBody>
      </p:sp>
    </p:spTree>
    <p:extLst>
      <p:ext uri="{BB962C8B-B14F-4D97-AF65-F5344CB8AC3E}">
        <p14:creationId xmlns:p14="http://schemas.microsoft.com/office/powerpoint/2010/main" val="722753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p:spPr>
        <p:txBody>
          <a:bodyPr/>
          <a:lstStyle/>
          <a:p>
            <a:pPr marL="137160" indent="0" algn="ctr">
              <a:buNone/>
            </a:pPr>
            <a:r>
              <a:rPr lang="en-US" b="1" dirty="0" smtClean="0">
                <a:solidFill>
                  <a:srgbClr val="C00000"/>
                </a:solidFill>
              </a:rPr>
              <a:t>DO </a:t>
            </a:r>
            <a:r>
              <a:rPr lang="en-US" b="1" dirty="0">
                <a:solidFill>
                  <a:srgbClr val="C00000"/>
                </a:solidFill>
              </a:rPr>
              <a:t>NOT DO THYROID UPTAKE AND SCAN DURING PREGNANCY.</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27" y="1447799"/>
            <a:ext cx="3962400" cy="502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128" y="1447799"/>
            <a:ext cx="3422072" cy="502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488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4724400"/>
          </a:xfrm>
        </p:spPr>
        <p:txBody>
          <a:bodyPr/>
          <a:lstStyle/>
          <a:p>
            <a:r>
              <a:rPr lang="en-US" sz="4000" b="1" dirty="0" smtClean="0">
                <a:solidFill>
                  <a:srgbClr val="C00000"/>
                </a:solidFill>
              </a:rPr>
              <a:t>Disorders with decreased Iodine uptake:</a:t>
            </a:r>
          </a:p>
          <a:p>
            <a:pPr marL="651510" indent="-514350">
              <a:buAutoNum type="arabicPeriod"/>
            </a:pPr>
            <a:r>
              <a:rPr lang="en-US" sz="3600" dirty="0" smtClean="0"/>
              <a:t>Sub-acute thyroiditis.</a:t>
            </a:r>
          </a:p>
          <a:p>
            <a:pPr marL="651510" indent="-514350">
              <a:buAutoNum type="arabicPeriod"/>
            </a:pPr>
            <a:r>
              <a:rPr lang="en-US" sz="3600" dirty="0" smtClean="0"/>
              <a:t>Iatrogenic thyrotoxicosis</a:t>
            </a:r>
          </a:p>
          <a:p>
            <a:pPr marL="651510" indent="-514350">
              <a:buAutoNum type="arabicPeriod"/>
            </a:pPr>
            <a:r>
              <a:rPr lang="en-US" sz="3600" dirty="0" err="1" smtClean="0"/>
              <a:t>Strauma</a:t>
            </a:r>
            <a:r>
              <a:rPr lang="en-US" sz="3600" dirty="0" smtClean="0"/>
              <a:t> </a:t>
            </a:r>
            <a:r>
              <a:rPr lang="en-US" sz="3600" dirty="0" err="1" smtClean="0"/>
              <a:t>ovarii</a:t>
            </a:r>
            <a:endParaRPr lang="en-US" sz="3600" dirty="0" smtClean="0"/>
          </a:p>
          <a:p>
            <a:pPr marL="651510" indent="-514350">
              <a:buAutoNum type="arabicPeriod"/>
            </a:pPr>
            <a:r>
              <a:rPr lang="en-US" sz="3600" dirty="0" smtClean="0"/>
              <a:t>Metastatic thyroid carcinoma</a:t>
            </a:r>
          </a:p>
          <a:p>
            <a:pPr marL="137160" indent="0">
              <a:buNone/>
            </a:pPr>
            <a:endParaRPr lang="en-US" dirty="0" smtClean="0"/>
          </a:p>
          <a:p>
            <a:pPr marL="651510" indent="-514350">
              <a:buAutoNum type="arabicPeriod"/>
            </a:pPr>
            <a:endParaRPr lang="en-US" dirty="0"/>
          </a:p>
        </p:txBody>
      </p:sp>
    </p:spTree>
    <p:extLst>
      <p:ext uri="{BB962C8B-B14F-4D97-AF65-F5344CB8AC3E}">
        <p14:creationId xmlns:p14="http://schemas.microsoft.com/office/powerpoint/2010/main" val="1757299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hussam\Desktop\untitle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57912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200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Users\hussam\Desktop\bbmapAsse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3058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550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C00000"/>
                </a:solidFill>
              </a:rPr>
              <a:t>In cases of Graves’ disease, toxic MNG or adenoma:</a:t>
            </a:r>
          </a:p>
          <a:p>
            <a:pPr marL="651510" indent="-514350">
              <a:buAutoNum type="arabicPeriod"/>
            </a:pPr>
            <a:r>
              <a:rPr lang="en-US" dirty="0" smtClean="0"/>
              <a:t>Anti-thyroid medications, </a:t>
            </a:r>
            <a:r>
              <a:rPr lang="en-US" dirty="0" err="1" smtClean="0"/>
              <a:t>i.e</a:t>
            </a:r>
            <a:r>
              <a:rPr lang="en-US" dirty="0" smtClean="0"/>
              <a:t> </a:t>
            </a:r>
            <a:r>
              <a:rPr lang="en-US" dirty="0" err="1" smtClean="0"/>
              <a:t>carbimazole</a:t>
            </a:r>
            <a:endParaRPr lang="en-US" dirty="0" smtClean="0"/>
          </a:p>
          <a:p>
            <a:pPr marL="651510" indent="-514350">
              <a:buAutoNum type="arabicPeriod"/>
            </a:pPr>
            <a:r>
              <a:rPr lang="en-US" dirty="0" smtClean="0"/>
              <a:t>I131 treatment</a:t>
            </a:r>
          </a:p>
          <a:p>
            <a:pPr marL="651510" indent="-514350">
              <a:buAutoNum type="arabicPeriod"/>
            </a:pPr>
            <a:r>
              <a:rPr lang="en-US" dirty="0" smtClean="0"/>
              <a:t>Surgery</a:t>
            </a:r>
          </a:p>
          <a:p>
            <a:pPr marL="651510" indent="-514350">
              <a:buAutoNum type="arabicPeriod"/>
            </a:pPr>
            <a:r>
              <a:rPr lang="en-US" dirty="0" smtClean="0"/>
              <a:t>Temporary beta blockers for symptoms control.</a:t>
            </a:r>
          </a:p>
          <a:p>
            <a:r>
              <a:rPr lang="en-US" b="1" dirty="0" smtClean="0">
                <a:solidFill>
                  <a:srgbClr val="C00000"/>
                </a:solidFill>
              </a:rPr>
              <a:t>In cases of </a:t>
            </a:r>
            <a:r>
              <a:rPr lang="en-US" b="1" dirty="0" err="1" smtClean="0">
                <a:solidFill>
                  <a:srgbClr val="C00000"/>
                </a:solidFill>
              </a:rPr>
              <a:t>subacute</a:t>
            </a:r>
            <a:r>
              <a:rPr lang="en-US" b="1" dirty="0" smtClean="0">
                <a:solidFill>
                  <a:srgbClr val="C00000"/>
                </a:solidFill>
              </a:rPr>
              <a:t> thyroiditis </a:t>
            </a:r>
            <a:r>
              <a:rPr lang="en-US" b="1" dirty="0" smtClean="0">
                <a:solidFill>
                  <a:srgbClr val="C00000"/>
                </a:solidFill>
                <a:sym typeface="Wingdings" panose="05000000000000000000" pitchFamily="2" charset="2"/>
              </a:rPr>
              <a:t> </a:t>
            </a:r>
            <a:r>
              <a:rPr lang="en-US" dirty="0"/>
              <a:t>Temporary beta </a:t>
            </a:r>
            <a:r>
              <a:rPr lang="en-US" dirty="0" smtClean="0"/>
              <a:t>blockers, NSAID’s and/or steroids for symptoms control.</a:t>
            </a:r>
            <a:endParaRPr lang="en-US" dirty="0"/>
          </a:p>
        </p:txBody>
      </p:sp>
    </p:spTree>
    <p:extLst>
      <p:ext uri="{BB962C8B-B14F-4D97-AF65-F5344CB8AC3E}">
        <p14:creationId xmlns:p14="http://schemas.microsoft.com/office/powerpoint/2010/main" val="908674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Introduction</a:t>
            </a:r>
            <a:endParaRPr lang="en-US" b="1" dirty="0"/>
          </a:p>
        </p:txBody>
      </p:sp>
      <p:sp>
        <p:nvSpPr>
          <p:cNvPr id="3" name="Content Placeholder 2"/>
          <p:cNvSpPr>
            <a:spLocks noGrp="1"/>
          </p:cNvSpPr>
          <p:nvPr>
            <p:ph idx="1"/>
          </p:nvPr>
        </p:nvSpPr>
        <p:spPr>
          <a:xfrm>
            <a:off x="457200" y="1219200"/>
            <a:ext cx="8229600" cy="5410200"/>
          </a:xfrm>
        </p:spPr>
        <p:txBody>
          <a:bodyPr>
            <a:normAutofit/>
          </a:bodyPr>
          <a:lstStyle/>
          <a:p>
            <a:r>
              <a:rPr lang="en-US" dirty="0" smtClean="0">
                <a:effectLst/>
              </a:rPr>
              <a:t>The thyroid is one of the largest of the endocrine organs, weighing approximately 15 to 20 g.</a:t>
            </a:r>
          </a:p>
          <a:p>
            <a:r>
              <a:rPr lang="en-US" dirty="0" smtClean="0"/>
              <a:t>It has a tremendous </a:t>
            </a:r>
          </a:p>
          <a:p>
            <a:pPr marL="137160" indent="0">
              <a:buNone/>
            </a:pPr>
            <a:r>
              <a:rPr lang="en-US" dirty="0"/>
              <a:t> </a:t>
            </a:r>
            <a:r>
              <a:rPr lang="en-US" dirty="0" smtClean="0"/>
              <a:t>   potential </a:t>
            </a:r>
            <a:r>
              <a:rPr lang="en-US" dirty="0" smtClean="0">
                <a:effectLst/>
              </a:rPr>
              <a:t>for growth  </a:t>
            </a:r>
          </a:p>
          <a:p>
            <a:pPr marL="137160" indent="0">
              <a:buNone/>
            </a:pPr>
            <a:r>
              <a:rPr lang="en-US" dirty="0">
                <a:sym typeface="Wingdings" panose="05000000000000000000" pitchFamily="2" charset="2"/>
              </a:rPr>
              <a:t> </a:t>
            </a:r>
            <a:r>
              <a:rPr lang="en-US" dirty="0" smtClean="0">
                <a:sym typeface="Wingdings" panose="05000000000000000000" pitchFamily="2" charset="2"/>
              </a:rPr>
              <a:t>   </a:t>
            </a:r>
            <a:r>
              <a:rPr lang="en-US" dirty="0" smtClean="0">
                <a:effectLst/>
                <a:sym typeface="Wingdings" panose="05000000000000000000" pitchFamily="2" charset="2"/>
              </a:rPr>
              <a:t> </a:t>
            </a:r>
            <a:r>
              <a:rPr lang="en-US" dirty="0" smtClean="0">
                <a:effectLst/>
              </a:rPr>
              <a:t>termed a </a:t>
            </a:r>
            <a:r>
              <a:rPr lang="en-US" i="1" dirty="0" smtClean="0">
                <a:effectLst/>
              </a:rPr>
              <a:t>goiter,</a:t>
            </a:r>
            <a:r>
              <a:rPr lang="en-US" dirty="0" smtClean="0">
                <a:effectLst/>
              </a:rPr>
              <a:t> </a:t>
            </a:r>
          </a:p>
          <a:p>
            <a:pPr marL="137160" indent="0">
              <a:buNone/>
            </a:pPr>
            <a:r>
              <a:rPr lang="en-US" dirty="0"/>
              <a:t> </a:t>
            </a:r>
            <a:r>
              <a:rPr lang="en-US" dirty="0" smtClean="0"/>
              <a:t>    </a:t>
            </a:r>
            <a:r>
              <a:rPr lang="en-US" dirty="0" smtClean="0">
                <a:effectLst/>
              </a:rPr>
              <a:t>can weigh many </a:t>
            </a:r>
          </a:p>
          <a:p>
            <a:pPr marL="137160" indent="0">
              <a:buNone/>
            </a:pPr>
            <a:r>
              <a:rPr lang="en-US" dirty="0"/>
              <a:t> </a:t>
            </a:r>
            <a:r>
              <a:rPr lang="en-US" dirty="0" smtClean="0"/>
              <a:t>    </a:t>
            </a:r>
            <a:r>
              <a:rPr lang="en-US" dirty="0" smtClean="0">
                <a:effectLst/>
              </a:rPr>
              <a:t>hundreds of grams.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209800"/>
            <a:ext cx="449580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417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914400"/>
          </a:xfrm>
        </p:spPr>
        <p:txBody>
          <a:bodyPr>
            <a:normAutofit/>
          </a:bodyPr>
          <a:lstStyle/>
          <a:p>
            <a:r>
              <a:rPr lang="en-US" sz="3200" dirty="0" smtClean="0"/>
              <a:t>THYROID STORM/THYROID CRISES</a:t>
            </a:r>
            <a:endParaRPr lang="en-US" sz="3200" dirty="0"/>
          </a:p>
        </p:txBody>
      </p:sp>
      <p:sp>
        <p:nvSpPr>
          <p:cNvPr id="3" name="Content Placeholder 2"/>
          <p:cNvSpPr>
            <a:spLocks noGrp="1"/>
          </p:cNvSpPr>
          <p:nvPr>
            <p:ph idx="1"/>
          </p:nvPr>
        </p:nvSpPr>
        <p:spPr>
          <a:xfrm>
            <a:off x="457200" y="990600"/>
            <a:ext cx="8229600" cy="5715000"/>
          </a:xfrm>
        </p:spPr>
        <p:txBody>
          <a:bodyPr>
            <a:normAutofit/>
          </a:bodyPr>
          <a:lstStyle/>
          <a:p>
            <a:r>
              <a:rPr lang="en-US" dirty="0" smtClean="0"/>
              <a:t>An acute</a:t>
            </a:r>
            <a:r>
              <a:rPr lang="en-US" dirty="0"/>
              <a:t>, life-threatening, </a:t>
            </a:r>
            <a:endParaRPr lang="en-US" dirty="0" smtClean="0"/>
          </a:p>
          <a:p>
            <a:pPr marL="137160" indent="0">
              <a:buNone/>
            </a:pPr>
            <a:r>
              <a:rPr lang="en-US" dirty="0"/>
              <a:t> </a:t>
            </a:r>
            <a:r>
              <a:rPr lang="en-US" dirty="0" smtClean="0"/>
              <a:t>    </a:t>
            </a:r>
            <a:r>
              <a:rPr lang="en-US" dirty="0" err="1" smtClean="0"/>
              <a:t>hypermetabolic</a:t>
            </a:r>
            <a:r>
              <a:rPr lang="en-US" dirty="0" smtClean="0"/>
              <a:t> </a:t>
            </a:r>
            <a:r>
              <a:rPr lang="en-US" dirty="0"/>
              <a:t>state induced </a:t>
            </a:r>
            <a:endParaRPr lang="en-US" dirty="0" smtClean="0"/>
          </a:p>
          <a:p>
            <a:pPr marL="137160" indent="0">
              <a:buNone/>
            </a:pPr>
            <a:r>
              <a:rPr lang="en-US" dirty="0"/>
              <a:t> </a:t>
            </a:r>
            <a:r>
              <a:rPr lang="en-US" dirty="0" smtClean="0"/>
              <a:t>    by excessive release of </a:t>
            </a:r>
          </a:p>
          <a:p>
            <a:pPr marL="137160" indent="0">
              <a:buNone/>
            </a:pPr>
            <a:r>
              <a:rPr lang="en-US" dirty="0"/>
              <a:t> </a:t>
            </a:r>
            <a:r>
              <a:rPr lang="en-US" dirty="0" smtClean="0"/>
              <a:t>    thyroid hormones.</a:t>
            </a:r>
          </a:p>
          <a:p>
            <a:r>
              <a:rPr lang="en-US" dirty="0" smtClean="0"/>
              <a:t>Presentation: Fever</a:t>
            </a:r>
            <a:r>
              <a:rPr lang="en-US" dirty="0"/>
              <a:t>, </a:t>
            </a:r>
            <a:endParaRPr lang="en-US" dirty="0" smtClean="0"/>
          </a:p>
          <a:p>
            <a:pPr marL="137160" indent="0">
              <a:buNone/>
            </a:pPr>
            <a:r>
              <a:rPr lang="en-US" dirty="0"/>
              <a:t> </a:t>
            </a:r>
            <a:r>
              <a:rPr lang="en-US" dirty="0" smtClean="0"/>
              <a:t>    tachycardia, HTN , </a:t>
            </a:r>
            <a:r>
              <a:rPr lang="en-US" dirty="0"/>
              <a:t>and </a:t>
            </a:r>
            <a:endParaRPr lang="en-US" dirty="0" smtClean="0"/>
          </a:p>
          <a:p>
            <a:pPr marL="137160" indent="0">
              <a:buNone/>
            </a:pPr>
            <a:r>
              <a:rPr lang="en-US" dirty="0"/>
              <a:t> </a:t>
            </a:r>
            <a:r>
              <a:rPr lang="en-US" dirty="0" smtClean="0"/>
              <a:t>    neurological </a:t>
            </a:r>
            <a:r>
              <a:rPr lang="en-US" dirty="0"/>
              <a:t>and GI </a:t>
            </a:r>
            <a:endParaRPr lang="en-US" dirty="0" smtClean="0"/>
          </a:p>
          <a:p>
            <a:pPr marL="137160" indent="0">
              <a:buNone/>
            </a:pPr>
            <a:r>
              <a:rPr lang="en-US" dirty="0"/>
              <a:t> </a:t>
            </a:r>
            <a:r>
              <a:rPr lang="en-US" dirty="0" smtClean="0"/>
              <a:t>    abnormalities</a:t>
            </a:r>
            <a:r>
              <a:rPr lang="en-US" dirty="0"/>
              <a:t>. </a:t>
            </a: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906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287" y="2810741"/>
            <a:ext cx="24384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0287" y="4610966"/>
            <a:ext cx="2452688" cy="1942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0865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75960"/>
          </a:xfrm>
        </p:spPr>
        <p:txBody>
          <a:bodyPr/>
          <a:lstStyle/>
          <a:p>
            <a:r>
              <a:rPr lang="en-US" dirty="0"/>
              <a:t>Rapid diagnosis and aggressive treatment are critical.</a:t>
            </a:r>
          </a:p>
          <a:p>
            <a:r>
              <a:rPr lang="en-US" dirty="0"/>
              <a:t>Diagnosis is primarily clinical</a:t>
            </a:r>
          </a:p>
          <a:p>
            <a:r>
              <a:rPr lang="en-US" dirty="0"/>
              <a:t>Management: Supportive measures, </a:t>
            </a:r>
            <a:r>
              <a:rPr lang="en-US" dirty="0" err="1"/>
              <a:t>Propylthiouracil</a:t>
            </a:r>
            <a:r>
              <a:rPr lang="en-US" dirty="0"/>
              <a:t> and Beta blockers.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124200"/>
            <a:ext cx="60198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101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Case#1</a:t>
            </a:r>
            <a:endParaRPr lang="en-US" dirty="0"/>
          </a:p>
        </p:txBody>
      </p:sp>
      <p:sp>
        <p:nvSpPr>
          <p:cNvPr id="3" name="Content Placeholder 2"/>
          <p:cNvSpPr>
            <a:spLocks noGrp="1"/>
          </p:cNvSpPr>
          <p:nvPr>
            <p:ph idx="1"/>
          </p:nvPr>
        </p:nvSpPr>
        <p:spPr/>
        <p:txBody>
          <a:bodyPr/>
          <a:lstStyle/>
          <a:p>
            <a:r>
              <a:rPr lang="en-US" dirty="0"/>
              <a:t>All of the following etiologies of thyrotoxicosis can cause increased thyroid iodine uptake except:</a:t>
            </a:r>
          </a:p>
          <a:p>
            <a:pPr marL="651510" indent="-514350">
              <a:buAutoNum type="alphaUcPeriod"/>
            </a:pPr>
            <a:r>
              <a:rPr lang="en-US" dirty="0"/>
              <a:t>Graves’ disease</a:t>
            </a:r>
          </a:p>
          <a:p>
            <a:pPr marL="651510" indent="-514350">
              <a:buAutoNum type="alphaUcPeriod"/>
            </a:pPr>
            <a:r>
              <a:rPr lang="en-US" dirty="0"/>
              <a:t>Toxic Multi-nodular goiter</a:t>
            </a:r>
          </a:p>
          <a:p>
            <a:pPr marL="651510" indent="-514350">
              <a:buFont typeface="Wingdings 2"/>
              <a:buAutoNum type="alphaUcPeriod"/>
            </a:pPr>
            <a:r>
              <a:rPr lang="en-US" dirty="0"/>
              <a:t>Hyperthyroidism due to </a:t>
            </a:r>
            <a:r>
              <a:rPr lang="en-US" dirty="0" err="1"/>
              <a:t>thyrotropin</a:t>
            </a:r>
            <a:r>
              <a:rPr lang="en-US" dirty="0"/>
              <a:t> secretion (TSH-</a:t>
            </a:r>
            <a:r>
              <a:rPr lang="en-US" dirty="0" err="1"/>
              <a:t>oma</a:t>
            </a:r>
            <a:r>
              <a:rPr lang="en-US" dirty="0"/>
              <a:t>). </a:t>
            </a:r>
          </a:p>
          <a:p>
            <a:pPr marL="651510" indent="-514350">
              <a:buAutoNum type="alphaUcPeriod"/>
            </a:pPr>
            <a:r>
              <a:rPr lang="en-US" dirty="0"/>
              <a:t>Iatrogenic thyrotoxicosis</a:t>
            </a:r>
          </a:p>
          <a:p>
            <a:endParaRPr lang="en-US" dirty="0"/>
          </a:p>
        </p:txBody>
      </p:sp>
    </p:spTree>
    <p:extLst>
      <p:ext uri="{BB962C8B-B14F-4D97-AF65-F5344CB8AC3E}">
        <p14:creationId xmlns:p14="http://schemas.microsoft.com/office/powerpoint/2010/main" val="2562636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51510" lvl="0" indent="-514350">
              <a:buClr>
                <a:prstClr val="white">
                  <a:shade val="95000"/>
                </a:prstClr>
              </a:buClr>
              <a:buFont typeface="Wingdings 2"/>
              <a:buAutoNum type="alphaUcPeriod"/>
            </a:pPr>
            <a:r>
              <a:rPr lang="en-US" dirty="0">
                <a:solidFill>
                  <a:prstClr val="white"/>
                </a:solidFill>
              </a:rPr>
              <a:t>Graves’ disease</a:t>
            </a:r>
          </a:p>
          <a:p>
            <a:pPr marL="651510" lvl="0" indent="-514350">
              <a:buClr>
                <a:prstClr val="white">
                  <a:shade val="95000"/>
                </a:prstClr>
              </a:buClr>
              <a:buFont typeface="Wingdings 2"/>
              <a:buAutoNum type="alphaUcPeriod"/>
            </a:pPr>
            <a:r>
              <a:rPr lang="en-US" dirty="0">
                <a:solidFill>
                  <a:prstClr val="white"/>
                </a:solidFill>
              </a:rPr>
              <a:t>Toxic Multi-nodular goiter</a:t>
            </a:r>
          </a:p>
          <a:p>
            <a:pPr marL="651510" lvl="0" indent="-514350">
              <a:buClr>
                <a:prstClr val="white">
                  <a:shade val="95000"/>
                </a:prstClr>
              </a:buClr>
              <a:buFont typeface="Wingdings 2"/>
              <a:buAutoNum type="alphaUcPeriod"/>
            </a:pPr>
            <a:r>
              <a:rPr lang="en-US" dirty="0">
                <a:solidFill>
                  <a:prstClr val="white"/>
                </a:solidFill>
              </a:rPr>
              <a:t>Hyperthyroidism due to </a:t>
            </a:r>
            <a:r>
              <a:rPr lang="en-US" dirty="0" err="1">
                <a:solidFill>
                  <a:prstClr val="white"/>
                </a:solidFill>
              </a:rPr>
              <a:t>thyrotropin</a:t>
            </a:r>
            <a:r>
              <a:rPr lang="en-US" dirty="0">
                <a:solidFill>
                  <a:prstClr val="white"/>
                </a:solidFill>
              </a:rPr>
              <a:t> secretion (TSH-</a:t>
            </a:r>
            <a:r>
              <a:rPr lang="en-US" dirty="0" err="1">
                <a:solidFill>
                  <a:prstClr val="white"/>
                </a:solidFill>
              </a:rPr>
              <a:t>oma</a:t>
            </a:r>
            <a:r>
              <a:rPr lang="en-US" dirty="0">
                <a:solidFill>
                  <a:prstClr val="white"/>
                </a:solidFill>
              </a:rPr>
              <a:t>). </a:t>
            </a:r>
          </a:p>
          <a:p>
            <a:pPr marL="651510" lvl="0" indent="-514350">
              <a:buClr>
                <a:prstClr val="white">
                  <a:shade val="95000"/>
                </a:prstClr>
              </a:buClr>
              <a:buFont typeface="Wingdings 2"/>
              <a:buAutoNum type="alphaUcPeriod"/>
            </a:pPr>
            <a:r>
              <a:rPr lang="en-US" b="1" dirty="0">
                <a:solidFill>
                  <a:srgbClr val="FF0000"/>
                </a:solidFill>
              </a:rPr>
              <a:t>Iatrogenic thyrotoxicosis</a:t>
            </a:r>
          </a:p>
          <a:p>
            <a:endParaRPr lang="en-US" dirty="0"/>
          </a:p>
        </p:txBody>
      </p:sp>
    </p:spTree>
    <p:extLst>
      <p:ext uri="{BB962C8B-B14F-4D97-AF65-F5344CB8AC3E}">
        <p14:creationId xmlns:p14="http://schemas.microsoft.com/office/powerpoint/2010/main" val="3337405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Case#2</a:t>
            </a:r>
            <a:endParaRPr lang="en-US" dirty="0"/>
          </a:p>
        </p:txBody>
      </p:sp>
      <p:sp>
        <p:nvSpPr>
          <p:cNvPr id="3" name="Content Placeholder 2"/>
          <p:cNvSpPr>
            <a:spLocks noGrp="1"/>
          </p:cNvSpPr>
          <p:nvPr>
            <p:ph idx="1"/>
          </p:nvPr>
        </p:nvSpPr>
        <p:spPr/>
        <p:txBody>
          <a:bodyPr>
            <a:normAutofit lnSpcReduction="10000"/>
          </a:bodyPr>
          <a:lstStyle/>
          <a:p>
            <a:r>
              <a:rPr lang="en-US" dirty="0"/>
              <a:t>22 y/o female with no known medical problems, presented to endocrinology clinic for further evaluation of a newly diagnosed thyrotoxicosis which was confirmed per repeat labs, on PE she was noted to have a mild bilateral </a:t>
            </a:r>
            <a:r>
              <a:rPr lang="en-US" dirty="0" err="1"/>
              <a:t>exophthalmus</a:t>
            </a:r>
            <a:r>
              <a:rPr lang="en-US" dirty="0"/>
              <a:t>. The most likely cause of her thyrotoxicosis is:</a:t>
            </a:r>
          </a:p>
          <a:p>
            <a:pPr marL="651510" indent="-514350">
              <a:buAutoNum type="alphaUcPeriod"/>
            </a:pPr>
            <a:r>
              <a:rPr lang="en-US" dirty="0"/>
              <a:t>Graves’ Disease</a:t>
            </a:r>
          </a:p>
          <a:p>
            <a:pPr marL="651510" indent="-514350">
              <a:buAutoNum type="alphaUcPeriod"/>
            </a:pPr>
            <a:r>
              <a:rPr lang="en-US" dirty="0"/>
              <a:t>Toxic MNG</a:t>
            </a:r>
          </a:p>
          <a:p>
            <a:pPr marL="651510" indent="-514350">
              <a:buAutoNum type="alphaUcPeriod"/>
            </a:pPr>
            <a:r>
              <a:rPr lang="en-US" dirty="0"/>
              <a:t>Iatrogenic thyrotoxicosis</a:t>
            </a:r>
          </a:p>
          <a:p>
            <a:pPr marL="651510" indent="-514350">
              <a:buAutoNum type="alphaUcPeriod"/>
            </a:pPr>
            <a:r>
              <a:rPr lang="en-US" dirty="0"/>
              <a:t>TSH-</a:t>
            </a:r>
            <a:r>
              <a:rPr lang="en-US" dirty="0" err="1"/>
              <a:t>oma</a:t>
            </a:r>
            <a:endParaRPr lang="en-US" dirty="0"/>
          </a:p>
          <a:p>
            <a:endParaRPr lang="en-US" dirty="0"/>
          </a:p>
        </p:txBody>
      </p:sp>
    </p:spTree>
    <p:extLst>
      <p:ext uri="{BB962C8B-B14F-4D97-AF65-F5344CB8AC3E}">
        <p14:creationId xmlns:p14="http://schemas.microsoft.com/office/powerpoint/2010/main" val="3042404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2743200"/>
          </a:xfrm>
        </p:spPr>
        <p:txBody>
          <a:bodyPr/>
          <a:lstStyle/>
          <a:p>
            <a:pPr marL="651510" indent="-514350">
              <a:buAutoNum type="alphaUcPeriod"/>
            </a:pPr>
            <a:r>
              <a:rPr lang="en-US" b="1" dirty="0">
                <a:solidFill>
                  <a:srgbClr val="FF0000"/>
                </a:solidFill>
              </a:rPr>
              <a:t>Graves’ Disease</a:t>
            </a:r>
          </a:p>
          <a:p>
            <a:pPr marL="651510" indent="-514350">
              <a:buAutoNum type="alphaUcPeriod"/>
            </a:pPr>
            <a:r>
              <a:rPr lang="en-US" dirty="0"/>
              <a:t>Toxic MNG</a:t>
            </a:r>
          </a:p>
          <a:p>
            <a:pPr marL="651510" indent="-514350">
              <a:buAutoNum type="alphaUcPeriod"/>
            </a:pPr>
            <a:r>
              <a:rPr lang="en-US" dirty="0"/>
              <a:t>Iatrogenic thyrotoxicosis</a:t>
            </a:r>
          </a:p>
          <a:p>
            <a:pPr marL="651510" indent="-514350">
              <a:buAutoNum type="alphaUcPeriod"/>
            </a:pPr>
            <a:r>
              <a:rPr lang="en-US" dirty="0" smtClean="0"/>
              <a:t>TSH-</a:t>
            </a:r>
            <a:r>
              <a:rPr lang="en-US" dirty="0" err="1" smtClean="0"/>
              <a:t>oma</a:t>
            </a:r>
            <a:endParaRPr lang="en-US" dirty="0"/>
          </a:p>
        </p:txBody>
      </p:sp>
      <p:pic>
        <p:nvPicPr>
          <p:cNvPr id="4098" name="Picture 2" descr="http://t2.gstatic.com/images?q=tbn:ANd9GcTIH2TyzvdIDWYgL2L0Ph70IYfkDmVNqnTdjRR8KRF2VsC3K9q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619" y="838200"/>
            <a:ext cx="33813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620" y="3581400"/>
            <a:ext cx="3381374"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142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Case#3</a:t>
            </a:r>
            <a:endParaRPr lang="en-US" dirty="0"/>
          </a:p>
        </p:txBody>
      </p:sp>
      <p:sp>
        <p:nvSpPr>
          <p:cNvPr id="3" name="Content Placeholder 2"/>
          <p:cNvSpPr>
            <a:spLocks noGrp="1"/>
          </p:cNvSpPr>
          <p:nvPr>
            <p:ph idx="1"/>
          </p:nvPr>
        </p:nvSpPr>
        <p:spPr>
          <a:xfrm>
            <a:off x="457200" y="1295400"/>
            <a:ext cx="8229600" cy="5334000"/>
          </a:xfrm>
        </p:spPr>
        <p:txBody>
          <a:bodyPr/>
          <a:lstStyle/>
          <a:p>
            <a:r>
              <a:rPr lang="en-US" dirty="0" smtClean="0"/>
              <a:t>18 y/o pregnant female, currently 26+ weeks pregnant, presented with thyrotoxicosis, exam showed a 4 cm palpable right thyroid nodule, labs with suppressed TSH and high Free T4. The best next step in management is:</a:t>
            </a:r>
          </a:p>
          <a:p>
            <a:pPr marL="651510" indent="-514350">
              <a:buAutoNum type="alphaUcPeriod"/>
            </a:pPr>
            <a:r>
              <a:rPr lang="en-US" dirty="0" smtClean="0"/>
              <a:t>Proceed with thyroid uptake and scan.</a:t>
            </a:r>
          </a:p>
          <a:p>
            <a:pPr marL="651510" indent="-514350">
              <a:buAutoNum type="alphaUcPeriod"/>
            </a:pPr>
            <a:r>
              <a:rPr lang="en-US" dirty="0" smtClean="0"/>
              <a:t>Start her on low dose </a:t>
            </a:r>
            <a:r>
              <a:rPr lang="en-US" dirty="0" err="1" smtClean="0"/>
              <a:t>methimazole</a:t>
            </a:r>
            <a:r>
              <a:rPr lang="en-US" dirty="0" smtClean="0"/>
              <a:t>, repeat thyroid labs after 4 weeks.</a:t>
            </a:r>
          </a:p>
          <a:p>
            <a:pPr marL="651510" indent="-514350">
              <a:buAutoNum type="alphaUcPeriod"/>
            </a:pPr>
            <a:r>
              <a:rPr lang="en-US" dirty="0" smtClean="0"/>
              <a:t>Proceed with empiric I131 treatment.</a:t>
            </a:r>
          </a:p>
          <a:p>
            <a:pPr marL="651510" indent="-514350">
              <a:buAutoNum type="alphaUcPeriod"/>
            </a:pPr>
            <a:r>
              <a:rPr lang="en-US" dirty="0" smtClean="0"/>
              <a:t>Proceed with right thyroid nodule FNA</a:t>
            </a:r>
          </a:p>
          <a:p>
            <a:pPr marL="651510" indent="-514350">
              <a:buAutoNum type="alphaUcPeriod"/>
            </a:pPr>
            <a:endParaRPr lang="en-US" dirty="0" smtClean="0"/>
          </a:p>
          <a:p>
            <a:pPr marL="651510" indent="-514350">
              <a:buAutoNum type="alphaUcPeriod"/>
            </a:pPr>
            <a:endParaRPr lang="en-US" dirty="0"/>
          </a:p>
        </p:txBody>
      </p:sp>
    </p:spTree>
    <p:extLst>
      <p:ext uri="{BB962C8B-B14F-4D97-AF65-F5344CB8AC3E}">
        <p14:creationId xmlns:p14="http://schemas.microsoft.com/office/powerpoint/2010/main" val="3785624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51510" indent="-514350">
              <a:buAutoNum type="alphaUcPeriod"/>
            </a:pPr>
            <a:r>
              <a:rPr lang="en-US" dirty="0"/>
              <a:t>Proceed with thyroid uptake and scan.</a:t>
            </a:r>
          </a:p>
          <a:p>
            <a:pPr marL="651510" indent="-514350">
              <a:buAutoNum type="alphaUcPeriod"/>
            </a:pPr>
            <a:r>
              <a:rPr lang="en-US" b="1" dirty="0">
                <a:solidFill>
                  <a:srgbClr val="FF0000"/>
                </a:solidFill>
              </a:rPr>
              <a:t>Start her on low dose </a:t>
            </a:r>
            <a:r>
              <a:rPr lang="en-US" b="1" dirty="0" err="1">
                <a:solidFill>
                  <a:srgbClr val="FF0000"/>
                </a:solidFill>
              </a:rPr>
              <a:t>methimazole</a:t>
            </a:r>
            <a:r>
              <a:rPr lang="en-US" b="1" dirty="0">
                <a:solidFill>
                  <a:srgbClr val="FF0000"/>
                </a:solidFill>
              </a:rPr>
              <a:t>, repeat thyroid labs after 4 weeks.</a:t>
            </a:r>
          </a:p>
          <a:p>
            <a:pPr marL="651510" indent="-514350">
              <a:buAutoNum type="alphaUcPeriod"/>
            </a:pPr>
            <a:r>
              <a:rPr lang="en-US" dirty="0"/>
              <a:t>Proceed with empiric I131 treatment.</a:t>
            </a:r>
          </a:p>
          <a:p>
            <a:pPr marL="651510" indent="-514350">
              <a:buAutoNum type="alphaUcPeriod"/>
            </a:pPr>
            <a:r>
              <a:rPr lang="en-US" dirty="0"/>
              <a:t>Proceed with right thyroid nodule FNA</a:t>
            </a:r>
          </a:p>
          <a:p>
            <a:endParaRPr lang="en-US" dirty="0"/>
          </a:p>
        </p:txBody>
      </p:sp>
    </p:spTree>
    <p:extLst>
      <p:ext uri="{BB962C8B-B14F-4D97-AF65-F5344CB8AC3E}">
        <p14:creationId xmlns:p14="http://schemas.microsoft.com/office/powerpoint/2010/main" val="3024409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Hypothyroidism</a:t>
            </a:r>
            <a:endParaRPr lang="en-US" dirty="0"/>
          </a:p>
        </p:txBody>
      </p:sp>
      <p:pic>
        <p:nvPicPr>
          <p:cNvPr id="10245" name="Picture 5" descr="C:\Users\hussam\Desktop\untitle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1" y="1371600"/>
            <a:ext cx="4114799"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380999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947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hussam\Desktop\bbmapAsse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4564" y="304800"/>
            <a:ext cx="6629400" cy="5181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5934670"/>
            <a:ext cx="8610600" cy="338554"/>
          </a:xfrm>
          <a:prstGeom prst="rect">
            <a:avLst/>
          </a:prstGeom>
        </p:spPr>
        <p:txBody>
          <a:bodyPr wrap="square">
            <a:spAutoFit/>
          </a:bodyPr>
          <a:lstStyle/>
          <a:p>
            <a:r>
              <a:rPr lang="en-US" sz="1600" b="1" dirty="0" smtClean="0">
                <a:solidFill>
                  <a:schemeClr val="bg1"/>
                </a:solidFill>
                <a:effectLst/>
              </a:rPr>
              <a:t>Typical appearance with moderately severe primary hypothyroidism or myxedema</a:t>
            </a:r>
            <a:endParaRPr lang="en-US" sz="1600" b="1" dirty="0">
              <a:solidFill>
                <a:schemeClr val="bg1"/>
              </a:solidFill>
            </a:endParaRPr>
          </a:p>
        </p:txBody>
      </p:sp>
    </p:spTree>
    <p:extLst>
      <p:ext uri="{BB962C8B-B14F-4D97-AF65-F5344CB8AC3E}">
        <p14:creationId xmlns:p14="http://schemas.microsoft.com/office/powerpoint/2010/main" val="3777428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p:spPr>
        <p:txBody>
          <a:bodyPr/>
          <a:lstStyle/>
          <a:p>
            <a:r>
              <a:rPr lang="en-US" dirty="0"/>
              <a:t>The normal thyroid is made up of two lobes joined by a thin band of tissue, the isthmus.</a:t>
            </a:r>
          </a:p>
          <a:p>
            <a:r>
              <a:rPr lang="en-US" dirty="0"/>
              <a:t>Two pairs of vessels constitute the major arterial blood supply, the superior thyroid artery, arising from the </a:t>
            </a:r>
            <a:endParaRPr lang="en-US" dirty="0" smtClean="0"/>
          </a:p>
          <a:p>
            <a:pPr marL="137160" indent="0">
              <a:buNone/>
            </a:pPr>
            <a:r>
              <a:rPr lang="en-US" dirty="0"/>
              <a:t> </a:t>
            </a:r>
            <a:r>
              <a:rPr lang="en-US" dirty="0" smtClean="0"/>
              <a:t>    external </a:t>
            </a:r>
            <a:r>
              <a:rPr lang="en-US" dirty="0"/>
              <a:t>carotid artery, </a:t>
            </a:r>
            <a:endParaRPr lang="en-US" dirty="0" smtClean="0"/>
          </a:p>
          <a:p>
            <a:pPr marL="137160" indent="0">
              <a:buNone/>
            </a:pPr>
            <a:r>
              <a:rPr lang="en-US" dirty="0"/>
              <a:t> </a:t>
            </a:r>
            <a:r>
              <a:rPr lang="en-US" dirty="0" smtClean="0"/>
              <a:t>    and </a:t>
            </a:r>
            <a:r>
              <a:rPr lang="en-US" dirty="0"/>
              <a:t>the inferior thyroid </a:t>
            </a:r>
            <a:endParaRPr lang="en-US" dirty="0" smtClean="0"/>
          </a:p>
          <a:p>
            <a:pPr marL="137160" indent="0">
              <a:buNone/>
            </a:pPr>
            <a:r>
              <a:rPr lang="en-US" dirty="0"/>
              <a:t> </a:t>
            </a:r>
            <a:r>
              <a:rPr lang="en-US" dirty="0" smtClean="0"/>
              <a:t>    artery</a:t>
            </a:r>
            <a:r>
              <a:rPr lang="en-US" dirty="0"/>
              <a:t>, arising from the </a:t>
            </a:r>
            <a:endParaRPr lang="en-US" dirty="0" smtClean="0"/>
          </a:p>
          <a:p>
            <a:pPr marL="137160" indent="0">
              <a:buNone/>
            </a:pPr>
            <a:r>
              <a:rPr lang="en-US" dirty="0"/>
              <a:t> </a:t>
            </a:r>
            <a:r>
              <a:rPr lang="en-US" dirty="0" smtClean="0"/>
              <a:t>    subclavian </a:t>
            </a:r>
            <a:r>
              <a:rPr lang="en-US" dirty="0"/>
              <a:t>artery.</a:t>
            </a:r>
          </a:p>
          <a:p>
            <a:pPr marL="137160" indent="0">
              <a:buNone/>
            </a:pPr>
            <a:endParaRPr lang="en-US" dirty="0"/>
          </a:p>
        </p:txBody>
      </p:sp>
      <p:pic>
        <p:nvPicPr>
          <p:cNvPr id="4" name="Picture 2" descr="C:\Users\hussam\Desktop\Thyroid-G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0"/>
            <a:ext cx="38862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225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Causes of hypothyroidism</a:t>
            </a:r>
            <a:endParaRPr lang="en-US" dirty="0"/>
          </a:p>
        </p:txBody>
      </p:sp>
      <p:sp>
        <p:nvSpPr>
          <p:cNvPr id="3" name="Content Placeholder 2"/>
          <p:cNvSpPr>
            <a:spLocks noGrp="1"/>
          </p:cNvSpPr>
          <p:nvPr>
            <p:ph idx="1"/>
          </p:nvPr>
        </p:nvSpPr>
        <p:spPr>
          <a:xfrm>
            <a:off x="457200" y="1219200"/>
            <a:ext cx="8229600" cy="5090160"/>
          </a:xfrm>
        </p:spPr>
        <p:txBody>
          <a:bodyPr/>
          <a:lstStyle/>
          <a:p>
            <a:pPr marL="651510" indent="-514350">
              <a:buAutoNum type="arabicPeriod"/>
            </a:pPr>
            <a:r>
              <a:rPr lang="en-US" dirty="0" smtClean="0"/>
              <a:t>Hashimoto’s thyroiditis.</a:t>
            </a:r>
          </a:p>
          <a:p>
            <a:pPr marL="651510" indent="-514350">
              <a:buAutoNum type="arabicPeriod"/>
            </a:pPr>
            <a:r>
              <a:rPr lang="en-US" dirty="0" smtClean="0"/>
              <a:t>Post total thyroidectomy.</a:t>
            </a:r>
          </a:p>
          <a:p>
            <a:pPr marL="651510" indent="-514350">
              <a:buAutoNum type="arabicPeriod"/>
            </a:pPr>
            <a:r>
              <a:rPr lang="en-US" dirty="0" smtClean="0"/>
              <a:t>Post I131 treatment</a:t>
            </a:r>
          </a:p>
          <a:p>
            <a:pPr marL="651510" indent="-514350">
              <a:buAutoNum type="arabicPeriod"/>
            </a:pPr>
            <a:r>
              <a:rPr lang="en-US" dirty="0" smtClean="0"/>
              <a:t>Congenital, </a:t>
            </a:r>
            <a:r>
              <a:rPr lang="en-US" dirty="0" err="1" smtClean="0"/>
              <a:t>i.e</a:t>
            </a:r>
            <a:r>
              <a:rPr lang="en-US" dirty="0" smtClean="0"/>
              <a:t> Thyroid agenesis or dysplasia, </a:t>
            </a:r>
          </a:p>
          <a:p>
            <a:pPr marL="651510" indent="-514350">
              <a:buAutoNum type="arabicPeriod"/>
            </a:pPr>
            <a:r>
              <a:rPr lang="en-US" dirty="0" smtClean="0"/>
              <a:t>Medications, </a:t>
            </a:r>
            <a:r>
              <a:rPr lang="en-US" dirty="0" err="1" smtClean="0"/>
              <a:t>i.e</a:t>
            </a:r>
            <a:r>
              <a:rPr lang="en-US" dirty="0" smtClean="0"/>
              <a:t> Lithium and </a:t>
            </a:r>
            <a:r>
              <a:rPr lang="en-US" dirty="0" err="1"/>
              <a:t>A</a:t>
            </a:r>
            <a:r>
              <a:rPr lang="en-US" dirty="0" err="1" smtClean="0"/>
              <a:t>miodarone</a:t>
            </a:r>
            <a:r>
              <a:rPr lang="en-US" dirty="0" smtClean="0"/>
              <a:t>.</a:t>
            </a:r>
          </a:p>
          <a:p>
            <a:pPr marL="651510" indent="-514350">
              <a:buAutoNum type="arabicPeriod"/>
            </a:pPr>
            <a:r>
              <a:rPr lang="en-US" dirty="0" smtClean="0"/>
              <a:t>Iodine deficiency</a:t>
            </a:r>
          </a:p>
          <a:p>
            <a:pPr marL="651510" indent="-514350">
              <a:buAutoNum type="arabicPeriod"/>
            </a:pPr>
            <a:r>
              <a:rPr lang="en-US" dirty="0" smtClean="0"/>
              <a:t>Central hypothyroidism</a:t>
            </a:r>
          </a:p>
          <a:p>
            <a:pPr marL="651510" indent="-514350">
              <a:buAutoNum type="arabicPeriod"/>
            </a:pPr>
            <a:r>
              <a:rPr lang="en-US" dirty="0" smtClean="0"/>
              <a:t>Thyroid infiltration, </a:t>
            </a:r>
            <a:r>
              <a:rPr lang="en-US" dirty="0" err="1" smtClean="0"/>
              <a:t>i.e</a:t>
            </a:r>
            <a:r>
              <a:rPr lang="en-US" dirty="0" smtClean="0"/>
              <a:t> Riedel’s </a:t>
            </a:r>
            <a:r>
              <a:rPr lang="en-US" dirty="0" err="1" smtClean="0"/>
              <a:t>struma</a:t>
            </a:r>
            <a:r>
              <a:rPr lang="en-US" dirty="0" smtClean="0"/>
              <a:t>, amyloidosis, and hemochromatosis</a:t>
            </a:r>
            <a:endParaRPr lang="en-US" dirty="0"/>
          </a:p>
        </p:txBody>
      </p:sp>
    </p:spTree>
    <p:extLst>
      <p:ext uri="{BB962C8B-B14F-4D97-AF65-F5344CB8AC3E}">
        <p14:creationId xmlns:p14="http://schemas.microsoft.com/office/powerpoint/2010/main" val="205443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ussam\Desktop\fig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077200" cy="550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2774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Treatment</a:t>
            </a:r>
            <a:endParaRPr lang="en-US" dirty="0"/>
          </a:p>
        </p:txBody>
      </p:sp>
      <p:sp>
        <p:nvSpPr>
          <p:cNvPr id="3" name="Content Placeholder 2"/>
          <p:cNvSpPr>
            <a:spLocks noGrp="1"/>
          </p:cNvSpPr>
          <p:nvPr>
            <p:ph idx="1"/>
          </p:nvPr>
        </p:nvSpPr>
        <p:spPr>
          <a:xfrm>
            <a:off x="457200" y="1219200"/>
            <a:ext cx="8229600" cy="5257800"/>
          </a:xfrm>
        </p:spPr>
        <p:txBody>
          <a:bodyPr>
            <a:normAutofit/>
          </a:bodyPr>
          <a:lstStyle/>
          <a:p>
            <a:r>
              <a:rPr lang="en-US" sz="3200" dirty="0" smtClean="0"/>
              <a:t>Levothyroxine replacement.</a:t>
            </a:r>
          </a:p>
          <a:p>
            <a:r>
              <a:rPr lang="en-US" sz="3200" dirty="0" smtClean="0"/>
              <a:t>No need for additional T3 replacement.</a:t>
            </a:r>
          </a:p>
          <a:p>
            <a:r>
              <a:rPr lang="en-US" sz="3200" dirty="0" smtClean="0"/>
              <a:t>In older people with history of CAD, start with a low dose and then titrate dose up slowly.</a:t>
            </a:r>
          </a:p>
          <a:p>
            <a:pPr marL="137160" indent="0">
              <a:buNone/>
            </a:pPr>
            <a:endParaRPr lang="en-US" sz="32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505200"/>
            <a:ext cx="39624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43127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Myxedema coma/Myxedema crises</a:t>
            </a:r>
            <a:endParaRPr lang="en-US" sz="3200" dirty="0"/>
          </a:p>
        </p:txBody>
      </p:sp>
      <p:sp>
        <p:nvSpPr>
          <p:cNvPr id="3" name="Content Placeholder 2"/>
          <p:cNvSpPr>
            <a:spLocks noGrp="1"/>
          </p:cNvSpPr>
          <p:nvPr>
            <p:ph idx="1"/>
          </p:nvPr>
        </p:nvSpPr>
        <p:spPr>
          <a:xfrm>
            <a:off x="533400" y="1524000"/>
            <a:ext cx="8229600" cy="4572000"/>
          </a:xfrm>
        </p:spPr>
        <p:txBody>
          <a:bodyPr>
            <a:normAutofit/>
          </a:bodyPr>
          <a:lstStyle/>
          <a:p>
            <a:r>
              <a:rPr lang="en-US" dirty="0" smtClean="0"/>
              <a:t>An uncommon but a life-threatening </a:t>
            </a:r>
            <a:r>
              <a:rPr lang="en-US" dirty="0"/>
              <a:t>form of untreated hypothyroidism with physiological </a:t>
            </a:r>
            <a:r>
              <a:rPr lang="en-US" dirty="0" smtClean="0"/>
              <a:t>decompensation.</a:t>
            </a:r>
          </a:p>
          <a:p>
            <a:pPr marL="137160" indent="0">
              <a:buNone/>
            </a:pPr>
            <a:endParaRPr lang="en-US" baseline="30000" dirty="0"/>
          </a:p>
          <a:p>
            <a:r>
              <a:rPr lang="en-US" dirty="0" smtClean="0"/>
              <a:t>The </a:t>
            </a:r>
            <a:r>
              <a:rPr lang="en-US" dirty="0"/>
              <a:t>condition occurs in patients with long-standing, untreated hypothyroidism and is usually precipitated by a secondary insult, such as climate-induced hypothermia, infection, or another systemic condition, or drug therapy. </a:t>
            </a:r>
            <a:endParaRPr lang="en-US" dirty="0" smtClean="0"/>
          </a:p>
        </p:txBody>
      </p:sp>
    </p:spTree>
    <p:extLst>
      <p:ext uri="{BB962C8B-B14F-4D97-AF65-F5344CB8AC3E}">
        <p14:creationId xmlns:p14="http://schemas.microsoft.com/office/powerpoint/2010/main" val="12608873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r>
              <a:rPr lang="en-US" dirty="0"/>
              <a:t>Patients with myxedema coma have changes in their mental status, including lethargy, stupor, delirium, or coma. </a:t>
            </a:r>
            <a:endParaRPr lang="en-US" dirty="0" smtClean="0"/>
          </a:p>
          <a:p>
            <a:r>
              <a:rPr lang="en-US" dirty="0" smtClean="0"/>
              <a:t>Treatment:</a:t>
            </a:r>
          </a:p>
          <a:p>
            <a:pPr>
              <a:buFontTx/>
              <a:buChar char="-"/>
            </a:pPr>
            <a:r>
              <a:rPr lang="en-US" dirty="0" smtClean="0"/>
              <a:t>Supportive measures</a:t>
            </a:r>
          </a:p>
          <a:p>
            <a:pPr>
              <a:buFontTx/>
              <a:buChar char="-"/>
            </a:pPr>
            <a:r>
              <a:rPr lang="en-US" dirty="0" smtClean="0"/>
              <a:t>IV levothyroxine</a:t>
            </a:r>
          </a:p>
          <a:p>
            <a:pPr>
              <a:buFontTx/>
              <a:buChar char="-"/>
            </a:pPr>
            <a:r>
              <a:rPr lang="en-US" dirty="0" smtClean="0"/>
              <a:t>In </a:t>
            </a:r>
            <a:r>
              <a:rPr lang="en-US" dirty="0"/>
              <a:t>light of the possibility </a:t>
            </a:r>
            <a:endParaRPr lang="en-US" dirty="0" smtClean="0"/>
          </a:p>
          <a:p>
            <a:pPr marL="137160" indent="0">
              <a:buNone/>
            </a:pPr>
            <a:r>
              <a:rPr lang="en-US" dirty="0"/>
              <a:t> </a:t>
            </a:r>
            <a:r>
              <a:rPr lang="en-US" dirty="0" smtClean="0"/>
              <a:t>    of </a:t>
            </a:r>
            <a:r>
              <a:rPr lang="en-US" dirty="0"/>
              <a:t>adrenal insufficiency, </a:t>
            </a:r>
            <a:endParaRPr lang="en-US" dirty="0" smtClean="0"/>
          </a:p>
          <a:p>
            <a:pPr marL="137160" indent="0">
              <a:buNone/>
            </a:pPr>
            <a:r>
              <a:rPr lang="en-US" dirty="0"/>
              <a:t> </a:t>
            </a:r>
            <a:r>
              <a:rPr lang="en-US" dirty="0" smtClean="0"/>
              <a:t>    stress </a:t>
            </a:r>
            <a:r>
              <a:rPr lang="en-US" dirty="0"/>
              <a:t>steroid </a:t>
            </a:r>
            <a:endParaRPr lang="en-US" dirty="0" smtClean="0"/>
          </a:p>
          <a:p>
            <a:pPr marL="137160" indent="0">
              <a:buNone/>
            </a:pPr>
            <a:r>
              <a:rPr lang="en-US" dirty="0"/>
              <a:t> </a:t>
            </a:r>
            <a:r>
              <a:rPr lang="en-US" dirty="0" smtClean="0"/>
              <a:t>    replacement </a:t>
            </a:r>
            <a:r>
              <a:rPr lang="en-US" i="1" dirty="0"/>
              <a:t>after</a:t>
            </a:r>
            <a:r>
              <a:rPr lang="en-US" dirty="0"/>
              <a:t> a </a:t>
            </a:r>
            <a:endParaRPr lang="en-US" dirty="0" smtClean="0"/>
          </a:p>
          <a:p>
            <a:pPr marL="137160" indent="0">
              <a:buNone/>
            </a:pPr>
            <a:r>
              <a:rPr lang="en-US" dirty="0"/>
              <a:t> </a:t>
            </a:r>
            <a:r>
              <a:rPr lang="en-US" dirty="0" smtClean="0"/>
              <a:t>    cortisol </a:t>
            </a:r>
            <a:r>
              <a:rPr lang="en-US" dirty="0"/>
              <a:t>level is obtained.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255" y="1828800"/>
            <a:ext cx="3810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05486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dirty="0" smtClean="0"/>
              <a:t>Case#4</a:t>
            </a:r>
            <a:endParaRPr lang="en-US" dirty="0"/>
          </a:p>
        </p:txBody>
      </p:sp>
      <p:sp>
        <p:nvSpPr>
          <p:cNvPr id="3" name="Content Placeholder 2"/>
          <p:cNvSpPr>
            <a:spLocks noGrp="1"/>
          </p:cNvSpPr>
          <p:nvPr>
            <p:ph idx="1"/>
          </p:nvPr>
        </p:nvSpPr>
        <p:spPr>
          <a:xfrm>
            <a:off x="457200" y="990600"/>
            <a:ext cx="8229600" cy="5562600"/>
          </a:xfrm>
        </p:spPr>
        <p:txBody>
          <a:bodyPr>
            <a:normAutofit/>
          </a:bodyPr>
          <a:lstStyle/>
          <a:p>
            <a:r>
              <a:rPr lang="en-US" sz="2400" dirty="0" smtClean="0"/>
              <a:t>85 y/o man with known history of CAD s/p CABG one year ago, current weight is 70 kg, he was found to have primary hypothyroidism per recent routine labs, TSH was 18.0, Free T4 was slightly low, unremarkable thyroid exam, no previous TFTs were available for comparison. The best next step in management is:</a:t>
            </a:r>
          </a:p>
          <a:p>
            <a:pPr marL="651510" indent="-514350">
              <a:buAutoNum type="alphaUcPeriod"/>
            </a:pPr>
            <a:r>
              <a:rPr lang="en-US" sz="2400" dirty="0" smtClean="0"/>
              <a:t>Start levothyroxine 25 mcg daily</a:t>
            </a:r>
          </a:p>
          <a:p>
            <a:pPr marL="651510" indent="-514350">
              <a:buAutoNum type="alphaUcPeriod"/>
            </a:pPr>
            <a:r>
              <a:rPr lang="en-US" sz="2400" dirty="0" smtClean="0"/>
              <a:t>Start levothyroxine 100 mcg daily</a:t>
            </a:r>
          </a:p>
          <a:p>
            <a:pPr marL="651510" indent="-514350">
              <a:buAutoNum type="alphaUcPeriod"/>
            </a:pPr>
            <a:r>
              <a:rPr lang="en-US" sz="2400" dirty="0" smtClean="0"/>
              <a:t>Do not start levothyroxine and repeat TFTs after 4-6 weeks</a:t>
            </a:r>
          </a:p>
          <a:p>
            <a:pPr marL="651510" indent="-514350">
              <a:buAutoNum type="alphaUcPeriod"/>
            </a:pPr>
            <a:r>
              <a:rPr lang="en-US" sz="2400" dirty="0" smtClean="0"/>
              <a:t>Proceed with thyroid ultrasound before making decision on treatment</a:t>
            </a:r>
          </a:p>
          <a:p>
            <a:pPr marL="651510" indent="-514350">
              <a:buAutoNum type="alphaUcPeriod"/>
            </a:pPr>
            <a:endParaRPr lang="en-US" sz="2400" dirty="0"/>
          </a:p>
        </p:txBody>
      </p:sp>
    </p:spTree>
    <p:extLst>
      <p:ext uri="{BB962C8B-B14F-4D97-AF65-F5344CB8AC3E}">
        <p14:creationId xmlns:p14="http://schemas.microsoft.com/office/powerpoint/2010/main" val="3649438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51510" indent="-514350">
              <a:buAutoNum type="alphaUcPeriod"/>
            </a:pPr>
            <a:r>
              <a:rPr lang="en-US" b="1" dirty="0">
                <a:solidFill>
                  <a:srgbClr val="FF0000"/>
                </a:solidFill>
              </a:rPr>
              <a:t>Start levothyroxine 25 mcg daily</a:t>
            </a:r>
          </a:p>
          <a:p>
            <a:pPr marL="651510" indent="-514350">
              <a:buAutoNum type="alphaUcPeriod"/>
            </a:pPr>
            <a:r>
              <a:rPr lang="en-US" dirty="0"/>
              <a:t>Start levothyroxine 125 mcg daily</a:t>
            </a:r>
          </a:p>
          <a:p>
            <a:pPr marL="651510" indent="-514350">
              <a:buAutoNum type="alphaUcPeriod"/>
            </a:pPr>
            <a:r>
              <a:rPr lang="en-US" dirty="0"/>
              <a:t>Do not start levothyroxine and repeat TFTs after 4-6 weeks</a:t>
            </a:r>
          </a:p>
          <a:p>
            <a:pPr marL="651510" indent="-514350">
              <a:buAutoNum type="alphaUcPeriod"/>
            </a:pPr>
            <a:r>
              <a:rPr lang="en-US" dirty="0"/>
              <a:t>Proceed with thyroid ultrasound before making decision on treatment</a:t>
            </a:r>
          </a:p>
          <a:p>
            <a:endParaRPr lang="en-US" dirty="0"/>
          </a:p>
        </p:txBody>
      </p:sp>
    </p:spTree>
    <p:extLst>
      <p:ext uri="{BB962C8B-B14F-4D97-AF65-F5344CB8AC3E}">
        <p14:creationId xmlns:p14="http://schemas.microsoft.com/office/powerpoint/2010/main" val="3512233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sz="3200" dirty="0">
                <a:effectLst/>
              </a:rPr>
              <a:t>NONTOXIC DIFFUSE AND NODULAR GOITER AND THYROID NEOPLASIA</a:t>
            </a:r>
            <a:endParaRPr lang="en-US" sz="3200" dirty="0"/>
          </a:p>
        </p:txBody>
      </p:sp>
      <p:pic>
        <p:nvPicPr>
          <p:cNvPr id="16386" name="Picture 2" descr="C:\Users\hussam\Desktop\bbmapAsse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6324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229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86400"/>
          </a:xfrm>
        </p:spPr>
        <p:txBody>
          <a:bodyPr>
            <a:normAutofit fontScale="25000" lnSpcReduction="20000"/>
          </a:bodyPr>
          <a:lstStyle/>
          <a:p>
            <a:r>
              <a:rPr lang="en-US" sz="9600" dirty="0"/>
              <a:t>Nontoxic goiter may be defined as any thyroid enlargement characterized by uniform or selective </a:t>
            </a:r>
            <a:r>
              <a:rPr lang="en-US" sz="9600" dirty="0" smtClean="0"/>
              <a:t>growth </a:t>
            </a:r>
            <a:r>
              <a:rPr lang="en-US" sz="9600" dirty="0"/>
              <a:t>of thyroid tissue that is not associated with overt hyperthyroidism or hypothyroidism and that does not result from inflammation or neoplasia. </a:t>
            </a:r>
            <a:endParaRPr lang="en-US" sz="9600" dirty="0" smtClean="0"/>
          </a:p>
          <a:p>
            <a:r>
              <a:rPr lang="en-US" sz="9600" dirty="0" smtClean="0"/>
              <a:t>A </a:t>
            </a:r>
            <a:r>
              <a:rPr lang="en-US" sz="9600" dirty="0"/>
              <a:t>thyroid nodule is defined as a discrete lesion within the thyroid gland that is due to an abnormal focal growth of thyroid cells</a:t>
            </a:r>
            <a:r>
              <a:rPr lang="en-US" sz="9600" dirty="0" smtClean="0"/>
              <a:t>.</a:t>
            </a:r>
          </a:p>
          <a:p>
            <a:r>
              <a:rPr lang="en-US" sz="9600" b="1" dirty="0" smtClean="0">
                <a:solidFill>
                  <a:srgbClr val="C00000"/>
                </a:solidFill>
              </a:rPr>
              <a:t>Risk factors: </a:t>
            </a:r>
          </a:p>
          <a:p>
            <a:pPr>
              <a:buFontTx/>
              <a:buChar char="-"/>
            </a:pPr>
            <a:r>
              <a:rPr lang="en-US" sz="9600" dirty="0" smtClean="0"/>
              <a:t>Familial</a:t>
            </a:r>
          </a:p>
          <a:p>
            <a:pPr>
              <a:buFontTx/>
              <a:buChar char="-"/>
            </a:pPr>
            <a:r>
              <a:rPr lang="en-US" sz="9600" dirty="0" smtClean="0"/>
              <a:t>Iodine deficiency</a:t>
            </a:r>
          </a:p>
          <a:p>
            <a:pPr>
              <a:buFontTx/>
              <a:buChar char="-"/>
            </a:pPr>
            <a:r>
              <a:rPr lang="en-US" sz="9600" dirty="0" smtClean="0"/>
              <a:t>Smoking</a:t>
            </a:r>
          </a:p>
          <a:p>
            <a:pPr>
              <a:buFontTx/>
              <a:buChar char="-"/>
            </a:pPr>
            <a:r>
              <a:rPr lang="en-US" sz="9600" dirty="0" smtClean="0"/>
              <a:t>Alcohol</a:t>
            </a:r>
          </a:p>
          <a:p>
            <a:pPr>
              <a:buFontTx/>
              <a:buChar char="-"/>
            </a:pPr>
            <a:r>
              <a:rPr lang="en-US" sz="9600" dirty="0" smtClean="0"/>
              <a:t>Older age</a:t>
            </a:r>
          </a:p>
          <a:p>
            <a:pPr>
              <a:buFontTx/>
              <a:buChar char="-"/>
            </a:pPr>
            <a:r>
              <a:rPr lang="en-US" sz="9600" dirty="0" smtClean="0"/>
              <a:t>Female sex</a:t>
            </a:r>
          </a:p>
          <a:p>
            <a:pPr>
              <a:buFontTx/>
              <a:buChar char="-"/>
            </a:pPr>
            <a:r>
              <a:rPr lang="en-US" sz="9600" dirty="0" err="1" smtClean="0"/>
              <a:t>Hx</a:t>
            </a:r>
            <a:r>
              <a:rPr lang="en-US" sz="9600" dirty="0" smtClean="0"/>
              <a:t> of uterine fibroids</a:t>
            </a:r>
            <a:r>
              <a:rPr lang="en-US" dirty="0"/>
              <a:t/>
            </a:r>
            <a:br>
              <a:rPr lang="en-US" dirty="0"/>
            </a:br>
            <a:endParaRPr lang="en-US" dirty="0"/>
          </a:p>
        </p:txBody>
      </p:sp>
      <p:sp>
        <p:nvSpPr>
          <p:cNvPr id="4" name="Title 3"/>
          <p:cNvSpPr>
            <a:spLocks noGrp="1"/>
          </p:cNvSpPr>
          <p:nvPr>
            <p:ph type="title"/>
          </p:nvPr>
        </p:nvSpPr>
        <p:spPr>
          <a:xfrm>
            <a:off x="457200" y="152400"/>
            <a:ext cx="8229600" cy="838200"/>
          </a:xfrm>
        </p:spPr>
        <p:txBody>
          <a:bodyPr>
            <a:normAutofit/>
          </a:bodyPr>
          <a:lstStyle/>
          <a:p>
            <a:r>
              <a:rPr lang="en-US" sz="2800" dirty="0">
                <a:effectLst/>
              </a:rPr>
              <a:t>NONTOXIC GOITER: DIFFUSE AND NODULAR</a:t>
            </a:r>
            <a:endParaRPr lang="en-US" sz="28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200400"/>
            <a:ext cx="36576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21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C:\Users\hussam\Desktop\images2UWW0XO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38100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04800"/>
            <a:ext cx="3657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0"/>
            <a:ext cx="38100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810000"/>
            <a:ext cx="3505200" cy="281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403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r>
              <a:rPr lang="en-US" sz="3200" dirty="0" smtClean="0">
                <a:effectLst/>
              </a:rPr>
              <a:t>Estimates of thyroid blood flow range from 4 to 6 mL/min/g, well in excess of the blood flow to the kidney (3 mL/min/g). In diffuse toxic goiter due to Graves' disease, </a:t>
            </a:r>
          </a:p>
          <a:p>
            <a:pPr marL="137160" indent="0">
              <a:buNone/>
            </a:pPr>
            <a:r>
              <a:rPr lang="en-US" sz="3200" dirty="0"/>
              <a:t> </a:t>
            </a:r>
            <a:r>
              <a:rPr lang="en-US" sz="3200" dirty="0" smtClean="0"/>
              <a:t>   </a:t>
            </a:r>
            <a:r>
              <a:rPr lang="en-US" sz="3200" dirty="0" smtClean="0">
                <a:effectLst/>
              </a:rPr>
              <a:t>blood flow may </a:t>
            </a:r>
          </a:p>
          <a:p>
            <a:pPr marL="137160" indent="0">
              <a:buNone/>
            </a:pPr>
            <a:r>
              <a:rPr lang="en-US" sz="3200" dirty="0"/>
              <a:t> </a:t>
            </a:r>
            <a:r>
              <a:rPr lang="en-US" sz="3200" dirty="0" smtClean="0"/>
              <a:t>   </a:t>
            </a:r>
            <a:r>
              <a:rPr lang="en-US" sz="3200" dirty="0" smtClean="0">
                <a:effectLst/>
              </a:rPr>
              <a:t>exceed 1 L/min and</a:t>
            </a:r>
          </a:p>
          <a:p>
            <a:pPr marL="137160" indent="0">
              <a:buNone/>
            </a:pPr>
            <a:r>
              <a:rPr lang="en-US" sz="3200" dirty="0"/>
              <a:t> </a:t>
            </a:r>
            <a:r>
              <a:rPr lang="en-US" sz="3200" dirty="0" smtClean="0"/>
              <a:t>  </a:t>
            </a:r>
            <a:r>
              <a:rPr lang="en-US" sz="3200" dirty="0" smtClean="0">
                <a:effectLst/>
              </a:rPr>
              <a:t> be associated with </a:t>
            </a:r>
          </a:p>
          <a:p>
            <a:pPr marL="137160" indent="0">
              <a:buNone/>
            </a:pPr>
            <a:r>
              <a:rPr lang="en-US" sz="3200" dirty="0"/>
              <a:t> </a:t>
            </a:r>
            <a:r>
              <a:rPr lang="en-US" sz="3200" dirty="0" smtClean="0"/>
              <a:t>   </a:t>
            </a:r>
            <a:r>
              <a:rPr lang="en-US" sz="3200" dirty="0" smtClean="0">
                <a:effectLst/>
              </a:rPr>
              <a:t>an audible bruit or </a:t>
            </a:r>
          </a:p>
          <a:p>
            <a:pPr marL="137160" indent="0">
              <a:buNone/>
            </a:pPr>
            <a:r>
              <a:rPr lang="en-US" sz="3200" dirty="0"/>
              <a:t> </a:t>
            </a:r>
            <a:r>
              <a:rPr lang="en-US" sz="3200" dirty="0" smtClean="0"/>
              <a:t>   </a:t>
            </a:r>
            <a:r>
              <a:rPr lang="en-US" sz="3200" dirty="0" smtClean="0">
                <a:effectLst/>
              </a:rPr>
              <a:t>even a palpable thrill.</a:t>
            </a:r>
          </a:p>
          <a:p>
            <a:pPr marL="137160" indent="0">
              <a:buNone/>
            </a:pPr>
            <a:endParaRPr lang="en-US" sz="3400" dirty="0" smtClean="0">
              <a:effectLst/>
            </a:endParaRPr>
          </a:p>
          <a:p>
            <a:pPr marL="137160" indent="0">
              <a:buNone/>
            </a:pPr>
            <a:endParaRPr lang="en-US" sz="3400" dirty="0" smtClean="0">
              <a:effectLs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694708"/>
            <a:ext cx="401089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31492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599"/>
            <a:ext cx="4419600" cy="5486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609600"/>
            <a:ext cx="3505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352800"/>
            <a:ext cx="3505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2093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1534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52381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Indications for thyroid surgery</a:t>
            </a:r>
            <a:endParaRPr lang="en-US" dirty="0"/>
          </a:p>
        </p:txBody>
      </p:sp>
      <p:sp>
        <p:nvSpPr>
          <p:cNvPr id="3" name="Content Placeholder 2"/>
          <p:cNvSpPr>
            <a:spLocks noGrp="1"/>
          </p:cNvSpPr>
          <p:nvPr>
            <p:ph idx="1"/>
          </p:nvPr>
        </p:nvSpPr>
        <p:spPr>
          <a:xfrm>
            <a:off x="457200" y="1371600"/>
            <a:ext cx="8229600" cy="4937760"/>
          </a:xfrm>
        </p:spPr>
        <p:txBody>
          <a:bodyPr/>
          <a:lstStyle/>
          <a:p>
            <a:r>
              <a:rPr lang="en-US" dirty="0" smtClean="0"/>
              <a:t>Malignancy</a:t>
            </a:r>
          </a:p>
          <a:p>
            <a:r>
              <a:rPr lang="en-US" dirty="0" smtClean="0"/>
              <a:t>Indeterminate and/or repeatedly </a:t>
            </a:r>
            <a:r>
              <a:rPr lang="en-US" dirty="0" err="1" smtClean="0"/>
              <a:t>nondiagnostic</a:t>
            </a:r>
            <a:r>
              <a:rPr lang="en-US" dirty="0" smtClean="0"/>
              <a:t> FNA results</a:t>
            </a:r>
          </a:p>
          <a:p>
            <a:r>
              <a:rPr lang="en-US" dirty="0" smtClean="0"/>
              <a:t>Cosmetic, mostly in females</a:t>
            </a:r>
          </a:p>
          <a:p>
            <a:r>
              <a:rPr lang="en-US" dirty="0" smtClean="0"/>
              <a:t>Obstructive symptoms</a:t>
            </a:r>
            <a:r>
              <a:rPr lang="en-US" dirty="0" smtClean="0">
                <a:sym typeface="Wingdings" panose="05000000000000000000" pitchFamily="2" charset="2"/>
              </a:rPr>
              <a:t> </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114800"/>
            <a:ext cx="29718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14800"/>
            <a:ext cx="44958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50635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Case#5</a:t>
            </a:r>
            <a:endParaRPr lang="en-US" dirty="0"/>
          </a:p>
        </p:txBody>
      </p:sp>
      <p:sp>
        <p:nvSpPr>
          <p:cNvPr id="3" name="Content Placeholder 2"/>
          <p:cNvSpPr>
            <a:spLocks noGrp="1"/>
          </p:cNvSpPr>
          <p:nvPr>
            <p:ph idx="1"/>
          </p:nvPr>
        </p:nvSpPr>
        <p:spPr>
          <a:xfrm>
            <a:off x="457200" y="1295400"/>
            <a:ext cx="8229600" cy="5181600"/>
          </a:xfrm>
        </p:spPr>
        <p:txBody>
          <a:bodyPr/>
          <a:lstStyle/>
          <a:p>
            <a:r>
              <a:rPr lang="en-US" dirty="0" smtClean="0"/>
              <a:t>70 y/o man with history of colon cancer, presented with incidentally found 4 cm right thyroid nodule per carotid </a:t>
            </a:r>
            <a:r>
              <a:rPr lang="en-US" dirty="0" err="1" smtClean="0"/>
              <a:t>duppler</a:t>
            </a:r>
            <a:r>
              <a:rPr lang="en-US" dirty="0" smtClean="0"/>
              <a:t>. The best next step in management is:</a:t>
            </a:r>
          </a:p>
          <a:p>
            <a:pPr marL="651510" indent="-514350">
              <a:buAutoNum type="alphaUcPeriod"/>
            </a:pPr>
            <a:r>
              <a:rPr lang="en-US" dirty="0" smtClean="0"/>
              <a:t>Check TSH</a:t>
            </a:r>
          </a:p>
          <a:p>
            <a:pPr marL="651510" indent="-514350">
              <a:buAutoNum type="alphaUcPeriod"/>
            </a:pPr>
            <a:r>
              <a:rPr lang="en-US" dirty="0" smtClean="0"/>
              <a:t>Proceed with CT neck</a:t>
            </a:r>
          </a:p>
          <a:p>
            <a:pPr marL="651510" indent="-514350">
              <a:buAutoNum type="alphaUcPeriod"/>
            </a:pPr>
            <a:r>
              <a:rPr lang="en-US" dirty="0" smtClean="0"/>
              <a:t>Proceed with right thyroid nodule FNA</a:t>
            </a:r>
          </a:p>
          <a:p>
            <a:pPr marL="651510" indent="-514350">
              <a:buAutoNum type="alphaUcPeriod"/>
            </a:pPr>
            <a:r>
              <a:rPr lang="en-US" dirty="0" smtClean="0"/>
              <a:t>PET/CT scan</a:t>
            </a:r>
            <a:endParaRPr lang="en-US" dirty="0"/>
          </a:p>
        </p:txBody>
      </p:sp>
    </p:spTree>
    <p:extLst>
      <p:ext uri="{BB962C8B-B14F-4D97-AF65-F5344CB8AC3E}">
        <p14:creationId xmlns:p14="http://schemas.microsoft.com/office/powerpoint/2010/main" val="39578437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2514600"/>
          </a:xfrm>
        </p:spPr>
        <p:txBody>
          <a:bodyPr/>
          <a:lstStyle/>
          <a:p>
            <a:pPr marL="651510" indent="-514350">
              <a:buAutoNum type="alphaUcPeriod"/>
            </a:pPr>
            <a:r>
              <a:rPr lang="en-US" b="1" dirty="0">
                <a:solidFill>
                  <a:srgbClr val="FF0000"/>
                </a:solidFill>
              </a:rPr>
              <a:t>Check TSH</a:t>
            </a:r>
          </a:p>
          <a:p>
            <a:pPr marL="651510" indent="-514350">
              <a:buAutoNum type="alphaUcPeriod"/>
            </a:pPr>
            <a:r>
              <a:rPr lang="en-US" dirty="0"/>
              <a:t>Proceed with CT neck</a:t>
            </a:r>
          </a:p>
          <a:p>
            <a:pPr marL="651510" indent="-514350">
              <a:buAutoNum type="alphaUcPeriod"/>
            </a:pPr>
            <a:r>
              <a:rPr lang="en-US" dirty="0"/>
              <a:t>Proceed with right thyroid nodule FNA</a:t>
            </a:r>
          </a:p>
          <a:p>
            <a:pPr marL="651510" indent="-514350">
              <a:buAutoNum type="alphaUcPeriod"/>
            </a:pPr>
            <a:r>
              <a:rPr lang="en-US" dirty="0"/>
              <a:t>PET/CT scan</a:t>
            </a:r>
          </a:p>
          <a:p>
            <a:endParaRPr lang="en-US" dirty="0"/>
          </a:p>
        </p:txBody>
      </p:sp>
    </p:spTree>
    <p:extLst>
      <p:ext uri="{BB962C8B-B14F-4D97-AF65-F5344CB8AC3E}">
        <p14:creationId xmlns:p14="http://schemas.microsoft.com/office/powerpoint/2010/main" val="42750079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Case#6</a:t>
            </a:r>
            <a:endParaRPr lang="en-US" dirty="0"/>
          </a:p>
        </p:txBody>
      </p:sp>
      <p:sp>
        <p:nvSpPr>
          <p:cNvPr id="3" name="Content Placeholder 2"/>
          <p:cNvSpPr>
            <a:spLocks noGrp="1"/>
          </p:cNvSpPr>
          <p:nvPr>
            <p:ph idx="1"/>
          </p:nvPr>
        </p:nvSpPr>
        <p:spPr>
          <a:xfrm>
            <a:off x="457200" y="1219200"/>
            <a:ext cx="8229600" cy="5410200"/>
          </a:xfrm>
        </p:spPr>
        <p:txBody>
          <a:bodyPr/>
          <a:lstStyle/>
          <a:p>
            <a:r>
              <a:rPr lang="en-US" dirty="0" smtClean="0"/>
              <a:t>25 y/o man, presented to thyroid clinic as consultation for a 6x5cm right solitary thyroid nodule confirmed per recent outside thyroid ultrasound. He has a positive Pemberton sign per exam. TSH was normal. Best next step in management is:</a:t>
            </a:r>
          </a:p>
          <a:p>
            <a:pPr marL="651510" indent="-514350">
              <a:buAutoNum type="alphaUcPeriod"/>
            </a:pPr>
            <a:r>
              <a:rPr lang="en-US" dirty="0" smtClean="0"/>
              <a:t>Thyroid uptake and scan</a:t>
            </a:r>
          </a:p>
          <a:p>
            <a:pPr marL="651510" indent="-514350">
              <a:buAutoNum type="alphaUcPeriod"/>
            </a:pPr>
            <a:r>
              <a:rPr lang="en-US" dirty="0" smtClean="0"/>
              <a:t>Repeat thyroid US after 3-6 months</a:t>
            </a:r>
          </a:p>
          <a:p>
            <a:pPr marL="651510" indent="-514350">
              <a:buAutoNum type="alphaUcPeriod"/>
            </a:pPr>
            <a:r>
              <a:rPr lang="en-US" dirty="0" smtClean="0"/>
              <a:t>Thyroid nodule FNA</a:t>
            </a:r>
          </a:p>
          <a:p>
            <a:pPr marL="651510" indent="-514350">
              <a:buAutoNum type="alphaUcPeriod"/>
            </a:pPr>
            <a:r>
              <a:rPr lang="en-US" dirty="0" smtClean="0"/>
              <a:t>Right </a:t>
            </a:r>
            <a:r>
              <a:rPr lang="en-US" dirty="0" err="1" smtClean="0"/>
              <a:t>hemithyroidectomy</a:t>
            </a:r>
            <a:endParaRPr lang="en-US" dirty="0"/>
          </a:p>
        </p:txBody>
      </p:sp>
    </p:spTree>
    <p:extLst>
      <p:ext uri="{BB962C8B-B14F-4D97-AF65-F5344CB8AC3E}">
        <p14:creationId xmlns:p14="http://schemas.microsoft.com/office/powerpoint/2010/main" val="8590117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51510" indent="-514350">
              <a:buAutoNum type="alphaUcPeriod"/>
            </a:pPr>
            <a:r>
              <a:rPr lang="en-US" dirty="0"/>
              <a:t>Thyroid uptake and scan</a:t>
            </a:r>
          </a:p>
          <a:p>
            <a:pPr marL="651510" indent="-514350">
              <a:buAutoNum type="alphaUcPeriod"/>
            </a:pPr>
            <a:r>
              <a:rPr lang="en-US" dirty="0"/>
              <a:t>Repeat thyroid US after 3-6 months</a:t>
            </a:r>
          </a:p>
          <a:p>
            <a:pPr marL="651510" indent="-514350">
              <a:buAutoNum type="alphaUcPeriod"/>
            </a:pPr>
            <a:r>
              <a:rPr lang="en-US" b="1" dirty="0">
                <a:solidFill>
                  <a:srgbClr val="FF0000"/>
                </a:solidFill>
              </a:rPr>
              <a:t>T</a:t>
            </a:r>
            <a:r>
              <a:rPr lang="en-US" b="1" dirty="0" smtClean="0">
                <a:solidFill>
                  <a:srgbClr val="FF0000"/>
                </a:solidFill>
              </a:rPr>
              <a:t>hyroid </a:t>
            </a:r>
            <a:r>
              <a:rPr lang="en-US" b="1" dirty="0">
                <a:solidFill>
                  <a:srgbClr val="FF0000"/>
                </a:solidFill>
              </a:rPr>
              <a:t>nodule FNA</a:t>
            </a:r>
          </a:p>
          <a:p>
            <a:pPr marL="651510" indent="-514350">
              <a:buAutoNum type="alphaUcPeriod"/>
            </a:pPr>
            <a:r>
              <a:rPr lang="en-US" dirty="0"/>
              <a:t>Right </a:t>
            </a:r>
            <a:r>
              <a:rPr lang="en-US" dirty="0" err="1"/>
              <a:t>hemithyroidectomy</a:t>
            </a:r>
            <a:endParaRPr lang="en-US" dirty="0"/>
          </a:p>
          <a:p>
            <a:endParaRPr lang="en-US" dirty="0"/>
          </a:p>
        </p:txBody>
      </p:sp>
    </p:spTree>
    <p:extLst>
      <p:ext uri="{BB962C8B-B14F-4D97-AF65-F5344CB8AC3E}">
        <p14:creationId xmlns:p14="http://schemas.microsoft.com/office/powerpoint/2010/main" val="21997093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t>Case#7</a:t>
            </a:r>
            <a:endParaRPr lang="en-US" dirty="0"/>
          </a:p>
        </p:txBody>
      </p:sp>
      <p:sp>
        <p:nvSpPr>
          <p:cNvPr id="4" name="Content Placeholder 3"/>
          <p:cNvSpPr>
            <a:spLocks noGrp="1"/>
          </p:cNvSpPr>
          <p:nvPr>
            <p:ph idx="1"/>
          </p:nvPr>
        </p:nvSpPr>
        <p:spPr>
          <a:xfrm>
            <a:off x="457200" y="1143000"/>
            <a:ext cx="5410200" cy="4800600"/>
          </a:xfrm>
        </p:spPr>
        <p:txBody>
          <a:bodyPr/>
          <a:lstStyle/>
          <a:p>
            <a:r>
              <a:rPr lang="en-US" sz="2400" dirty="0" smtClean="0"/>
              <a:t>36 y/o female presented with palpable left thyroid nodule and hyperthyroidism, thyroid scan was as shown in the figure. The best next step in management:</a:t>
            </a:r>
          </a:p>
          <a:p>
            <a:pPr marL="651510" indent="-514350">
              <a:buAutoNum type="alphaUcPeriod"/>
            </a:pPr>
            <a:r>
              <a:rPr lang="en-US" sz="2400" dirty="0" smtClean="0"/>
              <a:t>Start </a:t>
            </a:r>
            <a:r>
              <a:rPr lang="en-US" sz="2400" dirty="0" err="1" smtClean="0"/>
              <a:t>Methimazole</a:t>
            </a:r>
            <a:endParaRPr lang="en-US" sz="2400" dirty="0" smtClean="0"/>
          </a:p>
          <a:p>
            <a:pPr marL="651510" indent="-514350">
              <a:buAutoNum type="alphaUcPeriod"/>
            </a:pPr>
            <a:r>
              <a:rPr lang="en-US" sz="2400" dirty="0" smtClean="0"/>
              <a:t>Left thyroid nodule FNA</a:t>
            </a:r>
          </a:p>
          <a:p>
            <a:pPr marL="651510" indent="-514350">
              <a:buAutoNum type="alphaUcPeriod"/>
            </a:pPr>
            <a:r>
              <a:rPr lang="en-US" sz="2400" dirty="0" smtClean="0"/>
              <a:t>No treatment but repeat thyroid US and scan after 6 months</a:t>
            </a:r>
          </a:p>
          <a:p>
            <a:pPr marL="651510" indent="-514350">
              <a:buAutoNum type="alphaUcPeriod"/>
            </a:pPr>
            <a:r>
              <a:rPr lang="en-US" sz="2400" dirty="0" smtClean="0"/>
              <a:t>Total thyroidectomy</a:t>
            </a:r>
          </a:p>
          <a:p>
            <a:pPr marL="651510" indent="-514350">
              <a:buAutoNum type="alphaUcPeriod"/>
            </a:pPr>
            <a:endParaRPr lang="en-US" dirty="0" smtClean="0"/>
          </a:p>
          <a:p>
            <a:endParaRPr lang="en-US" dirty="0"/>
          </a:p>
        </p:txBody>
      </p:sp>
      <p:pic>
        <p:nvPicPr>
          <p:cNvPr id="6" name="Picture 2" descr="C:\Users\hussam\Desktop\imagesU1JPVE7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143000"/>
            <a:ext cx="2514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5948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51510" indent="-514350">
              <a:buAutoNum type="alphaUcPeriod"/>
            </a:pPr>
            <a:r>
              <a:rPr lang="en-US" b="1" dirty="0">
                <a:solidFill>
                  <a:srgbClr val="FF0000"/>
                </a:solidFill>
              </a:rPr>
              <a:t>Start </a:t>
            </a:r>
            <a:r>
              <a:rPr lang="en-US" b="1" dirty="0" err="1">
                <a:solidFill>
                  <a:srgbClr val="FF0000"/>
                </a:solidFill>
              </a:rPr>
              <a:t>Methimazole</a:t>
            </a:r>
            <a:endParaRPr lang="en-US" b="1" dirty="0">
              <a:solidFill>
                <a:srgbClr val="FF0000"/>
              </a:solidFill>
            </a:endParaRPr>
          </a:p>
          <a:p>
            <a:pPr marL="651510" indent="-514350">
              <a:buAutoNum type="alphaUcPeriod"/>
            </a:pPr>
            <a:r>
              <a:rPr lang="en-US" dirty="0"/>
              <a:t>Left thyroid nodule FNA</a:t>
            </a:r>
          </a:p>
          <a:p>
            <a:pPr marL="651510" indent="-514350">
              <a:buAutoNum type="alphaUcPeriod"/>
            </a:pPr>
            <a:r>
              <a:rPr lang="en-US" dirty="0"/>
              <a:t>No treatment but repeat thyroid US and scan after 6 months</a:t>
            </a:r>
          </a:p>
          <a:p>
            <a:pPr marL="651510" indent="-514350">
              <a:buAutoNum type="alphaUcPeriod"/>
            </a:pPr>
            <a:r>
              <a:rPr lang="en-US" dirty="0"/>
              <a:t>Total thyroidectomy</a:t>
            </a:r>
          </a:p>
          <a:p>
            <a:endParaRPr lang="en-US" dirty="0"/>
          </a:p>
        </p:txBody>
      </p:sp>
    </p:spTree>
    <p:extLst>
      <p:ext uri="{BB962C8B-B14F-4D97-AF65-F5344CB8AC3E}">
        <p14:creationId xmlns:p14="http://schemas.microsoft.com/office/powerpoint/2010/main" val="5456303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868362"/>
          </a:xfrm>
        </p:spPr>
        <p:txBody>
          <a:bodyPr/>
          <a:lstStyle/>
          <a:p>
            <a:r>
              <a:rPr lang="en-US" dirty="0" smtClean="0"/>
              <a:t>Thyroid cancer</a:t>
            </a:r>
            <a:endParaRPr lang="en-US" dirty="0"/>
          </a:p>
        </p:txBody>
      </p:sp>
      <p:sp>
        <p:nvSpPr>
          <p:cNvPr id="8" name="Content Placeholder 7"/>
          <p:cNvSpPr>
            <a:spLocks noGrp="1"/>
          </p:cNvSpPr>
          <p:nvPr>
            <p:ph idx="1"/>
          </p:nvPr>
        </p:nvSpPr>
        <p:spPr>
          <a:xfrm>
            <a:off x="457200" y="1295400"/>
            <a:ext cx="8229600" cy="5257800"/>
          </a:xfrm>
        </p:spPr>
        <p:txBody>
          <a:bodyPr>
            <a:normAutofit/>
          </a:bodyPr>
          <a:lstStyle/>
          <a:p>
            <a:r>
              <a:rPr lang="en-US" sz="2400" dirty="0"/>
              <a:t>The National Cancer </a:t>
            </a:r>
            <a:endParaRPr lang="en-US" sz="2400" dirty="0" smtClean="0"/>
          </a:p>
          <a:p>
            <a:pPr marL="137160" indent="0">
              <a:buNone/>
            </a:pPr>
            <a:r>
              <a:rPr lang="en-US" sz="2400" dirty="0"/>
              <a:t> </a:t>
            </a:r>
            <a:r>
              <a:rPr lang="en-US" sz="2400" dirty="0" smtClean="0"/>
              <a:t>     Institute </a:t>
            </a:r>
            <a:r>
              <a:rPr lang="en-US" sz="2400" dirty="0"/>
              <a:t>indicates </a:t>
            </a:r>
            <a:r>
              <a:rPr lang="en-US" sz="2400" dirty="0" smtClean="0"/>
              <a:t>that thyroid</a:t>
            </a:r>
          </a:p>
          <a:p>
            <a:pPr marL="137160" indent="0">
              <a:buNone/>
            </a:pPr>
            <a:r>
              <a:rPr lang="en-US" sz="2400" dirty="0"/>
              <a:t> </a:t>
            </a:r>
            <a:r>
              <a:rPr lang="en-US" sz="2400" dirty="0" smtClean="0"/>
              <a:t>     </a:t>
            </a:r>
            <a:r>
              <a:rPr lang="en-US" sz="2400" dirty="0"/>
              <a:t>cancer is the most </a:t>
            </a:r>
            <a:r>
              <a:rPr lang="en-US" sz="2400" dirty="0" smtClean="0"/>
              <a:t>common </a:t>
            </a:r>
          </a:p>
          <a:p>
            <a:pPr marL="137160" indent="0">
              <a:buNone/>
            </a:pPr>
            <a:r>
              <a:rPr lang="en-US" sz="2400" dirty="0"/>
              <a:t> </a:t>
            </a:r>
            <a:r>
              <a:rPr lang="en-US" sz="2400" dirty="0" smtClean="0"/>
              <a:t>     type </a:t>
            </a:r>
            <a:r>
              <a:rPr lang="en-US" sz="2400" dirty="0"/>
              <a:t>of endocrine-related </a:t>
            </a:r>
            <a:endParaRPr lang="en-US" sz="2400" dirty="0" smtClean="0"/>
          </a:p>
          <a:p>
            <a:pPr marL="137160" indent="0">
              <a:buNone/>
            </a:pPr>
            <a:r>
              <a:rPr lang="en-US" sz="2400" dirty="0"/>
              <a:t> </a:t>
            </a:r>
            <a:r>
              <a:rPr lang="en-US" sz="2400" dirty="0" smtClean="0"/>
              <a:t>     cancer </a:t>
            </a:r>
            <a:r>
              <a:rPr lang="en-US" sz="2400" dirty="0"/>
              <a:t>and estimates 60,220 </a:t>
            </a:r>
            <a:endParaRPr lang="en-US" sz="2400" dirty="0" smtClean="0"/>
          </a:p>
          <a:p>
            <a:pPr marL="137160" indent="0">
              <a:buNone/>
            </a:pPr>
            <a:r>
              <a:rPr lang="en-US" sz="2400" dirty="0"/>
              <a:t> </a:t>
            </a:r>
            <a:r>
              <a:rPr lang="en-US" sz="2400" dirty="0" smtClean="0"/>
              <a:t>     new </a:t>
            </a:r>
            <a:r>
              <a:rPr lang="en-US" sz="2400" dirty="0"/>
              <a:t>cases in 2013. </a:t>
            </a:r>
          </a:p>
          <a:p>
            <a:r>
              <a:rPr lang="en-US" sz="2400" dirty="0"/>
              <a:t>Thyroid cancer represents </a:t>
            </a:r>
            <a:endParaRPr lang="en-US" sz="2400" dirty="0" smtClean="0"/>
          </a:p>
          <a:p>
            <a:pPr marL="137160" indent="0">
              <a:buNone/>
            </a:pPr>
            <a:r>
              <a:rPr lang="en-US" sz="2400" dirty="0"/>
              <a:t> </a:t>
            </a:r>
            <a:r>
              <a:rPr lang="en-US" sz="2400" dirty="0" smtClean="0"/>
              <a:t>     approximately </a:t>
            </a:r>
            <a:r>
              <a:rPr lang="en-US" sz="2400" dirty="0"/>
              <a:t>3.6% of all new cancer cases.</a:t>
            </a:r>
            <a:endParaRPr lang="en-US" sz="2400" baseline="30000" dirty="0"/>
          </a:p>
          <a:p>
            <a:pPr marL="137160" indent="0">
              <a:buNone/>
            </a:pP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066800"/>
            <a:ext cx="35052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0358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p:spPr>
        <p:txBody>
          <a:bodyPr>
            <a:normAutofit/>
          </a:bodyPr>
          <a:lstStyle/>
          <a:p>
            <a:r>
              <a:rPr lang="en-US" sz="2400" dirty="0"/>
              <a:t>The gland is composed of closely packed spherical units termed </a:t>
            </a:r>
            <a:r>
              <a:rPr lang="en-US" sz="2400" i="1" dirty="0"/>
              <a:t>follicles,</a:t>
            </a:r>
            <a:r>
              <a:rPr lang="en-US" sz="2400" dirty="0"/>
              <a:t> which are invested with a rich capillary network. The interior of the follicle is filled with the clear </a:t>
            </a:r>
            <a:r>
              <a:rPr lang="en-US" sz="2400" dirty="0" err="1"/>
              <a:t>proteinaceous</a:t>
            </a:r>
            <a:r>
              <a:rPr lang="en-US" sz="2400" dirty="0"/>
              <a:t> colloid that normally is the major constituent of the total thyroid mass. </a:t>
            </a:r>
          </a:p>
          <a:p>
            <a:endParaRPr lang="en-US" sz="2400" dirty="0" smtClean="0"/>
          </a:p>
          <a:p>
            <a:r>
              <a:rPr lang="en-US" sz="2400" dirty="0"/>
              <a:t>On cross section, thyroid </a:t>
            </a:r>
            <a:r>
              <a:rPr lang="en-US" sz="2400" dirty="0" smtClean="0"/>
              <a:t> tissue </a:t>
            </a:r>
            <a:r>
              <a:rPr lang="en-US" sz="2400" dirty="0"/>
              <a:t>appears as closely </a:t>
            </a:r>
            <a:endParaRPr lang="en-US" sz="2400" dirty="0" smtClean="0"/>
          </a:p>
          <a:p>
            <a:pPr marL="137160" indent="0">
              <a:buNone/>
            </a:pPr>
            <a:r>
              <a:rPr lang="en-US" sz="2400" dirty="0"/>
              <a:t> </a:t>
            </a:r>
            <a:r>
              <a:rPr lang="en-US" sz="2400" dirty="0" smtClean="0"/>
              <a:t>    packed </a:t>
            </a:r>
            <a:r>
              <a:rPr lang="en-US" sz="2400" dirty="0"/>
              <a:t>ring-shaped structures </a:t>
            </a:r>
            <a:endParaRPr lang="en-US" sz="2400" dirty="0" smtClean="0"/>
          </a:p>
          <a:p>
            <a:pPr marL="137160" indent="0">
              <a:buNone/>
            </a:pPr>
            <a:r>
              <a:rPr lang="en-US" sz="2400" dirty="0"/>
              <a:t> </a:t>
            </a:r>
            <a:r>
              <a:rPr lang="en-US" sz="2400" dirty="0" smtClean="0"/>
              <a:t>    consisting </a:t>
            </a:r>
            <a:r>
              <a:rPr lang="en-US" sz="2400" dirty="0"/>
              <a:t>of a single layer of </a:t>
            </a:r>
            <a:endParaRPr lang="en-US" sz="2400" dirty="0" smtClean="0"/>
          </a:p>
          <a:p>
            <a:pPr marL="137160" indent="0">
              <a:buNone/>
            </a:pPr>
            <a:r>
              <a:rPr lang="en-US" sz="2400" dirty="0"/>
              <a:t> </a:t>
            </a:r>
            <a:r>
              <a:rPr lang="en-US" sz="2400" dirty="0" smtClean="0"/>
              <a:t>    thyroid </a:t>
            </a:r>
            <a:r>
              <a:rPr lang="en-US" sz="2400" dirty="0"/>
              <a:t>cells surrounding a </a:t>
            </a:r>
            <a:endParaRPr lang="en-US" sz="2400" dirty="0" smtClean="0"/>
          </a:p>
          <a:p>
            <a:pPr marL="137160" indent="0">
              <a:buNone/>
            </a:pPr>
            <a:r>
              <a:rPr lang="en-US" sz="2400" dirty="0"/>
              <a:t> </a:t>
            </a:r>
            <a:r>
              <a:rPr lang="en-US" sz="2400" dirty="0" smtClean="0"/>
              <a:t>    lumen</a:t>
            </a:r>
            <a:r>
              <a:rPr lang="en-US" sz="2400" dirty="0"/>
              <a:t>.  </a:t>
            </a:r>
          </a:p>
          <a:p>
            <a:endParaRPr lang="en-US" sz="2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200400"/>
            <a:ext cx="33528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2953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p:spPr>
        <p:txBody>
          <a:bodyPr/>
          <a:lstStyle/>
          <a:p>
            <a:r>
              <a:rPr lang="en-US" dirty="0"/>
              <a:t>Although a diagnosis of thyroid </a:t>
            </a:r>
            <a:endParaRPr lang="en-US" dirty="0" smtClean="0"/>
          </a:p>
          <a:p>
            <a:pPr marL="137160" indent="0">
              <a:buNone/>
            </a:pPr>
            <a:r>
              <a:rPr lang="en-US" dirty="0"/>
              <a:t> </a:t>
            </a:r>
            <a:r>
              <a:rPr lang="en-US" dirty="0" smtClean="0"/>
              <a:t>    or </a:t>
            </a:r>
            <a:r>
              <a:rPr lang="en-US" dirty="0"/>
              <a:t>any type of cancer is </a:t>
            </a:r>
            <a:endParaRPr lang="en-US" dirty="0" smtClean="0"/>
          </a:p>
          <a:p>
            <a:pPr marL="137160" indent="0">
              <a:buNone/>
            </a:pPr>
            <a:r>
              <a:rPr lang="en-US" dirty="0"/>
              <a:t> </a:t>
            </a:r>
            <a:r>
              <a:rPr lang="en-US" dirty="0" smtClean="0"/>
              <a:t>    frightening</a:t>
            </a:r>
            <a:r>
              <a:rPr lang="en-US" dirty="0"/>
              <a:t>, the vast majority of </a:t>
            </a:r>
            <a:endParaRPr lang="en-US" dirty="0" smtClean="0"/>
          </a:p>
          <a:p>
            <a:pPr marL="137160" indent="0">
              <a:buNone/>
            </a:pPr>
            <a:r>
              <a:rPr lang="en-US" dirty="0"/>
              <a:t> </a:t>
            </a:r>
            <a:r>
              <a:rPr lang="en-US" dirty="0" smtClean="0"/>
              <a:t>    thyroid </a:t>
            </a:r>
            <a:r>
              <a:rPr lang="en-US" dirty="0"/>
              <a:t>cancers is highly treatable </a:t>
            </a:r>
            <a:endParaRPr lang="en-US" dirty="0" smtClean="0"/>
          </a:p>
          <a:p>
            <a:pPr marL="137160" indent="0">
              <a:buNone/>
            </a:pPr>
            <a:r>
              <a:rPr lang="en-US" dirty="0"/>
              <a:t> </a:t>
            </a:r>
            <a:r>
              <a:rPr lang="en-US" dirty="0" smtClean="0"/>
              <a:t>    and </a:t>
            </a:r>
            <a:r>
              <a:rPr lang="en-US" dirty="0"/>
              <a:t>in most cases curable with </a:t>
            </a:r>
            <a:endParaRPr lang="en-US" dirty="0" smtClean="0"/>
          </a:p>
          <a:p>
            <a:pPr marL="137160" indent="0">
              <a:buNone/>
            </a:pPr>
            <a:r>
              <a:rPr lang="en-US" dirty="0"/>
              <a:t> </a:t>
            </a:r>
            <a:r>
              <a:rPr lang="en-US" dirty="0" smtClean="0"/>
              <a:t>    surgery </a:t>
            </a:r>
            <a:r>
              <a:rPr lang="en-US" dirty="0"/>
              <a:t>and other treatments. </a:t>
            </a:r>
            <a:endParaRPr lang="en-US" dirty="0" smtClean="0"/>
          </a:p>
          <a:p>
            <a:pPr marL="137160" indent="0">
              <a:buNone/>
            </a:pPr>
            <a:r>
              <a:rPr lang="en-US" dirty="0"/>
              <a:t> </a:t>
            </a:r>
            <a:r>
              <a:rPr lang="en-US" dirty="0" smtClean="0"/>
              <a:t>    </a:t>
            </a:r>
            <a:endParaRPr lang="en-US" dirty="0"/>
          </a:p>
          <a:p>
            <a:r>
              <a:rPr lang="en-US" dirty="0"/>
              <a:t>Thyroid cancer is generally first </a:t>
            </a:r>
            <a:endParaRPr lang="en-US" dirty="0" smtClean="0"/>
          </a:p>
          <a:p>
            <a:pPr marL="137160" indent="0">
              <a:buNone/>
            </a:pPr>
            <a:r>
              <a:rPr lang="en-US" dirty="0"/>
              <a:t> </a:t>
            </a:r>
            <a:r>
              <a:rPr lang="en-US" dirty="0" smtClean="0"/>
              <a:t>    suspected </a:t>
            </a:r>
            <a:r>
              <a:rPr lang="en-US" dirty="0"/>
              <a:t>by a lump or nodule </a:t>
            </a:r>
            <a:endParaRPr lang="en-US" dirty="0" smtClean="0"/>
          </a:p>
          <a:p>
            <a:pPr marL="137160" indent="0">
              <a:buNone/>
            </a:pPr>
            <a:r>
              <a:rPr lang="en-US" dirty="0"/>
              <a:t> </a:t>
            </a:r>
            <a:r>
              <a:rPr lang="en-US" dirty="0" smtClean="0"/>
              <a:t>    in </a:t>
            </a:r>
            <a:r>
              <a:rPr lang="en-US" dirty="0"/>
              <a:t>the thyroid gland.</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1" y="533400"/>
            <a:ext cx="25146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3810000"/>
            <a:ext cx="2479963"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03752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87488"/>
            <a:ext cx="7620000"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3956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p:spPr>
        <p:txBody>
          <a:bodyPr>
            <a:normAutofit/>
          </a:bodyPr>
          <a:lstStyle/>
          <a:p>
            <a:pPr marL="137160" indent="0">
              <a:buNone/>
            </a:pPr>
            <a:endParaRPr lang="en-US" b="1" dirty="0"/>
          </a:p>
          <a:p>
            <a:pPr marL="137160" indent="0">
              <a:buNone/>
            </a:pPr>
            <a:r>
              <a:rPr lang="en-US" dirty="0" smtClean="0">
                <a:solidFill>
                  <a:srgbClr val="C00000"/>
                </a:solidFill>
              </a:rPr>
              <a:t>1.  Papillary </a:t>
            </a:r>
            <a:r>
              <a:rPr lang="en-US" dirty="0">
                <a:solidFill>
                  <a:srgbClr val="C00000"/>
                </a:solidFill>
              </a:rPr>
              <a:t>Thyroid </a:t>
            </a:r>
            <a:r>
              <a:rPr lang="en-US" dirty="0" smtClean="0">
                <a:solidFill>
                  <a:srgbClr val="C00000"/>
                </a:solidFill>
              </a:rPr>
              <a:t>Cancer</a:t>
            </a:r>
            <a:endParaRPr lang="en-US" dirty="0">
              <a:solidFill>
                <a:srgbClr val="C00000"/>
              </a:solidFill>
            </a:endParaRPr>
          </a:p>
          <a:p>
            <a:r>
              <a:rPr lang="en-US" dirty="0"/>
              <a:t>Most common type of thyroid cancer: 70% to 80% of all thyroid cancers are papillary thyroid cancer</a:t>
            </a:r>
          </a:p>
          <a:p>
            <a:r>
              <a:rPr lang="en-US" dirty="0"/>
              <a:t>Commonly diagnosed between the ages of 30 and 50</a:t>
            </a:r>
          </a:p>
          <a:p>
            <a:r>
              <a:rPr lang="en-US" dirty="0"/>
              <a:t>Females are affected 3 times more often than males</a:t>
            </a:r>
          </a:p>
          <a:p>
            <a:r>
              <a:rPr lang="en-US" dirty="0"/>
              <a:t>Usually not aggressive</a:t>
            </a:r>
          </a:p>
          <a:p>
            <a:r>
              <a:rPr lang="en-US" dirty="0"/>
              <a:t>May spread, but usually not beyond the </a:t>
            </a:r>
            <a:r>
              <a:rPr lang="en-US" dirty="0" smtClean="0"/>
              <a:t>neck</a:t>
            </a:r>
            <a:endParaRPr lang="en-US" dirty="0"/>
          </a:p>
        </p:txBody>
      </p:sp>
    </p:spTree>
    <p:extLst>
      <p:ext uri="{BB962C8B-B14F-4D97-AF65-F5344CB8AC3E}">
        <p14:creationId xmlns:p14="http://schemas.microsoft.com/office/powerpoint/2010/main" val="20832354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81000"/>
            <a:ext cx="8229600" cy="5928360"/>
          </a:xfrm>
        </p:spPr>
        <p:txBody>
          <a:bodyPr/>
          <a:lstStyle/>
          <a:p>
            <a:r>
              <a:rPr lang="en-US" dirty="0"/>
              <a:t>Papillary cells resemble finger-like projections</a:t>
            </a:r>
          </a:p>
          <a:p>
            <a:endParaRPr lang="en-US" dirty="0" smtClean="0"/>
          </a:p>
          <a:p>
            <a:pPr marL="137160" indent="0">
              <a:buNone/>
            </a:pPr>
            <a:endParaRPr lang="en-US" dirty="0"/>
          </a:p>
          <a:p>
            <a:endParaRPr lang="en-US" dirty="0" smtClean="0"/>
          </a:p>
          <a:p>
            <a:endParaRPr lang="en-US" dirty="0"/>
          </a:p>
          <a:p>
            <a:endParaRPr lang="en-US" dirty="0" smtClean="0"/>
          </a:p>
          <a:p>
            <a:endParaRPr lang="en-US" dirty="0"/>
          </a:p>
          <a:p>
            <a:endParaRPr lang="en-US" dirty="0" smtClean="0"/>
          </a:p>
          <a:p>
            <a:r>
              <a:rPr lang="en-US" dirty="0" smtClean="0"/>
              <a:t>Tumor </a:t>
            </a:r>
            <a:r>
              <a:rPr lang="en-US" dirty="0"/>
              <a:t>development can be related to radiation exposure, such as radiation treatments for acne or adenoid problems as a child</a:t>
            </a:r>
          </a:p>
          <a:p>
            <a:pPr marL="137160" indent="0">
              <a:buNone/>
            </a:pP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14475"/>
            <a:ext cx="381000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14475"/>
            <a:ext cx="403860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8753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52160"/>
          </a:xfrm>
        </p:spPr>
        <p:txBody>
          <a:bodyPr>
            <a:normAutofit/>
          </a:bodyPr>
          <a:lstStyle/>
          <a:p>
            <a:pPr marL="137160" indent="0">
              <a:buNone/>
            </a:pPr>
            <a:r>
              <a:rPr lang="en-US" b="1" dirty="0" smtClean="0">
                <a:solidFill>
                  <a:srgbClr val="C00000"/>
                </a:solidFill>
              </a:rPr>
              <a:t>2.      Follicular </a:t>
            </a:r>
            <a:r>
              <a:rPr lang="en-US" b="1" dirty="0">
                <a:solidFill>
                  <a:srgbClr val="C00000"/>
                </a:solidFill>
              </a:rPr>
              <a:t>Thyroid Cancer</a:t>
            </a:r>
            <a:endParaRPr lang="en-US" b="1" baseline="30000" dirty="0">
              <a:solidFill>
                <a:srgbClr val="C00000"/>
              </a:solidFill>
            </a:endParaRPr>
          </a:p>
          <a:p>
            <a:endParaRPr lang="en-US" dirty="0"/>
          </a:p>
          <a:p>
            <a:r>
              <a:rPr lang="en-US" dirty="0"/>
              <a:t>Makes up about 10% to15% of all thyroid cancers</a:t>
            </a:r>
          </a:p>
          <a:p>
            <a:r>
              <a:rPr lang="en-US" dirty="0"/>
              <a:t>Often diagnosed between the ages of 40 and 60</a:t>
            </a:r>
          </a:p>
          <a:p>
            <a:r>
              <a:rPr lang="en-US" dirty="0"/>
              <a:t>Females are affected 3 times more often than </a:t>
            </a:r>
            <a:r>
              <a:rPr lang="en-US" dirty="0" smtClean="0"/>
              <a:t>males</a:t>
            </a:r>
            <a:endParaRPr lang="en-US" dirty="0"/>
          </a:p>
          <a:p>
            <a:r>
              <a:rPr lang="en-US" dirty="0"/>
              <a:t>Cancer cells may invade </a:t>
            </a:r>
            <a:endParaRPr lang="en-US" dirty="0" smtClean="0"/>
          </a:p>
          <a:p>
            <a:pPr marL="137160" indent="0">
              <a:buNone/>
            </a:pPr>
            <a:r>
              <a:rPr lang="en-US" dirty="0"/>
              <a:t> </a:t>
            </a:r>
            <a:r>
              <a:rPr lang="en-US" dirty="0" smtClean="0"/>
              <a:t>    blood </a:t>
            </a:r>
            <a:r>
              <a:rPr lang="en-US" dirty="0"/>
              <a:t>vessels and travel </a:t>
            </a:r>
            <a:endParaRPr lang="en-US" dirty="0" smtClean="0"/>
          </a:p>
          <a:p>
            <a:pPr marL="137160" indent="0">
              <a:buNone/>
            </a:pPr>
            <a:r>
              <a:rPr lang="en-US" dirty="0"/>
              <a:t> </a:t>
            </a:r>
            <a:r>
              <a:rPr lang="en-US" dirty="0" smtClean="0"/>
              <a:t>    to </a:t>
            </a:r>
            <a:r>
              <a:rPr lang="en-US" dirty="0"/>
              <a:t>other body parts such </a:t>
            </a:r>
            <a:endParaRPr lang="en-US" dirty="0" smtClean="0"/>
          </a:p>
          <a:p>
            <a:pPr marL="137160" indent="0">
              <a:buNone/>
            </a:pPr>
            <a:r>
              <a:rPr lang="en-US" dirty="0"/>
              <a:t> </a:t>
            </a:r>
            <a:r>
              <a:rPr lang="en-US" dirty="0" smtClean="0"/>
              <a:t>    as </a:t>
            </a:r>
            <a:r>
              <a:rPr lang="en-US" dirty="0"/>
              <a:t>bone or lung </a:t>
            </a:r>
            <a:r>
              <a:rPr lang="en-US" dirty="0" smtClean="0"/>
              <a:t>tissues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505200"/>
            <a:ext cx="36576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763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28600"/>
            <a:ext cx="8229600" cy="6080760"/>
          </a:xfrm>
        </p:spPr>
        <p:txBody>
          <a:bodyPr/>
          <a:lstStyle/>
          <a:p>
            <a:r>
              <a:rPr lang="en-US" dirty="0"/>
              <a:t>Follicular cells are sphere-shaped</a:t>
            </a:r>
          </a:p>
          <a:p>
            <a:r>
              <a:rPr lang="en-US" dirty="0"/>
              <a:t>Can be more aggressive in older patients</a:t>
            </a:r>
          </a:p>
          <a:p>
            <a:endParaRPr lang="en-US" dirty="0"/>
          </a:p>
        </p:txBody>
      </p:sp>
      <p:pic>
        <p:nvPicPr>
          <p:cNvPr id="7171" name="Picture 3" descr="C:\Users\hussam\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32004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80010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5562600"/>
            <a:ext cx="8458200" cy="1077218"/>
          </a:xfrm>
          <a:prstGeom prst="rect">
            <a:avLst/>
          </a:prstGeom>
        </p:spPr>
        <p:txBody>
          <a:bodyPr wrap="square">
            <a:spAutoFit/>
          </a:bodyPr>
          <a:lstStyle/>
          <a:p>
            <a:r>
              <a:rPr lang="en-US" sz="1600" dirty="0" smtClean="0"/>
              <a:t>(A</a:t>
            </a:r>
            <a:r>
              <a:rPr lang="en-US" sz="1600" dirty="0"/>
              <a:t>) Follicular adenoma with variegated gross appearance. (B) Follicular adenoma. The periphery of the tumor is surrounded by a fibrous capsule. (C) Follicular adenoma with indentation of the inner aspect of the tumor capsule. (D) Follicular carcinoma with vascular invasion with tumor attachment to the endothelium.</a:t>
            </a:r>
          </a:p>
        </p:txBody>
      </p:sp>
    </p:spTree>
    <p:extLst>
      <p:ext uri="{BB962C8B-B14F-4D97-AF65-F5344CB8AC3E}">
        <p14:creationId xmlns:p14="http://schemas.microsoft.com/office/powerpoint/2010/main" val="31292228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a:bodyPr>
          <a:lstStyle/>
          <a:p>
            <a:pPr marL="137160" indent="0">
              <a:buNone/>
            </a:pPr>
            <a:r>
              <a:rPr lang="en-US" b="1" dirty="0" smtClean="0">
                <a:solidFill>
                  <a:srgbClr val="C00000"/>
                </a:solidFill>
              </a:rPr>
              <a:t>3.    Medullary </a:t>
            </a:r>
            <a:r>
              <a:rPr lang="en-US" b="1" dirty="0">
                <a:solidFill>
                  <a:srgbClr val="C00000"/>
                </a:solidFill>
              </a:rPr>
              <a:t>Thyroid </a:t>
            </a:r>
            <a:r>
              <a:rPr lang="en-US" b="1" dirty="0" smtClean="0">
                <a:solidFill>
                  <a:srgbClr val="C00000"/>
                </a:solidFill>
              </a:rPr>
              <a:t>Cancer</a:t>
            </a:r>
            <a:endParaRPr lang="en-US" dirty="0">
              <a:solidFill>
                <a:srgbClr val="C00000"/>
              </a:solidFill>
            </a:endParaRPr>
          </a:p>
          <a:p>
            <a:r>
              <a:rPr lang="en-US" dirty="0"/>
              <a:t>Makes up about 5 % to 10% of all thyroid cancers</a:t>
            </a:r>
          </a:p>
          <a:p>
            <a:r>
              <a:rPr lang="en-US" dirty="0"/>
              <a:t>More likely to run in families and associated with other endocrine disorders</a:t>
            </a:r>
          </a:p>
          <a:p>
            <a:r>
              <a:rPr lang="en-US" dirty="0"/>
              <a:t>Develops from the </a:t>
            </a:r>
            <a:r>
              <a:rPr lang="en-US" i="1" dirty="0"/>
              <a:t>C Cells or </a:t>
            </a:r>
            <a:r>
              <a:rPr lang="en-US" i="1" dirty="0" err="1"/>
              <a:t>parafolicullar</a:t>
            </a:r>
            <a:r>
              <a:rPr lang="en-US" i="1" dirty="0"/>
              <a:t> cells </a:t>
            </a:r>
            <a:r>
              <a:rPr lang="en-US" dirty="0"/>
              <a:t>that produce calcitonin </a:t>
            </a:r>
            <a:endParaRPr lang="en-US" dirty="0" smtClean="0"/>
          </a:p>
          <a:p>
            <a:r>
              <a:rPr lang="en-US" dirty="0" smtClean="0"/>
              <a:t>An </a:t>
            </a:r>
            <a:r>
              <a:rPr lang="en-US" dirty="0"/>
              <a:t>elevated calcitonin level can indicate </a:t>
            </a:r>
            <a:r>
              <a:rPr lang="en-US" dirty="0" smtClean="0"/>
              <a:t>cancer</a:t>
            </a:r>
            <a:endParaRPr lang="en-US" dirty="0"/>
          </a:p>
        </p:txBody>
      </p:sp>
    </p:spTree>
    <p:extLst>
      <p:ext uri="{BB962C8B-B14F-4D97-AF65-F5344CB8AC3E}">
        <p14:creationId xmlns:p14="http://schemas.microsoft.com/office/powerpoint/2010/main" val="10397149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534400" cy="6400800"/>
          </a:xfrm>
        </p:spPr>
        <p:txBody>
          <a:bodyPr/>
          <a:lstStyle/>
          <a:p>
            <a:r>
              <a:rPr lang="en-US" dirty="0"/>
              <a:t>Often diagnosed between the ages of 40 and 50</a:t>
            </a:r>
          </a:p>
          <a:p>
            <a:r>
              <a:rPr lang="en-US" dirty="0"/>
              <a:t>Females and males are equally affected</a:t>
            </a:r>
          </a:p>
          <a:p>
            <a:r>
              <a:rPr lang="en-US" dirty="0"/>
              <a:t>Forms of medullary thyroid cancer include sporadic (not inherited), MEN 2A and MEN 2B, and familial (genetic, but not linked to other MEN-related endocrine tumors)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10345"/>
            <a:ext cx="3657600" cy="321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110345"/>
            <a:ext cx="4038600" cy="321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45093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04560"/>
          </a:xfrm>
        </p:spPr>
        <p:txBody>
          <a:bodyPr/>
          <a:lstStyle/>
          <a:p>
            <a:pPr marL="137160" indent="0">
              <a:buNone/>
            </a:pPr>
            <a:r>
              <a:rPr lang="en-US" b="1" dirty="0" smtClean="0">
                <a:solidFill>
                  <a:srgbClr val="C00000"/>
                </a:solidFill>
              </a:rPr>
              <a:t>4. Anaplastic </a:t>
            </a:r>
            <a:r>
              <a:rPr lang="en-US" b="1" dirty="0">
                <a:solidFill>
                  <a:srgbClr val="C00000"/>
                </a:solidFill>
              </a:rPr>
              <a:t>Thyroid Cancer</a:t>
            </a:r>
            <a:endParaRPr lang="en-US" dirty="0">
              <a:solidFill>
                <a:srgbClr val="C00000"/>
              </a:solidFill>
            </a:endParaRPr>
          </a:p>
          <a:p>
            <a:r>
              <a:rPr lang="en-US" dirty="0"/>
              <a:t>Very rare—affects fewer than 5% of thyroid cancer </a:t>
            </a:r>
            <a:r>
              <a:rPr lang="en-US" dirty="0" smtClean="0"/>
              <a:t>patients</a:t>
            </a:r>
          </a:p>
          <a:p>
            <a:r>
              <a:rPr lang="en-US" dirty="0" smtClean="0"/>
              <a:t>Usually </a:t>
            </a:r>
            <a:r>
              <a:rPr lang="en-US" dirty="0"/>
              <a:t>occurs in </a:t>
            </a:r>
            <a:endParaRPr lang="en-US" dirty="0" smtClean="0"/>
          </a:p>
          <a:p>
            <a:pPr marL="137160" indent="0">
              <a:buNone/>
            </a:pPr>
            <a:r>
              <a:rPr lang="en-US" dirty="0"/>
              <a:t> </a:t>
            </a:r>
            <a:r>
              <a:rPr lang="en-US" dirty="0" smtClean="0"/>
              <a:t>    patients </a:t>
            </a:r>
            <a:r>
              <a:rPr lang="en-US" dirty="0"/>
              <a:t>older than </a:t>
            </a:r>
          </a:p>
          <a:p>
            <a:pPr marL="137160" indent="0">
              <a:buNone/>
            </a:pPr>
            <a:r>
              <a:rPr lang="en-US" dirty="0" smtClean="0"/>
              <a:t>     65 </a:t>
            </a:r>
            <a:r>
              <a:rPr lang="en-US" dirty="0"/>
              <a:t>years</a:t>
            </a:r>
          </a:p>
          <a:p>
            <a:r>
              <a:rPr lang="en-US" dirty="0"/>
              <a:t>Females are affected </a:t>
            </a:r>
            <a:endParaRPr lang="en-US" dirty="0" smtClean="0"/>
          </a:p>
          <a:p>
            <a:pPr marL="137160" indent="0">
              <a:buNone/>
            </a:pPr>
            <a:r>
              <a:rPr lang="en-US" dirty="0"/>
              <a:t> </a:t>
            </a:r>
            <a:r>
              <a:rPr lang="en-US" dirty="0" smtClean="0"/>
              <a:t>    more </a:t>
            </a:r>
            <a:r>
              <a:rPr lang="en-US" dirty="0"/>
              <a:t>often than males</a:t>
            </a:r>
          </a:p>
          <a:p>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24000"/>
            <a:ext cx="38862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6663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04560"/>
          </a:xfrm>
        </p:spPr>
        <p:txBody>
          <a:bodyPr/>
          <a:lstStyle/>
          <a:p>
            <a:r>
              <a:rPr lang="en-US" dirty="0"/>
              <a:t>Anaplastic means the cells lose </a:t>
            </a:r>
            <a:r>
              <a:rPr lang="en-US" dirty="0" smtClean="0"/>
              <a:t>normal structure </a:t>
            </a:r>
            <a:r>
              <a:rPr lang="en-US" dirty="0"/>
              <a:t>and organization </a:t>
            </a:r>
            <a:r>
              <a:rPr lang="en-US" dirty="0" smtClean="0">
                <a:sym typeface="Wingdings" panose="05000000000000000000" pitchFamily="2" charset="2"/>
              </a:rPr>
              <a:t></a:t>
            </a:r>
            <a:r>
              <a:rPr lang="en-US" dirty="0"/>
              <a:t>Aggressive and invasive</a:t>
            </a:r>
          </a:p>
          <a:p>
            <a:r>
              <a:rPr lang="en-US" dirty="0"/>
              <a:t>Least responsive to </a:t>
            </a:r>
            <a:r>
              <a:rPr lang="en-US" dirty="0" smtClean="0"/>
              <a:t> </a:t>
            </a:r>
            <a:r>
              <a:rPr lang="en-US" dirty="0"/>
              <a:t>treatment</a:t>
            </a:r>
          </a:p>
        </p:txBody>
      </p:sp>
      <p:pic>
        <p:nvPicPr>
          <p:cNvPr id="4" name="Picture 2" descr="C:\Users\hussam\Desktop\art-cc0703_08_muro_fig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33600"/>
            <a:ext cx="66294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29145" y="5934670"/>
            <a:ext cx="6560127" cy="830997"/>
          </a:xfrm>
          <a:prstGeom prst="rect">
            <a:avLst/>
          </a:prstGeom>
        </p:spPr>
        <p:txBody>
          <a:bodyPr wrap="square">
            <a:spAutoFit/>
          </a:bodyPr>
          <a:lstStyle/>
          <a:p>
            <a:r>
              <a:rPr lang="en-US" sz="1600" dirty="0"/>
              <a:t>Undifferentiated (anaplastic) carcinoma. (A) Spindle cells in </a:t>
            </a:r>
            <a:r>
              <a:rPr lang="en-US" sz="1600" dirty="0" err="1"/>
              <a:t>storiform</a:t>
            </a:r>
            <a:r>
              <a:rPr lang="en-US" sz="1600" dirty="0"/>
              <a:t> growth pattern. (B) Prominent </a:t>
            </a:r>
            <a:r>
              <a:rPr lang="en-US" sz="1600" dirty="0" err="1"/>
              <a:t>hyperchromatism</a:t>
            </a:r>
            <a:r>
              <a:rPr lang="en-US" sz="1600" dirty="0"/>
              <a:t> and </a:t>
            </a:r>
            <a:r>
              <a:rPr lang="en-US" sz="1600" dirty="0" err="1"/>
              <a:t>atypia</a:t>
            </a:r>
            <a:r>
              <a:rPr lang="en-US" sz="1600" dirty="0"/>
              <a:t> of tumor cells</a:t>
            </a:r>
          </a:p>
        </p:txBody>
      </p:sp>
    </p:spTree>
    <p:extLst>
      <p:ext uri="{BB962C8B-B14F-4D97-AF65-F5344CB8AC3E}">
        <p14:creationId xmlns:p14="http://schemas.microsoft.com/office/powerpoint/2010/main" val="2430138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r>
              <a:rPr lang="en-US" dirty="0" smtClean="0">
                <a:effectLst/>
              </a:rPr>
              <a:t>The thyroid also contains para-follicular cells, or C cells, that are the source of calcitonin.</a:t>
            </a:r>
          </a:p>
          <a:p>
            <a:r>
              <a:rPr lang="en-US" dirty="0" smtClean="0">
                <a:effectLst/>
              </a:rPr>
              <a:t>The C cells undergo hyperplasia early in the syndrome of familial medullary carcinoma of the thyroid (MEN2) and give rise to this tumor in both its familial and its sporadic forms</a:t>
            </a:r>
            <a:endParaRPr lang="en-US" dirty="0"/>
          </a:p>
        </p:txBody>
      </p:sp>
      <p:sp>
        <p:nvSpPr>
          <p:cNvPr id="4" name="AutoShape 2" descr="data:image/jpeg;base64,/9j/4AAQSkZJRgABAQAAAQABAAD/2wCEAAkGBxQTEhUUExQVFhUXGBgaFxgYFhoaGxgcHBcaGRwgIB0YHiggHRolHB0YITEhJSkrLi4uGB8zODMsNygtLisBCgoKDg0OGxAQGywkICQsLCwsLCwsLCwsLCwsLCwsLCwsLCwsLCwsLCwsLCwsLCwsLCwsLCwsLCwsLCwsLCwsMv/AABEIALQBGAMBIgACEQEDEQH/xAAbAAABBQEBAAAAAAAAAAAAAAAFAAEDBAYCB//EADwQAAIBAwMCBQMCBQIFAwUAAAECEQADIQQSMQVBEyJRYXEygZEGQhQjUqGxwdFiguHw8RUkcgczQ5Kj/8QAGAEAAwEBAAAAAAAAAAAAAAAAAAECAwT/xAAkEQACAgICAgIDAQEAAAAAAAAAAQIRITESQQNRIoEyYXFCE//aAAwDAQACEQMRAD8A9H6XaHhlZnkN9xWd6j03wHAtQEA8tvABOTWgsWit10U7VKgiBkE4/wBDWZ/V4UamyTbuMV+kg+WT/VPf0rs8duR1wvkE9UoFpHUiWGV5Ex27xQz9KXHOkFtiLZDPuJ4C7if96czvUs+HUoigE+cAsSxGBCrj5q3rlA07LKjdAgkAR7k9quqXE0fog6j1pLQ8Kx5nZCymCQ0e45qtpeg3b259TcYh9p2CFCx2puj6Tdd8UFbiLAUZJVsBoJxHpGK0lxXGQAw/vTk+OEGEZzqX6YXZFvygtuaBM4iIPIqDQXArIr/yQjNbUbi29W+lscQxOeK1aviTj1yMeooL1PplvxBe2knaRg4IMzj4JoU7VSKjL2VNdpRdcWr1onYwNu6PpeTJBj47VfS5cG5H8oORIgBOPqbBPNN0LqC3V/lDyISoBBWAMHn3qvrr3jO9p1Q2ohvNkTI49KLbwJbo0FsiBHEV1QDQF7PhhVnTbcMpk49Pt/g0ct3AwBBBBEgjgg8VnJUJqiSkKYU9SIeaRaBJpUN63qiqFUUu7fsUruImGIDfVAOR6TTSsCvoNZ/EXbjgBrCQLbc7m/cR8DFU+pPaAuKqjafqLP5N24Egk8GCIFHF0TLbNvTIi7IwRtSSZIx3gzQfV6dbhFo25tBsmYAKtj3M1aavBaoO2fpHwP8AFdUgKRqCBUppNTUgFSpjTGnQCJpppUjQMU0jTVHevhRJMUICLX6tbVq5dcwqA/c9lHuTArK9HDMgKA21ubmu5l5LBo3RPbj0qTqmoOqRPF3Wre+Ft4JLmdjN7xkDgVYu3VS2bdri2PMzHsOdzdj3jvWqjSplwtHHjsrOzALshlLloA2kAqoHmPqOKv8ARekqrC8Qd5WAWJwOeDxT9AsMwNy8UuZPhbQYjsYPFGST3pSdaCU+kI0xpTXJrIzEaVNSoAFdY/U/8MLTldz3ye+EEHaM+vH3qHRJqtS/iXAbStbBKssMr5GPVZzPpFUOvapb7WbdtyHJGzZb3ho7EkRHvPaj+p1LaW1bt7LjSrMdrZ5kiTmQJO3vEVs1xWNjqtbFoTtDDfuO0JlgST9UnbiYmPaqvVdK9w7GRGtFQW3f45n0wKqPpTeCvsbTslxWJwd8Lt+2MVP+s3KpZYXTbwQxC7j2yB+aFiVBtlr9Mo/gEMEttJChRgDt/aiGqwAHUlf3OOARkTHFDP0/qbagWg5aRKlj5mB7mi9u2UEJHEKGyKiaakKWyo3ULPPK3GIkAkbu4Poata1Wa2dhgjgiDx8/iprdwOsMi8+ZYxPciRnPeqPWdaLFlilsnb+xOTJ7VKy8IEC/0kXG533rvM7Hzt9YxgHmiut6GtwE2HFt2I3nsQO39/7UF0F5rrOitsSBLiDDclec+9PpoXzpeulc71cAeHEyQV+r4zWsou7vJUk7CjWNRbCW8C0hmeS2SSJPAg4FCLHWDavLLJ/DXB/LB8rhyTIg1X1HWnDC8Lv/ALfYvO4HdMEwRPPrVy31Sxe2i7tkeYF1CshBENxEGefWhRdW0P8AporGpV8qQckHPBHIPoalms62gDm4lhzauOwuOQMmYG4AjaVJidp7jiaunShAA7XHxEmFDYifv81HFE4JOo9WS3C8u5hQATn7dqoWOn3SRedVN0AwzHaAPnJUZ7Cns9Vs23Nm3bJYLLbFwB6F4kk+ldXWu3DIZra7YCbAfncGyRHxTVrQ0mWU3kC+ruNm4FVnYe5mRke9B7qBHtXlFwzIhDKkMZZmn05x60Q0fV/DDWbqFrItjzbCLYU9txxxmKm1d9Fs7rNsMijCT5fbIoTaehBO04YAiuqBdIvi2wtjebd1Tcts0kAlvNbmJxyJ7H2o5NTJUxMRpqRNc0gEaanpppjERSp6jvMYMCSAccTQBDrtalpd1xgo9TWe1WoW+yXbg/8AbLDICCGe4Ccgd1Aj15mrVzo1zUOHu7P4dIJ3Eyc5EDnHr61T1d7ww95tt3Zi2IKqijgBSPTkj3q41pbLioss6dlQKHC7tzMibizR8E9hiqOi0VzUufGNxVFws6EAK3pnkjvHardi+LWkd7qFnvZRWM4IiVaOwIx80R/TdtlsLvUK2cAkwJxk5OKLpOhzbyFEQKAAIApGnpqzMjmaY09ck0gGpUqVAHT3VtELp7WSwU+XKk8CJxwZNDusdRQutq8zIWJUlRwVzjn7+xq1eEfzFdvKysYEbjkZ9snFB9Zo7l7xkMbXUwR9RLTJwcDPFaQS2CS2XrHUF3+HOSO/cTzRHVWFez5kDbDie0j2zmgCLashHukbgAu88+kGPXNG+j6veLwEkcKT3jj7UTVZQ5qsoyGp0H8QzXNIm2/bLJJE4WJgffFErXX38HeLbuV4WAG3AwRn/vFT9UuHSX7TBtgYgfTyzHJMdu1RdFv6UKwXdcG9wxJ8xbkgTHqce9aNpq6sq7Jj164Sg8tk7dzKRufiYEYmO1U7n6jR1824bp5HIHuK6/g9p3BYtkM9oOsNbafpHsPX0pNrUuKWbaAjBdxH1MRkCfeaaUd0OkWP0joLb2Q7AhWY7Q3+fzR7R8spQLtJGBAPx9qdoFqB/T2n09q4tXn2wFJhRB7HtGe8VhJtuzNtsi03h3g6t5xJBV0A29oxz81S6x0NHUAiUBB9xExB7DNFdTfA2lyEJMAkgSf9assJEUlJpiUqMn0Hq25SJDKT4a4gjaZj4Biht3RJeJtG8+57hdRcJJO0z5dsEIOI9qu2ra275tBgoDByoETkzLe8THtVrp15W1bLLKVDRbIEGTO8MM8GIrfWUbNraDdixtU/1Hk0lsgSxy0QT6xUx9DTKn96wtmdspSG2iDwVZT9JB5EcGqS9PTSq1y0uwRLqs7cTwv+go0BXLekSDzVJgZwXba7WtElLk3AikGAwywnO2cwKIdI6wtwbWBS6OVaPMOzL6qR+KpXtJ4ajbDGy42sFAOzMZHEY+c0uk6vxnC6uwBfRN24dlJIkEd8ZHGaraLlVI0JalQxzdDRau2WXbIS4rbx8uh4+1TpevQN62BjLK7GPiRUUQW6j1moRULFgCPUgf3NVYLEgXCIEkhCAoPyRJ+KD6W2bJKuw1EqRuuEqctP0jGB3ppAlZO/XyCAtq4ywTvVdy4E4g89qmsdTW5bBIcRkg/WJHDRgYqtonXh9RbCrJCgBVAJxwJP3o5pOnIQSCGVudp/09KbaXRcqjsznT/4m+WLM6223BRMR7wRz6Vw+jGnPjOxuuIGcSvYAcfNa7XhhauCyoDqp2zw4jt7+1YTohu3VJveKHVxcUjy5AhlE4A2nj5pxm2myYtvIb/UDXrmotWCpFtvPuQQAkiUcHAJiJFHVUCg/QLjXGuXGmCQqBvqCqIE+uZP3ozUPGAYqalTGkSMa5NdVyaQCIpV2tyBBEilQIF6u5qWtLbVra3jtY48jwTKKTBBOCJqrp7R0t872H8wYHbcQXyRyec+1Ff4XxbW2+oMj6eCMmIbseKfX9INy0HVmJCiA/1CB394Jx3rRSSwNSSwzNdX3vtAW1cUsN+4kAAHkRz/ANa1fQbEZHBEiOwnaP8AFZ/SdEvGLd0qwB3b7XBUDG4HANabpLQr7ZgAKD28s8HuafldqkE3apAG9qzd1l20dn8sgISdxgDmOzbppur9PlrTKqMFaWghc9zj7Y9qqhN1l9TZtF7odhdAaSAjbQCAJkjNQ6XUyzoiFNsed2hST8irX6Kir0GTbXbvABugttDu0MMboUH8e9V+v6m29lWCEBG/mowBKSJWYn0nH3qtp9xK3L6pNveVCkkAHE59RBj1q30/UqFPh3QsBlBUB0BJ/evdhwM9+KjjTsrWwh0HXrctoVONoKzgkfHrV4WRIJJJAjJrK3LDJeS4C3kX9uFcsDmOFyePYVY0vX9RsDNY3eYq0HbHoc80ShbtEyg9mme2DEgGDIkAwfX5pyYoPf8A1DbQoGDy5gQsgHHJHzQjqfXGvBlDNplS4AzMMuP+E9sipXjk2TxZKbTvcuMQCjAhTAlSw2wMfOamtKw1E29gCIEfcIdmHG1jgrEnFWOms8EOVABbb32jkcfWYEiP6hQ7+JsEopRt584DsATEmcExwcdu8cVos4K2zRafUq6hlIIkiQe/pU81jhqLJt3CL1tNOQdjLdClGmNveT3mK66d12LcG4SFO03WUn4ztHY1P/P0NxrRrjUd14BPpQLUfqRrYLEKyhgpAtsxUkSJIPEe1Pc1soz3HbI4IAVZH0gDuY7kmfxS4SJo7a24v2p+m7Ktz5RBbd6dgPvTdR1psq7urzadQREgqzAY9siuer9ZBtWn06+JcTDJuAOB5sdyPQZqlb1d/X2jsbw1FwwVUnxLa4ZSDBVgcf3qkm8seQlq71uwty+5CoB5fXbEr/c/2qpof02t20jX2dy6kzuYblck5AMD/Sl1fRqEt2Vccq0MC24M24/EE4rU3PqMcCAPtik3SwDZWtaFQBAwPUk8CByam29sfgV2DXJrMko3ul2WndaQzz5RmDIobp+mPp72+3cPgtJZDkhyZPONh7DtR+uXHIp2wsl6d1HeXEEQJB9fWfQ0H1BJZ0Vz9HiW1wV5k+4Iziq3TtQ6XDbuOovEsbQHLoD/AHq31TRo2y4JtkGZU/S3r8Ec9iKSikwri8FTpDXbd17N/buIDow//IOGMexj80ZodpA9yznN7TsR2lk7feMfK1ftXAwBHem8g3eTqmp6apA5Nc10a5oA7S2W4pVGlwg45pUO+hOyex5jgAHjP7vj3Fd2XZeOJg+3v9qpvqwl22oWWYn7Yz9+KIWbL7PRpPfsaTwSys17O22MxPt96jAOmsJaQeJLObh3AeGrMzsx9hMAd676bYKuys9uSMAHzEzjntGI96EPqSty7buLAI5PBBOZ+P8AWqSvA0rKw1yWHbwwg8QZYHzEd2mYPHpUNjpLatE/iCfIzYR9yXBPlJPeOar6npyFrNy2pZHLjccbAcGB3UwOK1ugshbaqogAVtJqKwaullEGm6TbQQoiTJ+agvfp+yyuu1lDsHYodpLDgnFFaesuTIsz+r6etlXK3X3NuYBpePhUE7QY7VSfSakra3LbcSxuOjEDzd9p+rtjtWl6h9Eer2x//VasBYql5GOzMvrkV7QusVmZGySwGIn9prtRYvoDeceAz/ymBAxOBJE5gg1ontgiCAfmhms6DaYJCD+WdyAEgA8nj1NNST/QcrH1mtRAgRV8AHw++7YAJIzPcCardJ01q8fGRYtgkWsQdoO08+sUNe7cUOHNvfLC22IXd/UO3atN0sEW0krJALbRCknJIHoTNDXFBVEn8En9C/8A6inOmXjaPwKmZwOYpmrOxESWFBJAiefemOnWZgTUtMDQBluodHt2bi3jHgIXNxfNPnbcW3A9j/rS0Oh2XW1CalnmfDtggkK5xMdpgT2rUOsiDxWb6f0ZLesZhttILUAqMk7u/wDwgQK1UrWSl7M/run3PPuLM7MjbQRvRVJIn5rd9I1Ru2UcqVLDIPIyR/pQbX2UvXLZYbkHL2ztuArIEH96f7zRfo95nt7mXbLNtB52g7RPzE/eibuKCTsvGmpUxrEkVMTSrk0AkAevOfFtJa8MX2k2y6ngRuAYcTjBovbskptuASRDgcE96H9dEBXkDaRDGBtM+rcAjBrvU3zcCeE0lisAGQyj6oKz2q3+KKSsr6drwK3UEXrY2XbZ4vIp5U/1RkUWuKCov2co2XTuPUgdiO4qjY1MkqRFxGKtOYYRH2iPzUGr6sNLqELSLV1fMo4DSAZ/M/mk028EBkGRI4pqjvp4LRP8p8of6Sf2/HcVIaQxBZqIT967pF8zSA5N380q6hSfSaVArRIbYLzGYwfn0/Aqn+resjS2ZX6jgfNE2AVo9xWf/X3TvEReTGacKc0mSstGL6TbuPq7V1iGKnfJzmt7+r0X+HGoMjaAWgcg4INYnQ2bpEWiN3A9jMV6DbtMNKtq553UKpPqY/6/2rbyupJm/lpNNGcua9xdt2wbRtjbO7duFthA74aR8VoU6gksuRswTtMTE8xwBGfeshot9vUhLiksA291WEOfKCfUCtrpyCNy/uAyPYY/HH/ip8iRMskFzqdsAQwfIEKy9wTksQBwe9dvrkCyeYBjBOfcEg+uDxmpr1vdtmTtbcPmCO/zVTXaVDJYsASDtAmWChQQACxO0RAxiY71mQSDU23CMTGdw+YIz+fzFd/xiSBPK7sZxKge8ncIHeq9nSoqghyF2548yzOcSADPEHkVxa6ejQRcZpRQD5fp8pGNuR5RyM0AXrOpViQrAxEx2kAj7wQY96nqrotILS7VJjHMdlC9gBwBViaTAzF/ptlr2oES+03CJ9hEjsKNdHUCzbAG2FA2/wBOOM+nFBuqOlvVO+4q2xA2MMMhVn5JNaDSEeHbK5BRSD64/wB60m3Rb0R6q2SwOzxBEbfLgzz5jEEY9fmqOv0d1wyj8bvLEjaADwQJBMCZHPYxTVBIOuWb0+UkGWyWkfTcCkDsoJQRA447mxoLRXdIYS0gM25o2qMmT6HvVmmmgBE0G/U7lLRdBbLDH8zCkdwT7ieaMTQ3r9t3tFLTKrkgjcAQQORB9eKqOxozvU9HutWmQhEW1cA2+baV4AP7h6VstNb2qi87UUE+piSazeoC2k0qSlsNdIiMHzCQAOK1Nw+Yk9zTm7BipU00iazJGrg05pqY0UOsr/KYxO3JWAdw9IOKqaLTtctowLJhXXadpBwduMbe0Vc6yP5TZKxmQJIHrHeOaG/p3VAWk8S6SGjw3uFVNz4ANWvxLTpFxmRrx3eV7wBxlQ6iBntIqfYlwrp76nc0hG2yCAJyfXmDVC9oN1xwpK7wJcZZIMqQvETzUYvXbVy1bZku3kBK3jKgrMMIBySAMGk86Bxzgl6RrLieJptUpNsMQjkyQJxJ7getT665dsbWVfHsHl1MumfQcj+9XtZrNPda2rnZcf6cHt61TOguaZxcQ+U/Vt+h8fuHY+9Cae9md3/SxpdWl1dyMGAMGOxHY+hqzZcA54NCNbctJvvWgLV0iCGB2XMYDRx7GqWk65daVaydwTcCGBVj6A9vk0cW9BVmj1On25GV/wAf9KVA9N+qQiK11Tb3HbBIIB9JXFKjhJdDqS6CWi1iaiboYMh4YTHMY/FF7gV0G74oXo7sXCigDyS2Bg7u34arWvvIu0Oxk/Siice8VEt4M2s0SWNPZtmVCz9qHa/VkMARiSS3acU+rbwkcwH2gmCNobyyAD+Kr9MseLYO8lg0mGzhhO2YzHHHp6U0u2VFVkq6nU+JbvWGVrTFrirdBETCssH+o7uPY1f6FqN1lfPvK4LepGD96odM1m3yoFvW9wXP1JtBnkSWAjBg8VB0MG2L4tW2jLIGwSxnEEjiP+taOqZq1g09VLrbmXZlkJzEoJEEEzz8TBpJbNwAvgH9gkD/AJiQGJ9sD2NWlUCAAABgAYisiCjd6cWbczZjOO+0rAz9OZg96bS6XwTJI27dpIXvC5JnA8vbGRMRRGaQNMQqeqptlPoyvdOI/wDj6H/h4PtU9q6GEg/7g+hHY+1IAR1Pww9zcFYm33ExGZ/zV3pG3+HsBDKi2sH27UB6zcU3dTt81xbSLsiBkFxJ960mntbbdpYAi2kxxO0Ex7TWj0imS0qYU1RQhV0GrmlQB2w7ish+p9epurb2XGfDW9jFGG05O7j7HmtLrNQLdt3PCqSfx/mgXTBb8BWR3Z7rTvYn6dxeAGwDEjjirhjJSHu6pP4jT2HR2dgbinywpzIMiZjOK0yv9xWV/U/VU0/gMRba6h8Vdw8wtkw2w+sUX0vXNPcLDeyFRuIZCMHMiMHmiWUmhBNmHpXBaheu/UWltGGvZicKxx2PHFDrv6n8pZLbbdm8XGVthEgQSMg9+KShJgaSmJoPd6hsth7l1FESSoJHbOe3+9QPb1Lm4LdwjyAqfCMCcg7uHx2o4+x0XusawJauHJ2qWIAkwInHehbW2NqxaAs3Czbit+3Jjny7eCMZ9qbp9hTcGoN1iUUK2dtvdGTt7HnFW7urRSbrOAsfVzgiNw7gniKesDonVHS6cL4WzvyW9vQROfcVYt6aYLAEjg8xPvXN4IqFmyIJ+3NQ3uogpCwH2EhYn4wORSbbErZa1CBcHBqTp2qI3Kw3Iexz80HTXyql5BJAEiAxjtV23qRv2gGRE+g70NYFJYpk2q6aAFS3aFywZ3KXIZM4Kg8r7T8UG6p0YEKbE22TjMz7difg1tNG+AKg6jpFPmwD78H5/wB6zj5GmZRlTyZLQHw0VCLcZ3CIJYnkGf7Uqk6h1exZbzsinhRPvExzE96VdCt5o1bvIa0ttjcuvsIx5WJEERIx8k/ihWt0vi6vxQwJFpV2yduczIHPMGifWuqixZzIkNsQAln2rJj3jMVW0bSgKLtAXHkgZzJnJOeO1Zq1kmPsluacEIhLOUbcGJ+YmORVl9CSD589scVLpLKjIMkjJJ/vFWQZqG/QNszd2zdRyrqu3lbgblh6g8H/AHqj1LrSW7qR4jXAV8QbexHaOYnj2rV62yHRlMcYnie396z2lRrtohlUX7a89mBJAz7Hn2itYyTyyk7D1t5APqAfzXU0L6LffYqX2Q3QM7cDHGDmilZtUIcUqYmmpAPNQam2R50Ev6YAb2aSB9+f8VPUWovbVNOgoymuuq9q6HDbtyWHIIksbJ3ebuBJz61qtFdV7VpkkqbVuJ5jYOY70OsWTsYNtInfI4aOMnhs81H+mbzeCN27BYQ4CtE4MLgAj0rSSwNoNCnFJVnIz8Zrp12iWIUepMf+azEcVHf1Nu3BuOFBMCeSfYcmhzfqS2wcWFLusgllKqDn15zWR1uruHUee5tZVVixXyy2I3MIEyIjnFaR8beylBtWbDULce+AzolpULNbM7jOFZu3/L70Ns3LVtANwO3zSxyWY5PtMn4+KjbU3bFq49wC5GVIEErH/F3ic1U6NoCLYv3NqWltkWhwVRVDA+J3wOcckcU1GkPjkm8RNQuoS5dZ9o2r4YBKh2lZk/tgKYxU+t1yaUWkfIc7dx9lmT7QKibX34t2kZA7opa6UA2g8MezHtnGZxwdKOno20uAzjuQIJ9fQGjlWxXQE02oa4UW1am2Rm4QAB6fVk59BVkdOveIJuL4UZTbmfWcfiKNNbPpXQI7j8VLn6E5AjVdNO07YOMA4k+59Kp2NVqNIkqty4GYSm/xNhOMEx5fYVoXA7VwaXN6YXayZW91C49xV1VtI3MyG2p2LHd24n5q3Ytb1ZiRct3BNtdoCgbcCe4PP3ol1Hpdq8oW4m4AhoyMgyOOaEnRvp5Kbrqszsd7GVJHlCjgjtVppqkVZ1dvu9srZNsXFCyrCVHEiOCIxiorKMrlgAbj7QYMbVAzBOee1WenXp23zbNvf5bit9Qz7dqjW6pvsNpERtbtM5/Mj8U0+gLd6LiLuyPj07/M1zbukGq/8VsuqpU7WJ83oT6+1V9ZeNy4UQFCjCdw8px2PBpUwNTotSZANWusalbdm5cbhVJ+/b+8VmNPqLh1FgW5ZQ5S6Npx5ZE+naDTf/UjXFUtp59haWYfShjys2MgHMetYOFySMZQ+QL650u0iqzX5uFAxLLGHwpUmQvPFKl1DpVl9MtvxNyi3bMBpaIgMF527vsKVdMGkqbOhZWzU9Qa21+2rBWZJKnBK7sSPkYqS/bbeIYbTypnsMRGBms5q+l7daHAP7yzEwBC4j3Jj8VdXrhRLZ1FobySPIQxWDHPqRBgVDhhUZVqg5Z08MZyD/b1HxVhVjAx7UKsdettOYI7GJGYE5qf/wBTQyV823B9Aff0rNxl2hUyzrL6opZyAoBJn0HNAP0k5bxlJbfcBupuUiUZiBtkcAgY/wCIUV8p811kIOQoMz+Oe9UtbrZceWABk7oiOAAP+8U46pAleCFelW3W243NqE/dESD2MYIFdJqb9vxPEtHan07W3M4juvKt/Y1Y1iNcsnzEqZCgtG4jESMj0oTb0rpZKWrbXGg/vYAE9tx4Aq46LVhTQdatXSAG2uROx/KwHwauNqV43D05Hz+azQ0Tq6m5p3LFcXIUlfVSVH9zzXA6LYUIERmKXA+wbiQx8sn0UU3CPsKNG2vQT5hgTJMD8mq1wO7XEIKBrfkuggiWUiAOQRgz3mqBtFN1tdMkGSG3FoPqRAn7UT0epJGNu0QCT6/99qlqgoHWrCW0t2LsxC20/qYgbu3fHxU3WBbW2d28qGlmQwyKBP8AntV+duSQDPJA3fnt3zUGqt3Dt2FVXMyNxJ7cmPczQn2GQcuke5vnUMm4BrbqsbZ+MHHrVLrHSV0627l4XNSCQQwdixI4MTxmYECjek1ASEdb1wtneEYqP+YYHxVJtfbuOttkL2oKkgMrWyJOeIHEes1SbsOyDQ6B9RbK3CpVi0snkO2QQCOQYwa0idPt7QrIrKIjcJgjg/ahFvqHhbFt2jdsliPEQqQn/wAoPHqfaueodasXbbILz2zMSmG8uSAYPIB4zSlyYnbO+sXxvWyBbuXLrea2zx/L/cVDd4/bUXU0BItuyeEF81sgkkfsiMBZEn8VJ0++Lm26CwXbtVLiAODP17vqEjsfWodLYtXdSpa04uJbBDHGCxAB9/8AShKsDoN6SxC5AyPTt6fFRvdFptsnbEkbWOwesgGFwcNx6wIq5Ve5pgzbmzgCMxyTmDnng1myXkm/i1E+dRET5hicifSo7mqQEAsJLbQJk7oJjHeATVNNAEuC6ziFLHIgZ3cktAjd2A4qO30wFZ8QMpH1DiAlxZksR+8nGMcUUMvfxSSAGGYIjIIJIGRiJB/FS+IDORiZyMRz+KoDp24794MsjHaPLKMTjJj0+Z+ybpx2wHAhSgOz9pXbnOW9+PagC2upQ/uHfkxwSCYPYEHNR6u0LiQDhhgjPPcVRbo0wN/lE42nuGH9UR5u4n7UWQEsI4mT7CgQG6ZbA02xnLbCyMzckg5qH+HLjwgwVgwNppjdAyp7+9RdL6mbrahGWNl1gNoIWDxnu0zMVY/hLVyVF0lrRKeWTBI8wY+vFWUmOdSHUMpB7MPQj/ShfWdDqdyeAuxWM3Lkeb4G6jnS+mrbJLXJBzE7jx2xU3Veo7VxKr3MSfxQpNPA3uokWk62ti4iX2gONoMGFecAkSBPGe4FEuubdyBoK3JWCJDH6gPTIn8VkLCBLe1StwOSMdj2kNmSe/xWh6ZqxqdHb3KVZGXerYZClzB/AB9xUTjnkiPJ4+LsqIl0KbrKqIgeABLFRkbdvA9valUPTdbZK3NywCXFwkyPqKjvifSlTaZrHj2g0bTPtkrI5kTJ9vv6Vxa6oiJtvhWbILbV2mTgcz/ahv6husFm0oa7k/UVA9Jzmo9H0RbqK15YJhiAe8Z+1XwVWzLjjJX6u2ltg3LiSNyn6ZMghlGMkSOI7VL/AOtXdtzw9GNsSskDxief+z7UetaNFGFXPOKv6LTgyTmO1KU4paBySRkNZeutv2sLam1tVQv0NmTgRAmBHvUf6Z6WbrW2NwlbahVBBALAGWM5M8D71supaJdhIABArLfp97YuXtjFrm8G4J+mUAUfECnGVxdDjK1gn6vpraKRu2BUKsyzEklmgTijGgRUt21U42iJ5OKzP6k1txWt27KBixl930xMf4mi6vZ8lx/5ZtSon5gYEyDzScfigawFGuwQPX19fSodRppMqdr/ANQ/19RXWnZjO5YAPlMyGHrT6i0SpUMVJ4IHFZpURoAPYcXC+4K8EbZ8pbsR/T/g+1Q2H3vDjaLb3diIuHOxCrn8uPmaLa7TL4tl2yVMSf8ANUND4bNcuhfMN1uZ5yCB6f8AmtbxZp0ddRtPeRBabw7jbdxMmMgkR6xii1vQopxJPc+/xQT9PapW3OVdTJweftWgs3wf9jg4pTtYE7Hu6gIpJMAf99q4t6jcSIBWBkwZn2qTaGyV+J5H/Sub2iY/Tg4giotE2inc6QgRxYiw7GQ6DAb1K8ERQ3X9P2hRdYJBDeKiASw5O3sf960bIRzVfV2VdCjKGVuQacZNMadAPXPZZPIXOVR24YuWGfNwIHxVrp0nU32YNuhF3E+VoWfKOwE/mq/hAq2wKLiwCSs+UDGO8c++a46DpTb1F1Xvm5cdd8HAgRwskDvxV4p0UaGaalNKsxEGptk7SIJUzBwD5SP7TI9wKqanR3HMyFlSIBwCd0/tzuBAPHFEaVAA/Q6JkImMAzknliYAgR+T3q+TTFq5e4AJJAA5JwB9zigCQLPFQ6u4FUoWAc5OcqoPP5xVHqXUtqjwGRmYjzsfKF7lI+o7ZI7UBW8EI3CXuFvCLPue5BJnGIzgTFVGDYVYU0ZuMbhXYgXCK3J92jgH80KXq9xbxS0tnwVh7pHIBY7jA54me8UR6Z0YuhOpbcWkbQCoCnkEzJJ70RXpFiAosoFEDbGIme/ae1XaTyNszfUP1Jft3Fttpghdwqt4gZYJwfL7ZqH/ANUujUvYZpYOBbVkIxtloPBx/pW5u5EYj0gVmOr/AMQlxSii4kgKDH8vMMZ5g4xPanCSfQRYh0vyBriAuzguifWgaAgIBiOSTXHRbypfCm552R9yd2Sdob0kETHzRbqfSLd8B9z27irBZcbh6H796cAteW1ZthttsB7hjEdmMFjmYHzUKWwnJNUD/wCGFreu4AXQIMTtctIYKRxM/FKotRuNwq+wm0+QpBBRsMJ7Yn7inp0UpyRP1awLtxUR2tgNnvvCxPeYyJrRqsCKyqXN2ptWwgYWUJLydys5iOYYFY9citWDSn0iJCqTTajYfUGo6VZkFjVavcpCzmsP0rp946u4x2qjNuBSA2MKG9QRPNau88KT6A1kOm6tnF1kZ15UF0iJclm3BspBAHpWviVJ0XCPSDWpNy0ygWbjlYnYRugnvzg1H1TXspJXTMzAqSpiDPPP9Ip+hMV8ZnukqigCeZOdxIzwPvmp72kNySbu9XWCGypDDseRIPei1YSwwlpdaj4UiYBiRweD8e9LV61La7naB+T+BWcXo11LlvwzttW0KFAN3/xPrHzRLWaELYBdrcswALqSsk+g70nGK7FSJSxvhWUHawm2Iy0988D5qNNKLNpVwNuG4y0ZP5/xRVLy2xjzPAUQMYHt2oXqYLAXkLWydrFSd244HGY5M+1Cb+gTdma0S3rL7zfa4qt5kW2XPm+nIkgRmeK2FrQSNzkuZkScr7YP+aH9Y0xsRbsyFRJ3MZmWOCYzH+1Uek3byNZBvnygeJbbbNyZ7jH39quXyVot21Zp92Peqh07lZLMrHB2MYifSob+ou2z/ONq3uJ2wZEdpMYP9qj1Wq1K7fCW1cE+aXgkGMqRjjOazUSEglZBCgEk+55NdH0oda6urO6MjoysANwEPImVI5AyKbqHW7Vi01xzxgQJkkx296XF2GQdb1FxruV8OLjK64O9eFYexpaqxcs6hCVVmWf5k8IxPlA7mMUP6FprIW/eK+WCFvG7v3qMkwMKAxiOas9VTdcskBvDRgFRT/UZLMzZhZbGa2/1RaD9nXIzlFYFl+sA5WeJFWay8XLviXLbJaVwhtPtO4srecXF5hgIB54q7b6wxB22nchisAeh5n+n3rPj6EGxXM9qH6XqDuBNsoSSIYj/AE/81Yv3rltSSyg9wsFwPv2qeLENd1iqSCDuHC8Sfc0Dv+LfZVvvaFs2/PZjyhieZ5Iq62iZ1dkYKRlWfPfzHHtP5ql01Ll0kRaRxcKsWBYtbU4IjCnk5q0q0VxWyv1C263rdvT2QbrIQmTsVRAkzgYM/ainSukG2zM7ByTKwMJKgFV/4Zk/eifTdGLIIVmYn6mYyzf7fFWv4efp/HelKfonkRmnC4rkiMGuLmQR6iKgR0rTx/5oBrtYRqrKblUMzBg0ywCyAo7meT2o5bthRAmPc8UB194ObW0OG8TEKGgAwTu/aDVxWSkGdYDHl70E/SljwtUDcJNy4padwABEyCJzIz7UUTUo77Q2RII74quNel1i1m3bcICDdaJBnIGMmlxbVBdWvYK11t01ThNm1nlokht0kgSMGIMClRHUaIsBcOq8MkLChRtAnOPUimq1VUhOVlH9Iah7ly7vYttuEKDGBzAgcVsKVKn5vyDybFSpUqyJGcSDWT0PT0u2n3SAhhQpgRnt3p6VVE0jp/Rd1OsddNpypiUdmgDzbRifUUM/TXUbly2952JZ9hI/avIhR2GBilSq4r4lSSr7NJbsi7b885PYkR8RQ63o9t6zZ8RyhZwZ2knaZGds+3xTUqUdMxfYd06wGucsGKiew9qFdN1rPddWiBMfke9KlUx7HHs51Ok8doLumy4v/wBttu6R+7mRVzVfpjTlBIZmQEq5dtw/GD9xSpU5NpYFPDoC6i0stKhioiSTJEcHMH8Vzatp4ZUIo3QDBbj8xjtilSps3t0QdO1fjWLm9EJTcFOZHbGa5/TXTUW26DcQWBMsTlTiJwOcwBNPSrR9mbYRvaS2mnvqqKFAL7YwWJkyO4nMcUumNv0wJ5BPGPtjtSpVCNI/g3+yDoepe89vcxEnIXEiOPii/UtSbdwqgCxGQM9u9NSpSXzIltfwH9L6jdvX7lp3O0JuwBJMxyQcfFAev657N8bGME2AQcg7mZT+RSpVrFLl9Dqmzrpn6ivXGW2du0qeFjhiPWtzYsKqyBBOTSpVHnSWhS0S0x9qVKsTMtWL5bmD9qi1VselKlUdk9lS5waGTttXGXB2sZHrBpUq16NYlHpOqa94O+CQo80Qx7ZPegvWdQWsSeRqQsiVkbwM7SJwaVKqjtG00sly8hLXbZd9jJG2cL5WMjEgyBTUqVaSwzCbyf/Z">
            <a:hlinkClick r:id="rId2"/>
          </p:cNvPr>
          <p:cNvSpPr>
            <a:spLocks noChangeAspect="1" noChangeArrowheads="1"/>
          </p:cNvSpPr>
          <p:nvPr/>
        </p:nvSpPr>
        <p:spPr bwMode="auto">
          <a:xfrm>
            <a:off x="53975" y="-1173163"/>
            <a:ext cx="3810000" cy="2457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2" y="3124200"/>
            <a:ext cx="651668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5718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Diagnostic tests</a:t>
            </a:r>
            <a:endParaRPr lang="en-US" dirty="0"/>
          </a:p>
        </p:txBody>
      </p:sp>
      <p:sp>
        <p:nvSpPr>
          <p:cNvPr id="3" name="Content Placeholder 2"/>
          <p:cNvSpPr>
            <a:spLocks noGrp="1"/>
          </p:cNvSpPr>
          <p:nvPr>
            <p:ph idx="1"/>
          </p:nvPr>
        </p:nvSpPr>
        <p:spPr>
          <a:xfrm>
            <a:off x="457200" y="1219200"/>
            <a:ext cx="8229600" cy="5410200"/>
          </a:xfrm>
        </p:spPr>
        <p:txBody>
          <a:bodyPr/>
          <a:lstStyle/>
          <a:p>
            <a:pPr marL="137160" indent="0">
              <a:buNone/>
            </a:pPr>
            <a:r>
              <a:rPr lang="en-US" dirty="0" smtClean="0"/>
              <a:t>1. Imaging studies (thyroid ultrasound, CT neck, PET scan).</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34058"/>
            <a:ext cx="5257800" cy="3914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34058"/>
            <a:ext cx="2667000" cy="3914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7838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p:spPr>
        <p:txBody>
          <a:bodyPr/>
          <a:lstStyle/>
          <a:p>
            <a:pPr marL="137160" indent="0">
              <a:buNone/>
            </a:pPr>
            <a:r>
              <a:rPr lang="en-US" dirty="0" smtClean="0"/>
              <a:t>2. The gold standard </a:t>
            </a:r>
            <a:r>
              <a:rPr lang="en-US" dirty="0"/>
              <a:t>is thyroid FNA or surgery.</a:t>
            </a:r>
          </a:p>
          <a:p>
            <a:endParaRPr lang="en-US"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30508"/>
            <a:ext cx="4648200" cy="469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30508"/>
            <a:ext cx="3429000" cy="469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3278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Treatment</a:t>
            </a:r>
            <a:endParaRPr lang="en-US" dirty="0"/>
          </a:p>
        </p:txBody>
      </p:sp>
      <p:sp>
        <p:nvSpPr>
          <p:cNvPr id="3" name="Content Placeholder 2"/>
          <p:cNvSpPr>
            <a:spLocks noGrp="1"/>
          </p:cNvSpPr>
          <p:nvPr>
            <p:ph idx="1"/>
          </p:nvPr>
        </p:nvSpPr>
        <p:spPr>
          <a:xfrm>
            <a:off x="27710" y="1066800"/>
            <a:ext cx="8887690" cy="5486400"/>
          </a:xfrm>
        </p:spPr>
        <p:txBody>
          <a:bodyPr/>
          <a:lstStyle/>
          <a:p>
            <a:pPr marL="137160" indent="0">
              <a:buNone/>
            </a:pPr>
            <a:r>
              <a:rPr lang="en-US" dirty="0" smtClean="0"/>
              <a:t>1. Surgery (total, subtotal or hemi-thyroidectomy)</a:t>
            </a:r>
            <a:r>
              <a:rPr lang="en-US" dirty="0" smtClean="0">
                <a:sym typeface="Wingdings" panose="05000000000000000000" pitchFamily="2" charset="2"/>
              </a:rPr>
              <a:t> Need an experienced thyroid surgeon.</a:t>
            </a:r>
          </a:p>
          <a:p>
            <a:pPr marL="651510" indent="-514350">
              <a:buAutoNum type="arabicPeriod"/>
            </a:pPr>
            <a:endParaRPr lang="en-US" dirty="0" smtClean="0"/>
          </a:p>
          <a:p>
            <a:pPr marL="137160" indent="0">
              <a:buNone/>
            </a:pPr>
            <a:endParaRPr lang="en-US" dirty="0" smtClean="0"/>
          </a:p>
          <a:p>
            <a:pPr marL="137160" indent="0">
              <a:buNone/>
            </a:pPr>
            <a:endParaRPr lang="en-US" dirty="0"/>
          </a:p>
          <a:p>
            <a:pPr marL="137160" indent="0">
              <a:buNone/>
            </a:pPr>
            <a:endParaRPr lang="en-US" dirty="0" smtClean="0"/>
          </a:p>
          <a:p>
            <a:pPr marL="137160" indent="0">
              <a:buNone/>
            </a:pPr>
            <a:r>
              <a:rPr lang="en-US" dirty="0" smtClean="0"/>
              <a:t>2. I131 ablation</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267200"/>
            <a:ext cx="2285999" cy="220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026" y="2043547"/>
            <a:ext cx="2237510" cy="220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0781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75960"/>
          </a:xfrm>
        </p:spPr>
        <p:txBody>
          <a:bodyPr/>
          <a:lstStyle/>
          <a:p>
            <a:pPr marL="137160" indent="0">
              <a:buNone/>
            </a:pPr>
            <a:r>
              <a:rPr lang="en-US" dirty="0" smtClean="0"/>
              <a:t>3.   External </a:t>
            </a:r>
            <a:r>
              <a:rPr lang="en-US" dirty="0"/>
              <a:t>beam radiation </a:t>
            </a:r>
            <a:endParaRPr lang="en-US" dirty="0" smtClean="0"/>
          </a:p>
          <a:p>
            <a:pPr marL="651510" indent="-514350">
              <a:buAutoNum type="arabicPeriod"/>
            </a:pPr>
            <a:endParaRPr lang="en-US" dirty="0"/>
          </a:p>
          <a:p>
            <a:pPr marL="651510" indent="-514350">
              <a:buAutoNum type="arabicPeriod"/>
            </a:pPr>
            <a:endParaRPr lang="en-US" dirty="0" smtClean="0"/>
          </a:p>
          <a:p>
            <a:pPr marL="651510" indent="-514350">
              <a:buAutoNum type="arabicPeriod"/>
            </a:pPr>
            <a:endParaRPr lang="en-US" dirty="0"/>
          </a:p>
          <a:p>
            <a:pPr marL="137160" indent="0">
              <a:buNone/>
            </a:pPr>
            <a:endParaRPr lang="en-US" dirty="0" smtClean="0"/>
          </a:p>
          <a:p>
            <a:pPr marL="137160" indent="0">
              <a:buNone/>
            </a:pPr>
            <a:endParaRPr lang="en-US" dirty="0"/>
          </a:p>
          <a:p>
            <a:pPr marL="137160" indent="0">
              <a:buNone/>
            </a:pPr>
            <a:r>
              <a:rPr lang="en-US" dirty="0" smtClean="0"/>
              <a:t>4. Chemotherapy</a:t>
            </a:r>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609600"/>
            <a:ext cx="21336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515590"/>
            <a:ext cx="2189884" cy="220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49372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Secondary thyroid tumors</a:t>
            </a:r>
            <a:endParaRPr lang="en-US" dirty="0"/>
          </a:p>
        </p:txBody>
      </p:sp>
      <p:sp>
        <p:nvSpPr>
          <p:cNvPr id="3" name="Content Placeholder 2"/>
          <p:cNvSpPr>
            <a:spLocks noGrp="1"/>
          </p:cNvSpPr>
          <p:nvPr>
            <p:ph idx="1"/>
          </p:nvPr>
        </p:nvSpPr>
        <p:spPr/>
        <p:txBody>
          <a:bodyPr/>
          <a:lstStyle/>
          <a:p>
            <a:pPr marL="651510" indent="-514350">
              <a:buAutoNum type="arabicPeriod"/>
            </a:pPr>
            <a:r>
              <a:rPr lang="en-US" dirty="0" smtClean="0"/>
              <a:t>Thyroid lymphoma</a:t>
            </a:r>
          </a:p>
          <a:p>
            <a:pPr marL="651510" indent="-514350">
              <a:buAutoNum type="arabicPeriod"/>
            </a:pPr>
            <a:endParaRPr lang="en-US" dirty="0"/>
          </a:p>
          <a:p>
            <a:pPr marL="651510" indent="-514350">
              <a:buAutoNum type="arabicPeriod"/>
            </a:pPr>
            <a:endParaRPr lang="en-US" dirty="0" smtClean="0"/>
          </a:p>
          <a:p>
            <a:pPr marL="651510" indent="-514350">
              <a:buAutoNum type="arabicPeriod"/>
            </a:pPr>
            <a:endParaRPr lang="en-US" dirty="0"/>
          </a:p>
          <a:p>
            <a:pPr marL="651510" indent="-514350">
              <a:buAutoNum type="arabicPeriod"/>
            </a:pPr>
            <a:endParaRPr lang="en-US" dirty="0" smtClean="0"/>
          </a:p>
          <a:p>
            <a:pPr marL="651510" indent="-514350">
              <a:buAutoNum type="arabicPeriod"/>
            </a:pPr>
            <a:r>
              <a:rPr lang="en-US" dirty="0" smtClean="0"/>
              <a:t>Metastasis (Kidney, Lung, Bone, Melanoma)</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143000"/>
            <a:ext cx="342900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4912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Case#8</a:t>
            </a:r>
            <a:endParaRPr lang="en-US" dirty="0"/>
          </a:p>
        </p:txBody>
      </p:sp>
      <p:sp>
        <p:nvSpPr>
          <p:cNvPr id="3" name="Content Placeholder 2"/>
          <p:cNvSpPr>
            <a:spLocks noGrp="1"/>
          </p:cNvSpPr>
          <p:nvPr>
            <p:ph idx="1"/>
          </p:nvPr>
        </p:nvSpPr>
        <p:spPr>
          <a:xfrm>
            <a:off x="457200" y="1295400"/>
            <a:ext cx="8229600" cy="5013960"/>
          </a:xfrm>
        </p:spPr>
        <p:txBody>
          <a:bodyPr/>
          <a:lstStyle/>
          <a:p>
            <a:r>
              <a:rPr lang="en-US" dirty="0" smtClean="0"/>
              <a:t>The thyroid cancer type with the worst prognosis is:</a:t>
            </a:r>
          </a:p>
          <a:p>
            <a:pPr marL="651510" indent="-514350">
              <a:buAutoNum type="alphaUcPeriod"/>
            </a:pPr>
            <a:r>
              <a:rPr lang="en-US" dirty="0" smtClean="0"/>
              <a:t>Papillary</a:t>
            </a:r>
          </a:p>
          <a:p>
            <a:pPr marL="651510" indent="-514350">
              <a:buAutoNum type="alphaUcPeriod"/>
            </a:pPr>
            <a:r>
              <a:rPr lang="en-US" dirty="0" smtClean="0"/>
              <a:t>Follicular</a:t>
            </a:r>
          </a:p>
          <a:p>
            <a:pPr marL="651510" indent="-514350">
              <a:buAutoNum type="alphaUcPeriod"/>
            </a:pPr>
            <a:r>
              <a:rPr lang="en-US" dirty="0" smtClean="0"/>
              <a:t>Medullary in the settings of MEN syndrome</a:t>
            </a:r>
          </a:p>
          <a:p>
            <a:pPr marL="651510" indent="-514350">
              <a:buAutoNum type="alphaUcPeriod"/>
            </a:pPr>
            <a:r>
              <a:rPr lang="en-US" dirty="0" smtClean="0"/>
              <a:t>Anaplastic</a:t>
            </a:r>
            <a:endParaRPr lang="en-US" dirty="0"/>
          </a:p>
        </p:txBody>
      </p:sp>
    </p:spTree>
    <p:extLst>
      <p:ext uri="{BB962C8B-B14F-4D97-AF65-F5344CB8AC3E}">
        <p14:creationId xmlns:p14="http://schemas.microsoft.com/office/powerpoint/2010/main" val="41536506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2743200"/>
          </a:xfrm>
        </p:spPr>
        <p:txBody>
          <a:bodyPr/>
          <a:lstStyle/>
          <a:p>
            <a:pPr marL="651510" indent="-514350">
              <a:buAutoNum type="alphaUcPeriod"/>
            </a:pPr>
            <a:r>
              <a:rPr lang="en-US" dirty="0"/>
              <a:t>Papillary</a:t>
            </a:r>
          </a:p>
          <a:p>
            <a:pPr marL="651510" indent="-514350">
              <a:buAutoNum type="alphaUcPeriod"/>
            </a:pPr>
            <a:r>
              <a:rPr lang="en-US" dirty="0"/>
              <a:t>Follicular</a:t>
            </a:r>
          </a:p>
          <a:p>
            <a:pPr marL="651510" indent="-514350">
              <a:buAutoNum type="alphaUcPeriod"/>
            </a:pPr>
            <a:r>
              <a:rPr lang="en-US" dirty="0"/>
              <a:t>Medullary in the settings of MEN syndrome</a:t>
            </a:r>
          </a:p>
          <a:p>
            <a:pPr marL="651510" indent="-514350">
              <a:buAutoNum type="alphaUcPeriod"/>
            </a:pPr>
            <a:r>
              <a:rPr lang="en-US" b="1" dirty="0">
                <a:solidFill>
                  <a:srgbClr val="FF0000"/>
                </a:solidFill>
              </a:rPr>
              <a:t>Anaplastic</a:t>
            </a:r>
          </a:p>
          <a:p>
            <a:endParaRPr lang="en-US" dirty="0"/>
          </a:p>
        </p:txBody>
      </p:sp>
    </p:spTree>
    <p:extLst>
      <p:ext uri="{BB962C8B-B14F-4D97-AF65-F5344CB8AC3E}">
        <p14:creationId xmlns:p14="http://schemas.microsoft.com/office/powerpoint/2010/main" val="10640607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0" y="1143000"/>
            <a:ext cx="4114800" cy="1447800"/>
          </a:xfrm>
        </p:spPr>
        <p:txBody>
          <a:bodyPr>
            <a:normAutofit fontScale="85000" lnSpcReduction="20000"/>
          </a:bodyPr>
          <a:lstStyle/>
          <a:p>
            <a:pPr marL="571500" indent="-457200">
              <a:buAutoNum type="arabicPeriod"/>
            </a:pPr>
            <a:r>
              <a:rPr lang="en-US" dirty="0" smtClean="0"/>
              <a:t>Williams Textbook of Endocrinology</a:t>
            </a:r>
          </a:p>
          <a:p>
            <a:pPr marL="571500" indent="-457200">
              <a:buAutoNum type="arabicPeriod"/>
            </a:pPr>
            <a:r>
              <a:rPr lang="en-US" dirty="0" smtClean="0"/>
              <a:t>Medscape.com</a:t>
            </a:r>
          </a:p>
          <a:p>
            <a:pPr marL="571500" indent="-457200">
              <a:buAutoNum type="arabicPeriod"/>
            </a:pPr>
            <a:r>
              <a:rPr lang="en-US" dirty="0" smtClean="0"/>
              <a:t>UpToDate.com</a:t>
            </a:r>
          </a:p>
          <a:p>
            <a:pPr marL="571500" indent="-457200">
              <a:buAutoNum type="arabicPeriod"/>
            </a:pP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2819400" cy="327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733800"/>
            <a:ext cx="65532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056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304800"/>
            <a:ext cx="7162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4400" y="5638800"/>
            <a:ext cx="7162800" cy="646331"/>
          </a:xfrm>
          <a:prstGeom prst="rect">
            <a:avLst/>
          </a:prstGeom>
        </p:spPr>
        <p:txBody>
          <a:bodyPr wrap="square">
            <a:spAutoFit/>
          </a:bodyPr>
          <a:lstStyle/>
          <a:p>
            <a:r>
              <a:rPr lang="en-US" dirty="0"/>
              <a:t>(A) Normal thyroid gland. (B) Normal thyroid follicles. (C) </a:t>
            </a:r>
            <a:r>
              <a:rPr lang="en-US" dirty="0" err="1"/>
              <a:t>Parafollicular</a:t>
            </a:r>
            <a:r>
              <a:rPr lang="en-US" dirty="0"/>
              <a:t> cells. Calcitonin </a:t>
            </a:r>
            <a:r>
              <a:rPr lang="en-US" dirty="0" err="1"/>
              <a:t>immunostain</a:t>
            </a:r>
            <a:r>
              <a:rPr lang="en-US" dirty="0"/>
              <a:t>.</a:t>
            </a:r>
          </a:p>
        </p:txBody>
      </p:sp>
    </p:spTree>
    <p:extLst>
      <p:ext uri="{BB962C8B-B14F-4D97-AF65-F5344CB8AC3E}">
        <p14:creationId xmlns:p14="http://schemas.microsoft.com/office/powerpoint/2010/main" val="3260874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2800" b="1" dirty="0" smtClean="0"/>
              <a:t>Laboratory/Radiologic assessment of thyroid Status</a:t>
            </a:r>
            <a:endParaRPr lang="en-US" sz="2800" b="1" dirty="0"/>
          </a:p>
        </p:txBody>
      </p:sp>
      <p:sp>
        <p:nvSpPr>
          <p:cNvPr id="3" name="Content Placeholder 2"/>
          <p:cNvSpPr>
            <a:spLocks noGrp="1"/>
          </p:cNvSpPr>
          <p:nvPr>
            <p:ph idx="1"/>
          </p:nvPr>
        </p:nvSpPr>
        <p:spPr>
          <a:xfrm>
            <a:off x="457200" y="1295400"/>
            <a:ext cx="8229600" cy="5181600"/>
          </a:xfrm>
        </p:spPr>
        <p:txBody>
          <a:bodyPr>
            <a:normAutofit/>
          </a:bodyPr>
          <a:lstStyle/>
          <a:p>
            <a:r>
              <a:rPr lang="en-US" sz="2800" dirty="0" smtClean="0">
                <a:effectLst/>
              </a:rPr>
              <a:t>Goal is to assess the functional and anatomic status. </a:t>
            </a:r>
          </a:p>
          <a:p>
            <a:r>
              <a:rPr lang="en-US" sz="2800" dirty="0" smtClean="0">
                <a:effectLst/>
              </a:rPr>
              <a:t>Laboratory determinations will confirm whether there is an excess, normal, or insufficient supply of thyroid hormone to </a:t>
            </a:r>
          </a:p>
          <a:p>
            <a:pPr marL="0" indent="0">
              <a:buNone/>
            </a:pPr>
            <a:r>
              <a:rPr lang="en-US" sz="2800" dirty="0"/>
              <a:t> </a:t>
            </a:r>
            <a:r>
              <a:rPr lang="en-US" sz="2800" dirty="0" smtClean="0"/>
              <a:t>     </a:t>
            </a:r>
            <a:r>
              <a:rPr lang="en-US" sz="2800" dirty="0" smtClean="0">
                <a:effectLst/>
              </a:rPr>
              <a:t>verify the inferences </a:t>
            </a:r>
          </a:p>
          <a:p>
            <a:pPr marL="0" indent="0">
              <a:buNone/>
            </a:pPr>
            <a:r>
              <a:rPr lang="en-US" sz="2800" dirty="0"/>
              <a:t> </a:t>
            </a:r>
            <a:r>
              <a:rPr lang="en-US" sz="2800" dirty="0" smtClean="0"/>
              <a:t>     </a:t>
            </a:r>
            <a:r>
              <a:rPr lang="en-US" sz="2800" dirty="0" smtClean="0">
                <a:effectLst/>
              </a:rPr>
              <a:t>from the clinical </a:t>
            </a:r>
          </a:p>
          <a:p>
            <a:pPr marL="0" indent="0">
              <a:buNone/>
            </a:pPr>
            <a:r>
              <a:rPr lang="en-US" sz="2800" dirty="0"/>
              <a:t> </a:t>
            </a:r>
            <a:r>
              <a:rPr lang="en-US" sz="2800" dirty="0" smtClean="0"/>
              <a:t>     </a:t>
            </a:r>
            <a:r>
              <a:rPr lang="en-US" sz="2800" dirty="0" smtClean="0">
                <a:effectLst/>
              </a:rPr>
              <a:t>history and physical </a:t>
            </a:r>
          </a:p>
          <a:p>
            <a:pPr marL="0" indent="0">
              <a:buNone/>
            </a:pPr>
            <a:r>
              <a:rPr lang="en-US" sz="2800" dirty="0"/>
              <a:t> </a:t>
            </a:r>
            <a:r>
              <a:rPr lang="en-US" sz="2800" dirty="0" smtClean="0"/>
              <a:t>     </a:t>
            </a:r>
            <a:r>
              <a:rPr lang="en-US" sz="2800" dirty="0" smtClean="0">
                <a:effectLst/>
              </a:rPr>
              <a:t>examination. </a:t>
            </a:r>
          </a:p>
          <a:p>
            <a:pPr marL="0" indent="0">
              <a:buNone/>
            </a:pPr>
            <a:endParaRPr lang="en-US" dirty="0"/>
          </a:p>
        </p:txBody>
      </p:sp>
      <p:pic>
        <p:nvPicPr>
          <p:cNvPr id="4098" name="Picture 2" descr="http://2.bp.blogspot.com/-fZG7Oudh0Do/TWsldbnnrwI/AAAAAAAAA8A/wTo4NibfbZY/s400/7659_medical_cartoon.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81400"/>
            <a:ext cx="425767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34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r>
              <a:rPr lang="en-US" sz="2800" dirty="0" smtClean="0">
                <a:effectLst/>
              </a:rPr>
              <a:t>Laboratory/radiologic tests can be divided into four major categories: </a:t>
            </a:r>
          </a:p>
          <a:p>
            <a:pPr marL="0" indent="0">
              <a:buNone/>
            </a:pPr>
            <a:r>
              <a:rPr lang="en-US" sz="2800" dirty="0" smtClean="0">
                <a:effectLst/>
              </a:rPr>
              <a:t>(1) Those that assess the state of the hypothalamic-pituitary-thyroid axis.</a:t>
            </a:r>
          </a:p>
          <a:p>
            <a:pPr marL="0" indent="0">
              <a:buNone/>
            </a:pPr>
            <a:r>
              <a:rPr lang="en-US" sz="2800" dirty="0" smtClean="0">
                <a:effectLst/>
              </a:rPr>
              <a:t>(2) Tests that reflect the impact of thyroid hormone on tissues.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971800"/>
            <a:ext cx="3810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1686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328</TotalTime>
  <Words>2047</Words>
  <Application>Microsoft Office PowerPoint</Application>
  <PresentationFormat>On-screen Show (4:3)</PresentationFormat>
  <Paragraphs>298</Paragraphs>
  <Slides>67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Book Antiqua</vt:lpstr>
      <vt:lpstr>Lucida Sans</vt:lpstr>
      <vt:lpstr>Wingdings</vt:lpstr>
      <vt:lpstr>Wingdings 2</vt:lpstr>
      <vt:lpstr>Wingdings 3</vt:lpstr>
      <vt:lpstr>Apex</vt:lpstr>
      <vt:lpstr>Thyroid Disorders</vt:lpstr>
      <vt:lpstr>Introduction</vt:lpstr>
      <vt:lpstr>PowerPoint Presentation</vt:lpstr>
      <vt:lpstr>PowerPoint Presentation</vt:lpstr>
      <vt:lpstr>PowerPoint Presentation</vt:lpstr>
      <vt:lpstr>PowerPoint Presentation</vt:lpstr>
      <vt:lpstr>PowerPoint Presentation</vt:lpstr>
      <vt:lpstr>Laboratory/Radiologic assessment of thyroid Status</vt:lpstr>
      <vt:lpstr>PowerPoint Presentation</vt:lpstr>
      <vt:lpstr>PowerPoint Presentation</vt:lpstr>
      <vt:lpstr>PowerPoint Presentation</vt:lpstr>
      <vt:lpstr>THYROTOXICOSIS</vt:lpstr>
      <vt:lpstr>PowerPoint Presentation</vt:lpstr>
      <vt:lpstr>Causes of Thyrotoxicosis</vt:lpstr>
      <vt:lpstr>PowerPoint Presentation</vt:lpstr>
      <vt:lpstr>PowerPoint Presentation</vt:lpstr>
      <vt:lpstr>PowerPoint Presentation</vt:lpstr>
      <vt:lpstr>PowerPoint Presentation</vt:lpstr>
      <vt:lpstr>Treatment?</vt:lpstr>
      <vt:lpstr>THYROID STORM/THYROID CRISES</vt:lpstr>
      <vt:lpstr>PowerPoint Presentation</vt:lpstr>
      <vt:lpstr>Case#1</vt:lpstr>
      <vt:lpstr>PowerPoint Presentation</vt:lpstr>
      <vt:lpstr>Case#2</vt:lpstr>
      <vt:lpstr>PowerPoint Presentation</vt:lpstr>
      <vt:lpstr>Case#3</vt:lpstr>
      <vt:lpstr>PowerPoint Presentation</vt:lpstr>
      <vt:lpstr>Hypothyroidism</vt:lpstr>
      <vt:lpstr>PowerPoint Presentation</vt:lpstr>
      <vt:lpstr>Causes of hypothyroidism</vt:lpstr>
      <vt:lpstr>PowerPoint Presentation</vt:lpstr>
      <vt:lpstr>Treatment</vt:lpstr>
      <vt:lpstr>Myxedema coma/Myxedema crises</vt:lpstr>
      <vt:lpstr>PowerPoint Presentation</vt:lpstr>
      <vt:lpstr>Case#4</vt:lpstr>
      <vt:lpstr>PowerPoint Presentation</vt:lpstr>
      <vt:lpstr>NONTOXIC DIFFUSE AND NODULAR GOITER AND THYROID NEOPLASIA</vt:lpstr>
      <vt:lpstr>NONTOXIC GOITER: DIFFUSE AND NODULAR</vt:lpstr>
      <vt:lpstr>PowerPoint Presentation</vt:lpstr>
      <vt:lpstr>PowerPoint Presentation</vt:lpstr>
      <vt:lpstr>PowerPoint Presentation</vt:lpstr>
      <vt:lpstr>Indications for thyroid surgery</vt:lpstr>
      <vt:lpstr>Case#5</vt:lpstr>
      <vt:lpstr>PowerPoint Presentation</vt:lpstr>
      <vt:lpstr>Case#6</vt:lpstr>
      <vt:lpstr>PowerPoint Presentation</vt:lpstr>
      <vt:lpstr>Case#7</vt:lpstr>
      <vt:lpstr>PowerPoint Presentation</vt:lpstr>
      <vt:lpstr>Thyroid cancer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Diagnostic tests</vt:lpstr>
      <vt:lpstr>PowerPoint Presentation</vt:lpstr>
      <vt:lpstr>Treatment</vt:lpstr>
      <vt:lpstr>PowerPoint Presentation</vt:lpstr>
      <vt:lpstr>Secondary thyroid tumors</vt:lpstr>
      <vt:lpstr>Case#8</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Disorders</dc:title>
  <dc:creator>hussam</dc:creator>
  <cp:lastModifiedBy>Administrator</cp:lastModifiedBy>
  <cp:revision>46</cp:revision>
  <dcterms:created xsi:type="dcterms:W3CDTF">2014-11-26T08:40:38Z</dcterms:created>
  <dcterms:modified xsi:type="dcterms:W3CDTF">2017-01-19T05:27:50Z</dcterms:modified>
</cp:coreProperties>
</file>