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48" r:id="rId1"/>
  </p:sldMasterIdLst>
  <p:notesMasterIdLst>
    <p:notesMasterId r:id="rId27"/>
  </p:notesMasterIdLst>
  <p:sldIdLst>
    <p:sldId id="256" r:id="rId2"/>
    <p:sldId id="282" r:id="rId3"/>
    <p:sldId id="257" r:id="rId4"/>
    <p:sldId id="295" r:id="rId5"/>
    <p:sldId id="296" r:id="rId6"/>
    <p:sldId id="258" r:id="rId7"/>
    <p:sldId id="283" r:id="rId8"/>
    <p:sldId id="262" r:id="rId9"/>
    <p:sldId id="280" r:id="rId10"/>
    <p:sldId id="281" r:id="rId11"/>
    <p:sldId id="278" r:id="rId12"/>
    <p:sldId id="259" r:id="rId13"/>
    <p:sldId id="260" r:id="rId14"/>
    <p:sldId id="263" r:id="rId15"/>
    <p:sldId id="297" r:id="rId16"/>
    <p:sldId id="284" r:id="rId17"/>
    <p:sldId id="264" r:id="rId18"/>
    <p:sldId id="285" r:id="rId19"/>
    <p:sldId id="268" r:id="rId20"/>
    <p:sldId id="269" r:id="rId21"/>
    <p:sldId id="286" r:id="rId22"/>
    <p:sldId id="292" r:id="rId23"/>
    <p:sldId id="293" r:id="rId24"/>
    <p:sldId id="294" r:id="rId25"/>
    <p:sldId id="28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782709-E89F-41FE-98D6-0B1E0A0D3F80}" type="datetimeFigureOut">
              <a:rPr lang="en-US" smtClean="0"/>
              <a:pPr/>
              <a:t>29/07/2015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49F2E0-F3A2-4B82-8741-9B091E499B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026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Sodium-iodide_symporter" TargetMode="External"/><Relationship Id="rId13" Type="http://schemas.openxmlformats.org/officeDocument/2006/relationships/hyperlink" Target="http://en.wikipedia.org/wiki/Redox" TargetMode="External"/><Relationship Id="rId18" Type="http://schemas.openxmlformats.org/officeDocument/2006/relationships/hyperlink" Target="http://en.wikipedia.org/wiki/Protease" TargetMode="External"/><Relationship Id="rId3" Type="http://schemas.openxmlformats.org/officeDocument/2006/relationships/hyperlink" Target="http://en.wikipedia.org/wiki/Thyroglobulin" TargetMode="External"/><Relationship Id="rId7" Type="http://schemas.openxmlformats.org/officeDocument/2006/relationships/hyperlink" Target="http://en.wikipedia.org/wiki/Exocytosis" TargetMode="External"/><Relationship Id="rId12" Type="http://schemas.openxmlformats.org/officeDocument/2006/relationships/hyperlink" Target="http://en.wikipedia.org/wiki/Passive_transport" TargetMode="External"/><Relationship Id="rId17" Type="http://schemas.openxmlformats.org/officeDocument/2006/relationships/hyperlink" Target="http://en.wikipedia.org/wiki/Proteolysis" TargetMode="External"/><Relationship Id="rId2" Type="http://schemas.openxmlformats.org/officeDocument/2006/relationships/slide" Target="../slides/slide10.xml"/><Relationship Id="rId16" Type="http://schemas.openxmlformats.org/officeDocument/2006/relationships/hyperlink" Target="http://en.wikipedia.org/wiki/Endocytosis" TargetMode="External"/><Relationship Id="rId20" Type="http://schemas.openxmlformats.org/officeDocument/2006/relationships/hyperlink" Target="http://en.wikipedia.org/wiki/Triiodothyronine" TargetMode="Externa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en.wikipedia.org/wiki/Thyroid_follicle" TargetMode="External"/><Relationship Id="rId11" Type="http://schemas.openxmlformats.org/officeDocument/2006/relationships/hyperlink" Target="http://en.wikipedia.org/wiki/Pendrin" TargetMode="External"/><Relationship Id="rId5" Type="http://schemas.openxmlformats.org/officeDocument/2006/relationships/hyperlink" Target="http://en.wikipedia.org/wiki/Secretory_pathway" TargetMode="External"/><Relationship Id="rId15" Type="http://schemas.openxmlformats.org/officeDocument/2006/relationships/hyperlink" Target="http://en.wikipedia.org/wiki/Tyrosyl" TargetMode="External"/><Relationship Id="rId10" Type="http://schemas.openxmlformats.org/officeDocument/2006/relationships/hyperlink" Target="http://en.wikipedia.org/wiki/Endothelium" TargetMode="External"/><Relationship Id="rId19" Type="http://schemas.openxmlformats.org/officeDocument/2006/relationships/hyperlink" Target="http://en.wikipedia.org/wiki/Thyroxine" TargetMode="External"/><Relationship Id="rId4" Type="http://schemas.openxmlformats.org/officeDocument/2006/relationships/hyperlink" Target="http://en.wikipedia.org/wiki/Rough_endoplasmic_reticulum" TargetMode="External"/><Relationship Id="rId9" Type="http://schemas.openxmlformats.org/officeDocument/2006/relationships/hyperlink" Target="http://en.wikipedia.org/wiki/Active_transport" TargetMode="External"/><Relationship Id="rId14" Type="http://schemas.openxmlformats.org/officeDocument/2006/relationships/hyperlink" Target="http://en.wikipedia.org/wiki/Thyroid_peroxidase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9F2E0-F3A2-4B82-8741-9B091E499B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321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effectLst/>
                <a:hlinkClick r:id="rId3" action="ppaction://hlinkfile" tooltip="Thyroglobulin"/>
              </a:rPr>
              <a:t>Thyroglobulin</a:t>
            </a:r>
            <a:r>
              <a:rPr lang="en-US" dirty="0" smtClean="0">
                <a:effectLst/>
              </a:rPr>
              <a:t> is synthesized in the </a:t>
            </a:r>
            <a:r>
              <a:rPr lang="en-US" dirty="0" smtClean="0">
                <a:effectLst/>
                <a:hlinkClick r:id="rId4" action="ppaction://hlinkfile" tooltip="Rough endoplasmic reticulum"/>
              </a:rPr>
              <a:t>rough endoplasmic reticulum</a:t>
            </a:r>
            <a:r>
              <a:rPr lang="en-US" dirty="0" smtClean="0">
                <a:effectLst/>
              </a:rPr>
              <a:t> and follows the </a:t>
            </a:r>
            <a:r>
              <a:rPr lang="en-US" dirty="0" smtClean="0">
                <a:effectLst/>
                <a:hlinkClick r:id="rId5" action="ppaction://hlinkfile" tooltip="Secretory pathway"/>
              </a:rPr>
              <a:t>secretory pathway</a:t>
            </a:r>
            <a:r>
              <a:rPr lang="en-US" dirty="0" smtClean="0">
                <a:effectLst/>
              </a:rPr>
              <a:t> to enter the colloid in the lumen of the </a:t>
            </a:r>
            <a:r>
              <a:rPr lang="en-US" dirty="0" smtClean="0">
                <a:effectLst/>
                <a:hlinkClick r:id="rId6" action="ppaction://hlinkfile" tooltip="Thyroid follicle"/>
              </a:rPr>
              <a:t>thyroid follicle</a:t>
            </a:r>
            <a:r>
              <a:rPr lang="en-US" dirty="0" smtClean="0">
                <a:effectLst/>
              </a:rPr>
              <a:t> by </a:t>
            </a:r>
            <a:r>
              <a:rPr lang="en-US" dirty="0" smtClean="0">
                <a:effectLst/>
                <a:hlinkClick r:id="rId7" action="ppaction://hlinkfile" tooltip="Exocytosis"/>
              </a:rPr>
              <a:t>exocytosis</a:t>
            </a:r>
            <a:r>
              <a:rPr lang="en-US" dirty="0" smtClean="0">
                <a:effectLst/>
              </a:rPr>
              <a:t>.</a:t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- Meanwhile, a </a:t>
            </a:r>
            <a:r>
              <a:rPr lang="en-US" dirty="0" smtClean="0">
                <a:effectLst/>
                <a:hlinkClick r:id="rId8" action="ppaction://hlinkfile" tooltip="Sodium-iodide symporter"/>
              </a:rPr>
              <a:t>sodium-iodide (Na/I) </a:t>
            </a:r>
            <a:r>
              <a:rPr lang="en-US" dirty="0" err="1" smtClean="0">
                <a:effectLst/>
                <a:hlinkClick r:id="rId8" action="ppaction://hlinkfile" tooltip="Sodium-iodide symporter"/>
              </a:rPr>
              <a:t>symporter</a:t>
            </a:r>
            <a:r>
              <a:rPr lang="en-US" dirty="0" smtClean="0">
                <a:effectLst/>
              </a:rPr>
              <a:t> pumps iodide (I</a:t>
            </a:r>
            <a:r>
              <a:rPr lang="en-US" baseline="30000" dirty="0" smtClean="0">
                <a:effectLst/>
              </a:rPr>
              <a:t>-</a:t>
            </a:r>
            <a:r>
              <a:rPr lang="en-US" dirty="0" smtClean="0">
                <a:effectLst/>
              </a:rPr>
              <a:t>) </a:t>
            </a:r>
            <a:r>
              <a:rPr lang="en-US" dirty="0" smtClean="0">
                <a:effectLst/>
                <a:hlinkClick r:id="rId9" action="ppaction://hlinkfile" tooltip="Active transport"/>
              </a:rPr>
              <a:t>actively</a:t>
            </a:r>
            <a:r>
              <a:rPr lang="en-US" dirty="0" smtClean="0">
                <a:effectLst/>
              </a:rPr>
              <a:t> into the cell, which previously has crossed the </a:t>
            </a:r>
            <a:r>
              <a:rPr lang="en-US" dirty="0" smtClean="0">
                <a:effectLst/>
                <a:hlinkClick r:id="rId10" action="ppaction://hlinkfile" tooltip="Endothelium"/>
              </a:rPr>
              <a:t>endothelium</a:t>
            </a:r>
            <a:r>
              <a:rPr lang="en-US" dirty="0" smtClean="0">
                <a:effectLst/>
              </a:rPr>
              <a:t> by largely unknown mechanisms.</a:t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- This iodide enters the follicular lumen from the cytoplasm by the transporter </a:t>
            </a:r>
            <a:r>
              <a:rPr lang="en-US" dirty="0" err="1" smtClean="0">
                <a:effectLst/>
                <a:hlinkClick r:id="rId11" action="ppaction://hlinkfile" tooltip="Pendrin"/>
              </a:rPr>
              <a:t>pendrin</a:t>
            </a:r>
            <a:r>
              <a:rPr lang="en-US" dirty="0" smtClean="0">
                <a:effectLst/>
              </a:rPr>
              <a:t>, in a purportedly </a:t>
            </a:r>
            <a:r>
              <a:rPr lang="en-US" dirty="0" smtClean="0">
                <a:effectLst/>
                <a:hlinkClick r:id="rId12" action="ppaction://hlinkfile" tooltip="Passive transport"/>
              </a:rPr>
              <a:t>passive</a:t>
            </a:r>
            <a:r>
              <a:rPr lang="en-US" dirty="0" smtClean="0">
                <a:effectLst/>
              </a:rPr>
              <a:t> manner.</a:t>
            </a:r>
            <a:r>
              <a:rPr lang="en-US" baseline="30000" dirty="0" smtClean="0">
                <a:effectLst/>
                <a:hlinkClick r:id="" action="ppaction://hlinkfile"/>
              </a:rPr>
              <a:t>[24]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- In the colloid, iodide (I</a:t>
            </a:r>
            <a:r>
              <a:rPr lang="en-US" baseline="30000" dirty="0" smtClean="0">
                <a:effectLst/>
              </a:rPr>
              <a:t>-</a:t>
            </a:r>
            <a:r>
              <a:rPr lang="en-US" dirty="0" smtClean="0">
                <a:effectLst/>
              </a:rPr>
              <a:t>) is </a:t>
            </a:r>
            <a:r>
              <a:rPr lang="en-US" dirty="0" smtClean="0">
                <a:effectLst/>
                <a:hlinkClick r:id="rId13" action="ppaction://hlinkfile" tooltip="Redox"/>
              </a:rPr>
              <a:t>oxidized</a:t>
            </a:r>
            <a:r>
              <a:rPr lang="en-US" dirty="0" smtClean="0">
                <a:effectLst/>
              </a:rPr>
              <a:t> to iodine (I</a:t>
            </a:r>
            <a:r>
              <a:rPr lang="en-US" baseline="30000" dirty="0" smtClean="0">
                <a:effectLst/>
              </a:rPr>
              <a:t>0</a:t>
            </a:r>
            <a:r>
              <a:rPr lang="en-US" dirty="0" smtClean="0">
                <a:effectLst/>
              </a:rPr>
              <a:t>) by an enzyme called </a:t>
            </a:r>
            <a:r>
              <a:rPr lang="en-US" dirty="0" smtClean="0">
                <a:effectLst/>
                <a:hlinkClick r:id="rId14" action="ppaction://hlinkfile" tooltip="Thyroid peroxidase"/>
              </a:rPr>
              <a:t>thyroid peroxidase</a:t>
            </a:r>
            <a:r>
              <a:rPr lang="en-US" dirty="0" smtClean="0">
                <a:effectLst/>
              </a:rPr>
              <a:t>.</a:t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- Iodine (I</a:t>
            </a:r>
            <a:r>
              <a:rPr lang="en-US" baseline="30000" dirty="0" smtClean="0">
                <a:effectLst/>
              </a:rPr>
              <a:t>0</a:t>
            </a:r>
            <a:r>
              <a:rPr lang="en-US" dirty="0" smtClean="0">
                <a:effectLst/>
              </a:rPr>
              <a:t>) is very reactive and iodinates the thyroglobulin at </a:t>
            </a:r>
            <a:r>
              <a:rPr lang="en-US" dirty="0" err="1" smtClean="0">
                <a:effectLst/>
                <a:hlinkClick r:id="rId15" action="ppaction://hlinkfile" tooltip="Tyrosyl"/>
              </a:rPr>
              <a:t>tyrosyl</a:t>
            </a:r>
            <a:r>
              <a:rPr lang="en-US" dirty="0" smtClean="0">
                <a:effectLst/>
              </a:rPr>
              <a:t> residues in its protein chain (in total containing approximately 120 </a:t>
            </a:r>
            <a:r>
              <a:rPr lang="en-US" dirty="0" err="1" smtClean="0">
                <a:effectLst/>
              </a:rPr>
              <a:t>tyrosyl</a:t>
            </a:r>
            <a:r>
              <a:rPr lang="en-US" dirty="0" smtClean="0">
                <a:effectLst/>
              </a:rPr>
              <a:t> residues).</a:t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- In </a:t>
            </a:r>
            <a:r>
              <a:rPr lang="en-US" i="1" dirty="0" smtClean="0">
                <a:effectLst/>
              </a:rPr>
              <a:t>conjugation</a:t>
            </a:r>
            <a:r>
              <a:rPr lang="en-US" dirty="0" smtClean="0">
                <a:effectLst/>
              </a:rPr>
              <a:t>, adjacent </a:t>
            </a:r>
            <a:r>
              <a:rPr lang="en-US" dirty="0" err="1" smtClean="0">
                <a:effectLst/>
              </a:rPr>
              <a:t>tyrosyl</a:t>
            </a:r>
            <a:r>
              <a:rPr lang="en-US" dirty="0" smtClean="0">
                <a:effectLst/>
              </a:rPr>
              <a:t> residues are paired together.</a:t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- The entire complex re-enters the follicular cell by </a:t>
            </a:r>
            <a:r>
              <a:rPr lang="en-US" dirty="0" smtClean="0">
                <a:effectLst/>
                <a:hlinkClick r:id="rId16" action="ppaction://hlinkfile" tooltip="Endocytosis"/>
              </a:rPr>
              <a:t>endocytosis</a:t>
            </a:r>
            <a:r>
              <a:rPr lang="en-US" dirty="0" smtClean="0">
                <a:effectLst/>
              </a:rPr>
              <a:t>.</a:t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- </a:t>
            </a:r>
            <a:r>
              <a:rPr lang="en-US" dirty="0" smtClean="0">
                <a:effectLst/>
                <a:hlinkClick r:id="rId17" action="ppaction://hlinkfile" tooltip="Proteolysis"/>
              </a:rPr>
              <a:t>Proteolysis</a:t>
            </a:r>
            <a:r>
              <a:rPr lang="en-US" dirty="0" smtClean="0">
                <a:effectLst/>
              </a:rPr>
              <a:t> by various </a:t>
            </a:r>
            <a:r>
              <a:rPr lang="en-US" dirty="0" smtClean="0">
                <a:effectLst/>
                <a:hlinkClick r:id="rId18" action="ppaction://hlinkfile" tooltip="Protease"/>
              </a:rPr>
              <a:t>proteases</a:t>
            </a:r>
            <a:r>
              <a:rPr lang="en-US" dirty="0" smtClean="0">
                <a:effectLst/>
              </a:rPr>
              <a:t> liberates </a:t>
            </a:r>
            <a:r>
              <a:rPr lang="en-US" dirty="0" err="1" smtClean="0">
                <a:effectLst/>
                <a:hlinkClick r:id="rId19" action="ppaction://hlinkfile" tooltip="Thyroxine"/>
              </a:rPr>
              <a:t>thyroxine</a:t>
            </a:r>
            <a:r>
              <a:rPr lang="en-US" dirty="0" smtClean="0">
                <a:effectLst/>
              </a:rPr>
              <a:t> and </a:t>
            </a:r>
            <a:r>
              <a:rPr lang="en-US" dirty="0" err="1" smtClean="0">
                <a:effectLst/>
                <a:hlinkClick r:id="rId20" action="ppaction://hlinkfile" tooltip="Triiodothyronine"/>
              </a:rPr>
              <a:t>triiodothyronine</a:t>
            </a:r>
            <a:r>
              <a:rPr lang="en-US" dirty="0" smtClean="0">
                <a:effectLst/>
              </a:rPr>
              <a:t> molecules, which enter the blood by largely unknown mechanisms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9F2E0-F3A2-4B82-8741-9B091E499B6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261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18ED-0644-4632-B267-1F4C9A71CECC}" type="datetime6">
              <a:rPr lang="en-US" smtClean="0"/>
              <a:pPr/>
              <a:t>July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Munir Gharaibeh MD, PhD, MHPE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82C9-77D3-499D-AF93-AE00B0A4FE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451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AE62A-95AC-4E60-9398-8712CB26F937}" type="datetime6">
              <a:rPr lang="en-US" smtClean="0"/>
              <a:pPr/>
              <a:t>July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Munir Gharaibeh MD, PhD, MHPE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82C9-77D3-499D-AF93-AE00B0A4FE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859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F8D0-8A22-44CA-8E6E-D1BC75B72979}" type="datetime6">
              <a:rPr lang="en-US" smtClean="0"/>
              <a:pPr/>
              <a:t>July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Munir Gharaibeh MD, PhD, MHPE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82C9-77D3-499D-AF93-AE00B0A4FE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051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F873-EB08-4924-8C7D-70556D300520}" type="datetime6">
              <a:rPr lang="en-US" smtClean="0"/>
              <a:pPr/>
              <a:t>July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Munir Gharaibeh MD, PhD, MHPE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82C9-77D3-499D-AF93-AE00B0A4FE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289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C25F7-58D3-4251-B7BD-4D408F8AAC59}" type="datetime6">
              <a:rPr lang="en-US" smtClean="0"/>
              <a:pPr/>
              <a:t>July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Munir Gharaibeh MD, PhD, MHPE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82C9-77D3-499D-AF93-AE00B0A4FE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721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F6DE2-F916-48C7-8EAA-79BABB67050F}" type="datetime6">
              <a:rPr lang="en-US" smtClean="0"/>
              <a:pPr/>
              <a:t>July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Munir Gharaibeh MD, PhD, MHPE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82C9-77D3-499D-AF93-AE00B0A4FE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471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11BE4-AE14-4FA3-B77C-C42244C1B549}" type="datetime6">
              <a:rPr lang="en-US" smtClean="0"/>
              <a:pPr/>
              <a:t>July 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Munir Gharaibeh MD, PhD, MHPE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82C9-77D3-499D-AF93-AE00B0A4FE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961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FF644-6190-4843-B598-6C2C1DEFB1C0}" type="datetime6">
              <a:rPr lang="en-US" smtClean="0"/>
              <a:pPr/>
              <a:t>July 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Munir Gharaibeh MD, PhD, MHPE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82C9-77D3-499D-AF93-AE00B0A4FE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930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7E3CD-0F35-4DDA-ADF6-9E63B819915F}" type="datetime6">
              <a:rPr lang="en-US" smtClean="0"/>
              <a:pPr/>
              <a:t>July 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Munir Gharaibeh MD, PhD, MHPE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82C9-77D3-499D-AF93-AE00B0A4FE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192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16F2F-C24B-45C6-9CE3-3563AF2AE73C}" type="datetime6">
              <a:rPr lang="en-US" smtClean="0"/>
              <a:pPr/>
              <a:t>July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Munir Gharaibeh MD, PhD, MHPE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82C9-77D3-499D-AF93-AE00B0A4FE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017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52911-4346-41D2-8E86-DE3E958C0C12}" type="datetime6">
              <a:rPr lang="en-US" smtClean="0"/>
              <a:pPr/>
              <a:t>July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Munir Gharaibeh MD, PhD, MHPE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82C9-77D3-499D-AF93-AE00B0A4FE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932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B552F-E153-4885-8BBC-1E8EFA53969F}" type="datetime6">
              <a:rPr lang="en-US" smtClean="0"/>
              <a:pPr/>
              <a:t>July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Munir Gharaibeh MD, PhD, MHPE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082C9-77D3-499D-AF93-AE00B0A4FE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238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/>
          <a:lstStyle/>
          <a:p>
            <a:r>
              <a:rPr lang="en-US" dirty="0" smtClean="0"/>
              <a:t>Thyroid and </a:t>
            </a:r>
            <a:r>
              <a:rPr lang="en-US" dirty="0" err="1" smtClean="0"/>
              <a:t>Antithyroid</a:t>
            </a:r>
            <a:r>
              <a:rPr lang="en-US" dirty="0" smtClean="0"/>
              <a:t> Drugs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Munir Gharaibeh, MD, PhD, MHPE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Faculty of Medicine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Summer 2015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04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u="sng" dirty="0" smtClean="0"/>
              <a:t>Synthesis of thyroid hormones</a:t>
            </a:r>
            <a:endParaRPr lang="en-US" sz="3600" u="sn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Munir Gharaibeh MD, PhD, MHPE</a:t>
            </a:r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00"/>
            <a:ext cx="91440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BFF01-1D0D-4348-BCCF-32050F1E11BF}" type="datetime6">
              <a:rPr lang="en-US" smtClean="0"/>
              <a:pPr/>
              <a:t>July 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82C9-77D3-499D-AF93-AE00B0A4FE8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80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u="sng" dirty="0" smtClean="0">
                <a:solidFill>
                  <a:srgbClr val="FF0000"/>
                </a:solidFill>
              </a:rPr>
              <a:t>Synthesis of Thyroid Hormones</a:t>
            </a:r>
            <a:endParaRPr lang="en-US" sz="3600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u="sng" dirty="0" smtClean="0"/>
              <a:t>Follicular cells</a:t>
            </a:r>
            <a:r>
              <a:rPr lang="en-US" dirty="0" smtClean="0"/>
              <a:t> transport Iodide across the cell.</a:t>
            </a:r>
          </a:p>
          <a:p>
            <a:r>
              <a:rPr lang="en-US" dirty="0" smtClean="0"/>
              <a:t>These cells secrete precursor protein </a:t>
            </a:r>
            <a:r>
              <a:rPr lang="en-US" u="sng" dirty="0" smtClean="0"/>
              <a:t>thyroglobulin</a:t>
            </a:r>
            <a:r>
              <a:rPr lang="en-US" dirty="0" smtClean="0"/>
              <a:t> into the follicular lumen.</a:t>
            </a:r>
          </a:p>
          <a:p>
            <a:r>
              <a:rPr lang="en-US" dirty="0" smtClean="0"/>
              <a:t>An enzyme </a:t>
            </a:r>
            <a:r>
              <a:rPr lang="en-US" u="sng" dirty="0" err="1" smtClean="0"/>
              <a:t>thyroperoxidase</a:t>
            </a:r>
            <a:r>
              <a:rPr lang="en-US" u="sng" dirty="0"/>
              <a:t> </a:t>
            </a:r>
            <a:r>
              <a:rPr lang="en-US" u="sng" dirty="0" smtClean="0"/>
              <a:t>(TPO</a:t>
            </a:r>
            <a:r>
              <a:rPr lang="en-US" dirty="0"/>
              <a:t>) catalyzes the conversion of iodide (I</a:t>
            </a:r>
            <a:r>
              <a:rPr lang="en-US" baseline="-25000" dirty="0"/>
              <a:t>2</a:t>
            </a:r>
            <a:r>
              <a:rPr lang="en-US" dirty="0"/>
              <a:t>) to iodine (I-) using H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2</a:t>
            </a:r>
            <a:r>
              <a:rPr lang="en-US" dirty="0"/>
              <a:t> as a cofactor.</a:t>
            </a:r>
          </a:p>
          <a:p>
            <a:r>
              <a:rPr lang="en-US" dirty="0"/>
              <a:t>TPO then catalyzes the addition of iodine to the C-3 and C-5 position of a tyrosine residue of thyroglobulin.</a:t>
            </a:r>
          </a:p>
          <a:p>
            <a:r>
              <a:rPr lang="en-US" dirty="0"/>
              <a:t>Two iodinated </a:t>
            </a:r>
            <a:r>
              <a:rPr lang="en-US" dirty="0" smtClean="0"/>
              <a:t>tyrosine </a:t>
            </a:r>
            <a:r>
              <a:rPr lang="en-US" dirty="0"/>
              <a:t>rings condense to form </a:t>
            </a:r>
            <a:r>
              <a:rPr lang="en-US" dirty="0" err="1"/>
              <a:t>thyroxine</a:t>
            </a:r>
            <a:r>
              <a:rPr lang="en-US" dirty="0"/>
              <a:t>, or T4, with four iodine substituents.</a:t>
            </a:r>
          </a:p>
          <a:p>
            <a:r>
              <a:rPr lang="en-US" dirty="0" err="1"/>
              <a:t>Triiodothyronine</a:t>
            </a:r>
            <a:r>
              <a:rPr lang="en-US" dirty="0"/>
              <a:t>, or T3, with three iodine substituents, accounts for about 10% of thyroid hormone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Munir Gharaibeh MD, PhD, MHPE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E76A9-2519-4229-A848-767E0E3E1667}" type="datetime6">
              <a:rPr lang="en-US" smtClean="0"/>
              <a:pPr/>
              <a:t>July 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82C9-77D3-499D-AF93-AE00B0A4FE8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75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3600" u="sng" dirty="0" smtClean="0">
                <a:solidFill>
                  <a:srgbClr val="FF0000"/>
                </a:solidFill>
                <a:effectLst/>
              </a:rPr>
              <a:t>Thyroid Agents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600" i="1" dirty="0" smtClean="0"/>
              <a:t>These are used as supplements in the treatment of hypothyroidism:</a:t>
            </a:r>
            <a:endParaRPr lang="en-US" sz="3600" i="1" dirty="0" smtClean="0">
              <a:effectLst/>
            </a:endParaRPr>
          </a:p>
          <a:p>
            <a:pPr marL="0" indent="0">
              <a:spcBef>
                <a:spcPts val="0"/>
              </a:spcBef>
              <a:buNone/>
            </a:pPr>
            <a:endParaRPr lang="en-US" u="sng" dirty="0" smtClean="0">
              <a:effectLst/>
            </a:endParaRPr>
          </a:p>
          <a:p>
            <a:pPr>
              <a:spcBef>
                <a:spcPts val="0"/>
              </a:spcBef>
            </a:pPr>
            <a:r>
              <a:rPr lang="en-US" dirty="0" smtClean="0"/>
              <a:t>Levothyroxine (T4) </a:t>
            </a:r>
            <a:r>
              <a:rPr lang="en-US" i="1" dirty="0" smtClean="0"/>
              <a:t>(</a:t>
            </a:r>
            <a:r>
              <a:rPr lang="en-US" i="1" dirty="0" err="1" smtClean="0"/>
              <a:t>Eltroxin</a:t>
            </a:r>
            <a:r>
              <a:rPr lang="en-US" i="1" dirty="0" smtClean="0">
                <a:effectLst/>
              </a:rPr>
              <a:t>)</a:t>
            </a: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err="1" smtClean="0"/>
              <a:t>Liothyronine</a:t>
            </a:r>
            <a:r>
              <a:rPr lang="en-US" dirty="0" smtClean="0"/>
              <a:t> (T3) </a:t>
            </a:r>
          </a:p>
          <a:p>
            <a:pPr>
              <a:spcBef>
                <a:spcPts val="0"/>
              </a:spcBef>
            </a:pPr>
            <a:r>
              <a:rPr lang="en-US" dirty="0" err="1" smtClean="0"/>
              <a:t>Liotrix</a:t>
            </a:r>
            <a:r>
              <a:rPr lang="en-US" dirty="0" smtClean="0"/>
              <a:t> (a 4:1 ratio of T4: T3)  </a:t>
            </a:r>
          </a:p>
          <a:p>
            <a:pPr>
              <a:spcBef>
                <a:spcPts val="0"/>
              </a:spcBef>
            </a:pPr>
            <a:r>
              <a:rPr lang="en-US" dirty="0" err="1" smtClean="0"/>
              <a:t>Disiccated</a:t>
            </a:r>
            <a:r>
              <a:rPr lang="en-US" dirty="0" smtClean="0"/>
              <a:t> Natural Thyroid(T3 and T4). 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Munir Gharaibeh MD, PhD, MHPE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801DE-8897-4B64-B6EA-75F2667C6BF2}" type="datetime6">
              <a:rPr lang="en-US" smtClean="0"/>
              <a:pPr/>
              <a:t>July 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82C9-77D3-499D-AF93-AE00B0A4FE8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77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686800" cy="5287963"/>
          </a:xfrm>
        </p:spPr>
        <p:txBody>
          <a:bodyPr>
            <a:noAutofit/>
          </a:bodyPr>
          <a:lstStyle/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u="sng" dirty="0" err="1" smtClean="0">
                <a:solidFill>
                  <a:srgbClr val="FF0000"/>
                </a:solidFill>
              </a:rPr>
              <a:t>Antithyroid</a:t>
            </a:r>
            <a:r>
              <a:rPr lang="en-US" sz="3600" u="sng" dirty="0" smtClean="0">
                <a:solidFill>
                  <a:srgbClr val="FF0000"/>
                </a:solidFill>
              </a:rPr>
              <a:t> Agents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i="1" dirty="0" smtClean="0"/>
              <a:t>These </a:t>
            </a:r>
            <a:r>
              <a:rPr lang="en-US" sz="3600" i="1" dirty="0"/>
              <a:t>a</a:t>
            </a:r>
            <a:r>
              <a:rPr lang="en-US" sz="3600" i="1" dirty="0" smtClean="0"/>
              <a:t>re used in the treatment of hyperthyroidism:</a:t>
            </a:r>
            <a:endParaRPr lang="en-US" i="1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Radioactive iodine (</a:t>
            </a:r>
            <a:r>
              <a:rPr lang="en-US" baseline="30000" dirty="0" smtClean="0"/>
              <a:t>131</a:t>
            </a:r>
            <a:r>
              <a:rPr lang="en-US" dirty="0" smtClean="0"/>
              <a:t>I) sodium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err="1" smtClean="0"/>
              <a:t>Methimazole</a:t>
            </a:r>
            <a:r>
              <a:rPr lang="en-US" dirty="0" smtClean="0"/>
              <a:t>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Potassium iodide: Oral solution, tablets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err="1" smtClean="0"/>
              <a:t>Propylthiouracil</a:t>
            </a:r>
            <a:endParaRPr lang="en-US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err="1" smtClean="0"/>
              <a:t>Thyrotropin</a:t>
            </a:r>
            <a:r>
              <a:rPr lang="en-US" dirty="0" smtClean="0"/>
              <a:t>. </a:t>
            </a:r>
            <a:endParaRPr lang="en-US" dirty="0" smtClean="0"/>
          </a:p>
          <a:p>
            <a:pPr marL="0" indent="0">
              <a:spcAft>
                <a:spcPts val="600"/>
              </a:spcAft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Munir Gharaibeh MD, PhD, MHPE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754F5-B12C-40A7-93D2-20EB1F607115}" type="datetime6">
              <a:rPr lang="en-US" smtClean="0"/>
              <a:pPr/>
              <a:t>July 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82C9-77D3-499D-AF93-AE00B0A4FE8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45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Hypothyroidism 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syndrome </a:t>
            </a:r>
            <a:r>
              <a:rPr lang="en-US" dirty="0"/>
              <a:t>resulting from deficiency of thyroid hormones and is manifested largely by a reversible slowing down of all body </a:t>
            </a:r>
            <a:r>
              <a:rPr lang="en-US" dirty="0" smtClean="0"/>
              <a:t>functions.</a:t>
            </a:r>
          </a:p>
          <a:p>
            <a:r>
              <a:rPr lang="en-US" dirty="0"/>
              <a:t>In infants and children, there is striking retardation of growth and development that results in </a:t>
            </a:r>
            <a:r>
              <a:rPr lang="en-US" dirty="0" smtClean="0"/>
              <a:t>growth </a:t>
            </a:r>
            <a:r>
              <a:rPr lang="en-US" dirty="0"/>
              <a:t>and </a:t>
            </a:r>
            <a:r>
              <a:rPr lang="en-US" dirty="0" smtClean="0"/>
              <a:t>mental retardation, which could be irreversible(</a:t>
            </a:r>
            <a:r>
              <a:rPr lang="en-US" dirty="0" smtClean="0">
                <a:solidFill>
                  <a:srgbClr val="FF0000"/>
                </a:solidFill>
              </a:rPr>
              <a:t>Cretinism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Munir Gharaibeh MD, PhD, MHPE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64AAC-D943-43B5-AEE3-4566FE628313}" type="datetime6">
              <a:rPr lang="en-US" smtClean="0"/>
              <a:pPr/>
              <a:t>July 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82C9-77D3-499D-AF93-AE00B0A4FE8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79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Hypothyroidism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486400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In Children → Cretinism</a:t>
            </a:r>
          </a:p>
          <a:p>
            <a:r>
              <a:rPr lang="en-US" b="1" dirty="0" smtClean="0"/>
              <a:t>In adults → </a:t>
            </a:r>
            <a:r>
              <a:rPr lang="en-US" b="1" dirty="0" err="1" smtClean="0"/>
              <a:t>Myxedema</a:t>
            </a:r>
            <a:endParaRPr lang="en-US" b="1" dirty="0" smtClean="0"/>
          </a:p>
          <a:p>
            <a:r>
              <a:rPr lang="en-US" sz="3300" b="1" u="sng" dirty="0" smtClean="0"/>
              <a:t>Causes:</a:t>
            </a:r>
          </a:p>
          <a:p>
            <a:pPr lvl="1"/>
            <a:r>
              <a:rPr lang="en-US" dirty="0" smtClean="0"/>
              <a:t> </a:t>
            </a:r>
            <a:r>
              <a:rPr lang="en-US" b="1" dirty="0" smtClean="0"/>
              <a:t>Surgical removal of thyroid</a:t>
            </a:r>
          </a:p>
          <a:p>
            <a:pPr lvl="1"/>
            <a:r>
              <a:rPr lang="en-US" b="1" dirty="0" smtClean="0"/>
              <a:t>Thyroiditis (Hashimoto’s</a:t>
            </a:r>
            <a:r>
              <a:rPr lang="en-US" b="1" dirty="0"/>
              <a:t>)</a:t>
            </a:r>
            <a:endParaRPr lang="en-US" b="1" dirty="0" smtClean="0"/>
          </a:p>
          <a:p>
            <a:pPr lvl="1"/>
            <a:r>
              <a:rPr lang="en-US" b="1" dirty="0" smtClean="0"/>
              <a:t>Inflammatory disease causing atrophy of thyroid.</a:t>
            </a:r>
          </a:p>
          <a:p>
            <a:pPr lvl="1"/>
            <a:r>
              <a:rPr lang="en-US" b="1" dirty="0" smtClean="0"/>
              <a:t>Infectious; transient; postpartum;</a:t>
            </a:r>
          </a:p>
          <a:p>
            <a:pPr lvl="1"/>
            <a:r>
              <a:rPr lang="en-US" b="1" dirty="0" smtClean="0"/>
              <a:t>Severe deficiency or excess of iodine</a:t>
            </a:r>
          </a:p>
          <a:p>
            <a:pPr lvl="1"/>
            <a:r>
              <a:rPr lang="en-US" b="1" dirty="0" smtClean="0"/>
              <a:t>Severe deficiency of one or more of the synthesis enzymes</a:t>
            </a:r>
          </a:p>
          <a:p>
            <a:pPr lvl="1"/>
            <a:r>
              <a:rPr lang="en-US" b="1" dirty="0" smtClean="0"/>
              <a:t>Severe pituitary or hypothalamic dysfunction</a:t>
            </a:r>
          </a:p>
          <a:p>
            <a:pPr lvl="1"/>
            <a:r>
              <a:rPr lang="en-US" b="1" dirty="0" smtClean="0"/>
              <a:t>Drug induced…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F873-EB08-4924-8C7D-70556D300520}" type="datetime6">
              <a:rPr lang="en-US" smtClean="0"/>
              <a:pPr/>
              <a:t>July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Munir Gharaibeh MD, PhD, MHPE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82C9-77D3-499D-AF93-AE00B0A4FE8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Hypothyroidism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/>
              <a:t>C</a:t>
            </a:r>
            <a:r>
              <a:rPr lang="en-US" dirty="0" smtClean="0"/>
              <a:t>auses </a:t>
            </a:r>
            <a:r>
              <a:rPr lang="en-US" dirty="0"/>
              <a:t>lethargy and weight gain, among other symptoms.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/>
              <a:t>Primary hypothyroidism is typically caused by Hashimoto’s Disease, an auto-immune disorder in which the thyroid is destroyed by antibodies.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/>
              <a:t>Impaired hypothalamus and pituitary function, typically due to a tumor, can inhibit the secretion of </a:t>
            </a:r>
            <a:r>
              <a:rPr lang="en-US" dirty="0" smtClean="0"/>
              <a:t>TSH, </a:t>
            </a:r>
            <a:r>
              <a:rPr lang="en-US" dirty="0"/>
              <a:t>causing secondary hypothyroidism.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/>
              <a:t>A diet insufficient in iodine causes hypothyroidism as well.</a:t>
            </a:r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Munir Gharaibeh MD, PhD, MHPE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E5570-69B5-4F7E-B56B-0415215A9CA4}" type="datetime6">
              <a:rPr lang="en-US" smtClean="0"/>
              <a:pPr/>
              <a:t>July 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82C9-77D3-499D-AF93-AE00B0A4FE8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24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Munir Gharaibeh MD, PhD, MHPE</a:t>
            </a:r>
            <a:endParaRPr lang="en-US"/>
          </a:p>
        </p:txBody>
      </p:sp>
      <p:pic>
        <p:nvPicPr>
          <p:cNvPr id="9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1" y="685800"/>
            <a:ext cx="9131429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0" y="762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u="sng" dirty="0">
                <a:solidFill>
                  <a:srgbClr val="FF0000"/>
                </a:solidFill>
              </a:rPr>
              <a:t>The etiology and pathogenesis of hypothyroidism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460F3-9C09-445A-A6E4-D991819EECE0}" type="datetime6">
              <a:rPr lang="en-US" smtClean="0"/>
              <a:pPr/>
              <a:t>July 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82C9-77D3-499D-AF93-AE00B0A4FE87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46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Treatment </a:t>
            </a:r>
            <a:r>
              <a:rPr lang="en-US" dirty="0" smtClean="0">
                <a:solidFill>
                  <a:srgbClr val="FF0000"/>
                </a:solidFill>
              </a:rPr>
              <a:t>of </a:t>
            </a:r>
            <a:r>
              <a:rPr lang="en-US" dirty="0">
                <a:solidFill>
                  <a:srgbClr val="FF0000"/>
                </a:solidFill>
              </a:rPr>
              <a:t>Hypothyroidism</a:t>
            </a:r>
          </a:p>
        </p:txBody>
      </p:sp>
      <p:sp>
        <p:nvSpPr>
          <p:cNvPr id="3686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1600200"/>
            <a:ext cx="8534400" cy="48006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800" dirty="0"/>
              <a:t>Hormone replacement </a:t>
            </a:r>
            <a:r>
              <a:rPr lang="en-US" sz="2800" dirty="0" smtClean="0"/>
              <a:t>therapy.</a:t>
            </a: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 err="1" smtClean="0"/>
              <a:t>Thyroxine</a:t>
            </a:r>
            <a:r>
              <a:rPr lang="en-US" sz="2800" dirty="0" smtClean="0"/>
              <a:t> can be administered </a:t>
            </a:r>
            <a:r>
              <a:rPr lang="en-US" sz="2800" dirty="0"/>
              <a:t>orally with a bioavailability ranging from 48%-80%.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Levothyroxine—Synthetic T4</a:t>
            </a:r>
          </a:p>
          <a:p>
            <a:pPr lvl="1">
              <a:lnSpc>
                <a:spcPct val="80000"/>
              </a:lnSpc>
            </a:pPr>
            <a:r>
              <a:rPr lang="en-US" dirty="0" err="1"/>
              <a:t>Liothyronine</a:t>
            </a:r>
            <a:r>
              <a:rPr lang="en-US" dirty="0"/>
              <a:t>—Synthetic T3</a:t>
            </a:r>
          </a:p>
          <a:p>
            <a:pPr lvl="1">
              <a:lnSpc>
                <a:spcPct val="80000"/>
              </a:lnSpc>
            </a:pPr>
            <a:r>
              <a:rPr lang="en-US" dirty="0" err="1"/>
              <a:t>Liotrix</a:t>
            </a:r>
            <a:r>
              <a:rPr lang="en-US" dirty="0"/>
              <a:t>—Combination of synthetic T4 and </a:t>
            </a:r>
            <a:r>
              <a:rPr lang="en-US" dirty="0" smtClean="0"/>
              <a:t>T3 in a ratio of 4:1.</a:t>
            </a: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 smtClean="0"/>
              <a:t>Desiccated natural </a:t>
            </a:r>
            <a:r>
              <a:rPr lang="en-US" dirty="0"/>
              <a:t>t</a:t>
            </a:r>
            <a:r>
              <a:rPr lang="en-US" dirty="0" smtClean="0"/>
              <a:t>hyroid hormone—derived </a:t>
            </a:r>
            <a:r>
              <a:rPr lang="en-US" dirty="0"/>
              <a:t>from pigs, contains T4 and </a:t>
            </a:r>
            <a:r>
              <a:rPr lang="en-US" dirty="0" smtClean="0"/>
              <a:t>T3.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Munir Gharaibeh MD, PhD, MHPE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D44FA-FD94-497E-B361-320A57BF4E16}" type="datetime6">
              <a:rPr lang="en-US" smtClean="0"/>
              <a:pPr/>
              <a:t>July 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82C9-77D3-499D-AF93-AE00B0A4FE87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38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400" dirty="0"/>
              <a:t>Dosage specific to individual and is determined by their </a:t>
            </a:r>
            <a:r>
              <a:rPr lang="en-US" sz="2400" u="sng" dirty="0"/>
              <a:t>TSH serum levels</a:t>
            </a:r>
            <a:r>
              <a:rPr lang="en-US" sz="2400" dirty="0"/>
              <a:t>. </a:t>
            </a: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400" dirty="0" smtClean="0">
                <a:cs typeface="Arial" charset="0"/>
              </a:rPr>
              <a:t>Because </a:t>
            </a:r>
            <a:r>
              <a:rPr lang="en-US" sz="2400" dirty="0">
                <a:cs typeface="Arial" charset="0"/>
              </a:rPr>
              <a:t>thyroid hormones 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>
                <a:cs typeface="Arial" charset="0"/>
              </a:rPr>
              <a:t>increase heart rate, T4, the inactive form, is typically administered to older patients who have an increased risk for heart </a:t>
            </a:r>
            <a:r>
              <a:rPr lang="en-US" sz="2400" dirty="0" smtClean="0">
                <a:cs typeface="Arial" charset="0"/>
              </a:rPr>
              <a:t>attack.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cs typeface="Arial" charset="0"/>
              </a:rPr>
              <a:t>Synthetic </a:t>
            </a:r>
            <a:r>
              <a:rPr lang="en-US" sz="2400" dirty="0">
                <a:cs typeface="Arial" charset="0"/>
              </a:rPr>
              <a:t>T3 is reserved for younger patients, who do not have a history of heart problems and individuals non-responsive to T4 treatment.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cs typeface="Arial" charset="0"/>
              </a:rPr>
              <a:t>Some </a:t>
            </a:r>
            <a:r>
              <a:rPr lang="en-US" sz="2400" dirty="0" smtClean="0">
                <a:cs typeface="Arial" charset="0"/>
              </a:rPr>
              <a:t>patients </a:t>
            </a:r>
            <a:r>
              <a:rPr lang="en-US" sz="2400" dirty="0">
                <a:cs typeface="Arial" charset="0"/>
              </a:rPr>
              <a:t>are inefficient in the conversion of T4 to T3, making combination drugs like </a:t>
            </a:r>
            <a:r>
              <a:rPr lang="en-US" sz="2400" dirty="0" err="1">
                <a:cs typeface="Arial" charset="0"/>
              </a:rPr>
              <a:t>Liotrix</a:t>
            </a:r>
            <a:r>
              <a:rPr lang="en-US" sz="2400" dirty="0">
                <a:cs typeface="Arial" charset="0"/>
              </a:rPr>
              <a:t> and </a:t>
            </a:r>
            <a:r>
              <a:rPr lang="en-US" sz="2400" dirty="0" smtClean="0">
                <a:cs typeface="Arial" charset="0"/>
              </a:rPr>
              <a:t>desiccated   thyroid </a:t>
            </a:r>
            <a:r>
              <a:rPr lang="en-US" sz="2400" dirty="0">
                <a:cs typeface="Arial" charset="0"/>
              </a:rPr>
              <a:t>ideal treatment options.</a:t>
            </a:r>
            <a:endParaRPr lang="el-GR" sz="2400" dirty="0"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400" dirty="0"/>
              <a:t>Dosage for individuals suffering from secondary </a:t>
            </a:r>
            <a:r>
              <a:rPr lang="en-US" sz="2400" dirty="0" smtClean="0"/>
              <a:t>hypothyroidism is </a:t>
            </a:r>
            <a:r>
              <a:rPr lang="en-US" sz="2400" dirty="0"/>
              <a:t>determined by the amount of free T4 and T3 circulating in their system.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Administering too high of a dosage leads to hyperthyroid symptoms.</a:t>
            </a:r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Munir Gharaibeh MD, PhD, MHPE</a:t>
            </a:r>
            <a:endParaRPr lang="en-US"/>
          </a:p>
        </p:txBody>
      </p:sp>
      <p:sp>
        <p:nvSpPr>
          <p:cNvPr id="5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rgbClr val="FF0000"/>
                </a:solidFill>
              </a:rPr>
              <a:t>Treatment </a:t>
            </a:r>
            <a:r>
              <a:rPr lang="en-US" u="sng" dirty="0" smtClean="0">
                <a:solidFill>
                  <a:srgbClr val="FF0000"/>
                </a:solidFill>
              </a:rPr>
              <a:t>of hypothyroidism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8D641-3187-4049-B1F3-822D44EA9C2D}" type="datetime6">
              <a:rPr lang="en-US" smtClean="0"/>
              <a:pPr/>
              <a:t>July 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82C9-77D3-499D-AF93-AE00B0A4FE87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44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3842" y="4114800"/>
            <a:ext cx="3706368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u="sng" dirty="0"/>
              <a:t>Anatomy and h</a:t>
            </a:r>
            <a:r>
              <a:rPr lang="en-US" sz="3600" u="sng" dirty="0" smtClean="0"/>
              <a:t>istology of </a:t>
            </a:r>
            <a:r>
              <a:rPr lang="en-US" sz="3600" u="sng" dirty="0"/>
              <a:t>the t</a:t>
            </a:r>
            <a:r>
              <a:rPr lang="en-US" sz="3600" u="sng" dirty="0" smtClean="0"/>
              <a:t>hyroid </a:t>
            </a:r>
            <a:r>
              <a:rPr lang="en-US" sz="3600" u="sng" dirty="0"/>
              <a:t>g</a:t>
            </a:r>
            <a:r>
              <a:rPr lang="en-US" sz="3600" u="sng" dirty="0" smtClean="0"/>
              <a:t>land</a:t>
            </a:r>
            <a:endParaRPr lang="en-US" sz="3600" u="sng" dirty="0"/>
          </a:p>
        </p:txBody>
      </p:sp>
      <p:sp>
        <p:nvSpPr>
          <p:cNvPr id="2969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52400" y="1600200"/>
            <a:ext cx="5410200" cy="4525963"/>
          </a:xfrm>
        </p:spPr>
        <p:txBody>
          <a:bodyPr>
            <a:normAutofit fontScale="92500" lnSpcReduction="10000"/>
          </a:bodyPr>
          <a:lstStyle/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 smtClean="0"/>
              <a:t>Located in the </a:t>
            </a:r>
            <a:r>
              <a:rPr lang="en-US" dirty="0"/>
              <a:t>neck </a:t>
            </a:r>
            <a:r>
              <a:rPr lang="en-US" dirty="0" smtClean="0"/>
              <a:t>at the level of </a:t>
            </a:r>
            <a:r>
              <a:rPr lang="en-US" dirty="0"/>
              <a:t>the 5</a:t>
            </a:r>
            <a:r>
              <a:rPr lang="en-US" baseline="30000" dirty="0"/>
              <a:t>th</a:t>
            </a:r>
            <a:r>
              <a:rPr lang="en-US" dirty="0"/>
              <a:t> cervical vertebra (C5).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/>
              <a:t>Composed of epithelial cells which specialize in the absorption of iodine and, of course, secretion of thyroid hormones.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/>
              <a:t> Follicles surround a protein core, the </a:t>
            </a:r>
            <a:r>
              <a:rPr lang="en-US" u="sng" dirty="0"/>
              <a:t>colloid</a:t>
            </a:r>
            <a:r>
              <a:rPr lang="en-US" dirty="0"/>
              <a:t>, where </a:t>
            </a:r>
            <a:r>
              <a:rPr lang="en-US" u="sng" dirty="0" smtClean="0"/>
              <a:t>thyroglobulin </a:t>
            </a:r>
            <a:r>
              <a:rPr lang="en-US" dirty="0" smtClean="0"/>
              <a:t>( a substrate </a:t>
            </a:r>
            <a:r>
              <a:rPr lang="en-US" dirty="0"/>
              <a:t>in thyroid hormone </a:t>
            </a:r>
            <a:r>
              <a:rPr lang="en-US" dirty="0" smtClean="0"/>
              <a:t>synthesis) and </a:t>
            </a:r>
            <a:r>
              <a:rPr lang="en-US" dirty="0"/>
              <a:t>thyroid hormones are stored.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371600"/>
            <a:ext cx="2752725" cy="232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5513832" y="5029200"/>
            <a:ext cx="1115568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257800" y="5791200"/>
            <a:ext cx="13716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(Follicular Cells)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Munir Gharaibeh MD, PhD, MHPE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2C8F-CC46-4BC9-B012-665F77ECF953}" type="datetime6">
              <a:rPr lang="en-US" smtClean="0"/>
              <a:pPr/>
              <a:t>July 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82C9-77D3-499D-AF93-AE00B0A4FE8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94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Hyperthyroidism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Symptoms </a:t>
            </a:r>
            <a:r>
              <a:rPr lang="en-US" sz="3000" dirty="0"/>
              <a:t>include fatigue, weight </a:t>
            </a:r>
            <a:r>
              <a:rPr lang="en-US" sz="3000" dirty="0" smtClean="0"/>
              <a:t>loss, </a:t>
            </a:r>
            <a:r>
              <a:rPr lang="en-US" sz="3000" dirty="0"/>
              <a:t>rapid heart beat, anxiety, swollen eyes, and sensitivity to hot </a:t>
            </a:r>
            <a:r>
              <a:rPr lang="en-US" sz="3000" dirty="0" smtClean="0"/>
              <a:t>temperatures.</a:t>
            </a:r>
          </a:p>
          <a:p>
            <a:pPr>
              <a:lnSpc>
                <a:spcPct val="80000"/>
              </a:lnSpc>
            </a:pPr>
            <a:r>
              <a:rPr lang="en-US" sz="3000" dirty="0"/>
              <a:t>Causes:</a:t>
            </a:r>
          </a:p>
          <a:p>
            <a:pPr lvl="1" indent="0">
              <a:spcBef>
                <a:spcPts val="0"/>
              </a:spcBef>
            </a:pPr>
            <a:r>
              <a:rPr lang="en-US" sz="2400" dirty="0">
                <a:solidFill>
                  <a:srgbClr val="FF0000"/>
                </a:solidFill>
              </a:rPr>
              <a:t>Grave’s disease</a:t>
            </a:r>
            <a:r>
              <a:rPr lang="en-US" sz="2400" dirty="0"/>
              <a:t>, </a:t>
            </a:r>
            <a:r>
              <a:rPr lang="en-US" sz="2400" dirty="0" smtClean="0"/>
              <a:t>an </a:t>
            </a:r>
            <a:r>
              <a:rPr lang="en-US" sz="2400" dirty="0"/>
              <a:t>autoimmune disorder in which antibodies serve as agonists to the </a:t>
            </a:r>
            <a:r>
              <a:rPr lang="en-US" sz="2400" dirty="0" smtClean="0"/>
              <a:t>TSH </a:t>
            </a:r>
            <a:r>
              <a:rPr lang="en-US" sz="2400" dirty="0"/>
              <a:t>receptors on the thyroid’s surface, causing thyroid growth and activation of hormone synthesis and secretion</a:t>
            </a:r>
            <a:r>
              <a:rPr lang="en-US" sz="2400" dirty="0" smtClean="0"/>
              <a:t>.</a:t>
            </a:r>
            <a:endParaRPr lang="en-US" sz="2400" dirty="0"/>
          </a:p>
          <a:p>
            <a:pPr lvl="1" indent="0">
              <a:spcBef>
                <a:spcPts val="0"/>
              </a:spcBef>
            </a:pPr>
            <a:r>
              <a:rPr lang="en-US" sz="2400" dirty="0">
                <a:solidFill>
                  <a:srgbClr val="FF0000"/>
                </a:solidFill>
              </a:rPr>
              <a:t>Thyroid tumors </a:t>
            </a:r>
            <a:r>
              <a:rPr lang="en-US" sz="2400" dirty="0"/>
              <a:t>which cause the uncontrolled synthesis and secretion of thyroid hormones</a:t>
            </a:r>
            <a:r>
              <a:rPr lang="en-US" sz="2400" dirty="0" smtClean="0"/>
              <a:t>.</a:t>
            </a:r>
            <a:endParaRPr lang="en-US" sz="2400" dirty="0"/>
          </a:p>
          <a:p>
            <a:pPr lvl="1" indent="0">
              <a:spcBef>
                <a:spcPts val="0"/>
              </a:spcBef>
            </a:pPr>
            <a:r>
              <a:rPr lang="en-US" sz="2400" dirty="0">
                <a:solidFill>
                  <a:srgbClr val="FF0000"/>
                </a:solidFill>
              </a:rPr>
              <a:t>Thyroiditis,</a:t>
            </a:r>
            <a:r>
              <a:rPr lang="en-US" sz="2400" dirty="0"/>
              <a:t> inflammation of the thyroid typically caused by infection.</a:t>
            </a:r>
          </a:p>
          <a:p>
            <a:endParaRPr lang="en-US" sz="24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Munir Gharaibeh MD, PhD, MHPE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F827-77B0-409A-8ADC-393080C0711D}" type="datetime6">
              <a:rPr lang="en-US" smtClean="0"/>
              <a:pPr/>
              <a:t>July 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82C9-77D3-499D-AF93-AE00B0A4FE87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3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Treatment </a:t>
            </a:r>
            <a:r>
              <a:rPr lang="en-US" dirty="0" smtClean="0"/>
              <a:t>of </a:t>
            </a:r>
            <a:r>
              <a:rPr lang="en-US" dirty="0"/>
              <a:t>Hyperthyroidism</a:t>
            </a:r>
          </a:p>
        </p:txBody>
      </p:sp>
      <p:sp>
        <p:nvSpPr>
          <p:cNvPr id="3993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0" y="1066800"/>
            <a:ext cx="9144000" cy="57912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sz="3400" b="1" dirty="0">
                <a:solidFill>
                  <a:srgbClr val="FF0000"/>
                </a:solidFill>
              </a:rPr>
              <a:t>Anti-thyroid </a:t>
            </a:r>
            <a:r>
              <a:rPr lang="en-US" sz="3400" b="1" dirty="0" smtClean="0">
                <a:solidFill>
                  <a:srgbClr val="FF0000"/>
                </a:solidFill>
              </a:rPr>
              <a:t>drugs(</a:t>
            </a:r>
            <a:r>
              <a:rPr lang="en-US" b="1" dirty="0" err="1" smtClean="0">
                <a:solidFill>
                  <a:srgbClr val="FF0000"/>
                </a:solidFill>
              </a:rPr>
              <a:t>Thiourea</a:t>
            </a:r>
            <a:r>
              <a:rPr lang="en-US" b="1" dirty="0" smtClean="0">
                <a:solidFill>
                  <a:srgbClr val="FF0000"/>
                </a:solidFill>
              </a:rPr>
              <a:t> derivatives </a:t>
            </a:r>
            <a:r>
              <a:rPr lang="en-US" b="1" dirty="0" err="1" smtClean="0">
                <a:solidFill>
                  <a:srgbClr val="FF0000"/>
                </a:solidFill>
              </a:rPr>
              <a:t>orThionamides</a:t>
            </a:r>
            <a:r>
              <a:rPr lang="en-US" b="1" dirty="0" smtClean="0">
                <a:solidFill>
                  <a:srgbClr val="FF0000"/>
                </a:solidFill>
              </a:rPr>
              <a:t>): </a:t>
            </a:r>
          </a:p>
          <a:p>
            <a:pPr lvl="1">
              <a:lnSpc>
                <a:spcPct val="90000"/>
              </a:lnSpc>
            </a:pPr>
            <a:r>
              <a:rPr lang="en-US" sz="3000" b="1" dirty="0" err="1" smtClean="0"/>
              <a:t>Propylthiouracil</a:t>
            </a:r>
            <a:endParaRPr lang="en-US" sz="3000" b="1" dirty="0" smtClean="0"/>
          </a:p>
          <a:p>
            <a:pPr lvl="1">
              <a:lnSpc>
                <a:spcPct val="90000"/>
              </a:lnSpc>
            </a:pPr>
            <a:r>
              <a:rPr lang="en-US" sz="3400" b="1" dirty="0" err="1" smtClean="0"/>
              <a:t>Methimazole</a:t>
            </a:r>
            <a:endParaRPr lang="en-US" sz="3400" b="1" dirty="0" smtClean="0"/>
          </a:p>
          <a:p>
            <a:pPr lvl="1">
              <a:lnSpc>
                <a:spcPct val="90000"/>
              </a:lnSpc>
            </a:pPr>
            <a:r>
              <a:rPr lang="en-US" sz="3400" b="1" dirty="0" err="1" smtClean="0"/>
              <a:t>Carbamizole</a:t>
            </a:r>
            <a:endParaRPr lang="en-US" sz="3400" b="1" dirty="0" smtClean="0"/>
          </a:p>
          <a:p>
            <a:pPr lvl="1"/>
            <a:r>
              <a:rPr lang="en-US" b="1" dirty="0" smtClean="0"/>
              <a:t>Interfere with oxidation, iodination, and coupling reactions. </a:t>
            </a:r>
          </a:p>
          <a:p>
            <a:pPr lvl="1"/>
            <a:r>
              <a:rPr lang="en-US" b="1" dirty="0" smtClean="0"/>
              <a:t>Inhibit </a:t>
            </a:r>
            <a:r>
              <a:rPr lang="en-US" b="1" dirty="0"/>
              <a:t>thyroid hormone synthesis by irreversibly binding to TPO inhibiting its ability to break down iodine (I</a:t>
            </a:r>
            <a:r>
              <a:rPr lang="en-US" b="1" baseline="-25000" dirty="0"/>
              <a:t>2</a:t>
            </a:r>
            <a:r>
              <a:rPr lang="en-US" b="1" dirty="0">
                <a:ea typeface="Lucida Grande" pitchFamily="1" charset="0"/>
                <a:cs typeface="Lucida Grande" pitchFamily="1" charset="0"/>
              </a:rPr>
              <a:t>→</a:t>
            </a:r>
            <a:r>
              <a:rPr lang="en-US" b="1" dirty="0">
                <a:cs typeface="Arial" charset="0"/>
              </a:rPr>
              <a:t>I</a:t>
            </a:r>
            <a:r>
              <a:rPr lang="en-US" b="1" baseline="40000" dirty="0"/>
              <a:t>-</a:t>
            </a:r>
            <a:r>
              <a:rPr lang="en-US" b="1" dirty="0"/>
              <a:t>) and covalently attach it to the tyrosine residue of </a:t>
            </a:r>
            <a:r>
              <a:rPr lang="en-US" b="1" dirty="0" err="1"/>
              <a:t>thyroglobulin</a:t>
            </a:r>
            <a:r>
              <a:rPr lang="en-US" b="1" dirty="0" smtClean="0"/>
              <a:t>.</a:t>
            </a:r>
          </a:p>
          <a:p>
            <a:endParaRPr lang="en-US" b="1" dirty="0" smtClean="0"/>
          </a:p>
          <a:p>
            <a:r>
              <a:rPr lang="en-US" b="1" dirty="0" smtClean="0"/>
              <a:t>Side effects:</a:t>
            </a:r>
          </a:p>
          <a:p>
            <a:pPr lvl="1"/>
            <a:r>
              <a:rPr lang="en-US" b="1" dirty="0" smtClean="0"/>
              <a:t>Allergy, </a:t>
            </a:r>
            <a:r>
              <a:rPr lang="en-US" sz="2000" dirty="0" smtClean="0"/>
              <a:t> </a:t>
            </a:r>
            <a:r>
              <a:rPr lang="en-US" b="1" dirty="0" smtClean="0"/>
              <a:t>Hepatic dysfunction, </a:t>
            </a:r>
            <a:r>
              <a:rPr lang="en-US" sz="2000" dirty="0" smtClean="0"/>
              <a:t> </a:t>
            </a:r>
            <a:r>
              <a:rPr lang="en-US" b="1" dirty="0" err="1" smtClean="0"/>
              <a:t>Agranulocytosis</a:t>
            </a:r>
            <a:r>
              <a:rPr lang="en-US" b="1" dirty="0" smtClean="0"/>
              <a:t>, </a:t>
            </a:r>
            <a:r>
              <a:rPr lang="en-US" b="1" dirty="0" err="1" smtClean="0"/>
              <a:t>Teratogenicity</a:t>
            </a:r>
            <a:r>
              <a:rPr lang="en-US" b="1" dirty="0" smtClean="0"/>
              <a:t>.</a:t>
            </a:r>
          </a:p>
          <a:p>
            <a:endParaRPr lang="en-US" b="1" dirty="0" smtClean="0"/>
          </a:p>
          <a:p>
            <a:r>
              <a:rPr lang="en-US" b="1" dirty="0" smtClean="0"/>
              <a:t>Disadvantages:</a:t>
            </a:r>
          </a:p>
          <a:p>
            <a:pPr lvl="1"/>
            <a:r>
              <a:rPr lang="en-US" sz="2000" dirty="0" smtClean="0"/>
              <a:t> </a:t>
            </a:r>
            <a:r>
              <a:rPr lang="en-US" b="1" dirty="0" smtClean="0"/>
              <a:t>Prolonged R</a:t>
            </a:r>
            <a:r>
              <a:rPr lang="en-US" sz="1400" b="1" dirty="0" smtClean="0"/>
              <a:t>x, </a:t>
            </a:r>
            <a:r>
              <a:rPr lang="en-US" sz="2000" dirty="0" smtClean="0"/>
              <a:t> </a:t>
            </a:r>
            <a:r>
              <a:rPr lang="en-US" b="1" dirty="0" smtClean="0"/>
              <a:t>Delayed onset of action (12-18 hrs), </a:t>
            </a:r>
            <a:r>
              <a:rPr lang="en-US" sz="2400" dirty="0" smtClean="0"/>
              <a:t> </a:t>
            </a:r>
            <a:r>
              <a:rPr lang="en-US" b="1" dirty="0" smtClean="0"/>
              <a:t>Side effects, </a:t>
            </a:r>
            <a:r>
              <a:rPr lang="en-US" sz="2400" dirty="0" smtClean="0"/>
              <a:t>- </a:t>
            </a:r>
            <a:r>
              <a:rPr lang="en-US" b="1" dirty="0" smtClean="0"/>
              <a:t>High relapse rate.</a:t>
            </a:r>
            <a:endParaRPr lang="en-US" sz="2800" dirty="0">
              <a:cs typeface="Arial" charset="0"/>
            </a:endParaRPr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0" y="1296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457200" y="2535238"/>
            <a:ext cx="6842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sz="1200">
                <a:cs typeface="Times New Roman" pitchFamily="1" charset="0"/>
              </a:rPr>
              <a:t> </a:t>
            </a:r>
            <a:endParaRPr lang="en-US"/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457200" y="4048125"/>
            <a:ext cx="6842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sz="1200">
                <a:cs typeface="Times New Roman" pitchFamily="1" charset="0"/>
              </a:rPr>
              <a:t> 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Munir Gharaibeh MD, PhD, MHPE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738C9-299D-4073-AB0C-1B454AAE0A9B}" type="datetime6">
              <a:rPr lang="en-US" smtClean="0"/>
              <a:pPr/>
              <a:t>July 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82C9-77D3-499D-AF93-AE00B0A4FE87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31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Treatment </a:t>
            </a:r>
            <a:r>
              <a:rPr lang="en-US" dirty="0" smtClean="0">
                <a:solidFill>
                  <a:srgbClr val="FF0000"/>
                </a:solidFill>
              </a:rPr>
              <a:t>of </a:t>
            </a:r>
            <a:r>
              <a:rPr lang="en-US" dirty="0">
                <a:solidFill>
                  <a:srgbClr val="FF0000"/>
                </a:solidFill>
              </a:rPr>
              <a:t>Hyperthyroidism</a:t>
            </a:r>
          </a:p>
        </p:txBody>
      </p:sp>
      <p:sp>
        <p:nvSpPr>
          <p:cNvPr id="3993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b="1" dirty="0">
                <a:solidFill>
                  <a:srgbClr val="FF0000"/>
                </a:solidFill>
              </a:rPr>
              <a:t>Anti-thyroid </a:t>
            </a:r>
            <a:r>
              <a:rPr lang="en-US" sz="2400" b="1" dirty="0" smtClean="0">
                <a:solidFill>
                  <a:srgbClr val="FF0000"/>
                </a:solidFill>
              </a:rPr>
              <a:t>drugs.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Iodide (K+ or Na+):</a:t>
            </a:r>
          </a:p>
          <a:p>
            <a:pPr lvl="1"/>
            <a:r>
              <a:rPr lang="en-US" sz="2000" b="1" dirty="0" smtClean="0"/>
              <a:t>Solution and oral tab.</a:t>
            </a:r>
          </a:p>
          <a:p>
            <a:pPr lvl="1"/>
            <a:r>
              <a:rPr lang="en-US" sz="2000" b="1" dirty="0" smtClean="0"/>
              <a:t>↓ oxidation ↓ release of T4, T3 ?↓ uptake</a:t>
            </a:r>
          </a:p>
          <a:p>
            <a:pPr lvl="1"/>
            <a:r>
              <a:rPr lang="en-US" sz="2000" b="1" dirty="0" smtClean="0"/>
              <a:t>Can cause allergy.</a:t>
            </a:r>
          </a:p>
          <a:p>
            <a:pPr lvl="1"/>
            <a:r>
              <a:rPr lang="en-US" sz="2000" b="1" dirty="0" smtClean="0"/>
              <a:t>Widely used before thyroid surgeries to ↓ </a:t>
            </a:r>
            <a:r>
              <a:rPr lang="en-US" sz="2000" b="1" dirty="0" err="1" smtClean="0"/>
              <a:t>vascularity</a:t>
            </a:r>
            <a:r>
              <a:rPr lang="en-US" sz="2000" b="1" dirty="0" smtClean="0"/>
              <a:t> of the thyroid gland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Beta Blockers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Radioactive </a:t>
            </a:r>
            <a:r>
              <a:rPr lang="en-US" sz="2400" b="1" dirty="0">
                <a:solidFill>
                  <a:srgbClr val="FF0000"/>
                </a:solidFill>
              </a:rPr>
              <a:t>Iodine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Thyroidectomy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0" y="1296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457200" y="2535238"/>
            <a:ext cx="6842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sz="1200">
                <a:cs typeface="Times New Roman" pitchFamily="1" charset="0"/>
              </a:rPr>
              <a:t> </a:t>
            </a:r>
            <a:endParaRPr lang="en-US"/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457200" y="4048125"/>
            <a:ext cx="6842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sz="1200">
                <a:cs typeface="Times New Roman" pitchFamily="1" charset="0"/>
              </a:rPr>
              <a:t> 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Munir Gharaibeh MD, PhD, MHPE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738C9-299D-4073-AB0C-1B454AAE0A9B}" type="datetime6">
              <a:rPr lang="en-US" smtClean="0"/>
              <a:pPr/>
              <a:t>July 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82C9-77D3-499D-AF93-AE00B0A4FE87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31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Treatment </a:t>
            </a:r>
            <a:r>
              <a:rPr lang="en-US" dirty="0" smtClean="0">
                <a:solidFill>
                  <a:srgbClr val="FF0000"/>
                </a:solidFill>
              </a:rPr>
              <a:t>of </a:t>
            </a:r>
            <a:r>
              <a:rPr lang="en-US" dirty="0">
                <a:solidFill>
                  <a:srgbClr val="FF0000"/>
                </a:solidFill>
              </a:rPr>
              <a:t>Hyperthyroidism</a:t>
            </a:r>
          </a:p>
        </p:txBody>
      </p:sp>
      <p:sp>
        <p:nvSpPr>
          <p:cNvPr id="3993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600" b="1" dirty="0">
                <a:solidFill>
                  <a:srgbClr val="FF0000"/>
                </a:solidFill>
              </a:rPr>
              <a:t>Anti-thyroid </a:t>
            </a:r>
            <a:r>
              <a:rPr lang="en-US" sz="3600" b="1" dirty="0" smtClean="0">
                <a:solidFill>
                  <a:srgbClr val="FF0000"/>
                </a:solidFill>
              </a:rPr>
              <a:t>drugs.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Iodide (K+ or Na+):</a:t>
            </a:r>
          </a:p>
          <a:p>
            <a:pPr>
              <a:lnSpc>
                <a:spcPct val="90000"/>
              </a:lnSpc>
            </a:pPr>
            <a:r>
              <a:rPr lang="en-US" sz="3600" b="1" dirty="0" smtClean="0">
                <a:solidFill>
                  <a:srgbClr val="FF0000"/>
                </a:solidFill>
              </a:rPr>
              <a:t>Beta Blockers:</a:t>
            </a:r>
          </a:p>
          <a:p>
            <a:pPr lvl="1">
              <a:lnSpc>
                <a:spcPct val="90000"/>
              </a:lnSpc>
            </a:pPr>
            <a:r>
              <a:rPr lang="en-US" sz="3600" b="1" dirty="0" smtClean="0"/>
              <a:t>Only control the symptoms.</a:t>
            </a:r>
          </a:p>
          <a:p>
            <a:pPr>
              <a:lnSpc>
                <a:spcPct val="90000"/>
              </a:lnSpc>
            </a:pPr>
            <a:r>
              <a:rPr lang="en-US" sz="3600" b="1" dirty="0" smtClean="0">
                <a:solidFill>
                  <a:srgbClr val="FF0000"/>
                </a:solidFill>
              </a:rPr>
              <a:t>Radioactive Iodine</a:t>
            </a:r>
          </a:p>
          <a:p>
            <a:pPr>
              <a:lnSpc>
                <a:spcPct val="90000"/>
              </a:lnSpc>
            </a:pPr>
            <a:r>
              <a:rPr lang="en-US" sz="3600" b="1" dirty="0" err="1" smtClean="0">
                <a:solidFill>
                  <a:srgbClr val="FF0000"/>
                </a:solidFill>
              </a:rPr>
              <a:t>Thyroidectomy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0" y="1296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457200" y="2535238"/>
            <a:ext cx="6842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sz="1200">
                <a:cs typeface="Times New Roman" pitchFamily="1" charset="0"/>
              </a:rPr>
              <a:t> </a:t>
            </a:r>
            <a:endParaRPr lang="en-US"/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457200" y="4048125"/>
            <a:ext cx="6842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sz="1200">
                <a:cs typeface="Times New Roman" pitchFamily="1" charset="0"/>
              </a:rPr>
              <a:t> 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Munir Gharaibeh MD, PhD, MHPE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738C9-299D-4073-AB0C-1B454AAE0A9B}" type="datetime6">
              <a:rPr lang="en-US" smtClean="0"/>
              <a:pPr/>
              <a:t>July 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82C9-77D3-499D-AF93-AE00B0A4FE87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31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Treatment </a:t>
            </a:r>
            <a:r>
              <a:rPr lang="en-US" dirty="0" smtClean="0">
                <a:solidFill>
                  <a:srgbClr val="FF0000"/>
                </a:solidFill>
              </a:rPr>
              <a:t>of </a:t>
            </a:r>
            <a:r>
              <a:rPr lang="en-US" dirty="0">
                <a:solidFill>
                  <a:srgbClr val="FF0000"/>
                </a:solidFill>
              </a:rPr>
              <a:t>Hyperthyroidism</a:t>
            </a:r>
          </a:p>
        </p:txBody>
      </p:sp>
      <p:sp>
        <p:nvSpPr>
          <p:cNvPr id="3993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0" y="1143000"/>
            <a:ext cx="9144000" cy="571500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sz="3000" b="1" dirty="0">
                <a:solidFill>
                  <a:srgbClr val="FF0000"/>
                </a:solidFill>
              </a:rPr>
              <a:t>Anti-thyroid </a:t>
            </a:r>
            <a:r>
              <a:rPr lang="en-US" sz="3000" b="1" dirty="0" smtClean="0">
                <a:solidFill>
                  <a:srgbClr val="FF0000"/>
                </a:solidFill>
              </a:rPr>
              <a:t>drugs.</a:t>
            </a:r>
          </a:p>
          <a:p>
            <a:r>
              <a:rPr lang="en-US" sz="3000" b="1" dirty="0" smtClean="0">
                <a:solidFill>
                  <a:srgbClr val="FF0000"/>
                </a:solidFill>
              </a:rPr>
              <a:t>Iodide (K+ or Na+)</a:t>
            </a:r>
          </a:p>
          <a:p>
            <a:pPr>
              <a:lnSpc>
                <a:spcPct val="90000"/>
              </a:lnSpc>
            </a:pPr>
            <a:r>
              <a:rPr lang="en-US" sz="3000" b="1" dirty="0" smtClean="0">
                <a:solidFill>
                  <a:srgbClr val="FF0000"/>
                </a:solidFill>
              </a:rPr>
              <a:t>Beta Blockers:</a:t>
            </a:r>
          </a:p>
          <a:p>
            <a:pPr>
              <a:lnSpc>
                <a:spcPct val="90000"/>
              </a:lnSpc>
            </a:pPr>
            <a:r>
              <a:rPr lang="en-US" sz="3000" b="1" dirty="0" smtClean="0">
                <a:solidFill>
                  <a:srgbClr val="FF0000"/>
                </a:solidFill>
              </a:rPr>
              <a:t>Radioactive Iodine:</a:t>
            </a:r>
          </a:p>
          <a:p>
            <a:pPr lvl="1"/>
            <a:r>
              <a:rPr lang="en-US" b="1" dirty="0" smtClean="0"/>
              <a:t> Higher remission rates , 10% will fail first treatment and require a second dose of </a:t>
            </a:r>
            <a:r>
              <a:rPr lang="en-US" sz="1800" b="1" dirty="0" smtClean="0"/>
              <a:t>131</a:t>
            </a:r>
            <a:r>
              <a:rPr lang="en-US" b="1" dirty="0" smtClean="0"/>
              <a:t>I.</a:t>
            </a:r>
          </a:p>
          <a:p>
            <a:pPr lvl="1"/>
            <a:r>
              <a:rPr lang="en-US" b="1" dirty="0" smtClean="0"/>
              <a:t>Cause hypothyroidism, dose dependent</a:t>
            </a:r>
          </a:p>
          <a:p>
            <a:pPr lvl="1"/>
            <a:r>
              <a:rPr lang="en-US" b="1" dirty="0" smtClean="0"/>
              <a:t>Contraindications: pregnancy (absolute), </a:t>
            </a:r>
            <a:r>
              <a:rPr lang="en-US" b="1" dirty="0" err="1" smtClean="0"/>
              <a:t>ophthalmopathy</a:t>
            </a:r>
            <a:r>
              <a:rPr lang="en-US" b="1" dirty="0" smtClean="0"/>
              <a:t> (relative) , may cause or worsen this condition.</a:t>
            </a:r>
          </a:p>
          <a:p>
            <a:pPr lvl="1"/>
            <a:r>
              <a:rPr lang="en-US" b="1" dirty="0" smtClean="0"/>
              <a:t>Side effects:  Pulmonary fibrosis, </a:t>
            </a:r>
            <a:r>
              <a:rPr lang="en-US" b="1" dirty="0" err="1" smtClean="0"/>
              <a:t>Teratogenicity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endParaRPr lang="en-US" sz="24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3300" b="1" dirty="0" err="1" smtClean="0">
                <a:solidFill>
                  <a:srgbClr val="FF0000"/>
                </a:solidFill>
              </a:rPr>
              <a:t>Thyroidectomy</a:t>
            </a:r>
            <a:endParaRPr lang="en-US" sz="3300" b="1" dirty="0">
              <a:solidFill>
                <a:srgbClr val="FF0000"/>
              </a:solidFill>
            </a:endParaRPr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0" y="1296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457200" y="2535238"/>
            <a:ext cx="6842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sz="1200">
                <a:cs typeface="Times New Roman" pitchFamily="1" charset="0"/>
              </a:rPr>
              <a:t> </a:t>
            </a:r>
            <a:endParaRPr lang="en-US"/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457200" y="4048125"/>
            <a:ext cx="6842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sz="1200">
                <a:cs typeface="Times New Roman" pitchFamily="1" charset="0"/>
              </a:rPr>
              <a:t> 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Munir Gharaibeh MD, PhD, MHPE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738C9-299D-4073-AB0C-1B454AAE0A9B}" type="datetime6">
              <a:rPr lang="en-US" smtClean="0"/>
              <a:pPr/>
              <a:t>July 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82C9-77D3-499D-AF93-AE00B0A4FE87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31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sz="3200" b="1" u="sng" dirty="0" smtClean="0">
                <a:solidFill>
                  <a:srgbClr val="002060"/>
                </a:solidFill>
              </a:rPr>
              <a:t>Potential drug interactions in Thyroid treatment </a:t>
            </a:r>
            <a:endParaRPr lang="en-US" sz="3200" b="1" u="sng" dirty="0">
              <a:solidFill>
                <a:srgbClr val="002060"/>
              </a:solidFill>
            </a:endParaRPr>
          </a:p>
        </p:txBody>
      </p:sp>
      <p:sp>
        <p:nvSpPr>
          <p:cNvPr id="3891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0" y="685800"/>
            <a:ext cx="9144000" cy="60198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400" b="1" dirty="0">
                <a:solidFill>
                  <a:srgbClr val="FF0000"/>
                </a:solidFill>
              </a:rPr>
              <a:t>Drugs that reduce thyroid hormone production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Lithium 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Iodine-containing medications </a:t>
            </a:r>
          </a:p>
          <a:p>
            <a:pPr lvl="1">
              <a:lnSpc>
                <a:spcPct val="80000"/>
              </a:lnSpc>
            </a:pPr>
            <a:r>
              <a:rPr lang="en-US" sz="1600" dirty="0" err="1" smtClean="0"/>
              <a:t>Amiodarone</a:t>
            </a:r>
            <a:r>
              <a:rPr lang="en-US" sz="1600" dirty="0" smtClean="0"/>
              <a:t> </a:t>
            </a: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400" b="1" dirty="0">
                <a:solidFill>
                  <a:srgbClr val="FF0000"/>
                </a:solidFill>
              </a:rPr>
              <a:t>Drugs that reduce thyroid hormone absorption </a:t>
            </a:r>
          </a:p>
          <a:p>
            <a:pPr lvl="1">
              <a:lnSpc>
                <a:spcPct val="80000"/>
              </a:lnSpc>
            </a:pPr>
            <a:r>
              <a:rPr lang="en-US" sz="1600" dirty="0" err="1"/>
              <a:t>Sucralfate</a:t>
            </a:r>
            <a:r>
              <a:rPr lang="en-US" sz="1600" dirty="0"/>
              <a:t> </a:t>
            </a:r>
            <a:r>
              <a:rPr lang="en-US" sz="1600" dirty="0" smtClean="0"/>
              <a:t> </a:t>
            </a:r>
            <a:endParaRPr lang="en-US" sz="1600" dirty="0"/>
          </a:p>
          <a:p>
            <a:pPr lvl="1">
              <a:lnSpc>
                <a:spcPct val="80000"/>
              </a:lnSpc>
            </a:pPr>
            <a:r>
              <a:rPr lang="en-US" sz="1600" dirty="0"/>
              <a:t>Ferrous sulfate </a:t>
            </a:r>
          </a:p>
          <a:p>
            <a:pPr lvl="1">
              <a:lnSpc>
                <a:spcPct val="80000"/>
              </a:lnSpc>
            </a:pPr>
            <a:r>
              <a:rPr lang="en-US" sz="1600" dirty="0" err="1"/>
              <a:t>Cholestyramine</a:t>
            </a:r>
            <a:r>
              <a:rPr lang="en-US" sz="1600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err="1"/>
              <a:t>Colestipol</a:t>
            </a:r>
            <a:r>
              <a:rPr lang="en-US" sz="1600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Aluminum-containing antacids 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Calcium products </a:t>
            </a:r>
          </a:p>
          <a:p>
            <a:pPr>
              <a:lnSpc>
                <a:spcPct val="80000"/>
              </a:lnSpc>
            </a:pPr>
            <a:r>
              <a:rPr lang="en-US" sz="2400" b="1" dirty="0">
                <a:solidFill>
                  <a:srgbClr val="FF0000"/>
                </a:solidFill>
              </a:rPr>
              <a:t>Drugs that increase metabolism of </a:t>
            </a:r>
            <a:r>
              <a:rPr lang="en-US" sz="2400" b="1" dirty="0" err="1">
                <a:solidFill>
                  <a:srgbClr val="FF0000"/>
                </a:solidFill>
              </a:rPr>
              <a:t>thyroxine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err="1"/>
              <a:t>Rifampin</a:t>
            </a:r>
            <a:r>
              <a:rPr lang="en-US" sz="1600" dirty="0"/>
              <a:t> </a:t>
            </a:r>
            <a:r>
              <a:rPr lang="en-US" sz="1600" dirty="0" smtClean="0"/>
              <a:t> </a:t>
            </a:r>
            <a:endParaRPr lang="en-US" sz="1600" dirty="0"/>
          </a:p>
          <a:p>
            <a:pPr lvl="1">
              <a:lnSpc>
                <a:spcPct val="80000"/>
              </a:lnSpc>
            </a:pPr>
            <a:r>
              <a:rPr lang="en-US" sz="1600" dirty="0"/>
              <a:t>Phenobarbital </a:t>
            </a:r>
          </a:p>
          <a:p>
            <a:pPr lvl="1">
              <a:lnSpc>
                <a:spcPct val="80000"/>
              </a:lnSpc>
            </a:pPr>
            <a:r>
              <a:rPr lang="en-US" sz="1600" dirty="0" err="1"/>
              <a:t>Carbamazepine</a:t>
            </a:r>
            <a:r>
              <a:rPr lang="en-US" sz="1600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err="1"/>
              <a:t>Warfarin</a:t>
            </a:r>
            <a:r>
              <a:rPr lang="en-US" sz="1600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Oral hypoglycemic agents </a:t>
            </a:r>
          </a:p>
          <a:p>
            <a:pPr>
              <a:lnSpc>
                <a:spcPct val="80000"/>
              </a:lnSpc>
            </a:pPr>
            <a:r>
              <a:rPr lang="en-US" sz="2400" b="1" dirty="0">
                <a:solidFill>
                  <a:srgbClr val="FF0000"/>
                </a:solidFill>
              </a:rPr>
              <a:t>Drugs that displace thyroid hormone from protein binding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err="1"/>
              <a:t>Furosemide</a:t>
            </a:r>
            <a:r>
              <a:rPr lang="en-US" sz="1600" dirty="0"/>
              <a:t> </a:t>
            </a:r>
            <a:endParaRPr lang="en-US" sz="1600" dirty="0" smtClean="0"/>
          </a:p>
          <a:p>
            <a:pPr lvl="1">
              <a:lnSpc>
                <a:spcPct val="80000"/>
              </a:lnSpc>
            </a:pPr>
            <a:r>
              <a:rPr lang="en-US" sz="1600" dirty="0" smtClean="0"/>
              <a:t>Mefenamic acid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Salicylates </a:t>
            </a:r>
            <a:endParaRPr lang="en-US" sz="16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Munir Gharaibeh MD, PhD, MHPE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6F6AE-AF8C-4CB1-BA0C-14F81CF832CC}" type="datetime6">
              <a:rPr lang="en-US" smtClean="0"/>
              <a:pPr/>
              <a:t>July 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82C9-77D3-499D-AF93-AE00B0A4FE87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50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u="sng" dirty="0" smtClean="0"/>
              <a:t>Thyroid Hormones </a:t>
            </a:r>
            <a:endParaRPr lang="en-US" sz="4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r>
              <a:rPr lang="en-US" b="1" u="sng" dirty="0" smtClean="0"/>
              <a:t>3 hormones</a:t>
            </a:r>
          </a:p>
          <a:p>
            <a:pPr lvl="1"/>
            <a:r>
              <a:rPr lang="en-US" b="1" dirty="0" smtClean="0"/>
              <a:t>Thyroxin</a:t>
            </a:r>
            <a:r>
              <a:rPr lang="en-US" dirty="0" smtClean="0"/>
              <a:t> (3,5,3’,5’-tetraiodothyronine) or </a:t>
            </a:r>
            <a:r>
              <a:rPr lang="en-US" b="1" dirty="0" smtClean="0"/>
              <a:t>(T</a:t>
            </a:r>
            <a:r>
              <a:rPr lang="en-US" b="1" baseline="-25000" dirty="0" smtClean="0"/>
              <a:t>4</a:t>
            </a:r>
            <a:r>
              <a:rPr lang="en-US" b="1" dirty="0" smtClean="0"/>
              <a:t>)</a:t>
            </a:r>
          </a:p>
          <a:p>
            <a:pPr lvl="1"/>
            <a:r>
              <a:rPr lang="en-US" b="1" dirty="0" err="1"/>
              <a:t>T</a:t>
            </a:r>
            <a:r>
              <a:rPr lang="en-US" b="1" dirty="0" err="1" smtClean="0">
                <a:effectLst/>
              </a:rPr>
              <a:t>riiodothyronine</a:t>
            </a:r>
            <a:r>
              <a:rPr lang="en-US" dirty="0" smtClean="0">
                <a:effectLst/>
              </a:rPr>
              <a:t> (</a:t>
            </a:r>
            <a:r>
              <a:rPr lang="en-US" b="1" dirty="0" smtClean="0">
                <a:effectLst/>
              </a:rPr>
              <a:t>T</a:t>
            </a:r>
            <a:r>
              <a:rPr lang="en-US" b="1" baseline="-25000" dirty="0" smtClean="0">
                <a:effectLst/>
              </a:rPr>
              <a:t>3</a:t>
            </a:r>
            <a:r>
              <a:rPr lang="en-US" dirty="0" smtClean="0">
                <a:effectLst/>
              </a:rPr>
              <a:t>)</a:t>
            </a:r>
          </a:p>
          <a:p>
            <a:pPr lvl="1"/>
            <a:r>
              <a:rPr lang="en-US" b="1" dirty="0" smtClean="0"/>
              <a:t>Calcitonin</a:t>
            </a:r>
          </a:p>
          <a:p>
            <a:r>
              <a:rPr lang="en-US" dirty="0" smtClean="0"/>
              <a:t>T</a:t>
            </a:r>
            <a:r>
              <a:rPr lang="en-US" baseline="-25000" dirty="0" smtClean="0"/>
              <a:t>3</a:t>
            </a:r>
            <a:r>
              <a:rPr lang="en-US" dirty="0" smtClean="0"/>
              <a:t> and T</a:t>
            </a:r>
            <a:r>
              <a:rPr lang="en-US" baseline="-25000" dirty="0" smtClean="0"/>
              <a:t>4</a:t>
            </a:r>
            <a:r>
              <a:rPr lang="en-US" dirty="0" smtClean="0"/>
              <a:t> are iodine containing amino acid derivatives. </a:t>
            </a:r>
          </a:p>
          <a:p>
            <a:r>
              <a:rPr lang="en-US" dirty="0" smtClean="0"/>
              <a:t>Every tissue in the body is affected by thyroid hormones.</a:t>
            </a:r>
            <a:endParaRPr lang="en-US" b="1" baseline="-25000" dirty="0" smtClean="0"/>
          </a:p>
          <a:p>
            <a:r>
              <a:rPr lang="en-US" dirty="0" smtClean="0"/>
              <a:t>There are no discrete target tissue.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Munir Gharaibeh MD, PhD, MHPE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B4D9F-F4D4-4EA0-B519-E856A795C98E}" type="datetime6">
              <a:rPr lang="en-US" smtClean="0"/>
              <a:pPr/>
              <a:t>July 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82C9-77D3-499D-AF93-AE00B0A4FE8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224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Thyroxin Synthesis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F873-EB08-4924-8C7D-70556D300520}" type="datetime6">
              <a:rPr lang="en-US" smtClean="0"/>
              <a:pPr/>
              <a:t>July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Munir Gharaibeh MD, PhD, MHPE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82C9-77D3-499D-AF93-AE00B0A4FE87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43000"/>
            <a:ext cx="89154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Iodide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r>
              <a:rPr lang="en-US" b="1" dirty="0" smtClean="0"/>
              <a:t>Needed for synthesis of thyroid hormones</a:t>
            </a:r>
          </a:p>
          <a:p>
            <a:r>
              <a:rPr lang="en-US" b="1" dirty="0" smtClean="0"/>
              <a:t>Sources:</a:t>
            </a:r>
          </a:p>
          <a:p>
            <a:pPr lvl="1"/>
            <a:r>
              <a:rPr lang="en-US" b="1" dirty="0" smtClean="0"/>
              <a:t> Iodized salt, Iodated bread, and dairy products</a:t>
            </a:r>
          </a:p>
          <a:p>
            <a:r>
              <a:rPr lang="en-US" b="1" dirty="0" smtClean="0"/>
              <a:t>Daily requirement: 75 micrograms.	</a:t>
            </a:r>
          </a:p>
          <a:p>
            <a:r>
              <a:rPr lang="en-US" b="1" dirty="0" smtClean="0"/>
              <a:t>Thyroid </a:t>
            </a:r>
            <a:r>
              <a:rPr lang="en-US" b="1" dirty="0" err="1" smtClean="0"/>
              <a:t>peroxidase</a:t>
            </a:r>
            <a:r>
              <a:rPr lang="en-US" b="1" dirty="0" smtClean="0"/>
              <a:t> enzyme</a:t>
            </a:r>
          </a:p>
          <a:p>
            <a:r>
              <a:rPr lang="en-US" b="1" dirty="0" err="1" smtClean="0"/>
              <a:t>Lysosomal</a:t>
            </a:r>
            <a:r>
              <a:rPr lang="en-US" b="1" dirty="0" smtClean="0"/>
              <a:t> enzymes hydrolyze thyroglobulin.</a:t>
            </a:r>
          </a:p>
          <a:p>
            <a:r>
              <a:rPr lang="en-US" b="1" dirty="0" smtClean="0"/>
              <a:t>Most of released T4 is converted peripherally to T3 by </a:t>
            </a:r>
            <a:r>
              <a:rPr lang="en-US" b="1" dirty="0" err="1" smtClean="0"/>
              <a:t>deiodinase</a:t>
            </a:r>
            <a:r>
              <a:rPr lang="en-US" b="1" dirty="0" smtClean="0"/>
              <a:t> enzyme</a:t>
            </a:r>
          </a:p>
          <a:p>
            <a:r>
              <a:rPr lang="en-US" b="1" dirty="0" smtClean="0"/>
              <a:t>Thyroid hormones travel in blood bound to a specific </a:t>
            </a:r>
            <a:r>
              <a:rPr lang="en-US" b="1" dirty="0" err="1" smtClean="0"/>
              <a:t>thyroxine</a:t>
            </a:r>
            <a:r>
              <a:rPr lang="en-US" b="1" dirty="0" smtClean="0"/>
              <a:t> binding globulin (TBG)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Munir Gharaibeh MD, PhD, MHPE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CAA6E-4843-4438-A889-723BF14B3608}" type="datetime6">
              <a:rPr lang="en-US" smtClean="0"/>
              <a:pPr/>
              <a:t>July 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82C9-77D3-499D-AF93-AE00B0A4FE8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u="sng" dirty="0" smtClean="0">
                <a:solidFill>
                  <a:srgbClr val="FF0000"/>
                </a:solidFill>
              </a:rPr>
              <a:t>Physiological Actions</a:t>
            </a:r>
            <a:endParaRPr lang="en-US" sz="4000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</a:t>
            </a:r>
            <a:r>
              <a:rPr lang="en-US" dirty="0" smtClean="0">
                <a:effectLst/>
              </a:rPr>
              <a:t>ormalize growth and development, body temperature, and energy levels.</a:t>
            </a:r>
          </a:p>
          <a:p>
            <a:r>
              <a:rPr lang="en-US" dirty="0" smtClean="0"/>
              <a:t>Influence the metabolism of proteins, carbohydrates, and lipids. </a:t>
            </a:r>
          </a:p>
          <a:p>
            <a:r>
              <a:rPr lang="en-US" dirty="0" smtClean="0"/>
              <a:t>Constant circulating concentrations of T</a:t>
            </a:r>
            <a:r>
              <a:rPr lang="en-US" baseline="-25000" dirty="0" smtClean="0"/>
              <a:t>3</a:t>
            </a:r>
            <a:r>
              <a:rPr lang="en-US" dirty="0" smtClean="0"/>
              <a:t> and T</a:t>
            </a:r>
            <a:r>
              <a:rPr lang="en-US" baseline="-25000" dirty="0" smtClean="0"/>
              <a:t>4</a:t>
            </a:r>
            <a:r>
              <a:rPr lang="en-US" dirty="0" smtClean="0"/>
              <a:t> are required for their proper effect. </a:t>
            </a:r>
          </a:p>
          <a:p>
            <a:r>
              <a:rPr lang="en-US" u="sng" dirty="0" smtClean="0">
                <a:effectLst/>
              </a:rPr>
              <a:t>Calcitonin is important in the regulation of calcium metabolism</a:t>
            </a:r>
            <a:endParaRPr lang="en-US" u="sng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Munir Gharaibeh MD, PhD, MHPE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68B46-E399-4A81-9D95-4CAFDC9EC716}" type="datetime6">
              <a:rPr lang="en-US" smtClean="0"/>
              <a:pPr/>
              <a:t>July 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82C9-77D3-499D-AF93-AE00B0A4FE8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210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u="sng" dirty="0" smtClean="0">
                <a:solidFill>
                  <a:srgbClr val="FF0000"/>
                </a:solidFill>
              </a:rPr>
              <a:t>Effects of Thyroid </a:t>
            </a:r>
            <a:r>
              <a:rPr lang="en-US" sz="3200" u="sng" dirty="0">
                <a:solidFill>
                  <a:srgbClr val="FF0000"/>
                </a:solidFill>
              </a:rPr>
              <a:t>H</a:t>
            </a:r>
            <a:r>
              <a:rPr lang="en-US" sz="3200" u="sng" dirty="0" smtClean="0">
                <a:solidFill>
                  <a:srgbClr val="FF0000"/>
                </a:solidFill>
              </a:rPr>
              <a:t>ormones  </a:t>
            </a:r>
            <a:r>
              <a:rPr lang="en-US" sz="3200" u="sng" dirty="0">
                <a:solidFill>
                  <a:srgbClr val="FF0000"/>
                </a:solidFill>
              </a:rPr>
              <a:t>on </a:t>
            </a:r>
            <a:r>
              <a:rPr lang="en-US" sz="3200" u="sng" dirty="0" smtClean="0">
                <a:solidFill>
                  <a:srgbClr val="FF0000"/>
                </a:solidFill>
              </a:rPr>
              <a:t>Metabolism</a:t>
            </a:r>
            <a:endParaRPr lang="en-US" sz="3200" u="sng" dirty="0">
              <a:solidFill>
                <a:srgbClr val="FF0000"/>
              </a:solidFill>
            </a:endParaRPr>
          </a:p>
        </p:txBody>
      </p:sp>
      <p:sp>
        <p:nvSpPr>
          <p:cNvPr id="3481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09600" y="1295400"/>
            <a:ext cx="8235950" cy="51816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/>
              <a:t>THs serve </a:t>
            </a:r>
            <a:r>
              <a:rPr lang="en-US" sz="2800" dirty="0"/>
              <a:t>as a nuclear transcription factor, regulating gene expression in targeted cells to increase metabolism.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Increase size and number of mitochondria in the cell.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Synthesize </a:t>
            </a:r>
            <a:r>
              <a:rPr lang="en-US" sz="2400" dirty="0"/>
              <a:t>cytochromes which feed into the electron transfer chain of cellular respiration, stimulating metabolism through increasing ATP production.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Increase </a:t>
            </a:r>
            <a:r>
              <a:rPr lang="en-US" sz="2400" dirty="0" err="1"/>
              <a:t>ATPase</a:t>
            </a:r>
            <a:r>
              <a:rPr lang="en-US" sz="2400" dirty="0"/>
              <a:t> </a:t>
            </a:r>
            <a:r>
              <a:rPr lang="en-US" sz="2400" dirty="0" smtClean="0"/>
              <a:t>concentration.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Increase </a:t>
            </a:r>
            <a:r>
              <a:rPr lang="en-US" sz="2400" dirty="0"/>
              <a:t>K</a:t>
            </a:r>
            <a:r>
              <a:rPr lang="en-US" sz="2400" baseline="40000" dirty="0"/>
              <a:t>+ </a:t>
            </a:r>
            <a:r>
              <a:rPr lang="en-US" sz="2400" dirty="0"/>
              <a:t>and Na</a:t>
            </a:r>
            <a:r>
              <a:rPr lang="en-US" sz="2400" baseline="40000" dirty="0"/>
              <a:t>+ </a:t>
            </a:r>
            <a:r>
              <a:rPr lang="en-US" sz="2400" dirty="0"/>
              <a:t>concentrations in the cell.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Increase </a:t>
            </a:r>
            <a:r>
              <a:rPr lang="en-US" sz="2800" dirty="0" smtClean="0"/>
              <a:t>BMR </a:t>
            </a:r>
            <a:r>
              <a:rPr lang="en-US" sz="2800" dirty="0"/>
              <a:t>to maintain electrochemical gradient in </a:t>
            </a:r>
            <a:r>
              <a:rPr lang="en-US" sz="2800" dirty="0" smtClean="0"/>
              <a:t>the cell</a:t>
            </a:r>
            <a:r>
              <a:rPr lang="en-US" sz="2800" dirty="0"/>
              <a:t>.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Stimulate carbohydrate metabolism and </a:t>
            </a:r>
            <a:r>
              <a:rPr lang="en-US" sz="2800" dirty="0" err="1" smtClean="0"/>
              <a:t>lipolysis</a:t>
            </a:r>
            <a:r>
              <a:rPr lang="en-US" sz="2800" dirty="0" smtClean="0"/>
              <a:t>.</a:t>
            </a: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 smtClean="0"/>
              <a:t>Affect </a:t>
            </a:r>
            <a:r>
              <a:rPr lang="en-US" sz="2800" dirty="0"/>
              <a:t>protein synthesis.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Increase the </a:t>
            </a:r>
            <a:r>
              <a:rPr lang="en-US" sz="2800" dirty="0" smtClean="0"/>
              <a:t>body </a:t>
            </a:r>
            <a:r>
              <a:rPr lang="en-US" sz="2800" dirty="0"/>
              <a:t>sensitivity to </a:t>
            </a:r>
            <a:r>
              <a:rPr lang="en-US" sz="2800" dirty="0" err="1" smtClean="0"/>
              <a:t>cathecholamines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Munir Gharaibeh MD, PhD, MHPE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99FC7-2559-41A0-B663-6465B3DEE890}" type="datetime6">
              <a:rPr lang="en-US" smtClean="0"/>
              <a:pPr/>
              <a:t>July 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82C9-77D3-499D-AF93-AE00B0A4FE8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5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u="sng" dirty="0">
                <a:solidFill>
                  <a:srgbClr val="FF0000"/>
                </a:solidFill>
              </a:rPr>
              <a:t>The hypothalamic-pituitary-thyroid axis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Munir Gharaibeh MD, PhD, MHPE</a:t>
            </a:r>
            <a:endParaRPr lang="en-US"/>
          </a:p>
        </p:txBody>
      </p:sp>
      <p:sp>
        <p:nvSpPr>
          <p:cNvPr id="5" name="AutoShape 2" descr="http://www.accessmedicine.com.ezlibrary.ju.edu.jo/loadBinary.aspx?name=katz11&amp;filename=%09katz11_c038f001.gif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22"/>
          <a:stretch/>
        </p:blipFill>
        <p:spPr bwMode="auto">
          <a:xfrm>
            <a:off x="2209800" y="1386840"/>
            <a:ext cx="5707611" cy="5330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3B634-1410-4ACC-8DC1-C3CBBB61AB08}" type="datetime6">
              <a:rPr lang="en-US" smtClean="0"/>
              <a:pPr/>
              <a:t>July 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82C9-77D3-499D-AF93-AE00B0A4FE8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72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u="sng" dirty="0">
                <a:solidFill>
                  <a:srgbClr val="FF0000"/>
                </a:solidFill>
              </a:rPr>
              <a:t>The Wolff–</a:t>
            </a:r>
            <a:r>
              <a:rPr lang="en-US" sz="3600" u="sng" dirty="0" err="1">
                <a:solidFill>
                  <a:srgbClr val="FF0000"/>
                </a:solidFill>
              </a:rPr>
              <a:t>Chaikoff</a:t>
            </a:r>
            <a:r>
              <a:rPr lang="en-US" sz="3600" u="sng" dirty="0">
                <a:solidFill>
                  <a:srgbClr val="FF0000"/>
                </a:solidFill>
              </a:rPr>
              <a:t> </a:t>
            </a:r>
            <a:r>
              <a:rPr lang="en-US" sz="3600" u="sng" dirty="0" smtClean="0">
                <a:solidFill>
                  <a:srgbClr val="FF0000"/>
                </a:solidFill>
              </a:rPr>
              <a:t>Effect</a:t>
            </a:r>
            <a:endParaRPr lang="en-US" sz="3600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r>
              <a:rPr lang="en-US" dirty="0" smtClean="0"/>
              <a:t>This is a reduction in thyroid hormone levels caused by ingestion of  large amounts of iodine.</a:t>
            </a:r>
          </a:p>
          <a:p>
            <a:r>
              <a:rPr lang="en-US" dirty="0" smtClean="0"/>
              <a:t> Small amounts of iodide are necessary for hormone production, but large amounts inhibit T3 and T4 production and release. </a:t>
            </a:r>
          </a:p>
          <a:p>
            <a:r>
              <a:rPr lang="en-US" dirty="0" smtClean="0"/>
              <a:t>It </a:t>
            </a:r>
            <a:r>
              <a:rPr lang="en-US" dirty="0"/>
              <a:t>is an </a:t>
            </a:r>
            <a:r>
              <a:rPr lang="en-US" dirty="0" err="1"/>
              <a:t>autoregulatory</a:t>
            </a:r>
            <a:r>
              <a:rPr lang="en-US" dirty="0"/>
              <a:t> phenomenon that inhibits </a:t>
            </a:r>
            <a:r>
              <a:rPr lang="en-US" dirty="0" err="1"/>
              <a:t>organification</a:t>
            </a:r>
            <a:r>
              <a:rPr lang="en-US" dirty="0"/>
              <a:t> (oxidation of iodide) in the thyroid gland, the formation of thyroid hormones inside the thyroid follicle, and the release of thyroid hormones into the bloodstream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Munir Gharaibeh MD, PhD, MHPE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7CD0F-E3C3-40F7-81C8-690AFD2EAED1}" type="datetime6">
              <a:rPr lang="en-US" smtClean="0"/>
              <a:pPr/>
              <a:t>July 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082C9-77D3-499D-AF93-AE00B0A4FE8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64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1714</TotalTime>
  <Words>1538</Words>
  <Application>Microsoft Office PowerPoint</Application>
  <PresentationFormat>On-screen Show (4:3)</PresentationFormat>
  <Paragraphs>256</Paragraphs>
  <Slides>25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Thyroid and Antithyroid Drugs</vt:lpstr>
      <vt:lpstr>Anatomy and histology of the thyroid gland</vt:lpstr>
      <vt:lpstr>Thyroid Hormones </vt:lpstr>
      <vt:lpstr>Thyroxin Synthesis</vt:lpstr>
      <vt:lpstr>Iodide</vt:lpstr>
      <vt:lpstr>Physiological Actions</vt:lpstr>
      <vt:lpstr>Effects of Thyroid Hormones  on Metabolism</vt:lpstr>
      <vt:lpstr>The hypothalamic-pituitary-thyroid axis</vt:lpstr>
      <vt:lpstr>The Wolff–Chaikoff Effect</vt:lpstr>
      <vt:lpstr>Synthesis of thyroid hormones</vt:lpstr>
      <vt:lpstr>Synthesis of Thyroid Hormones</vt:lpstr>
      <vt:lpstr>PowerPoint Presentation</vt:lpstr>
      <vt:lpstr>PowerPoint Presentation</vt:lpstr>
      <vt:lpstr>Hypothyroidism </vt:lpstr>
      <vt:lpstr>Hypothyroidism</vt:lpstr>
      <vt:lpstr>Hypothyroidism</vt:lpstr>
      <vt:lpstr>PowerPoint Presentation</vt:lpstr>
      <vt:lpstr>Treatment of Hypothyroidism</vt:lpstr>
      <vt:lpstr>Treatment of hypothyroidism</vt:lpstr>
      <vt:lpstr>Hyperthyroidism </vt:lpstr>
      <vt:lpstr>Treatment of Hyperthyroidism</vt:lpstr>
      <vt:lpstr>Treatment of Hyperthyroidism</vt:lpstr>
      <vt:lpstr>Treatment of Hyperthyroidism</vt:lpstr>
      <vt:lpstr>Treatment of Hyperthyroidism</vt:lpstr>
      <vt:lpstr>Potential drug interactions in Thyroid treatment </vt:lpstr>
    </vt:vector>
  </TitlesOfParts>
  <Company>GHSU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Thyroid and Antithyroid Drugs</dc:title>
  <dc:creator>Alia Shatnawi</dc:creator>
  <cp:lastModifiedBy>HP1</cp:lastModifiedBy>
  <cp:revision>73</cp:revision>
  <dcterms:created xsi:type="dcterms:W3CDTF">2012-02-08T09:10:00Z</dcterms:created>
  <dcterms:modified xsi:type="dcterms:W3CDTF">2015-07-29T07:48:19Z</dcterms:modified>
</cp:coreProperties>
</file>