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349" r:id="rId8"/>
    <p:sldId id="350" r:id="rId9"/>
    <p:sldId id="265" r:id="rId10"/>
    <p:sldId id="264" r:id="rId11"/>
    <p:sldId id="266" r:id="rId12"/>
    <p:sldId id="267" r:id="rId13"/>
    <p:sldId id="339" r:id="rId14"/>
    <p:sldId id="334" r:id="rId15"/>
    <p:sldId id="270" r:id="rId16"/>
    <p:sldId id="340" r:id="rId17"/>
    <p:sldId id="341" r:id="rId18"/>
    <p:sldId id="271" r:id="rId19"/>
    <p:sldId id="347" r:id="rId20"/>
    <p:sldId id="335" r:id="rId21"/>
    <p:sldId id="272" r:id="rId22"/>
    <p:sldId id="273" r:id="rId23"/>
    <p:sldId id="336" r:id="rId24"/>
    <p:sldId id="275" r:id="rId25"/>
    <p:sldId id="337" r:id="rId26"/>
    <p:sldId id="276" r:id="rId27"/>
    <p:sldId id="277" r:id="rId28"/>
    <p:sldId id="345"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342" r:id="rId42"/>
    <p:sldId id="290" r:id="rId43"/>
    <p:sldId id="291" r:id="rId44"/>
    <p:sldId id="292" r:id="rId45"/>
    <p:sldId id="293" r:id="rId46"/>
    <p:sldId id="294" r:id="rId47"/>
    <p:sldId id="297" r:id="rId48"/>
    <p:sldId id="298" r:id="rId49"/>
    <p:sldId id="299" r:id="rId50"/>
    <p:sldId id="300" r:id="rId51"/>
    <p:sldId id="301" r:id="rId52"/>
    <p:sldId id="302" r:id="rId53"/>
    <p:sldId id="303" r:id="rId54"/>
    <p:sldId id="304" r:id="rId55"/>
    <p:sldId id="306" r:id="rId56"/>
    <p:sldId id="307" r:id="rId57"/>
    <p:sldId id="308" r:id="rId58"/>
    <p:sldId id="310" r:id="rId59"/>
    <p:sldId id="311" r:id="rId60"/>
    <p:sldId id="312" r:id="rId61"/>
    <p:sldId id="313" r:id="rId62"/>
    <p:sldId id="314" r:id="rId63"/>
    <p:sldId id="315" r:id="rId64"/>
    <p:sldId id="316" r:id="rId65"/>
    <p:sldId id="317" r:id="rId66"/>
    <p:sldId id="318" r:id="rId67"/>
    <p:sldId id="319" r:id="rId68"/>
    <p:sldId id="320" r:id="rId69"/>
    <p:sldId id="352" r:id="rId70"/>
    <p:sldId id="321" r:id="rId71"/>
    <p:sldId id="323" r:id="rId72"/>
    <p:sldId id="324" r:id="rId73"/>
    <p:sldId id="325" r:id="rId74"/>
    <p:sldId id="326" r:id="rId75"/>
    <p:sldId id="327" r:id="rId76"/>
    <p:sldId id="329" r:id="rId77"/>
    <p:sldId id="330" r:id="rId78"/>
    <p:sldId id="332" r:id="rId79"/>
    <p:sldId id="348" r:id="rId80"/>
    <p:sldId id="333" r:id="rId81"/>
    <p:sldId id="331" r:id="rId8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napToObjects="1">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6FDDA2A-C289-5E45-B435-466F51091CA3}" type="datetimeFigureOut">
              <a:rPr lang="en-US" smtClean="0"/>
              <a:pPr/>
              <a:t>7/21/2015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41009-41EE-8D48-8FA2-76A2AFC56BB2}" type="slidenum">
              <a:rPr lang="en-US" smtClean="0"/>
              <a:pPr/>
              <a:t>‹#›</a:t>
            </a:fld>
            <a:endParaRPr lang="en-US"/>
          </a:p>
        </p:txBody>
      </p:sp>
    </p:spTree>
    <p:extLst>
      <p:ext uri="{BB962C8B-B14F-4D97-AF65-F5344CB8AC3E}">
        <p14:creationId xmlns:p14="http://schemas.microsoft.com/office/powerpoint/2010/main" xmlns="" val="2887417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6FDDA2A-C289-5E45-B435-466F51091CA3}" type="datetimeFigureOut">
              <a:rPr lang="en-US" smtClean="0"/>
              <a:pPr/>
              <a:t>7/21/2015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41009-41EE-8D48-8FA2-76A2AFC56BB2}" type="slidenum">
              <a:rPr lang="en-US" smtClean="0"/>
              <a:pPr/>
              <a:t>‹#›</a:t>
            </a:fld>
            <a:endParaRPr lang="en-US"/>
          </a:p>
        </p:txBody>
      </p:sp>
    </p:spTree>
    <p:extLst>
      <p:ext uri="{BB962C8B-B14F-4D97-AF65-F5344CB8AC3E}">
        <p14:creationId xmlns:p14="http://schemas.microsoft.com/office/powerpoint/2010/main" xmlns="" val="684429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6FDDA2A-C289-5E45-B435-466F51091CA3}" type="datetimeFigureOut">
              <a:rPr lang="en-US" smtClean="0"/>
              <a:pPr/>
              <a:t>7/21/2015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41009-41EE-8D48-8FA2-76A2AFC56BB2}" type="slidenum">
              <a:rPr lang="en-US" smtClean="0"/>
              <a:pPr/>
              <a:t>‹#›</a:t>
            </a:fld>
            <a:endParaRPr lang="en-US"/>
          </a:p>
        </p:txBody>
      </p:sp>
    </p:spTree>
    <p:extLst>
      <p:ext uri="{BB962C8B-B14F-4D97-AF65-F5344CB8AC3E}">
        <p14:creationId xmlns:p14="http://schemas.microsoft.com/office/powerpoint/2010/main" xmlns="" val="298602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6FDDA2A-C289-5E45-B435-466F51091CA3}" type="datetimeFigureOut">
              <a:rPr lang="en-US" smtClean="0"/>
              <a:pPr/>
              <a:t>7/21/2015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41009-41EE-8D48-8FA2-76A2AFC56BB2}" type="slidenum">
              <a:rPr lang="en-US" smtClean="0"/>
              <a:pPr/>
              <a:t>‹#›</a:t>
            </a:fld>
            <a:endParaRPr lang="en-US"/>
          </a:p>
        </p:txBody>
      </p:sp>
    </p:spTree>
    <p:extLst>
      <p:ext uri="{BB962C8B-B14F-4D97-AF65-F5344CB8AC3E}">
        <p14:creationId xmlns:p14="http://schemas.microsoft.com/office/powerpoint/2010/main" xmlns="" val="301947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6FDDA2A-C289-5E45-B435-466F51091CA3}" type="datetimeFigureOut">
              <a:rPr lang="en-US" smtClean="0"/>
              <a:pPr/>
              <a:t>7/21/2015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41009-41EE-8D48-8FA2-76A2AFC56BB2}" type="slidenum">
              <a:rPr lang="en-US" smtClean="0"/>
              <a:pPr/>
              <a:t>‹#›</a:t>
            </a:fld>
            <a:endParaRPr lang="en-US"/>
          </a:p>
        </p:txBody>
      </p:sp>
    </p:spTree>
    <p:extLst>
      <p:ext uri="{BB962C8B-B14F-4D97-AF65-F5344CB8AC3E}">
        <p14:creationId xmlns:p14="http://schemas.microsoft.com/office/powerpoint/2010/main" xmlns="" val="242885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6FDDA2A-C289-5E45-B435-466F51091CA3}" type="datetimeFigureOut">
              <a:rPr lang="en-US" smtClean="0"/>
              <a:pPr/>
              <a:t>7/21/2015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C41009-41EE-8D48-8FA2-76A2AFC56BB2}" type="slidenum">
              <a:rPr lang="en-US" smtClean="0"/>
              <a:pPr/>
              <a:t>‹#›</a:t>
            </a:fld>
            <a:endParaRPr lang="en-US"/>
          </a:p>
        </p:txBody>
      </p:sp>
    </p:spTree>
    <p:extLst>
      <p:ext uri="{BB962C8B-B14F-4D97-AF65-F5344CB8AC3E}">
        <p14:creationId xmlns:p14="http://schemas.microsoft.com/office/powerpoint/2010/main" xmlns="" val="3542172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6FDDA2A-C289-5E45-B435-466F51091CA3}" type="datetimeFigureOut">
              <a:rPr lang="en-US" smtClean="0"/>
              <a:pPr/>
              <a:t>7/21/2015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C41009-41EE-8D48-8FA2-76A2AFC56BB2}" type="slidenum">
              <a:rPr lang="en-US" smtClean="0"/>
              <a:pPr/>
              <a:t>‹#›</a:t>
            </a:fld>
            <a:endParaRPr lang="en-US"/>
          </a:p>
        </p:txBody>
      </p:sp>
    </p:spTree>
    <p:extLst>
      <p:ext uri="{BB962C8B-B14F-4D97-AF65-F5344CB8AC3E}">
        <p14:creationId xmlns:p14="http://schemas.microsoft.com/office/powerpoint/2010/main" xmlns="" val="353655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6FDDA2A-C289-5E45-B435-466F51091CA3}" type="datetimeFigureOut">
              <a:rPr lang="en-US" smtClean="0"/>
              <a:pPr/>
              <a:t>7/21/2015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C41009-41EE-8D48-8FA2-76A2AFC56BB2}" type="slidenum">
              <a:rPr lang="en-US" smtClean="0"/>
              <a:pPr/>
              <a:t>‹#›</a:t>
            </a:fld>
            <a:endParaRPr lang="en-US"/>
          </a:p>
        </p:txBody>
      </p:sp>
    </p:spTree>
    <p:extLst>
      <p:ext uri="{BB962C8B-B14F-4D97-AF65-F5344CB8AC3E}">
        <p14:creationId xmlns:p14="http://schemas.microsoft.com/office/powerpoint/2010/main" xmlns="" val="2380796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FDDA2A-C289-5E45-B435-466F51091CA3}" type="datetimeFigureOut">
              <a:rPr lang="en-US" smtClean="0"/>
              <a:pPr/>
              <a:t>7/21/2015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C41009-41EE-8D48-8FA2-76A2AFC56BB2}" type="slidenum">
              <a:rPr lang="en-US" smtClean="0"/>
              <a:pPr/>
              <a:t>‹#›</a:t>
            </a:fld>
            <a:endParaRPr lang="en-US"/>
          </a:p>
        </p:txBody>
      </p:sp>
    </p:spTree>
    <p:extLst>
      <p:ext uri="{BB962C8B-B14F-4D97-AF65-F5344CB8AC3E}">
        <p14:creationId xmlns:p14="http://schemas.microsoft.com/office/powerpoint/2010/main" xmlns="" val="1191636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6FDDA2A-C289-5E45-B435-466F51091CA3}" type="datetimeFigureOut">
              <a:rPr lang="en-US" smtClean="0"/>
              <a:pPr/>
              <a:t>7/21/2015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C41009-41EE-8D48-8FA2-76A2AFC56BB2}" type="slidenum">
              <a:rPr lang="en-US" smtClean="0"/>
              <a:pPr/>
              <a:t>‹#›</a:t>
            </a:fld>
            <a:endParaRPr lang="en-US"/>
          </a:p>
        </p:txBody>
      </p:sp>
    </p:spTree>
    <p:extLst>
      <p:ext uri="{BB962C8B-B14F-4D97-AF65-F5344CB8AC3E}">
        <p14:creationId xmlns:p14="http://schemas.microsoft.com/office/powerpoint/2010/main" xmlns="" val="1985957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6FDDA2A-C289-5E45-B435-466F51091CA3}" type="datetimeFigureOut">
              <a:rPr lang="en-US" smtClean="0"/>
              <a:pPr/>
              <a:t>7/21/2015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C41009-41EE-8D48-8FA2-76A2AFC56BB2}" type="slidenum">
              <a:rPr lang="en-US" smtClean="0"/>
              <a:pPr/>
              <a:t>‹#›</a:t>
            </a:fld>
            <a:endParaRPr lang="en-US"/>
          </a:p>
        </p:txBody>
      </p:sp>
    </p:spTree>
    <p:extLst>
      <p:ext uri="{BB962C8B-B14F-4D97-AF65-F5344CB8AC3E}">
        <p14:creationId xmlns:p14="http://schemas.microsoft.com/office/powerpoint/2010/main" xmlns="" val="1354086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DDA2A-C289-5E45-B435-466F51091CA3}" type="datetimeFigureOut">
              <a:rPr lang="en-US" smtClean="0"/>
              <a:pPr/>
              <a:t>7/21/2015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41009-41EE-8D48-8FA2-76A2AFC56BB2}" type="slidenum">
              <a:rPr lang="en-US" smtClean="0"/>
              <a:pPr/>
              <a:t>‹#›</a:t>
            </a:fld>
            <a:endParaRPr lang="en-US"/>
          </a:p>
        </p:txBody>
      </p:sp>
    </p:spTree>
    <p:extLst>
      <p:ext uri="{BB962C8B-B14F-4D97-AF65-F5344CB8AC3E}">
        <p14:creationId xmlns:p14="http://schemas.microsoft.com/office/powerpoint/2010/main" xmlns="" val="96468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Thyroid gland 1 &amp; 2</a:t>
            </a:r>
            <a:endParaRPr lang="en-US" dirty="0"/>
          </a:p>
        </p:txBody>
      </p:sp>
      <p:sp>
        <p:nvSpPr>
          <p:cNvPr id="3" name="Subtitle 2"/>
          <p:cNvSpPr>
            <a:spLocks noGrp="1"/>
          </p:cNvSpPr>
          <p:nvPr>
            <p:ph type="subTitle" idx="1"/>
          </p:nvPr>
        </p:nvSpPr>
        <p:spPr/>
        <p:txBody>
          <a:bodyPr/>
          <a:lstStyle/>
          <a:p>
            <a:r>
              <a:rPr lang="en-US" dirty="0" err="1" smtClean="0"/>
              <a:t>Dr</a:t>
            </a:r>
            <a:r>
              <a:rPr lang="en-US" dirty="0" smtClean="0"/>
              <a:t> </a:t>
            </a:r>
            <a:r>
              <a:rPr lang="en-US" dirty="0" err="1" smtClean="0"/>
              <a:t>Heyam</a:t>
            </a:r>
            <a:r>
              <a:rPr lang="en-US" dirty="0" smtClean="0"/>
              <a:t> </a:t>
            </a:r>
            <a:r>
              <a:rPr lang="en-US" dirty="0" err="1" smtClean="0"/>
              <a:t>Awad</a:t>
            </a:r>
            <a:endParaRPr lang="en-US" dirty="0" smtClean="0"/>
          </a:p>
          <a:p>
            <a:r>
              <a:rPr lang="en-US" dirty="0" err="1" smtClean="0"/>
              <a:t>FRCPath</a:t>
            </a:r>
            <a:endParaRPr lang="en-US" dirty="0"/>
          </a:p>
        </p:txBody>
      </p:sp>
    </p:spTree>
    <p:extLst>
      <p:ext uri="{BB962C8B-B14F-4D97-AF65-F5344CB8AC3E}">
        <p14:creationId xmlns:p14="http://schemas.microsoft.com/office/powerpoint/2010/main" xmlns="" val="3336560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hyperthyroidism</a:t>
            </a:r>
            <a:endParaRPr lang="en-US" dirty="0"/>
          </a:p>
        </p:txBody>
      </p:sp>
      <p:pic>
        <p:nvPicPr>
          <p:cNvPr id="4" name="Content Placeholder 3" descr="j2QBr.jpg"/>
          <p:cNvPicPr>
            <a:picLocks noGrp="1" noChangeAspect="1"/>
          </p:cNvPicPr>
          <p:nvPr>
            <p:ph idx="1"/>
          </p:nvPr>
        </p:nvPicPr>
        <p:blipFill>
          <a:blip r:embed="rId2">
            <a:extLst>
              <a:ext uri="{28A0092B-C50C-407E-A947-70E740481C1C}">
                <a14:useLocalDpi xmlns:a14="http://schemas.microsoft.com/office/drawing/2010/main" xmlns="" val="0"/>
              </a:ext>
            </a:extLst>
          </a:blip>
          <a:srcRect t="13225" b="13225"/>
          <a:stretch>
            <a:fillRect/>
          </a:stretch>
        </p:blipFill>
        <p:spPr/>
      </p:pic>
    </p:spTree>
    <p:extLst>
      <p:ext uri="{BB962C8B-B14F-4D97-AF65-F5344CB8AC3E}">
        <p14:creationId xmlns:p14="http://schemas.microsoft.com/office/powerpoint/2010/main" xmlns="" val="3300255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tests</a:t>
            </a:r>
            <a:endParaRPr lang="en-US" dirty="0"/>
          </a:p>
        </p:txBody>
      </p:sp>
      <p:sp>
        <p:nvSpPr>
          <p:cNvPr id="3" name="Content Placeholder 2"/>
          <p:cNvSpPr>
            <a:spLocks noGrp="1"/>
          </p:cNvSpPr>
          <p:nvPr>
            <p:ph idx="1"/>
          </p:nvPr>
        </p:nvSpPr>
        <p:spPr/>
        <p:txBody>
          <a:bodyPr/>
          <a:lstStyle/>
          <a:p>
            <a:r>
              <a:rPr lang="en-US" i="1" dirty="0">
                <a:latin typeface="Arial Narrow" charset="0"/>
              </a:rPr>
              <a:t>The measurement of serum TSH is the most useful single screening test for hyperthyroidism,</a:t>
            </a:r>
            <a:r>
              <a:rPr lang="en-US" dirty="0">
                <a:latin typeface="Arial Narrow" charset="0"/>
              </a:rPr>
              <a:t>   because TSH levels are decreased even at the earliest stages, when the disease may still be subclinical</a:t>
            </a:r>
          </a:p>
          <a:p>
            <a:endParaRPr lang="en-US" dirty="0"/>
          </a:p>
        </p:txBody>
      </p:sp>
    </p:spTree>
    <p:extLst>
      <p:ext uri="{BB962C8B-B14F-4D97-AF65-F5344CB8AC3E}">
        <p14:creationId xmlns:p14="http://schemas.microsoft.com/office/powerpoint/2010/main" xmlns="" val="285406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248400"/>
          </a:xfrm>
        </p:spPr>
        <p:txBody>
          <a:bodyPr>
            <a:normAutofit/>
          </a:bodyPr>
          <a:lstStyle/>
          <a:p>
            <a:pPr eaLnBrk="1" hangingPunct="1">
              <a:buFontTx/>
              <a:buNone/>
            </a:pPr>
            <a:r>
              <a:rPr lang="en-US" sz="3600" dirty="0">
                <a:latin typeface="Arial Narrow" charset="0"/>
              </a:rPr>
              <a:t>-  Once the diagnosis of thyrotoxicosis has been confirmed  measurement of </a:t>
            </a:r>
            <a:r>
              <a:rPr lang="en-US" sz="3600" dirty="0">
                <a:solidFill>
                  <a:srgbClr val="FF0000"/>
                </a:solidFill>
                <a:latin typeface="Arial Narrow" charset="0"/>
              </a:rPr>
              <a:t>radioactive iodine </a:t>
            </a:r>
            <a:r>
              <a:rPr lang="en-US" sz="3600" dirty="0">
                <a:latin typeface="Arial Narrow" charset="0"/>
              </a:rPr>
              <a:t>uptake by the thyroid gland often is valuable in determining the etiology</a:t>
            </a:r>
          </a:p>
          <a:p>
            <a:pPr eaLnBrk="1" hangingPunct="1">
              <a:buFontTx/>
              <a:buNone/>
            </a:pPr>
            <a:r>
              <a:rPr lang="en-US" sz="3600" u="sng" dirty="0">
                <a:latin typeface="Arial Narrow" charset="0"/>
              </a:rPr>
              <a:t>For example, such scans may show :</a:t>
            </a:r>
          </a:p>
          <a:p>
            <a:pPr eaLnBrk="1" hangingPunct="1">
              <a:buFontTx/>
              <a:buNone/>
            </a:pPr>
            <a:r>
              <a:rPr lang="en-US" sz="3600" dirty="0">
                <a:latin typeface="Arial Narrow" charset="0"/>
              </a:rPr>
              <a:t>a. Diffusely increased (whole-gland) uptake in Graves disease,</a:t>
            </a:r>
          </a:p>
          <a:p>
            <a:pPr eaLnBrk="1" hangingPunct="1">
              <a:buFontTx/>
              <a:buNone/>
            </a:pPr>
            <a:r>
              <a:rPr lang="en-US" sz="3600" dirty="0">
                <a:latin typeface="Arial Narrow" charset="0"/>
              </a:rPr>
              <a:t>b. Increased uptake in a solitary nodule in toxic adenoma</a:t>
            </a:r>
          </a:p>
          <a:p>
            <a:pPr eaLnBrk="1" hangingPunct="1">
              <a:buFontTx/>
              <a:buNone/>
            </a:pPr>
            <a:r>
              <a:rPr lang="en-US" sz="3600" dirty="0">
                <a:latin typeface="Arial Narrow" charset="0"/>
              </a:rPr>
              <a:t>c. Or decreased uptake in thyroiditis.</a:t>
            </a:r>
          </a:p>
          <a:p>
            <a:pPr eaLnBrk="1" hangingPunct="1">
              <a:buFontTx/>
              <a:buNone/>
            </a:pPr>
            <a:endParaRPr lang="ar-JO" sz="3600" dirty="0">
              <a:latin typeface="Calibri" charset="0"/>
              <a:cs typeface="Arial" charset="0"/>
            </a:endParaRPr>
          </a:p>
        </p:txBody>
      </p:sp>
    </p:spTree>
    <p:extLst>
      <p:ext uri="{BB962C8B-B14F-4D97-AF65-F5344CB8AC3E}">
        <p14:creationId xmlns:p14="http://schemas.microsoft.com/office/powerpoint/2010/main" xmlns="" val="3933366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Iodine scans</a:t>
            </a:r>
            <a:endParaRPr lang="en-US" dirty="0"/>
          </a:p>
        </p:txBody>
      </p:sp>
      <p:pic>
        <p:nvPicPr>
          <p:cNvPr id="4" name="Content Placeholder 3" descr="gravesdisease_ab.jpg"/>
          <p:cNvPicPr>
            <a:picLocks noGrp="1" noChangeAspect="1"/>
          </p:cNvPicPr>
          <p:nvPr>
            <p:ph idx="1"/>
          </p:nvPr>
        </p:nvPicPr>
        <p:blipFill>
          <a:blip r:embed="rId2">
            <a:extLst>
              <a:ext uri="{28A0092B-C50C-407E-A947-70E740481C1C}">
                <a14:useLocalDpi xmlns:a14="http://schemas.microsoft.com/office/drawing/2010/main" xmlns="" val="0"/>
              </a:ext>
            </a:extLst>
          </a:blip>
          <a:srcRect l="1588" r="1588"/>
          <a:stretch>
            <a:fillRect/>
          </a:stretch>
        </p:blipFill>
        <p:spPr/>
      </p:pic>
    </p:spTree>
    <p:extLst>
      <p:ext uri="{BB962C8B-B14F-4D97-AF65-F5344CB8AC3E}">
        <p14:creationId xmlns:p14="http://schemas.microsoft.com/office/powerpoint/2010/main" xmlns="" val="3813221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nodule</a:t>
            </a:r>
            <a:endParaRPr lang="en-US" dirty="0"/>
          </a:p>
        </p:txBody>
      </p:sp>
      <p:pic>
        <p:nvPicPr>
          <p:cNvPr id="4" name="Content Placeholder 3" descr="thyroid-presentation-65-728.jpg"/>
          <p:cNvPicPr>
            <a:picLocks noGrp="1" noChangeAspect="1"/>
          </p:cNvPicPr>
          <p:nvPr>
            <p:ph idx="1"/>
          </p:nvPr>
        </p:nvPicPr>
        <p:blipFill>
          <a:blip r:embed="rId2">
            <a:extLst>
              <a:ext uri="{28A0092B-C50C-407E-A947-70E740481C1C}">
                <a14:useLocalDpi xmlns:a14="http://schemas.microsoft.com/office/drawing/2010/main" xmlns="" val="0"/>
              </a:ext>
            </a:extLst>
          </a:blip>
          <a:srcRect t="13336" b="13336"/>
          <a:stretch>
            <a:fillRect/>
          </a:stretch>
        </p:blipFill>
        <p:spPr/>
      </p:pic>
    </p:spTree>
    <p:extLst>
      <p:ext uri="{BB962C8B-B14F-4D97-AF65-F5344CB8AC3E}">
        <p14:creationId xmlns:p14="http://schemas.microsoft.com/office/powerpoint/2010/main" xmlns="" val="1633960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Autofit/>
          </a:bodyPr>
          <a:lstStyle/>
          <a:p>
            <a:pPr algn="ctr" eaLnBrk="1" hangingPunct="1">
              <a:buFontTx/>
              <a:buNone/>
            </a:pPr>
            <a:r>
              <a:rPr lang="en-US" u="sng" dirty="0" smtClean="0">
                <a:latin typeface="Arial Narrow" charset="0"/>
              </a:rPr>
              <a:t>HYPOTHYROIDISM </a:t>
            </a:r>
            <a:r>
              <a:rPr lang="en-US" u="sng" dirty="0">
                <a:latin typeface="Arial Narrow" charset="0"/>
              </a:rPr>
              <a:t>:  </a:t>
            </a:r>
          </a:p>
          <a:p>
            <a:pPr eaLnBrk="1" hangingPunct="1">
              <a:buFontTx/>
              <a:buNone/>
            </a:pPr>
            <a:r>
              <a:rPr lang="en-US" u="sng" dirty="0">
                <a:latin typeface="Arial Narrow" charset="0"/>
              </a:rPr>
              <a:t> </a:t>
            </a:r>
            <a:r>
              <a:rPr lang="en-US" u="sng" dirty="0">
                <a:solidFill>
                  <a:srgbClr val="FF0000"/>
                </a:solidFill>
                <a:latin typeface="Arial Narrow" charset="0"/>
              </a:rPr>
              <a:t>Primary causes</a:t>
            </a:r>
          </a:p>
          <a:p>
            <a:pPr eaLnBrk="1" hangingPunct="1">
              <a:buFontTx/>
              <a:buNone/>
            </a:pPr>
            <a:r>
              <a:rPr lang="en-US" dirty="0">
                <a:latin typeface="Arial Narrow" charset="0"/>
              </a:rPr>
              <a:t>a. -   Worldwide, the most common cause of hypothyroidism is dietary deficiency of iodine. </a:t>
            </a:r>
          </a:p>
          <a:p>
            <a:pPr eaLnBrk="1" hangingPunct="1">
              <a:buFontTx/>
              <a:buNone/>
            </a:pPr>
            <a:r>
              <a:rPr lang="en-US" dirty="0">
                <a:latin typeface="Arial Narrow" charset="0"/>
              </a:rPr>
              <a:t>b.  In most developed countries, autoimmune diseases predominate  such as Hashimoto thyroiditis </a:t>
            </a:r>
          </a:p>
          <a:p>
            <a:pPr eaLnBrk="1" hangingPunct="1">
              <a:buFontTx/>
              <a:buNone/>
            </a:pPr>
            <a:r>
              <a:rPr lang="en-US" dirty="0">
                <a:latin typeface="Arial Narrow" charset="0"/>
              </a:rPr>
              <a:t>c. Genetic defects such as  </a:t>
            </a:r>
            <a:r>
              <a:rPr lang="en-US" i="1" dirty="0">
                <a:latin typeface="Arial Narrow" charset="0"/>
              </a:rPr>
              <a:t>Thyroid </a:t>
            </a:r>
            <a:r>
              <a:rPr lang="en-US" i="1" dirty="0" err="1">
                <a:latin typeface="Arial Narrow" charset="0"/>
              </a:rPr>
              <a:t>dysgenesis</a:t>
            </a:r>
            <a:r>
              <a:rPr lang="en-US" i="1" dirty="0">
                <a:latin typeface="Arial Narrow" charset="0"/>
              </a:rPr>
              <a:t> or</a:t>
            </a:r>
            <a:endParaRPr lang="ar-JO" i="1" dirty="0">
              <a:latin typeface="Arial Narrow" charset="0"/>
              <a:cs typeface="Arial" charset="0"/>
            </a:endParaRPr>
          </a:p>
          <a:p>
            <a:pPr eaLnBrk="1" hangingPunct="1">
              <a:buFontTx/>
              <a:buNone/>
            </a:pPr>
            <a:r>
              <a:rPr lang="en-US" dirty="0">
                <a:latin typeface="Arial Narrow" charset="0"/>
              </a:rPr>
              <a:t>   C</a:t>
            </a:r>
            <a:r>
              <a:rPr lang="en-GB" dirty="0" err="1">
                <a:latin typeface="Arial Narrow" charset="0"/>
              </a:rPr>
              <a:t>ongenital</a:t>
            </a:r>
            <a:r>
              <a:rPr lang="en-GB" dirty="0">
                <a:latin typeface="Arial Narrow" charset="0"/>
              </a:rPr>
              <a:t> biosynthetic defect (</a:t>
            </a:r>
            <a:r>
              <a:rPr lang="en-GB" dirty="0" err="1">
                <a:latin typeface="Arial Narrow" charset="0"/>
              </a:rPr>
              <a:t>dyshormogentic</a:t>
            </a:r>
            <a:r>
              <a:rPr lang="en-GB" dirty="0">
                <a:latin typeface="Arial Narrow" charset="0"/>
              </a:rPr>
              <a:t> </a:t>
            </a:r>
            <a:r>
              <a:rPr lang="en-GB" dirty="0" err="1">
                <a:latin typeface="Arial Narrow" charset="0"/>
              </a:rPr>
              <a:t>goiter</a:t>
            </a:r>
            <a:r>
              <a:rPr lang="en-GB" dirty="0">
                <a:latin typeface="Arial Narrow" charset="0"/>
              </a:rPr>
              <a:t>)</a:t>
            </a:r>
            <a:r>
              <a:rPr lang="en-US" dirty="0">
                <a:latin typeface="Arial Narrow" charset="0"/>
              </a:rPr>
              <a:t>. </a:t>
            </a:r>
          </a:p>
          <a:p>
            <a:pPr eaLnBrk="1" hangingPunct="1">
              <a:buFontTx/>
              <a:buNone/>
            </a:pPr>
            <a:r>
              <a:rPr lang="en-US" u="sng" dirty="0" smtClean="0">
                <a:solidFill>
                  <a:srgbClr val="FF0000"/>
                </a:solidFill>
                <a:latin typeface="Arial Narrow" charset="0"/>
              </a:rPr>
              <a:t>Secondary </a:t>
            </a:r>
            <a:r>
              <a:rPr lang="en-US" u="sng" dirty="0">
                <a:solidFill>
                  <a:srgbClr val="FF0000"/>
                </a:solidFill>
                <a:latin typeface="Arial Narrow" charset="0"/>
              </a:rPr>
              <a:t>causes</a:t>
            </a:r>
            <a:r>
              <a:rPr lang="en-US" u="sng" dirty="0">
                <a:latin typeface="Arial Narrow" charset="0"/>
              </a:rPr>
              <a:t>: </a:t>
            </a:r>
            <a:r>
              <a:rPr lang="en-GB" dirty="0">
                <a:latin typeface="Arial Narrow" charset="0"/>
              </a:rPr>
              <a:t>Pituitary or hypothalamic disorder</a:t>
            </a:r>
          </a:p>
        </p:txBody>
      </p:sp>
    </p:spTree>
    <p:extLst>
      <p:ext uri="{BB962C8B-B14F-4D97-AF65-F5344CB8AC3E}">
        <p14:creationId xmlns:p14="http://schemas.microsoft.com/office/powerpoint/2010/main" xmlns="" val="2842835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ypothyroidism.jpg"/>
          <p:cNvPicPr>
            <a:picLocks noGrp="1" noChangeAspect="1"/>
          </p:cNvPicPr>
          <p:nvPr>
            <p:ph idx="1"/>
          </p:nvPr>
        </p:nvPicPr>
        <p:blipFill>
          <a:blip r:embed="rId2">
            <a:extLst>
              <a:ext uri="{28A0092B-C50C-407E-A947-70E740481C1C}">
                <a14:useLocalDpi xmlns:a14="http://schemas.microsoft.com/office/drawing/2010/main" xmlns="" val="0"/>
              </a:ext>
            </a:extLst>
          </a:blip>
          <a:srcRect t="24732" b="24732"/>
          <a:stretch>
            <a:fillRect/>
          </a:stretch>
        </p:blipFill>
        <p:spPr/>
      </p:pic>
      <p:pic>
        <p:nvPicPr>
          <p:cNvPr id="5" name="Picture 4" descr="hypothyroidism.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42260" y="0"/>
            <a:ext cx="6301740" cy="6858000"/>
          </a:xfrm>
          <a:prstGeom prst="rect">
            <a:avLst/>
          </a:prstGeom>
        </p:spPr>
      </p:pic>
    </p:spTree>
    <p:extLst>
      <p:ext uri="{BB962C8B-B14F-4D97-AF65-F5344CB8AC3E}">
        <p14:creationId xmlns:p14="http://schemas.microsoft.com/office/powerpoint/2010/main" xmlns="" val="926552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hypothyroidism</a:t>
            </a:r>
            <a:endParaRPr lang="en-US" dirty="0"/>
          </a:p>
        </p:txBody>
      </p:sp>
      <p:sp>
        <p:nvSpPr>
          <p:cNvPr id="3" name="Content Placeholder 2"/>
          <p:cNvSpPr>
            <a:spLocks noGrp="1"/>
          </p:cNvSpPr>
          <p:nvPr>
            <p:ph idx="1"/>
          </p:nvPr>
        </p:nvSpPr>
        <p:spPr/>
        <p:txBody>
          <a:bodyPr/>
          <a:lstStyle/>
          <a:p>
            <a:r>
              <a:rPr lang="en-US" dirty="0" smtClean="0"/>
              <a:t>Cretinism</a:t>
            </a:r>
          </a:p>
          <a:p>
            <a:r>
              <a:rPr lang="en-US" dirty="0" smtClean="0"/>
              <a:t>myxedema</a:t>
            </a:r>
            <a:endParaRPr lang="en-US" dirty="0"/>
          </a:p>
        </p:txBody>
      </p:sp>
    </p:spTree>
    <p:extLst>
      <p:ext uri="{BB962C8B-B14F-4D97-AF65-F5344CB8AC3E}">
        <p14:creationId xmlns:p14="http://schemas.microsoft.com/office/powerpoint/2010/main" xmlns="" val="1944371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400800"/>
          </a:xfrm>
        </p:spPr>
        <p:txBody>
          <a:bodyPr>
            <a:normAutofit/>
          </a:bodyPr>
          <a:lstStyle/>
          <a:p>
            <a:pPr marL="514350" indent="-514350" eaLnBrk="1" hangingPunct="1">
              <a:buFontTx/>
              <a:buNone/>
            </a:pPr>
            <a:r>
              <a:rPr lang="en-US" dirty="0">
                <a:latin typeface="Arial Narrow" charset="0"/>
              </a:rPr>
              <a:t>  </a:t>
            </a:r>
            <a:r>
              <a:rPr lang="en-GB" b="1" u="sng" dirty="0" smtClean="0">
                <a:latin typeface="Arial Narrow" charset="0"/>
              </a:rPr>
              <a:t> </a:t>
            </a:r>
            <a:r>
              <a:rPr lang="en-GB" b="1" u="sng" dirty="0">
                <a:latin typeface="Arial Narrow" charset="0"/>
              </a:rPr>
              <a:t>Cretinism</a:t>
            </a:r>
            <a:r>
              <a:rPr lang="en-GB" dirty="0">
                <a:latin typeface="Arial Narrow" charset="0"/>
              </a:rPr>
              <a:t> :</a:t>
            </a:r>
            <a:r>
              <a:rPr lang="en-US" i="1" dirty="0">
                <a:latin typeface="Arial Narrow" charset="0"/>
              </a:rPr>
              <a:t>R</a:t>
            </a:r>
            <a:r>
              <a:rPr lang="en-US" dirty="0">
                <a:latin typeface="Arial Narrow" charset="0"/>
              </a:rPr>
              <a:t>efers to hypothyroidism developing in infancy or early childhood</a:t>
            </a:r>
            <a:r>
              <a:rPr lang="en-US" u="sng" dirty="0">
                <a:latin typeface="Arial Narrow" charset="0"/>
              </a:rPr>
              <a:t> </a:t>
            </a:r>
          </a:p>
          <a:p>
            <a:pPr marL="514350" indent="-514350" eaLnBrk="1" hangingPunct="1">
              <a:buFontTx/>
              <a:buAutoNum type="arabicPeriod"/>
            </a:pPr>
            <a:r>
              <a:rPr lang="en-US" u="sng" dirty="0" smtClean="0">
                <a:latin typeface="Arial Narrow" charset="0"/>
              </a:rPr>
              <a:t>Endemic </a:t>
            </a:r>
            <a:r>
              <a:rPr lang="en-US" u="sng" dirty="0">
                <a:latin typeface="Arial Narrow" charset="0"/>
              </a:rPr>
              <a:t>cretinism</a:t>
            </a:r>
            <a:r>
              <a:rPr lang="en-US" dirty="0">
                <a:latin typeface="Arial Narrow" charset="0"/>
              </a:rPr>
              <a:t>: </a:t>
            </a:r>
            <a:r>
              <a:rPr lang="en-US" dirty="0" smtClean="0">
                <a:latin typeface="Arial Narrow" charset="0"/>
              </a:rPr>
              <a:t>in dietary </a:t>
            </a:r>
            <a:r>
              <a:rPr lang="en-US" dirty="0">
                <a:latin typeface="Arial Narrow" charset="0"/>
              </a:rPr>
              <a:t>iodine deficiency is endemic, including </a:t>
            </a:r>
            <a:r>
              <a:rPr lang="en-US" i="1" dirty="0">
                <a:latin typeface="Arial Narrow" charset="0"/>
              </a:rPr>
              <a:t> </a:t>
            </a:r>
            <a:r>
              <a:rPr lang="en-US" dirty="0">
                <a:latin typeface="Arial Narrow" charset="0"/>
              </a:rPr>
              <a:t>mountainous areas ( the Himalayas )</a:t>
            </a:r>
          </a:p>
          <a:p>
            <a:pPr marL="514350" indent="-514350" eaLnBrk="1" hangingPunct="1">
              <a:buFontTx/>
              <a:buNone/>
            </a:pPr>
            <a:endParaRPr lang="en-US" dirty="0">
              <a:latin typeface="Arial Narrow" charset="0"/>
            </a:endParaRPr>
          </a:p>
          <a:p>
            <a:pPr marL="514350" indent="-514350" eaLnBrk="1" hangingPunct="1">
              <a:buFontTx/>
              <a:buNone/>
            </a:pPr>
            <a:r>
              <a:rPr lang="en-US" dirty="0">
                <a:latin typeface="Arial Narrow" charset="0"/>
              </a:rPr>
              <a:t>2.</a:t>
            </a:r>
            <a:r>
              <a:rPr lang="en-US" i="1" u="sng" dirty="0">
                <a:latin typeface="Arial Narrow" charset="0"/>
              </a:rPr>
              <a:t>  Sporadic cretinism</a:t>
            </a:r>
            <a:r>
              <a:rPr lang="en-US" i="1" dirty="0">
                <a:latin typeface="Arial Narrow" charset="0"/>
              </a:rPr>
              <a:t>.</a:t>
            </a:r>
            <a:r>
              <a:rPr lang="en-US" dirty="0">
                <a:latin typeface="Arial Narrow" charset="0"/>
              </a:rPr>
              <a:t>  Caused by </a:t>
            </a:r>
            <a:r>
              <a:rPr lang="en-US" dirty="0">
                <a:solidFill>
                  <a:srgbClr val="FF0000"/>
                </a:solidFill>
                <a:latin typeface="Arial Narrow" charset="0"/>
              </a:rPr>
              <a:t>enzyme defects </a:t>
            </a:r>
            <a:r>
              <a:rPr lang="en-US" dirty="0">
                <a:latin typeface="Arial Narrow" charset="0"/>
              </a:rPr>
              <a:t>that interfere with thyroid hormone synthesis</a:t>
            </a:r>
          </a:p>
          <a:p>
            <a:pPr marL="514350" indent="-514350" eaLnBrk="1" hangingPunct="1">
              <a:buFontTx/>
              <a:buNone/>
            </a:pPr>
            <a:endParaRPr lang="en-US" dirty="0">
              <a:latin typeface="Arial Narrow" charset="0"/>
            </a:endParaRPr>
          </a:p>
          <a:p>
            <a:pPr marL="514350" indent="-514350" eaLnBrk="1" hangingPunct="1">
              <a:buFontTx/>
              <a:buNone/>
            </a:pPr>
            <a:endParaRPr lang="en-GB" dirty="0">
              <a:latin typeface="Arial Narrow" charset="0"/>
            </a:endParaRPr>
          </a:p>
          <a:p>
            <a:pPr marL="514350" indent="-514350" eaLnBrk="1" hangingPunct="1">
              <a:buFontTx/>
              <a:buNone/>
            </a:pPr>
            <a:endParaRPr lang="ar-JO" dirty="0">
              <a:latin typeface="Calibri" charset="0"/>
              <a:cs typeface="Arial" charset="0"/>
            </a:endParaRPr>
          </a:p>
        </p:txBody>
      </p:sp>
    </p:spTree>
    <p:extLst>
      <p:ext uri="{BB962C8B-B14F-4D97-AF65-F5344CB8AC3E}">
        <p14:creationId xmlns:p14="http://schemas.microsoft.com/office/powerpoint/2010/main" xmlns="" val="1943847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0" y="304800"/>
            <a:ext cx="8991600" cy="5821363"/>
          </a:xfrm>
        </p:spPr>
        <p:txBody>
          <a:bodyPr>
            <a:normAutofit/>
          </a:bodyPr>
          <a:lstStyle/>
          <a:p>
            <a:pPr eaLnBrk="1" hangingPunct="1">
              <a:buFontTx/>
              <a:buNone/>
            </a:pPr>
            <a:endParaRPr lang="en-US" u="sng" dirty="0" smtClean="0">
              <a:latin typeface="Arial Narrow" charset="0"/>
            </a:endParaRPr>
          </a:p>
          <a:p>
            <a:pPr eaLnBrk="1" hangingPunct="1">
              <a:buFontTx/>
              <a:buNone/>
            </a:pPr>
            <a:r>
              <a:rPr lang="en-US" u="sng" dirty="0" smtClean="0">
                <a:latin typeface="Arial Narrow" charset="0"/>
              </a:rPr>
              <a:t>Clinical </a:t>
            </a:r>
            <a:r>
              <a:rPr lang="en-US" u="sng" dirty="0">
                <a:latin typeface="Arial Narrow" charset="0"/>
              </a:rPr>
              <a:t>features of cretinism include</a:t>
            </a:r>
            <a:r>
              <a:rPr lang="en-US" u="sng" dirty="0" smtClean="0">
                <a:latin typeface="Arial Narrow" charset="0"/>
              </a:rPr>
              <a:t>:</a:t>
            </a:r>
          </a:p>
          <a:p>
            <a:pPr eaLnBrk="1" hangingPunct="1">
              <a:buFontTx/>
              <a:buNone/>
            </a:pPr>
            <a:endParaRPr lang="en-US" u="sng" dirty="0">
              <a:latin typeface="Arial Narrow" charset="0"/>
            </a:endParaRPr>
          </a:p>
          <a:p>
            <a:pPr eaLnBrk="1" hangingPunct="1">
              <a:buFontTx/>
              <a:buNone/>
            </a:pPr>
            <a:r>
              <a:rPr lang="en-US" dirty="0">
                <a:latin typeface="Arial Narrow" charset="0"/>
              </a:rPr>
              <a:t>- Impaired development of skeletal system- short stature, </a:t>
            </a:r>
          </a:p>
          <a:p>
            <a:pPr eaLnBrk="1" hangingPunct="1">
              <a:buFontTx/>
              <a:buNone/>
            </a:pPr>
            <a:r>
              <a:rPr lang="en-US" dirty="0">
                <a:latin typeface="Arial Narrow" charset="0"/>
              </a:rPr>
              <a:t>- Coarse facial features, protruding tongue, umbilical hernia. </a:t>
            </a:r>
          </a:p>
          <a:p>
            <a:pPr eaLnBrk="1" hangingPunct="1">
              <a:buFontTx/>
              <a:buChar char="-"/>
            </a:pPr>
            <a:r>
              <a:rPr lang="en-US" dirty="0" smtClean="0">
                <a:latin typeface="Arial Narrow" charset="0"/>
              </a:rPr>
              <a:t>Central </a:t>
            </a:r>
            <a:r>
              <a:rPr lang="en-US" dirty="0">
                <a:latin typeface="Arial Narrow" charset="0"/>
              </a:rPr>
              <a:t>nervous system, with mental retardation </a:t>
            </a:r>
          </a:p>
          <a:p>
            <a:pPr marL="0" indent="0" eaLnBrk="1" hangingPunct="1">
              <a:buNone/>
            </a:pPr>
            <a:endParaRPr lang="en-US" dirty="0">
              <a:latin typeface="Arial Narrow" charset="0"/>
            </a:endParaRPr>
          </a:p>
        </p:txBody>
      </p:sp>
    </p:spTree>
    <p:extLst>
      <p:ext uri="{BB962C8B-B14F-4D97-AF65-F5344CB8AC3E}">
        <p14:creationId xmlns:p14="http://schemas.microsoft.com/office/powerpoint/2010/main" xmlns="" val="3298935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gland</a:t>
            </a:r>
            <a:endParaRPr lang="en-US" dirty="0"/>
          </a:p>
        </p:txBody>
      </p:sp>
      <p:pic>
        <p:nvPicPr>
          <p:cNvPr id="4" name="Content Placeholder 3" descr="thyroid gland.jpg"/>
          <p:cNvPicPr>
            <a:picLocks noGrp="1" noChangeAspect="1"/>
          </p:cNvPicPr>
          <p:nvPr>
            <p:ph idx="1"/>
          </p:nvPr>
        </p:nvPicPr>
        <p:blipFill>
          <a:blip r:embed="rId2">
            <a:extLst>
              <a:ext uri="{28A0092B-C50C-407E-A947-70E740481C1C}">
                <a14:useLocalDpi xmlns:a14="http://schemas.microsoft.com/office/drawing/2010/main" xmlns="" val="0"/>
              </a:ext>
            </a:extLst>
          </a:blip>
          <a:srcRect t="23832" b="23832"/>
          <a:stretch>
            <a:fillRect/>
          </a:stretch>
        </p:blipFill>
        <p:spPr/>
      </p:pic>
    </p:spTree>
    <p:extLst>
      <p:ext uri="{BB962C8B-B14F-4D97-AF65-F5344CB8AC3E}">
        <p14:creationId xmlns:p14="http://schemas.microsoft.com/office/powerpoint/2010/main" xmlns="" val="3150355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u="sng" dirty="0" smtClean="0">
                <a:latin typeface="Arial Narrow" charset="0"/>
              </a:rPr>
              <a:t>M</a:t>
            </a:r>
            <a:r>
              <a:rPr lang="en-US" b="1" i="1" u="sng" dirty="0" smtClean="0">
                <a:latin typeface="Arial Narrow" charset="0"/>
              </a:rPr>
              <a:t>yxedema</a:t>
            </a:r>
            <a:r>
              <a:rPr lang="en-US" b="1" i="1" u="sng" dirty="0">
                <a:latin typeface="Arial Narrow" charset="0"/>
              </a:rPr>
              <a:t>.</a:t>
            </a:r>
            <a:r>
              <a:rPr lang="en-US" b="1" u="sng" dirty="0">
                <a:latin typeface="Arial Narrow" charset="0"/>
              </a:rPr>
              <a:t> or Gull syndrome </a:t>
            </a:r>
            <a:r>
              <a:rPr lang="en-US" sz="2400" b="1" u="sng" dirty="0">
                <a:latin typeface="Arial Narrow" charset="0"/>
              </a:rPr>
              <a:t>:</a:t>
            </a:r>
            <a:r>
              <a:rPr lang="en-US" sz="2400" b="1" dirty="0">
                <a:latin typeface="Arial Narrow" charset="0"/>
              </a:rPr>
              <a:t> </a:t>
            </a:r>
          </a:p>
          <a:p>
            <a:pPr>
              <a:buFontTx/>
              <a:buChar char="-"/>
            </a:pPr>
            <a:r>
              <a:rPr lang="en-US" dirty="0">
                <a:latin typeface="Arial Narrow" charset="0"/>
              </a:rPr>
              <a:t>Hypothyroidism in older children and adults and characterized by: </a:t>
            </a:r>
          </a:p>
          <a:p>
            <a:pPr>
              <a:buNone/>
            </a:pPr>
            <a:r>
              <a:rPr lang="en-US" dirty="0">
                <a:latin typeface="Arial Narrow" charset="0"/>
              </a:rPr>
              <a:t>a. Patients </a:t>
            </a:r>
            <a:r>
              <a:rPr lang="en-US" dirty="0" smtClean="0">
                <a:latin typeface="Arial Narrow" charset="0"/>
              </a:rPr>
              <a:t>are </a:t>
            </a:r>
            <a:r>
              <a:rPr lang="en-US" dirty="0">
                <a:latin typeface="Arial Narrow" charset="0"/>
              </a:rPr>
              <a:t>cold intolerant, and often obese. </a:t>
            </a:r>
          </a:p>
          <a:p>
            <a:pPr>
              <a:buNone/>
            </a:pPr>
            <a:r>
              <a:rPr lang="en-US" dirty="0">
                <a:latin typeface="Arial Narrow" charset="0"/>
              </a:rPr>
              <a:t>b. Generalized apathy and mental sluggishness that in the early stages of disease may mimic depression</a:t>
            </a:r>
          </a:p>
          <a:p>
            <a:pPr>
              <a:buNone/>
            </a:pPr>
            <a:r>
              <a:rPr lang="en-US" dirty="0">
                <a:latin typeface="Arial Narrow" charset="0"/>
              </a:rPr>
              <a:t>c. Broadening and coarsening of facial features</a:t>
            </a:r>
          </a:p>
          <a:p>
            <a:endParaRPr lang="en-US" dirty="0"/>
          </a:p>
        </p:txBody>
      </p:sp>
    </p:spTree>
    <p:extLst>
      <p:ext uri="{BB962C8B-B14F-4D97-AF65-F5344CB8AC3E}">
        <p14:creationId xmlns:p14="http://schemas.microsoft.com/office/powerpoint/2010/main" xmlns="" val="552039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248400"/>
          </a:xfrm>
        </p:spPr>
        <p:txBody>
          <a:bodyPr>
            <a:normAutofit/>
          </a:bodyPr>
          <a:lstStyle/>
          <a:p>
            <a:pPr marL="514350" indent="-514350" eaLnBrk="1" hangingPunct="1">
              <a:lnSpc>
                <a:spcPct val="90000"/>
              </a:lnSpc>
              <a:buFontTx/>
              <a:buNone/>
            </a:pPr>
            <a:endParaRPr lang="en-US" dirty="0" smtClean="0">
              <a:latin typeface="Arial Narrow" charset="0"/>
            </a:endParaRPr>
          </a:p>
          <a:p>
            <a:pPr marL="514350" indent="-514350" eaLnBrk="1" hangingPunct="1">
              <a:lnSpc>
                <a:spcPct val="90000"/>
              </a:lnSpc>
              <a:buFontTx/>
              <a:buNone/>
            </a:pPr>
            <a:r>
              <a:rPr lang="en-US" dirty="0" smtClean="0">
                <a:latin typeface="Arial Narrow" charset="0"/>
              </a:rPr>
              <a:t>d</a:t>
            </a:r>
            <a:r>
              <a:rPr lang="en-US" dirty="0">
                <a:latin typeface="Arial Narrow" charset="0"/>
              </a:rPr>
              <a:t>. Enlargement of the tongue, and deepening of the voice.</a:t>
            </a:r>
          </a:p>
          <a:p>
            <a:pPr marL="514350" indent="-514350" eaLnBrk="1" hangingPunct="1">
              <a:lnSpc>
                <a:spcPct val="90000"/>
              </a:lnSpc>
              <a:buFontTx/>
              <a:buNone/>
            </a:pPr>
            <a:r>
              <a:rPr lang="en-US" dirty="0">
                <a:latin typeface="Arial Narrow" charset="0"/>
              </a:rPr>
              <a:t>e. Bowel motility is decreased, resulting in constipation. </a:t>
            </a:r>
            <a:endParaRPr lang="ar-JO" dirty="0">
              <a:latin typeface="Arial Narrow" charset="0"/>
              <a:cs typeface="Arial" charset="0"/>
            </a:endParaRPr>
          </a:p>
          <a:p>
            <a:pPr marL="514350" indent="-514350" eaLnBrk="1" hangingPunct="1">
              <a:lnSpc>
                <a:spcPct val="90000"/>
              </a:lnSpc>
              <a:buFontTx/>
              <a:buNone/>
            </a:pPr>
            <a:r>
              <a:rPr lang="en-US" dirty="0">
                <a:latin typeface="Arial Narrow" charset="0"/>
              </a:rPr>
              <a:t>f.   Pericardial effusions are common; in later stages, the heart is enlarged, and heart failure may supervene.</a:t>
            </a:r>
          </a:p>
          <a:p>
            <a:pPr marL="514350" indent="-514350" eaLnBrk="1" hangingPunct="1">
              <a:lnSpc>
                <a:spcPct val="90000"/>
              </a:lnSpc>
              <a:buFontTx/>
              <a:buAutoNum type="alphaLcPeriod" startAt="7"/>
            </a:pPr>
            <a:r>
              <a:rPr lang="en-US" dirty="0" err="1" smtClean="0">
                <a:latin typeface="Arial Narrow" charset="0"/>
              </a:rPr>
              <a:t>Mucopolysaccharide</a:t>
            </a:r>
            <a:r>
              <a:rPr lang="en-US" dirty="0">
                <a:latin typeface="Arial Narrow" charset="0"/>
              </a:rPr>
              <a:t>-rich edematous fluid accumulates in skin, subcutaneous tissue, and  number of visceral sites</a:t>
            </a:r>
            <a:endParaRPr lang="ar-JO" dirty="0">
              <a:latin typeface="Arial Narrow" charset="0"/>
              <a:cs typeface="Arial" charset="0"/>
            </a:endParaRPr>
          </a:p>
          <a:p>
            <a:pPr marL="0" indent="0" eaLnBrk="1" hangingPunct="1">
              <a:lnSpc>
                <a:spcPct val="90000"/>
              </a:lnSpc>
              <a:buNone/>
            </a:pPr>
            <a:endParaRPr lang="en-US" dirty="0">
              <a:latin typeface="Arial Narrow" charset="0"/>
            </a:endParaRPr>
          </a:p>
        </p:txBody>
      </p:sp>
    </p:spTree>
    <p:extLst>
      <p:ext uri="{BB962C8B-B14F-4D97-AF65-F5344CB8AC3E}">
        <p14:creationId xmlns:p14="http://schemas.microsoft.com/office/powerpoint/2010/main" xmlns="" val="1799169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tests</a:t>
            </a:r>
            <a:endParaRPr lang="en-US" dirty="0"/>
          </a:p>
        </p:txBody>
      </p:sp>
      <p:sp>
        <p:nvSpPr>
          <p:cNvPr id="3" name="Content Placeholder 2"/>
          <p:cNvSpPr>
            <a:spLocks noGrp="1"/>
          </p:cNvSpPr>
          <p:nvPr>
            <p:ph idx="1"/>
          </p:nvPr>
        </p:nvSpPr>
        <p:spPr/>
        <p:txBody>
          <a:bodyPr/>
          <a:lstStyle/>
          <a:p>
            <a:pPr marL="514350" indent="-514350">
              <a:lnSpc>
                <a:spcPct val="90000"/>
              </a:lnSpc>
              <a:buNone/>
            </a:pPr>
            <a:r>
              <a:rPr lang="en-US" dirty="0" smtClean="0">
                <a:latin typeface="Arial Narrow" charset="0"/>
              </a:rPr>
              <a:t> </a:t>
            </a:r>
            <a:r>
              <a:rPr lang="en-US" dirty="0">
                <a:latin typeface="Arial Narrow" charset="0"/>
              </a:rPr>
              <a:t>S</a:t>
            </a:r>
            <a:r>
              <a:rPr lang="en-US" i="1" dirty="0">
                <a:latin typeface="Arial Narrow" charset="0"/>
              </a:rPr>
              <a:t>erum TSH is the most sensitive screening test .</a:t>
            </a:r>
          </a:p>
          <a:p>
            <a:pPr marL="514350" indent="-514350">
              <a:lnSpc>
                <a:spcPct val="90000"/>
              </a:lnSpc>
              <a:buNone/>
            </a:pPr>
            <a:r>
              <a:rPr lang="en-US" dirty="0">
                <a:latin typeface="Arial Narrow" charset="0"/>
              </a:rPr>
              <a:t>a. The serum TSH is increased in primary hypothyroidism</a:t>
            </a:r>
          </a:p>
          <a:p>
            <a:pPr marL="514350" indent="-514350">
              <a:lnSpc>
                <a:spcPct val="90000"/>
              </a:lnSpc>
              <a:buNone/>
            </a:pPr>
            <a:r>
              <a:rPr lang="en-US" dirty="0">
                <a:latin typeface="Arial Narrow" charset="0"/>
              </a:rPr>
              <a:t>b. The TSH is not increased in persons with hypothyroidism caused by primary hypothalamic or pituitary disease.</a:t>
            </a:r>
            <a:endParaRPr lang="ar-JO" dirty="0">
              <a:latin typeface="Arial Narrow" charset="0"/>
              <a:cs typeface="Arial" charset="0"/>
            </a:endParaRPr>
          </a:p>
          <a:p>
            <a:pPr marL="514350" indent="-514350">
              <a:lnSpc>
                <a:spcPct val="90000"/>
              </a:lnSpc>
              <a:buNone/>
            </a:pPr>
            <a:r>
              <a:rPr lang="en-US" dirty="0">
                <a:latin typeface="Arial Narrow" charset="0"/>
              </a:rPr>
              <a:t>c.  Serum T</a:t>
            </a:r>
            <a:r>
              <a:rPr lang="en-US" baseline="-25000" dirty="0">
                <a:latin typeface="Arial Narrow" charset="0"/>
              </a:rPr>
              <a:t>4</a:t>
            </a:r>
            <a:r>
              <a:rPr lang="en-US" dirty="0">
                <a:latin typeface="Arial Narrow" charset="0"/>
              </a:rPr>
              <a:t> is decreased  hypothyroidism of any origin. </a:t>
            </a:r>
          </a:p>
          <a:p>
            <a:endParaRPr lang="en-US" dirty="0"/>
          </a:p>
        </p:txBody>
      </p:sp>
    </p:spTree>
    <p:extLst>
      <p:ext uri="{BB962C8B-B14F-4D97-AF65-F5344CB8AC3E}">
        <p14:creationId xmlns:p14="http://schemas.microsoft.com/office/powerpoint/2010/main" xmlns="" val="120594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248400"/>
          </a:xfrm>
        </p:spPr>
        <p:txBody>
          <a:bodyPr>
            <a:normAutofit/>
          </a:bodyPr>
          <a:lstStyle/>
          <a:p>
            <a:pPr eaLnBrk="1" hangingPunct="1">
              <a:buFontTx/>
              <a:buNone/>
            </a:pPr>
            <a:r>
              <a:rPr lang="en-US" sz="4400" u="sng" dirty="0" smtClean="0">
                <a:latin typeface="Arial Narrow" charset="0"/>
              </a:rPr>
              <a:t>Thyroiditis</a:t>
            </a:r>
            <a:endParaRPr lang="ar-JO" sz="4400" u="sng" dirty="0">
              <a:latin typeface="Arial Narrow" charset="0"/>
              <a:cs typeface="Arial" charset="0"/>
            </a:endParaRPr>
          </a:p>
          <a:p>
            <a:pPr eaLnBrk="1" hangingPunct="1">
              <a:buFontTx/>
              <a:buNone/>
            </a:pPr>
            <a:r>
              <a:rPr lang="en-US" u="sng" dirty="0" smtClean="0">
                <a:latin typeface="Arial Narrow" charset="0"/>
              </a:rPr>
              <a:t>  </a:t>
            </a:r>
            <a:r>
              <a:rPr lang="en-US" u="sng" dirty="0">
                <a:latin typeface="Arial Narrow" charset="0"/>
              </a:rPr>
              <a:t>Chronic Lymphocytic (Hashimoto) Thyroiditis</a:t>
            </a:r>
          </a:p>
          <a:p>
            <a:pPr eaLnBrk="1" hangingPunct="1">
              <a:buFontTx/>
              <a:buNone/>
            </a:pPr>
            <a:r>
              <a:rPr lang="en-US" i="1" dirty="0">
                <a:latin typeface="Arial Narrow" charset="0"/>
              </a:rPr>
              <a:t>-    Is the most common cause of hypothyroidism in areas of the world where iodine levels are sufficient.</a:t>
            </a:r>
          </a:p>
          <a:p>
            <a:pPr eaLnBrk="1" hangingPunct="1">
              <a:buFontTx/>
              <a:buNone/>
            </a:pPr>
            <a:r>
              <a:rPr lang="en-US" dirty="0">
                <a:latin typeface="Arial Narrow" charset="0"/>
              </a:rPr>
              <a:t> -    It is characterized by gradual thyroid failure secondary to autoimmune destruction of the thyroid gland</a:t>
            </a:r>
          </a:p>
          <a:p>
            <a:pPr eaLnBrk="1" hangingPunct="1">
              <a:buFontTx/>
              <a:buNone/>
            </a:pPr>
            <a:r>
              <a:rPr lang="en-US" dirty="0">
                <a:latin typeface="Arial Narrow" charset="0"/>
              </a:rPr>
              <a:t>-   It is most prevalent between the ages of 45 and 65 years and is more common in women than in men</a:t>
            </a:r>
          </a:p>
          <a:p>
            <a:pPr eaLnBrk="1" hangingPunct="1">
              <a:buFontTx/>
              <a:buNone/>
            </a:pPr>
            <a:r>
              <a:rPr lang="en-US" dirty="0">
                <a:latin typeface="Arial Narrow" charset="0"/>
              </a:rPr>
              <a:t>-   It can occur in children and is a major cause of non-endemic goiter in children</a:t>
            </a:r>
            <a:r>
              <a:rPr lang="en-US" u="sng" dirty="0">
                <a:latin typeface="Arial Narrow" charset="0"/>
              </a:rPr>
              <a:t> </a:t>
            </a:r>
          </a:p>
          <a:p>
            <a:pPr eaLnBrk="1" hangingPunct="1">
              <a:buFontTx/>
              <a:buNone/>
            </a:pPr>
            <a:endParaRPr lang="en-US" dirty="0">
              <a:latin typeface="Arial Narrow" charset="0"/>
            </a:endParaRPr>
          </a:p>
          <a:p>
            <a:pPr eaLnBrk="1" hangingPunct="1">
              <a:buFontTx/>
              <a:buNone/>
            </a:pPr>
            <a:endParaRPr lang="ar-JO" dirty="0">
              <a:latin typeface="Calibri" charset="0"/>
              <a:cs typeface="Arial" charset="0"/>
            </a:endParaRPr>
          </a:p>
          <a:p>
            <a:pPr eaLnBrk="1" hangingPunct="1">
              <a:buFontTx/>
              <a:buNone/>
            </a:pPr>
            <a:endParaRPr lang="ar-JO" dirty="0">
              <a:latin typeface="Calibri" charset="0"/>
              <a:cs typeface="Arial" charset="0"/>
            </a:endParaRPr>
          </a:p>
          <a:p>
            <a:pPr eaLnBrk="1" hangingPunct="1">
              <a:buFontTx/>
              <a:buNone/>
            </a:pPr>
            <a:endParaRPr lang="ar-JO" dirty="0">
              <a:latin typeface="Calibri" charset="0"/>
              <a:cs typeface="Arial" charset="0"/>
            </a:endParaRPr>
          </a:p>
        </p:txBody>
      </p:sp>
    </p:spTree>
    <p:extLst>
      <p:ext uri="{BB962C8B-B14F-4D97-AF65-F5344CB8AC3E}">
        <p14:creationId xmlns:p14="http://schemas.microsoft.com/office/powerpoint/2010/main" xmlns="" val="16557867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0" y="381000"/>
            <a:ext cx="9144000" cy="6477000"/>
          </a:xfrm>
        </p:spPr>
        <p:txBody>
          <a:bodyPr>
            <a:normAutofit fontScale="92500" lnSpcReduction="10000"/>
          </a:bodyPr>
          <a:lstStyle/>
          <a:p>
            <a:pPr eaLnBrk="1" hangingPunct="1">
              <a:buFontTx/>
              <a:buNone/>
            </a:pPr>
            <a:r>
              <a:rPr lang="en-US" u="sng" dirty="0">
                <a:latin typeface="Arial Narrow" charset="0"/>
              </a:rPr>
              <a:t>PATHOGENESIS </a:t>
            </a:r>
            <a:r>
              <a:rPr lang="en-US" u="sng" dirty="0" smtClean="0">
                <a:latin typeface="Arial Narrow" charset="0"/>
              </a:rPr>
              <a:t> :</a:t>
            </a:r>
            <a:r>
              <a:rPr lang="en-US" u="sng" dirty="0">
                <a:latin typeface="Arial Narrow" charset="0"/>
              </a:rPr>
              <a:t>- </a:t>
            </a:r>
          </a:p>
          <a:p>
            <a:pPr eaLnBrk="1" hangingPunct="1">
              <a:buFontTx/>
              <a:buNone/>
            </a:pPr>
            <a:r>
              <a:rPr lang="en-US" u="sng" dirty="0">
                <a:latin typeface="Arial Narrow" charset="0"/>
              </a:rPr>
              <a:t>Caused by breakdown in self-tolerance to thyroid antigens </a:t>
            </a:r>
          </a:p>
          <a:p>
            <a:pPr eaLnBrk="1" hangingPunct="1">
              <a:buFontTx/>
              <a:buNone/>
            </a:pPr>
            <a:r>
              <a:rPr lang="en-US" dirty="0">
                <a:latin typeface="Arial Narrow" charset="0"/>
              </a:rPr>
              <a:t>-  Circulating </a:t>
            </a:r>
            <a:r>
              <a:rPr lang="en-US" dirty="0">
                <a:solidFill>
                  <a:srgbClr val="FF0000"/>
                </a:solidFill>
                <a:latin typeface="Arial Narrow" charset="0"/>
              </a:rPr>
              <a:t>autoantibodies</a:t>
            </a:r>
            <a:r>
              <a:rPr lang="en-US" dirty="0">
                <a:latin typeface="Arial Narrow" charset="0"/>
              </a:rPr>
              <a:t> against thyroid antigens are-  present in the vast majority of patients </a:t>
            </a:r>
          </a:p>
          <a:p>
            <a:pPr eaLnBrk="1" hangingPunct="1">
              <a:buFontTx/>
              <a:buNone/>
            </a:pPr>
            <a:r>
              <a:rPr lang="en-US" dirty="0">
                <a:latin typeface="Arial Narrow" charset="0"/>
              </a:rPr>
              <a:t>-  Multiple immunologic  mechanisms may contribute to </a:t>
            </a:r>
            <a:r>
              <a:rPr lang="en-US" dirty="0" smtClean="0">
                <a:latin typeface="Arial Narrow" charset="0"/>
              </a:rPr>
              <a:t>thyroid </a:t>
            </a:r>
            <a:r>
              <a:rPr lang="en-US" dirty="0">
                <a:latin typeface="Arial Narrow" charset="0"/>
              </a:rPr>
              <a:t>damage   , </a:t>
            </a:r>
          </a:p>
          <a:p>
            <a:pPr marL="571500" indent="-571500" eaLnBrk="1" hangingPunct="1">
              <a:buFontTx/>
              <a:buAutoNum type="romanUcPeriod"/>
            </a:pPr>
            <a:r>
              <a:rPr lang="en-US" dirty="0" smtClean="0">
                <a:solidFill>
                  <a:srgbClr val="FF0000"/>
                </a:solidFill>
                <a:latin typeface="Arial Narrow" charset="0"/>
              </a:rPr>
              <a:t>Cytokine</a:t>
            </a:r>
            <a:r>
              <a:rPr lang="en-US" dirty="0">
                <a:solidFill>
                  <a:srgbClr val="FF0000"/>
                </a:solidFill>
                <a:latin typeface="Arial Narrow" charset="0"/>
              </a:rPr>
              <a:t>-mediated </a:t>
            </a:r>
            <a:r>
              <a:rPr lang="en-US" dirty="0">
                <a:latin typeface="Arial Narrow" charset="0"/>
              </a:rPr>
              <a:t>cell death:  Excessive T cell activation leads to the production of inflammatory cytokines such as IFN-</a:t>
            </a:r>
            <a:r>
              <a:rPr lang="en-US" dirty="0" err="1">
                <a:latin typeface="Arial Narrow" charset="0"/>
              </a:rPr>
              <a:t>γ</a:t>
            </a:r>
            <a:r>
              <a:rPr lang="en-US" dirty="0">
                <a:latin typeface="Arial Narrow" charset="0"/>
              </a:rPr>
              <a:t> in the thyroid  with resultant recruitment and activation of macrophages and damage to follicles  </a:t>
            </a:r>
            <a:r>
              <a:rPr lang="en-US" dirty="0" smtClean="0">
                <a:latin typeface="Arial Narrow" charset="0"/>
              </a:rPr>
              <a:t>.</a:t>
            </a:r>
          </a:p>
          <a:p>
            <a:pPr marL="571500" indent="-571500">
              <a:buFontTx/>
              <a:buAutoNum type="romanUcPeriod"/>
            </a:pPr>
            <a:r>
              <a:rPr lang="en-US" dirty="0">
                <a:latin typeface="Arial Narrow" pitchFamily="34" charset="0"/>
              </a:rPr>
              <a:t>Binding of anti-thyroid antibodies (</a:t>
            </a:r>
            <a:r>
              <a:rPr lang="en-US" dirty="0" err="1">
                <a:latin typeface="Arial Narrow" pitchFamily="34" charset="0"/>
              </a:rPr>
              <a:t>antithyroglobulin</a:t>
            </a:r>
            <a:r>
              <a:rPr lang="en-US" dirty="0">
                <a:latin typeface="Arial Narrow" pitchFamily="34" charset="0"/>
              </a:rPr>
              <a:t>, and </a:t>
            </a:r>
            <a:r>
              <a:rPr lang="en-US" dirty="0" err="1">
                <a:latin typeface="Arial Narrow" pitchFamily="34" charset="0"/>
              </a:rPr>
              <a:t>antithyroid</a:t>
            </a:r>
            <a:r>
              <a:rPr lang="en-US" dirty="0">
                <a:latin typeface="Arial Narrow" pitchFamily="34" charset="0"/>
              </a:rPr>
              <a:t> peroxidase antibodies), followed by </a:t>
            </a:r>
            <a:r>
              <a:rPr lang="en-US" dirty="0">
                <a:solidFill>
                  <a:srgbClr val="FF0000"/>
                </a:solidFill>
                <a:latin typeface="Arial Narrow" pitchFamily="34" charset="0"/>
              </a:rPr>
              <a:t>antibody- dependent cell-mediated cytotoxicity </a:t>
            </a:r>
            <a:endParaRPr lang="en-US" dirty="0" smtClean="0">
              <a:solidFill>
                <a:srgbClr val="FF0000"/>
              </a:solidFill>
              <a:latin typeface="Arial Narrow" pitchFamily="34" charset="0"/>
            </a:endParaRPr>
          </a:p>
          <a:p>
            <a:pPr marL="571500" indent="-571500">
              <a:buFontTx/>
              <a:buAutoNum type="romanUcPeriod"/>
            </a:pPr>
            <a:r>
              <a:rPr lang="en-US" dirty="0" smtClean="0">
                <a:solidFill>
                  <a:srgbClr val="FF0000"/>
                </a:solidFill>
                <a:latin typeface="Arial Narrow" pitchFamily="34" charset="0"/>
              </a:rPr>
              <a:t>T cell mediated cytotoxicity.</a:t>
            </a:r>
            <a:endParaRPr lang="en-US" dirty="0">
              <a:solidFill>
                <a:srgbClr val="FF0000"/>
              </a:solidFill>
              <a:latin typeface="Arial Narrow" pitchFamily="34" charset="0"/>
            </a:endParaRPr>
          </a:p>
          <a:p>
            <a:pPr marL="571500" indent="-571500" eaLnBrk="1" hangingPunct="1">
              <a:buFontTx/>
              <a:buAutoNum type="romanUcPeriod"/>
            </a:pPr>
            <a:endParaRPr lang="en-US" dirty="0" smtClean="0">
              <a:latin typeface="Arial Narrow" charset="0"/>
            </a:endParaRPr>
          </a:p>
          <a:p>
            <a:pPr marL="571500" indent="-571500" eaLnBrk="1" hangingPunct="1">
              <a:buFontTx/>
              <a:buAutoNum type="romanUcPeriod"/>
            </a:pPr>
            <a:endParaRPr lang="ar-JO" dirty="0">
              <a:latin typeface="Arial Narrow" charset="0"/>
              <a:cs typeface="Arial" charset="0"/>
            </a:endParaRPr>
          </a:p>
        </p:txBody>
      </p:sp>
    </p:spTree>
    <p:extLst>
      <p:ext uri="{BB962C8B-B14F-4D97-AF65-F5344CB8AC3E}">
        <p14:creationId xmlns:p14="http://schemas.microsoft.com/office/powerpoint/2010/main" xmlns="" val="33766543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HASHIMOTO</a:t>
            </a:r>
            <a:endParaRPr lang="en-US" dirty="0"/>
          </a:p>
        </p:txBody>
      </p:sp>
      <p:pic>
        <p:nvPicPr>
          <p:cNvPr id="4" name="Content Placeholder 3" descr="03-cat-sistema-endocrino-i-21-728.jpg"/>
          <p:cNvPicPr>
            <a:picLocks noGrp="1" noChangeAspect="1"/>
          </p:cNvPicPr>
          <p:nvPr>
            <p:ph idx="1"/>
          </p:nvPr>
        </p:nvPicPr>
        <p:blipFill>
          <a:blip r:embed="rId2">
            <a:extLst>
              <a:ext uri="{28A0092B-C50C-407E-A947-70E740481C1C}">
                <a14:useLocalDpi xmlns:a14="http://schemas.microsoft.com/office/drawing/2010/main" xmlns="" val="0"/>
              </a:ext>
            </a:extLst>
          </a:blip>
          <a:srcRect t="13336" b="13336"/>
          <a:stretch>
            <a:fillRect/>
          </a:stretch>
        </p:blipFill>
        <p:spPr/>
      </p:pic>
    </p:spTree>
    <p:extLst>
      <p:ext uri="{BB962C8B-B14F-4D97-AF65-F5344CB8AC3E}">
        <p14:creationId xmlns:p14="http://schemas.microsoft.com/office/powerpoint/2010/main" xmlns="" val="2498571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477000"/>
          </a:xfrm>
        </p:spPr>
        <p:txBody>
          <a:bodyPr rtlCol="0">
            <a:normAutofit/>
          </a:bodyPr>
          <a:lstStyle/>
          <a:p>
            <a:pPr eaLnBrk="1" fontAlgn="auto" hangingPunct="1">
              <a:spcAft>
                <a:spcPts val="0"/>
              </a:spcAft>
              <a:buFontTx/>
              <a:buNone/>
              <a:defRPr/>
            </a:pPr>
            <a:r>
              <a:rPr lang="en-US" dirty="0" smtClean="0">
                <a:latin typeface="Arial Narrow" pitchFamily="34" charset="0"/>
                <a:ea typeface="+mn-ea"/>
              </a:rPr>
              <a:t>. </a:t>
            </a:r>
          </a:p>
          <a:p>
            <a:pPr marL="0" indent="0" eaLnBrk="1" fontAlgn="auto" hangingPunct="1">
              <a:spcAft>
                <a:spcPts val="0"/>
              </a:spcAft>
              <a:buNone/>
              <a:defRPr/>
            </a:pPr>
            <a:r>
              <a:rPr lang="en-US" dirty="0" smtClean="0">
                <a:latin typeface="Arial Narrow" pitchFamily="34" charset="0"/>
                <a:ea typeface="+mn-ea"/>
              </a:rPr>
              <a:t>HASHIMOTO</a:t>
            </a:r>
          </a:p>
          <a:p>
            <a:pPr marL="0" indent="0" eaLnBrk="1" fontAlgn="auto" hangingPunct="1">
              <a:spcAft>
                <a:spcPts val="0"/>
              </a:spcAft>
              <a:buNone/>
              <a:defRPr/>
            </a:pPr>
            <a:endParaRPr lang="en-US" dirty="0" smtClean="0">
              <a:latin typeface="Arial Narrow" pitchFamily="34" charset="0"/>
              <a:ea typeface="+mn-ea"/>
            </a:endParaRPr>
          </a:p>
          <a:p>
            <a:pPr eaLnBrk="1" fontAlgn="auto" hangingPunct="1">
              <a:spcAft>
                <a:spcPts val="0"/>
              </a:spcAft>
              <a:buFontTx/>
              <a:buNone/>
              <a:defRPr/>
            </a:pPr>
            <a:r>
              <a:rPr lang="en-US" dirty="0" smtClean="0">
                <a:latin typeface="Arial Narrow" pitchFamily="34" charset="0"/>
                <a:ea typeface="+mn-ea"/>
              </a:rPr>
              <a:t>- A significant genetic component is supported by the</a:t>
            </a:r>
          </a:p>
          <a:p>
            <a:pPr marL="514350" indent="-514350" eaLnBrk="1" fontAlgn="auto" hangingPunct="1">
              <a:spcAft>
                <a:spcPts val="0"/>
              </a:spcAft>
              <a:buFontTx/>
              <a:buNone/>
              <a:defRPr/>
            </a:pPr>
            <a:r>
              <a:rPr lang="en-US" dirty="0" smtClean="0">
                <a:latin typeface="Arial Narrow" pitchFamily="34" charset="0"/>
                <a:ea typeface="+mn-ea"/>
              </a:rPr>
              <a:t>a. Concordance  of disease in </a:t>
            </a:r>
            <a:r>
              <a:rPr lang="en-US" dirty="0" smtClean="0">
                <a:ea typeface="+mn-ea"/>
              </a:rPr>
              <a:t> </a:t>
            </a:r>
            <a:r>
              <a:rPr lang="en-US" dirty="0" smtClean="0">
                <a:latin typeface="Arial Narrow" pitchFamily="34" charset="0"/>
                <a:ea typeface="+mn-ea"/>
              </a:rPr>
              <a:t>40% of monozygotic twins,</a:t>
            </a:r>
          </a:p>
          <a:p>
            <a:pPr marL="514350" indent="-514350" eaLnBrk="1" fontAlgn="auto" hangingPunct="1">
              <a:spcAft>
                <a:spcPts val="0"/>
              </a:spcAft>
              <a:buFontTx/>
              <a:buNone/>
              <a:defRPr/>
            </a:pPr>
            <a:r>
              <a:rPr lang="en-US" dirty="0" smtClean="0">
                <a:latin typeface="Arial Narrow" pitchFamily="34" charset="0"/>
                <a:ea typeface="+mn-ea"/>
              </a:rPr>
              <a:t> b. the presence of circulating </a:t>
            </a:r>
            <a:r>
              <a:rPr lang="en-US" dirty="0" err="1" smtClean="0">
                <a:latin typeface="Arial Narrow" pitchFamily="34" charset="0"/>
                <a:ea typeface="+mn-ea"/>
              </a:rPr>
              <a:t>antithyroid</a:t>
            </a:r>
            <a:r>
              <a:rPr lang="en-US" dirty="0" smtClean="0">
                <a:latin typeface="Arial Narrow" pitchFamily="34" charset="0"/>
                <a:ea typeface="+mn-ea"/>
              </a:rPr>
              <a:t> antibodies in 50% of asymptomatic siblings of affected patients</a:t>
            </a:r>
            <a:r>
              <a:rPr lang="en-US" dirty="0" smtClean="0">
                <a:ea typeface="+mn-ea"/>
              </a:rPr>
              <a:t> . </a:t>
            </a:r>
          </a:p>
          <a:p>
            <a:pPr eaLnBrk="1" fontAlgn="auto" hangingPunct="1">
              <a:spcAft>
                <a:spcPts val="0"/>
              </a:spcAft>
              <a:buFontTx/>
              <a:buChar char="-"/>
              <a:defRPr/>
            </a:pPr>
            <a:endParaRPr lang="en-US" dirty="0" smtClean="0">
              <a:latin typeface="Arial Narrow" pitchFamily="34" charset="0"/>
              <a:ea typeface="+mn-ea"/>
            </a:endParaRPr>
          </a:p>
        </p:txBody>
      </p:sp>
    </p:spTree>
    <p:extLst>
      <p:ext uri="{BB962C8B-B14F-4D97-AF65-F5344CB8AC3E}">
        <p14:creationId xmlns:p14="http://schemas.microsoft.com/office/powerpoint/2010/main" xmlns="" val="1713634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400800"/>
          </a:xfrm>
        </p:spPr>
        <p:txBody>
          <a:bodyPr/>
          <a:lstStyle/>
          <a:p>
            <a:pPr eaLnBrk="1" hangingPunct="1"/>
            <a:r>
              <a:rPr lang="en-US" u="sng">
                <a:latin typeface="Arial Narrow" charset="0"/>
              </a:rPr>
              <a:t>Gross :</a:t>
            </a:r>
          </a:p>
          <a:p>
            <a:pPr eaLnBrk="1" hangingPunct="1">
              <a:buFont typeface="Arial" charset="0"/>
              <a:buNone/>
            </a:pPr>
            <a:r>
              <a:rPr lang="en-US">
                <a:latin typeface="Arial Narrow" charset="0"/>
              </a:rPr>
              <a:t>-    Diffuse and symmetric enlargement of the thyroid  but localized enlargement may be seen in some cases to raise suspicion for neoplasm</a:t>
            </a:r>
          </a:p>
          <a:p>
            <a:pPr eaLnBrk="1" hangingPunct="1">
              <a:buFontTx/>
              <a:buNone/>
            </a:pPr>
            <a:r>
              <a:rPr lang="en-US" u="sng">
                <a:latin typeface="Arial Narrow" charset="0"/>
              </a:rPr>
              <a:t>Microscopic examination </a:t>
            </a:r>
            <a:r>
              <a:rPr lang="en-US">
                <a:latin typeface="Arial Narrow" charset="0"/>
              </a:rPr>
              <a:t>reveals</a:t>
            </a:r>
          </a:p>
          <a:p>
            <a:pPr eaLnBrk="1" hangingPunct="1">
              <a:buFontTx/>
              <a:buNone/>
            </a:pPr>
            <a:r>
              <a:rPr lang="en-US">
                <a:latin typeface="Arial Narrow" charset="0"/>
              </a:rPr>
              <a:t>1.   Infiltration by  small lymphocytes, plasma cells, and well-developed germinal centers </a:t>
            </a:r>
          </a:p>
          <a:p>
            <a:pPr eaLnBrk="1" hangingPunct="1">
              <a:buFont typeface="Arial" charset="0"/>
              <a:buNone/>
            </a:pPr>
            <a:r>
              <a:rPr lang="en-US">
                <a:latin typeface="Arial Narrow" charset="0"/>
              </a:rPr>
              <a:t>2. The thyroid follicles are atrophic </a:t>
            </a:r>
          </a:p>
          <a:p>
            <a:pPr eaLnBrk="1" hangingPunct="1">
              <a:buFont typeface="Arial" charset="0"/>
              <a:buNone/>
            </a:pPr>
            <a:r>
              <a:rPr lang="en-US">
                <a:latin typeface="Arial Narrow" charset="0"/>
              </a:rPr>
              <a:t>2. Some follicles are lined  by epithelial cells with abundant eosinophilic, cytoplasm, termed</a:t>
            </a:r>
            <a:r>
              <a:rPr lang="en-US" b="1">
                <a:latin typeface="Arial Narrow" charset="0"/>
              </a:rPr>
              <a:t> </a:t>
            </a:r>
            <a:r>
              <a:rPr lang="en-US">
                <a:latin typeface="Arial Narrow" charset="0"/>
              </a:rPr>
              <a:t>Hürthle cells and  these Hurthle cells have numerous mitochondria </a:t>
            </a:r>
            <a:endParaRPr lang="en-US">
              <a:latin typeface="Calibri" charset="0"/>
            </a:endParaRPr>
          </a:p>
        </p:txBody>
      </p:sp>
    </p:spTree>
    <p:extLst>
      <p:ext uri="{BB962C8B-B14F-4D97-AF65-F5344CB8AC3E}">
        <p14:creationId xmlns:p14="http://schemas.microsoft.com/office/powerpoint/2010/main" xmlns="" val="1992381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15400" cy="6858000"/>
          </a:xfrm>
        </p:spPr>
        <p:txBody>
          <a:bodyPr/>
          <a:lstStyle/>
          <a:p>
            <a:pPr marL="514350" indent="-514350" eaLnBrk="1" fontAlgn="auto" hangingPunct="1">
              <a:spcAft>
                <a:spcPts val="0"/>
              </a:spcAft>
              <a:buFontTx/>
              <a:buNone/>
              <a:defRPr/>
            </a:pPr>
            <a:r>
              <a:rPr lang="en-US" sz="3500" dirty="0" smtClean="0">
                <a:latin typeface="Arial Narrow" pitchFamily="34" charset="0"/>
                <a:ea typeface="+mn-ea"/>
              </a:rPr>
              <a:t> -  </a:t>
            </a:r>
            <a:r>
              <a:rPr lang="en-US" dirty="0" smtClean="0">
                <a:latin typeface="Arial Narrow" pitchFamily="34" charset="0"/>
                <a:ea typeface="+mn-ea"/>
              </a:rPr>
              <a:t>Less commonly, the thyroid is small due to  extensive fibrosis (</a:t>
            </a:r>
            <a:r>
              <a:rPr lang="en-US" dirty="0" err="1" smtClean="0">
                <a:latin typeface="Arial Narrow" pitchFamily="34" charset="0"/>
                <a:ea typeface="+mn-ea"/>
              </a:rPr>
              <a:t>fibrosing</a:t>
            </a:r>
            <a:r>
              <a:rPr lang="en-US" dirty="0" smtClean="0">
                <a:latin typeface="Arial Narrow" pitchFamily="34" charset="0"/>
                <a:ea typeface="+mn-ea"/>
              </a:rPr>
              <a:t> variant) but unlike </a:t>
            </a:r>
            <a:r>
              <a:rPr lang="en-US" dirty="0" err="1" smtClean="0">
                <a:latin typeface="Arial Narrow" pitchFamily="34" charset="0"/>
                <a:ea typeface="+mn-ea"/>
              </a:rPr>
              <a:t>Reidel</a:t>
            </a:r>
            <a:r>
              <a:rPr lang="en-US" dirty="0" smtClean="0">
                <a:latin typeface="Arial Narrow" pitchFamily="34" charset="0"/>
                <a:ea typeface="+mn-ea"/>
              </a:rPr>
              <a:t> </a:t>
            </a:r>
            <a:r>
              <a:rPr lang="en-US" dirty="0" err="1" smtClean="0">
                <a:latin typeface="Arial Narrow" pitchFamily="34" charset="0"/>
                <a:ea typeface="+mn-ea"/>
              </a:rPr>
              <a:t>thyroiditis</a:t>
            </a:r>
            <a:r>
              <a:rPr lang="en-US" dirty="0" smtClean="0">
                <a:latin typeface="Arial Narrow" pitchFamily="34" charset="0"/>
                <a:ea typeface="+mn-ea"/>
              </a:rPr>
              <a:t>, the fibrosis does not extend beyond the capsule of the gland.</a:t>
            </a:r>
          </a:p>
          <a:p>
            <a:pPr marL="514350" indent="-514350" eaLnBrk="1" fontAlgn="auto" hangingPunct="1">
              <a:spcAft>
                <a:spcPts val="0"/>
              </a:spcAft>
              <a:buFontTx/>
              <a:buNone/>
              <a:defRPr/>
            </a:pPr>
            <a:r>
              <a:rPr lang="en-US" b="1" i="1" u="sng" dirty="0" smtClean="0">
                <a:latin typeface="Arial Narrow" pitchFamily="34" charset="0"/>
                <a:ea typeface="+mn-ea"/>
              </a:rPr>
              <a:t>Clinically</a:t>
            </a:r>
            <a:r>
              <a:rPr lang="en-US" dirty="0" smtClean="0">
                <a:latin typeface="Arial Narrow" pitchFamily="34" charset="0"/>
                <a:ea typeface="+mn-ea"/>
              </a:rPr>
              <a:t> , </a:t>
            </a:r>
          </a:p>
          <a:p>
            <a:pPr marL="514350" indent="-514350" eaLnBrk="1" fontAlgn="auto" hangingPunct="1">
              <a:spcAft>
                <a:spcPts val="0"/>
              </a:spcAft>
              <a:buFont typeface="Arial" charset="0"/>
              <a:buAutoNum type="arabicPeriod"/>
              <a:defRPr/>
            </a:pPr>
            <a:r>
              <a:rPr lang="en-US" i="1" dirty="0" smtClean="0">
                <a:latin typeface="Arial Narrow" pitchFamily="34" charset="0"/>
                <a:ea typeface="+mn-ea"/>
              </a:rPr>
              <a:t>Painless thyroid enlargement associated with some degree of hypothyroidism,</a:t>
            </a:r>
          </a:p>
          <a:p>
            <a:pPr marL="514350" indent="-514350" eaLnBrk="1" fontAlgn="auto" hangingPunct="1">
              <a:spcAft>
                <a:spcPts val="0"/>
              </a:spcAft>
              <a:buFont typeface="Arial" charset="0"/>
              <a:buAutoNum type="arabicPeriod"/>
              <a:defRPr/>
            </a:pPr>
            <a:r>
              <a:rPr lang="en-US" dirty="0" smtClean="0">
                <a:latin typeface="Arial Narrow" pitchFamily="34" charset="0"/>
                <a:ea typeface="+mn-ea"/>
              </a:rPr>
              <a:t> -  In the usual clinical course, hypothyroidism develops gradually.; however, it </a:t>
            </a:r>
            <a:r>
              <a:rPr lang="en-US" i="1" dirty="0" smtClean="0">
                <a:latin typeface="Arial Narrow" pitchFamily="34" charset="0"/>
                <a:ea typeface="+mn-ea"/>
              </a:rPr>
              <a:t>may be preceded by transient </a:t>
            </a:r>
            <a:r>
              <a:rPr lang="en-US" i="1" dirty="0" err="1" smtClean="0">
                <a:latin typeface="Arial Narrow" pitchFamily="34" charset="0"/>
                <a:ea typeface="+mn-ea"/>
              </a:rPr>
              <a:t>thyrotoxicosis</a:t>
            </a:r>
            <a:r>
              <a:rPr lang="en-US" dirty="0" smtClean="0">
                <a:latin typeface="Arial Narrow" pitchFamily="34" charset="0"/>
                <a:ea typeface="+mn-ea"/>
              </a:rPr>
              <a:t> due to disruption of thyroid follicles ,and   secondary release of thyroid hormones (</a:t>
            </a:r>
            <a:r>
              <a:rPr lang="en-US" i="1" dirty="0" err="1" smtClean="0">
                <a:latin typeface="Arial Narrow" pitchFamily="34" charset="0"/>
                <a:ea typeface="+mn-ea"/>
              </a:rPr>
              <a:t>hashitoxicosis</a:t>
            </a:r>
            <a:r>
              <a:rPr lang="en-US" dirty="0" smtClean="0">
                <a:latin typeface="Arial Narrow" pitchFamily="34" charset="0"/>
                <a:ea typeface="+mn-ea"/>
              </a:rPr>
              <a:t>). </a:t>
            </a:r>
          </a:p>
          <a:p>
            <a:pPr eaLnBrk="1" hangingPunct="1">
              <a:defRPr/>
            </a:pPr>
            <a:endParaRPr lang="en-US" dirty="0">
              <a:ea typeface="+mn-ea"/>
            </a:endParaRPr>
          </a:p>
        </p:txBody>
      </p:sp>
    </p:spTree>
    <p:extLst>
      <p:ext uri="{BB962C8B-B14F-4D97-AF65-F5344CB8AC3E}">
        <p14:creationId xmlns:p14="http://schemas.microsoft.com/office/powerpoint/2010/main" xmlns="" val="3653600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Calibri" charset="0"/>
              </a:rPr>
              <a:t>Hashimoto thyroiditis</a:t>
            </a:r>
            <a:endParaRPr lang="ar-JO">
              <a:latin typeface="Calibri" charset="0"/>
              <a:cs typeface="Times New Roman" charset="0"/>
            </a:endParaRPr>
          </a:p>
        </p:txBody>
      </p:sp>
      <p:pic>
        <p:nvPicPr>
          <p:cNvPr id="19459" name="Picture 2" descr="C:\Users\USER\Desktop\1.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0" y="1905000"/>
            <a:ext cx="8610600" cy="4953000"/>
          </a:xfrm>
          <a:noFill/>
        </p:spPr>
      </p:pic>
    </p:spTree>
    <p:extLst>
      <p:ext uri="{BB962C8B-B14F-4D97-AF65-F5344CB8AC3E}">
        <p14:creationId xmlns:p14="http://schemas.microsoft.com/office/powerpoint/2010/main" xmlns="" val="4007863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yroid_gland_40X.jpg"/>
          <p:cNvPicPr>
            <a:picLocks noGrp="1" noChangeAspect="1"/>
          </p:cNvPicPr>
          <p:nvPr>
            <p:ph idx="1"/>
          </p:nvPr>
        </p:nvPicPr>
        <p:blipFill>
          <a:blip r:embed="rId2">
            <a:extLst>
              <a:ext uri="{28A0092B-C50C-407E-A947-70E740481C1C}">
                <a14:useLocalDpi xmlns:a14="http://schemas.microsoft.com/office/drawing/2010/main" xmlns="" val="0"/>
              </a:ext>
            </a:extLst>
          </a:blip>
          <a:srcRect t="13213" b="13213"/>
          <a:stretch>
            <a:fillRect/>
          </a:stretch>
        </p:blipFill>
        <p:spPr/>
      </p:pic>
    </p:spTree>
    <p:extLst>
      <p:ext uri="{BB962C8B-B14F-4D97-AF65-F5344CB8AC3E}">
        <p14:creationId xmlns:p14="http://schemas.microsoft.com/office/powerpoint/2010/main" xmlns="" val="1745699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324600"/>
          </a:xfrm>
        </p:spPr>
        <p:txBody>
          <a:bodyPr>
            <a:normAutofit/>
          </a:bodyPr>
          <a:lstStyle/>
          <a:p>
            <a:pPr eaLnBrk="1" hangingPunct="1">
              <a:buFontTx/>
              <a:buNone/>
            </a:pPr>
            <a:r>
              <a:rPr lang="en-US" sz="3600" dirty="0">
                <a:latin typeface="Arial Narrow" charset="0"/>
              </a:rPr>
              <a:t>-   Patients with Hashimoto thyroiditis often :</a:t>
            </a:r>
            <a:endParaRPr lang="ar-JO" sz="3600" dirty="0">
              <a:latin typeface="Calibri" charset="0"/>
              <a:cs typeface="Arial" charset="0"/>
            </a:endParaRPr>
          </a:p>
          <a:p>
            <a:pPr eaLnBrk="1" hangingPunct="1">
              <a:buFontTx/>
              <a:buNone/>
            </a:pPr>
            <a:r>
              <a:rPr lang="en-US" sz="3600" dirty="0">
                <a:latin typeface="Arial Narrow" charset="0"/>
              </a:rPr>
              <a:t>1. Have </a:t>
            </a:r>
            <a:r>
              <a:rPr lang="en-US" sz="3600" i="1" dirty="0">
                <a:latin typeface="Arial Narrow" charset="0"/>
              </a:rPr>
              <a:t>other autoimmune diseases</a:t>
            </a:r>
          </a:p>
          <a:p>
            <a:pPr eaLnBrk="1" hangingPunct="1">
              <a:buFontTx/>
              <a:buNone/>
            </a:pPr>
            <a:r>
              <a:rPr lang="en-US" sz="3600" dirty="0">
                <a:latin typeface="Arial Narrow" charset="0"/>
              </a:rPr>
              <a:t>2. .Are at </a:t>
            </a:r>
            <a:r>
              <a:rPr lang="en-US" sz="3600" i="1" dirty="0">
                <a:latin typeface="Arial Narrow" charset="0"/>
              </a:rPr>
              <a:t>increased risk for the development of </a:t>
            </a:r>
            <a:r>
              <a:rPr lang="en-US" sz="3600" i="1" dirty="0">
                <a:solidFill>
                  <a:srgbClr val="FF0000"/>
                </a:solidFill>
                <a:latin typeface="Arial Narrow" charset="0"/>
              </a:rPr>
              <a:t>B cell non-Hodgkin lymphomas</a:t>
            </a:r>
            <a:r>
              <a:rPr lang="en-US" sz="3600" dirty="0">
                <a:solidFill>
                  <a:srgbClr val="FF0000"/>
                </a:solidFill>
                <a:latin typeface="Arial Narrow" charset="0"/>
              </a:rPr>
              <a:t>  within the thyroid gland. </a:t>
            </a:r>
          </a:p>
          <a:p>
            <a:pPr eaLnBrk="1" hangingPunct="1">
              <a:buFontTx/>
              <a:buNone/>
            </a:pPr>
            <a:r>
              <a:rPr lang="en-US" sz="3600" u="sng" dirty="0">
                <a:latin typeface="Arial Narrow" charset="0"/>
              </a:rPr>
              <a:t>Note</a:t>
            </a:r>
            <a:r>
              <a:rPr lang="en-US" sz="3600" dirty="0">
                <a:latin typeface="Arial Narrow" charset="0"/>
              </a:rPr>
              <a:t>: </a:t>
            </a:r>
          </a:p>
          <a:p>
            <a:pPr eaLnBrk="1" hangingPunct="1">
              <a:buFontTx/>
              <a:buNone/>
            </a:pPr>
            <a:r>
              <a:rPr lang="en-US" sz="3600" dirty="0">
                <a:latin typeface="Arial Narrow" charset="0"/>
              </a:rPr>
              <a:t>-   The relationship between Hashimoto disease and thyroid epithelial cancers remains controversial, with some morphologic and molecular studies suggesting a predisposition to papillary carcinomas </a:t>
            </a:r>
          </a:p>
          <a:p>
            <a:pPr eaLnBrk="1" hangingPunct="1">
              <a:buFontTx/>
              <a:buNone/>
            </a:pPr>
            <a:endParaRPr lang="ar-JO" dirty="0">
              <a:latin typeface="Calibri" charset="0"/>
              <a:cs typeface="Arial" charset="0"/>
            </a:endParaRPr>
          </a:p>
          <a:p>
            <a:pPr eaLnBrk="1" hangingPunct="1">
              <a:buFontTx/>
              <a:buNone/>
            </a:pPr>
            <a:endParaRPr lang="en-US" dirty="0">
              <a:latin typeface="Arial Narrow" charset="0"/>
            </a:endParaRPr>
          </a:p>
          <a:p>
            <a:pPr eaLnBrk="1" hangingPunct="1">
              <a:buFontTx/>
              <a:buNone/>
            </a:pPr>
            <a:endParaRPr lang="en-US" dirty="0">
              <a:latin typeface="Arial Narrow" charset="0"/>
            </a:endParaRPr>
          </a:p>
        </p:txBody>
      </p:sp>
    </p:spTree>
    <p:extLst>
      <p:ext uri="{BB962C8B-B14F-4D97-AF65-F5344CB8AC3E}">
        <p14:creationId xmlns:p14="http://schemas.microsoft.com/office/powerpoint/2010/main" xmlns="" val="41914774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324600"/>
          </a:xfrm>
        </p:spPr>
        <p:txBody>
          <a:bodyPr>
            <a:normAutofit/>
          </a:bodyPr>
          <a:lstStyle/>
          <a:p>
            <a:pPr eaLnBrk="1" hangingPunct="1">
              <a:buFontTx/>
              <a:buNone/>
            </a:pPr>
            <a:r>
              <a:rPr lang="en-US" u="sng" dirty="0">
                <a:latin typeface="Arial Narrow" charset="0"/>
              </a:rPr>
              <a:t> </a:t>
            </a:r>
            <a:r>
              <a:rPr lang="en-US" u="sng" dirty="0" smtClean="0">
                <a:latin typeface="Arial Narrow" charset="0"/>
              </a:rPr>
              <a:t>       </a:t>
            </a:r>
            <a:r>
              <a:rPr lang="en-US" u="sng" dirty="0" err="1">
                <a:latin typeface="Arial Narrow" charset="0"/>
              </a:rPr>
              <a:t>Subacute</a:t>
            </a:r>
            <a:r>
              <a:rPr lang="en-US" u="sng" dirty="0">
                <a:latin typeface="Arial Narrow" charset="0"/>
              </a:rPr>
              <a:t> Granulomatous (de </a:t>
            </a:r>
            <a:r>
              <a:rPr lang="en-US" u="sng" dirty="0" err="1">
                <a:latin typeface="Arial Narrow" charset="0"/>
              </a:rPr>
              <a:t>Quervain</a:t>
            </a:r>
            <a:r>
              <a:rPr lang="en-US" u="sng" dirty="0">
                <a:latin typeface="Arial Narrow" charset="0"/>
              </a:rPr>
              <a:t>) Thyroiditis </a:t>
            </a:r>
          </a:p>
          <a:p>
            <a:pPr eaLnBrk="1" hangingPunct="1">
              <a:buFontTx/>
              <a:buNone/>
            </a:pPr>
            <a:r>
              <a:rPr lang="en-US" dirty="0">
                <a:latin typeface="Arial Narrow" charset="0"/>
              </a:rPr>
              <a:t>-  Is much less common than Hashimoto disease</a:t>
            </a:r>
            <a:endParaRPr lang="ar-JO" dirty="0">
              <a:latin typeface="Calibri" charset="0"/>
              <a:cs typeface="Arial" charset="0"/>
            </a:endParaRPr>
          </a:p>
          <a:p>
            <a:pPr eaLnBrk="1" hangingPunct="1">
              <a:buFontTx/>
              <a:buNone/>
            </a:pPr>
            <a:r>
              <a:rPr lang="en-US" dirty="0">
                <a:latin typeface="Arial Narrow" charset="0"/>
              </a:rPr>
              <a:t>- Is most common between the ages of 30 and 50 and,</a:t>
            </a:r>
          </a:p>
          <a:p>
            <a:pPr eaLnBrk="1" hangingPunct="1">
              <a:buFontTx/>
              <a:buNone/>
            </a:pPr>
            <a:r>
              <a:rPr lang="en-US" dirty="0">
                <a:latin typeface="Arial Narrow" charset="0"/>
              </a:rPr>
              <a:t>-  More frequently in women than in men. </a:t>
            </a:r>
          </a:p>
          <a:p>
            <a:pPr eaLnBrk="1" hangingPunct="1">
              <a:buFontTx/>
              <a:buNone/>
            </a:pPr>
            <a:r>
              <a:rPr lang="en-US" dirty="0">
                <a:latin typeface="Arial Narrow" charset="0"/>
              </a:rPr>
              <a:t>- Is believed to be caused by a </a:t>
            </a:r>
            <a:r>
              <a:rPr lang="en-US" dirty="0">
                <a:solidFill>
                  <a:srgbClr val="FF0000"/>
                </a:solidFill>
                <a:latin typeface="Arial Narrow" charset="0"/>
              </a:rPr>
              <a:t>viral infection </a:t>
            </a:r>
            <a:r>
              <a:rPr lang="en-US" dirty="0">
                <a:latin typeface="Arial Narrow" charset="0"/>
              </a:rPr>
              <a:t>and a majority of patients have a history of an upper respiratory infection just before the onset of thyroiditis.</a:t>
            </a:r>
          </a:p>
          <a:p>
            <a:pPr eaLnBrk="1" hangingPunct="1">
              <a:buFontTx/>
              <a:buNone/>
            </a:pPr>
            <a:r>
              <a:rPr lang="en-US" dirty="0">
                <a:latin typeface="Arial Narrow" charset="0"/>
              </a:rPr>
              <a:t> </a:t>
            </a:r>
            <a:r>
              <a:rPr lang="en-US" u="sng" dirty="0">
                <a:latin typeface="Arial Narrow" charset="0"/>
              </a:rPr>
              <a:t>Gross-</a:t>
            </a:r>
            <a:r>
              <a:rPr lang="en-US" dirty="0">
                <a:latin typeface="Arial Narrow" charset="0"/>
              </a:rPr>
              <a:t> The gland has intact capsule, and may be unilaterally or bilaterally enlarged. </a:t>
            </a:r>
          </a:p>
        </p:txBody>
      </p:sp>
    </p:spTree>
    <p:extLst>
      <p:ext uri="{BB962C8B-B14F-4D97-AF65-F5344CB8AC3E}">
        <p14:creationId xmlns:p14="http://schemas.microsoft.com/office/powerpoint/2010/main" xmlns="" val="23435001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248400"/>
          </a:xfrm>
        </p:spPr>
        <p:txBody>
          <a:bodyPr>
            <a:normAutofit fontScale="92500" lnSpcReduction="10000"/>
          </a:bodyPr>
          <a:lstStyle/>
          <a:p>
            <a:pPr>
              <a:buNone/>
            </a:pPr>
            <a:r>
              <a:rPr lang="en-US" u="sng" dirty="0">
                <a:latin typeface="Arial Narrow" charset="0"/>
              </a:rPr>
              <a:t>Histologic examination reveals </a:t>
            </a:r>
          </a:p>
          <a:p>
            <a:pPr>
              <a:buNone/>
            </a:pPr>
            <a:r>
              <a:rPr lang="en-US" dirty="0">
                <a:latin typeface="Arial Narrow" charset="0"/>
              </a:rPr>
              <a:t>1.  Disruption of thyroid follicles, with extravasation of colloid </a:t>
            </a:r>
          </a:p>
          <a:p>
            <a:pPr eaLnBrk="1" hangingPunct="1">
              <a:lnSpc>
                <a:spcPct val="90000"/>
              </a:lnSpc>
              <a:buFontTx/>
              <a:buNone/>
            </a:pPr>
            <a:r>
              <a:rPr lang="en-US" dirty="0" smtClean="0">
                <a:latin typeface="Arial Narrow" charset="0"/>
              </a:rPr>
              <a:t>leading </a:t>
            </a:r>
            <a:r>
              <a:rPr lang="en-US" dirty="0">
                <a:latin typeface="Arial Narrow" charset="0"/>
              </a:rPr>
              <a:t>to a </a:t>
            </a:r>
            <a:r>
              <a:rPr lang="en-US" dirty="0" err="1">
                <a:latin typeface="Arial Narrow" charset="0"/>
              </a:rPr>
              <a:t>neutrophilic</a:t>
            </a:r>
            <a:r>
              <a:rPr lang="en-US" dirty="0">
                <a:latin typeface="Arial Narrow" charset="0"/>
              </a:rPr>
              <a:t> infiltrate, which is replaced by  lymphocytes, plasma cells, and macrophages.</a:t>
            </a:r>
          </a:p>
          <a:p>
            <a:pPr eaLnBrk="1" hangingPunct="1">
              <a:lnSpc>
                <a:spcPct val="90000"/>
              </a:lnSpc>
              <a:buFontTx/>
              <a:buNone/>
            </a:pPr>
            <a:r>
              <a:rPr lang="en-US" dirty="0">
                <a:latin typeface="Arial Narrow" charset="0"/>
              </a:rPr>
              <a:t> 2. The </a:t>
            </a:r>
            <a:r>
              <a:rPr lang="en-US" dirty="0" err="1">
                <a:latin typeface="Arial Narrow" charset="0"/>
              </a:rPr>
              <a:t>extravasated</a:t>
            </a:r>
            <a:r>
              <a:rPr lang="en-US" dirty="0">
                <a:latin typeface="Arial Narrow" charset="0"/>
              </a:rPr>
              <a:t> colloid provokes a </a:t>
            </a:r>
            <a:r>
              <a:rPr lang="en-US" dirty="0">
                <a:solidFill>
                  <a:srgbClr val="FF0000"/>
                </a:solidFill>
                <a:latin typeface="Arial Narrow" charset="0"/>
              </a:rPr>
              <a:t>granulomatous</a:t>
            </a:r>
            <a:r>
              <a:rPr lang="en-US" dirty="0">
                <a:latin typeface="Arial Narrow" charset="0"/>
              </a:rPr>
              <a:t> reaction with giant cells that contain fragments of colloid.</a:t>
            </a:r>
          </a:p>
          <a:p>
            <a:pPr eaLnBrk="1" hangingPunct="1">
              <a:lnSpc>
                <a:spcPct val="90000"/>
              </a:lnSpc>
              <a:buFontTx/>
              <a:buNone/>
            </a:pPr>
            <a:r>
              <a:rPr lang="en-US" dirty="0">
                <a:latin typeface="Arial Narrow" charset="0"/>
              </a:rPr>
              <a:t> 3. Healing occurs by resolution of inflammation and fibrosis.</a:t>
            </a:r>
            <a:r>
              <a:rPr lang="en-US" u="sng" dirty="0">
                <a:latin typeface="Arial Narrow" charset="0"/>
              </a:rPr>
              <a:t> </a:t>
            </a:r>
          </a:p>
          <a:p>
            <a:pPr eaLnBrk="1" hangingPunct="1">
              <a:lnSpc>
                <a:spcPct val="90000"/>
              </a:lnSpc>
              <a:buFontTx/>
              <a:buNone/>
            </a:pPr>
            <a:r>
              <a:rPr lang="en-US" u="sng" dirty="0">
                <a:latin typeface="Arial Narrow" charset="0"/>
              </a:rPr>
              <a:t>Clinical Features</a:t>
            </a:r>
            <a:r>
              <a:rPr lang="en-US" dirty="0">
                <a:latin typeface="Arial Narrow" charset="0"/>
              </a:rPr>
              <a:t> :</a:t>
            </a:r>
          </a:p>
          <a:p>
            <a:pPr eaLnBrk="1" hangingPunct="1">
              <a:lnSpc>
                <a:spcPct val="90000"/>
              </a:lnSpc>
              <a:buFontTx/>
              <a:buNone/>
            </a:pPr>
            <a:r>
              <a:rPr lang="en-US" dirty="0">
                <a:latin typeface="Arial Narrow" charset="0"/>
              </a:rPr>
              <a:t>-Acute onset characterized by neck pain  ( with swallowing) </a:t>
            </a:r>
          </a:p>
          <a:p>
            <a:pPr eaLnBrk="1" hangingPunct="1">
              <a:lnSpc>
                <a:spcPct val="90000"/>
              </a:lnSpc>
              <a:buFontTx/>
              <a:buNone/>
            </a:pPr>
            <a:r>
              <a:rPr lang="en-US" dirty="0">
                <a:latin typeface="Arial Narrow" charset="0"/>
              </a:rPr>
              <a:t>-  Fever, malaise, and variable enlargement of the thyroid. </a:t>
            </a:r>
          </a:p>
          <a:p>
            <a:pPr eaLnBrk="1" hangingPunct="1">
              <a:lnSpc>
                <a:spcPct val="90000"/>
              </a:lnSpc>
              <a:buFontTx/>
              <a:buNone/>
            </a:pPr>
            <a:r>
              <a:rPr lang="en-US" dirty="0">
                <a:latin typeface="Arial Narrow" charset="0"/>
              </a:rPr>
              <a:t>-   Transient hyperthyroidism may occur as a result of disruption of follicles and release of excessive hormones.</a:t>
            </a:r>
          </a:p>
          <a:p>
            <a:pPr eaLnBrk="1" hangingPunct="1">
              <a:lnSpc>
                <a:spcPct val="90000"/>
              </a:lnSpc>
              <a:buFontTx/>
              <a:buNone/>
            </a:pPr>
            <a:r>
              <a:rPr lang="en-US" dirty="0">
                <a:latin typeface="Arial Narrow" charset="0"/>
              </a:rPr>
              <a:t> -  The leukocyte count is increased.</a:t>
            </a:r>
          </a:p>
          <a:p>
            <a:pPr eaLnBrk="1" hangingPunct="1">
              <a:lnSpc>
                <a:spcPct val="90000"/>
              </a:lnSpc>
              <a:buFontTx/>
              <a:buNone/>
            </a:pPr>
            <a:r>
              <a:rPr lang="en-US" dirty="0">
                <a:latin typeface="Arial Narrow" charset="0"/>
              </a:rPr>
              <a:t> </a:t>
            </a:r>
            <a:endParaRPr lang="en-US" u="sng" dirty="0">
              <a:latin typeface="Arial Narrow" charset="0"/>
            </a:endParaRPr>
          </a:p>
          <a:p>
            <a:pPr eaLnBrk="1" hangingPunct="1">
              <a:lnSpc>
                <a:spcPct val="90000"/>
              </a:lnSpc>
              <a:buFontTx/>
              <a:buNone/>
            </a:pPr>
            <a:endParaRPr lang="en-US" dirty="0">
              <a:latin typeface="Arial Narrow" charset="0"/>
            </a:endParaRPr>
          </a:p>
          <a:p>
            <a:pPr eaLnBrk="1" hangingPunct="1">
              <a:lnSpc>
                <a:spcPct val="90000"/>
              </a:lnSpc>
              <a:buFontTx/>
              <a:buNone/>
            </a:pPr>
            <a:endParaRPr lang="en-US" dirty="0">
              <a:latin typeface="Arial Narrow" charset="0"/>
            </a:endParaRPr>
          </a:p>
          <a:p>
            <a:pPr eaLnBrk="1" hangingPunct="1">
              <a:lnSpc>
                <a:spcPct val="90000"/>
              </a:lnSpc>
              <a:buFontTx/>
              <a:buNone/>
            </a:pPr>
            <a:endParaRPr lang="ar-JO" dirty="0">
              <a:latin typeface="Arial Narrow" charset="0"/>
              <a:cs typeface="Arial" charset="0"/>
            </a:endParaRPr>
          </a:p>
        </p:txBody>
      </p:sp>
    </p:spTree>
    <p:extLst>
      <p:ext uri="{BB962C8B-B14F-4D97-AF65-F5344CB8AC3E}">
        <p14:creationId xmlns:p14="http://schemas.microsoft.com/office/powerpoint/2010/main" xmlns="" val="31743742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0" y="228600"/>
            <a:ext cx="9144000" cy="6477000"/>
          </a:xfrm>
        </p:spPr>
        <p:txBody>
          <a:bodyPr/>
          <a:lstStyle/>
          <a:p>
            <a:pPr eaLnBrk="1" hangingPunct="1">
              <a:buFontTx/>
              <a:buNone/>
            </a:pPr>
            <a:r>
              <a:rPr lang="en-US" dirty="0">
                <a:latin typeface="Arial Narrow" charset="0"/>
              </a:rPr>
              <a:t> -   With progression of disease and gland destruction, a transient hypothyroid phase may ensue. </a:t>
            </a:r>
          </a:p>
          <a:p>
            <a:pPr eaLnBrk="1" hangingPunct="1">
              <a:buFontTx/>
              <a:buNone/>
            </a:pPr>
            <a:r>
              <a:rPr lang="en-US" dirty="0">
                <a:latin typeface="Arial Narrow" charset="0"/>
              </a:rPr>
              <a:t>-  The condition typically is </a:t>
            </a:r>
            <a:r>
              <a:rPr lang="en-US" dirty="0">
                <a:solidFill>
                  <a:srgbClr val="FF0000"/>
                </a:solidFill>
                <a:latin typeface="Arial Narrow" charset="0"/>
              </a:rPr>
              <a:t>self-limited</a:t>
            </a:r>
            <a:r>
              <a:rPr lang="en-US" dirty="0">
                <a:latin typeface="Arial Narrow" charset="0"/>
              </a:rPr>
              <a:t>, with most patients returning to a </a:t>
            </a:r>
            <a:r>
              <a:rPr lang="en-US" dirty="0" err="1">
                <a:latin typeface="Arial Narrow" charset="0"/>
              </a:rPr>
              <a:t>euthyroid</a:t>
            </a:r>
            <a:r>
              <a:rPr lang="en-US" dirty="0">
                <a:latin typeface="Arial Narrow" charset="0"/>
              </a:rPr>
              <a:t> state within 6 to 8 weeks</a:t>
            </a:r>
          </a:p>
          <a:p>
            <a:pPr eaLnBrk="1" hangingPunct="1">
              <a:buFontTx/>
              <a:buNone/>
            </a:pPr>
            <a:endParaRPr lang="en-US" dirty="0">
              <a:latin typeface="Arial Narrow" charset="0"/>
            </a:endParaRPr>
          </a:p>
          <a:p>
            <a:pPr eaLnBrk="1" hangingPunct="1">
              <a:buFontTx/>
              <a:buNone/>
            </a:pPr>
            <a:endParaRPr lang="ar-JO" dirty="0">
              <a:latin typeface="Calibri" charset="0"/>
              <a:cs typeface="Arial" charset="0"/>
            </a:endParaRPr>
          </a:p>
        </p:txBody>
      </p:sp>
    </p:spTree>
    <p:extLst>
      <p:ext uri="{BB962C8B-B14F-4D97-AF65-F5344CB8AC3E}">
        <p14:creationId xmlns:p14="http://schemas.microsoft.com/office/powerpoint/2010/main" xmlns="" val="12933273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0" y="304800"/>
            <a:ext cx="8991600" cy="5821363"/>
          </a:xfrm>
        </p:spPr>
        <p:txBody>
          <a:bodyPr/>
          <a:lstStyle/>
          <a:p>
            <a:pPr eaLnBrk="1" hangingPunct="1">
              <a:buFontTx/>
              <a:buNone/>
            </a:pPr>
            <a:r>
              <a:rPr lang="en-US" dirty="0">
                <a:latin typeface="Arial Narrow" charset="0"/>
              </a:rPr>
              <a:t> </a:t>
            </a:r>
            <a:r>
              <a:rPr lang="en-US" dirty="0" smtClean="0">
                <a:latin typeface="Arial Narrow" charset="0"/>
              </a:rPr>
              <a:t>        </a:t>
            </a:r>
            <a:r>
              <a:rPr lang="en-US" u="sng" dirty="0" err="1" smtClean="0">
                <a:latin typeface="Arial Narrow" charset="0"/>
              </a:rPr>
              <a:t>Subacute</a:t>
            </a:r>
            <a:r>
              <a:rPr lang="en-US" u="sng" dirty="0" smtClean="0">
                <a:latin typeface="Arial Narrow" charset="0"/>
              </a:rPr>
              <a:t> </a:t>
            </a:r>
            <a:r>
              <a:rPr lang="en-US" u="sng" dirty="0">
                <a:latin typeface="Arial Narrow" charset="0"/>
              </a:rPr>
              <a:t>Lymphocytic Thyroiditis :</a:t>
            </a:r>
          </a:p>
          <a:p>
            <a:pPr eaLnBrk="1" hangingPunct="1">
              <a:buFontTx/>
              <a:buNone/>
            </a:pPr>
            <a:r>
              <a:rPr lang="en-US" dirty="0">
                <a:latin typeface="Arial Narrow" charset="0"/>
              </a:rPr>
              <a:t>-  Also is known as </a:t>
            </a:r>
            <a:r>
              <a:rPr lang="en-US" i="1" dirty="0">
                <a:latin typeface="Arial Narrow" charset="0"/>
              </a:rPr>
              <a:t>silent</a:t>
            </a:r>
            <a:r>
              <a:rPr lang="en-US" dirty="0">
                <a:latin typeface="Arial Narrow" charset="0"/>
              </a:rPr>
              <a:t> or </a:t>
            </a:r>
            <a:r>
              <a:rPr lang="en-US" i="1" dirty="0">
                <a:latin typeface="Arial Narrow" charset="0"/>
              </a:rPr>
              <a:t>painless</a:t>
            </a:r>
            <a:r>
              <a:rPr lang="en-US" dirty="0">
                <a:latin typeface="Arial Narrow" charset="0"/>
              </a:rPr>
              <a:t> thyroiditis;</a:t>
            </a:r>
          </a:p>
          <a:p>
            <a:pPr eaLnBrk="1" hangingPunct="1">
              <a:buFontTx/>
              <a:buNone/>
            </a:pPr>
            <a:r>
              <a:rPr lang="en-US" dirty="0">
                <a:latin typeface="Arial Narrow" charset="0"/>
              </a:rPr>
              <a:t>-  And in a subset of patients the onset of disease follows - pregnancy (</a:t>
            </a:r>
            <a:r>
              <a:rPr lang="en-US" i="1" dirty="0">
                <a:solidFill>
                  <a:srgbClr val="FF0000"/>
                </a:solidFill>
                <a:latin typeface="Arial Narrow" charset="0"/>
              </a:rPr>
              <a:t>postpartum thyroiditis</a:t>
            </a:r>
            <a:r>
              <a:rPr lang="en-US" dirty="0">
                <a:latin typeface="Arial Narrow" charset="0"/>
              </a:rPr>
              <a:t>). </a:t>
            </a:r>
          </a:p>
          <a:p>
            <a:pPr eaLnBrk="1" hangingPunct="1">
              <a:buFontTx/>
              <a:buNone/>
            </a:pPr>
            <a:r>
              <a:rPr lang="en-US" dirty="0">
                <a:latin typeface="Arial Narrow" charset="0"/>
              </a:rPr>
              <a:t>-  Most likely to be </a:t>
            </a:r>
            <a:r>
              <a:rPr lang="en-US" dirty="0">
                <a:solidFill>
                  <a:srgbClr val="FF0000"/>
                </a:solidFill>
                <a:latin typeface="Arial Narrow" charset="0"/>
              </a:rPr>
              <a:t>autoimmune</a:t>
            </a:r>
            <a:r>
              <a:rPr lang="en-US" dirty="0">
                <a:latin typeface="Arial Narrow" charset="0"/>
              </a:rPr>
              <a:t>  because circulating </a:t>
            </a:r>
            <a:r>
              <a:rPr lang="en-US" dirty="0" err="1">
                <a:latin typeface="Arial Narrow" charset="0"/>
              </a:rPr>
              <a:t>antithyroid</a:t>
            </a:r>
            <a:r>
              <a:rPr lang="en-US" dirty="0">
                <a:latin typeface="Arial Narrow" charset="0"/>
              </a:rPr>
              <a:t> antibodies are found in a majority of patients </a:t>
            </a:r>
          </a:p>
          <a:p>
            <a:pPr eaLnBrk="1" hangingPunct="1">
              <a:buFontTx/>
              <a:buNone/>
            </a:pPr>
            <a:r>
              <a:rPr lang="en-US" dirty="0">
                <a:latin typeface="Arial Narrow" charset="0"/>
              </a:rPr>
              <a:t>-  It mostly affects middle-aged women, who present with a-  </a:t>
            </a:r>
            <a:r>
              <a:rPr lang="en-US" i="1" dirty="0">
                <a:latin typeface="Arial Narrow" charset="0"/>
              </a:rPr>
              <a:t>painless</a:t>
            </a:r>
            <a:r>
              <a:rPr lang="en-US" dirty="0">
                <a:latin typeface="Arial Narrow" charset="0"/>
              </a:rPr>
              <a:t> neck mass or features of thyrotoxicosis</a:t>
            </a:r>
            <a:endParaRPr lang="en-US" dirty="0">
              <a:latin typeface="Calibri" charset="0"/>
            </a:endParaRPr>
          </a:p>
        </p:txBody>
      </p:sp>
    </p:spTree>
    <p:extLst>
      <p:ext uri="{BB962C8B-B14F-4D97-AF65-F5344CB8AC3E}">
        <p14:creationId xmlns:p14="http://schemas.microsoft.com/office/powerpoint/2010/main" xmlns="" val="4126564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0" y="381000"/>
            <a:ext cx="9144000" cy="5745163"/>
          </a:xfrm>
        </p:spPr>
        <p:txBody>
          <a:bodyPr/>
          <a:lstStyle/>
          <a:p>
            <a:pPr eaLnBrk="1" hangingPunct="1">
              <a:buFontTx/>
              <a:buNone/>
            </a:pPr>
            <a:r>
              <a:rPr lang="en-US" i="1" dirty="0">
                <a:latin typeface="Arial Narrow" charset="0"/>
              </a:rPr>
              <a:t> </a:t>
            </a:r>
            <a:r>
              <a:rPr lang="en-US" i="1" dirty="0" smtClean="0">
                <a:latin typeface="Arial Narrow" charset="0"/>
              </a:rPr>
              <a:t>                           </a:t>
            </a:r>
            <a:r>
              <a:rPr lang="en-US" i="1" u="sng" dirty="0" smtClean="0">
                <a:latin typeface="Arial Narrow" charset="0"/>
              </a:rPr>
              <a:t>Riedel </a:t>
            </a:r>
            <a:r>
              <a:rPr lang="en-US" i="1" u="sng" dirty="0">
                <a:latin typeface="Arial Narrow" charset="0"/>
              </a:rPr>
              <a:t>thyroiditis,:</a:t>
            </a:r>
            <a:r>
              <a:rPr lang="en-US" dirty="0">
                <a:latin typeface="Arial Narrow" charset="0"/>
              </a:rPr>
              <a:t> </a:t>
            </a:r>
          </a:p>
          <a:p>
            <a:pPr eaLnBrk="1" hangingPunct="1">
              <a:buFontTx/>
              <a:buNone/>
            </a:pPr>
            <a:r>
              <a:rPr lang="en-US" dirty="0">
                <a:latin typeface="Arial Narrow" charset="0"/>
              </a:rPr>
              <a:t> A rare disorder of  unknown etiology, </a:t>
            </a:r>
          </a:p>
          <a:p>
            <a:pPr eaLnBrk="1" hangingPunct="1">
              <a:buFontTx/>
              <a:buNone/>
            </a:pPr>
            <a:r>
              <a:rPr lang="en-US" dirty="0">
                <a:latin typeface="Arial Narrow" charset="0"/>
              </a:rPr>
              <a:t>-   Characterized by extensive fibrosis involving the thyroid and contiguous structures simulating a thyroid neoplasm</a:t>
            </a:r>
          </a:p>
          <a:p>
            <a:pPr eaLnBrk="1" hangingPunct="1">
              <a:buFontTx/>
              <a:buChar char="-"/>
            </a:pPr>
            <a:r>
              <a:rPr lang="en-US" dirty="0">
                <a:latin typeface="Arial Narrow" charset="0"/>
              </a:rPr>
              <a:t>May be associated with idiopathic fibrosis in other parts of the body, such as the </a:t>
            </a:r>
            <a:r>
              <a:rPr lang="en-US" dirty="0" err="1">
                <a:latin typeface="Arial Narrow" charset="0"/>
              </a:rPr>
              <a:t>retroperitoneum</a:t>
            </a:r>
            <a:endParaRPr lang="en-US" dirty="0">
              <a:latin typeface="Arial Narrow" charset="0"/>
            </a:endParaRPr>
          </a:p>
          <a:p>
            <a:pPr eaLnBrk="1" hangingPunct="1">
              <a:buFont typeface="Arial" charset="0"/>
              <a:buNone/>
            </a:pPr>
            <a:r>
              <a:rPr lang="en-US" dirty="0">
                <a:latin typeface="Arial Narrow" charset="0"/>
              </a:rPr>
              <a:t> -  The presence of circulating </a:t>
            </a:r>
            <a:r>
              <a:rPr lang="en-US" dirty="0" err="1">
                <a:latin typeface="Arial Narrow" charset="0"/>
              </a:rPr>
              <a:t>antithyroid</a:t>
            </a:r>
            <a:r>
              <a:rPr lang="en-US" dirty="0">
                <a:latin typeface="Arial Narrow" charset="0"/>
              </a:rPr>
              <a:t> antibodies in most patients suggests an </a:t>
            </a:r>
            <a:r>
              <a:rPr lang="en-US" dirty="0">
                <a:solidFill>
                  <a:srgbClr val="FF0000"/>
                </a:solidFill>
                <a:latin typeface="Arial Narrow" charset="0"/>
              </a:rPr>
              <a:t>autoimmune etiology</a:t>
            </a:r>
          </a:p>
          <a:p>
            <a:pPr eaLnBrk="1" hangingPunct="1"/>
            <a:endParaRPr lang="en-US" dirty="0">
              <a:latin typeface="Calibri" charset="0"/>
            </a:endParaRPr>
          </a:p>
        </p:txBody>
      </p:sp>
    </p:spTree>
    <p:extLst>
      <p:ext uri="{BB962C8B-B14F-4D97-AF65-F5344CB8AC3E}">
        <p14:creationId xmlns:p14="http://schemas.microsoft.com/office/powerpoint/2010/main" xmlns="" val="2957011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324600"/>
          </a:xfrm>
        </p:spPr>
        <p:txBody>
          <a:bodyPr>
            <a:normAutofit/>
          </a:bodyPr>
          <a:lstStyle/>
          <a:p>
            <a:pPr eaLnBrk="1" hangingPunct="1">
              <a:buFontTx/>
              <a:buNone/>
            </a:pPr>
            <a:r>
              <a:rPr lang="en-US" dirty="0">
                <a:latin typeface="Arial Narrow" charset="0"/>
              </a:rPr>
              <a:t> </a:t>
            </a:r>
            <a:r>
              <a:rPr lang="en-US" dirty="0" smtClean="0">
                <a:latin typeface="Arial Narrow" charset="0"/>
              </a:rPr>
              <a:t>                          </a:t>
            </a:r>
            <a:r>
              <a:rPr lang="en-US" b="1" u="sng" dirty="0" smtClean="0">
                <a:latin typeface="Arial Narrow" charset="0"/>
              </a:rPr>
              <a:t>GRAVES </a:t>
            </a:r>
            <a:r>
              <a:rPr lang="en-US" b="1" u="sng" dirty="0">
                <a:latin typeface="Arial Narrow" charset="0"/>
              </a:rPr>
              <a:t>DISEASE </a:t>
            </a:r>
            <a:endParaRPr lang="en-US" dirty="0">
              <a:latin typeface="Arial Narrow" charset="0"/>
            </a:endParaRPr>
          </a:p>
          <a:p>
            <a:pPr eaLnBrk="1" hangingPunct="1">
              <a:buFontTx/>
              <a:buNone/>
            </a:pPr>
            <a:r>
              <a:rPr lang="en-US" dirty="0">
                <a:latin typeface="Arial Narrow" charset="0"/>
              </a:rPr>
              <a:t> </a:t>
            </a:r>
            <a:r>
              <a:rPr lang="en-US" i="1" dirty="0" smtClean="0">
                <a:latin typeface="Arial Narrow" charset="0"/>
              </a:rPr>
              <a:t> </a:t>
            </a:r>
            <a:r>
              <a:rPr lang="en-US" i="1" dirty="0">
                <a:latin typeface="Arial Narrow" charset="0"/>
              </a:rPr>
              <a:t>T</a:t>
            </a:r>
            <a:r>
              <a:rPr lang="en-US" i="1" dirty="0" smtClean="0">
                <a:latin typeface="Arial Narrow" charset="0"/>
              </a:rPr>
              <a:t>he </a:t>
            </a:r>
            <a:r>
              <a:rPr lang="en-US" i="1" dirty="0">
                <a:latin typeface="Arial Narrow" charset="0"/>
              </a:rPr>
              <a:t>most common cause of endogenous hyperthyroidism with a peak incidence in women </a:t>
            </a:r>
            <a:r>
              <a:rPr lang="en-US" dirty="0">
                <a:latin typeface="Arial Narrow" charset="0"/>
              </a:rPr>
              <a:t> between the ages of 20 and </a:t>
            </a:r>
            <a:r>
              <a:rPr lang="en-US" dirty="0" smtClean="0">
                <a:latin typeface="Arial Narrow" charset="0"/>
              </a:rPr>
              <a:t>40.</a:t>
            </a:r>
          </a:p>
          <a:p>
            <a:pPr eaLnBrk="1" hangingPunct="1">
              <a:buFontTx/>
              <a:buNone/>
            </a:pPr>
            <a:r>
              <a:rPr lang="en-US" dirty="0" smtClean="0">
                <a:latin typeface="Arial Narrow" charset="0"/>
              </a:rPr>
              <a:t> </a:t>
            </a:r>
            <a:r>
              <a:rPr lang="en-US" dirty="0">
                <a:latin typeface="Arial Narrow" charset="0"/>
              </a:rPr>
              <a:t>T</a:t>
            </a:r>
            <a:r>
              <a:rPr lang="en-US" dirty="0" smtClean="0">
                <a:latin typeface="Arial Narrow" charset="0"/>
              </a:rPr>
              <a:t>riad </a:t>
            </a:r>
            <a:r>
              <a:rPr lang="en-US" dirty="0">
                <a:latin typeface="Arial Narrow" charset="0"/>
              </a:rPr>
              <a:t>of manifestations:</a:t>
            </a:r>
          </a:p>
          <a:p>
            <a:pPr eaLnBrk="1" hangingPunct="1">
              <a:buFontTx/>
              <a:buNone/>
            </a:pPr>
            <a:r>
              <a:rPr lang="en-US" b="1" i="1" dirty="0">
                <a:latin typeface="Arial Narrow" charset="0"/>
              </a:rPr>
              <a:t> </a:t>
            </a:r>
            <a:r>
              <a:rPr lang="en-US" u="sng" dirty="0">
                <a:latin typeface="Arial Narrow" charset="0"/>
              </a:rPr>
              <a:t>A. Thyrotoxicosis</a:t>
            </a:r>
            <a:r>
              <a:rPr lang="en-US" i="1" dirty="0" smtClean="0">
                <a:latin typeface="Arial Narrow" charset="0"/>
              </a:rPr>
              <a:t>,</a:t>
            </a:r>
            <a:r>
              <a:rPr lang="en-US" dirty="0" smtClean="0">
                <a:latin typeface="Arial Narrow" charset="0"/>
              </a:rPr>
              <a:t>. All patients</a:t>
            </a:r>
          </a:p>
          <a:p>
            <a:pPr>
              <a:buNone/>
            </a:pPr>
            <a:r>
              <a:rPr lang="en-US" u="sng" dirty="0" smtClean="0">
                <a:latin typeface="Arial Narrow" pitchFamily="34" charset="0"/>
              </a:rPr>
              <a:t>B. Localized</a:t>
            </a:r>
            <a:r>
              <a:rPr lang="en-US" u="sng" dirty="0">
                <a:latin typeface="Arial Narrow" pitchFamily="34" charset="0"/>
              </a:rPr>
              <a:t>, infiltrative </a:t>
            </a:r>
            <a:r>
              <a:rPr lang="en-US" i="1" u="sng" dirty="0" err="1">
                <a:latin typeface="Arial Narrow" pitchFamily="34" charset="0"/>
              </a:rPr>
              <a:t>dermopathy</a:t>
            </a:r>
            <a:r>
              <a:rPr lang="en-US" u="sng" dirty="0">
                <a:latin typeface="Arial Narrow" pitchFamily="34" charset="0"/>
              </a:rPr>
              <a:t> </a:t>
            </a:r>
            <a:r>
              <a:rPr lang="en-US" dirty="0">
                <a:latin typeface="Arial Narrow" pitchFamily="34" charset="0"/>
              </a:rPr>
              <a:t>( p</a:t>
            </a:r>
            <a:r>
              <a:rPr lang="en-US" i="1" dirty="0">
                <a:latin typeface="Arial Narrow" pitchFamily="34" charset="0"/>
              </a:rPr>
              <a:t>retibial myxedema</a:t>
            </a:r>
            <a:r>
              <a:rPr lang="en-US" dirty="0" smtClean="0">
                <a:latin typeface="Arial Narrow" pitchFamily="34" charset="0"/>
              </a:rPr>
              <a:t>), minority </a:t>
            </a:r>
            <a:r>
              <a:rPr lang="en-US" dirty="0">
                <a:latin typeface="Arial Narrow" pitchFamily="34" charset="0"/>
              </a:rPr>
              <a:t>of cases and involves the skin overlying the shins, and manifests as scaly thickening </a:t>
            </a:r>
            <a:endParaRPr lang="en-US" dirty="0">
              <a:latin typeface="Arial Narrow" charset="0"/>
            </a:endParaRPr>
          </a:p>
          <a:p>
            <a:pPr eaLnBrk="1" hangingPunct="1">
              <a:buFontTx/>
              <a:buNone/>
            </a:pPr>
            <a:r>
              <a:rPr lang="en-US" u="sng" dirty="0">
                <a:latin typeface="Arial Narrow" charset="0"/>
              </a:rPr>
              <a:t>C</a:t>
            </a:r>
            <a:r>
              <a:rPr lang="en-US" u="sng" dirty="0" smtClean="0">
                <a:latin typeface="Arial Narrow" charset="0"/>
              </a:rPr>
              <a:t>. </a:t>
            </a:r>
            <a:r>
              <a:rPr lang="en-US" u="sng" dirty="0">
                <a:latin typeface="Arial Narrow" charset="0"/>
              </a:rPr>
              <a:t>Infiltrative </a:t>
            </a:r>
            <a:r>
              <a:rPr lang="en-US" i="1" u="sng" dirty="0" err="1">
                <a:latin typeface="Arial Narrow" charset="0"/>
              </a:rPr>
              <a:t>ophthalmopathy</a:t>
            </a:r>
            <a:r>
              <a:rPr lang="en-US" u="sng" dirty="0">
                <a:latin typeface="Arial Narrow" charset="0"/>
              </a:rPr>
              <a:t> </a:t>
            </a:r>
            <a:r>
              <a:rPr lang="en-US" dirty="0">
                <a:latin typeface="Arial Narrow" charset="0"/>
              </a:rPr>
              <a:t>with resultant </a:t>
            </a:r>
            <a:r>
              <a:rPr lang="en-US" dirty="0" smtClean="0">
                <a:latin typeface="Arial Narrow" charset="0"/>
              </a:rPr>
              <a:t>exophthalmos </a:t>
            </a:r>
            <a:r>
              <a:rPr lang="en-US" dirty="0">
                <a:latin typeface="Arial Narrow" charset="0"/>
              </a:rPr>
              <a:t>in  40% of </a:t>
            </a:r>
            <a:r>
              <a:rPr lang="en-US" dirty="0" smtClean="0">
                <a:latin typeface="Arial Narrow" charset="0"/>
              </a:rPr>
              <a:t>patients</a:t>
            </a:r>
            <a:endParaRPr lang="en-US" dirty="0">
              <a:latin typeface="Arial Narrow" charset="0"/>
            </a:endParaRPr>
          </a:p>
          <a:p>
            <a:pPr eaLnBrk="1" hangingPunct="1">
              <a:buFontTx/>
              <a:buNone/>
            </a:pPr>
            <a:endParaRPr lang="ar-JO" dirty="0">
              <a:latin typeface="Arial Narrow" charset="0"/>
              <a:cs typeface="Arial" charset="0"/>
            </a:endParaRPr>
          </a:p>
          <a:p>
            <a:pPr eaLnBrk="1" hangingPunct="1">
              <a:buFontTx/>
              <a:buNone/>
            </a:pPr>
            <a:endParaRPr lang="ar-JO" dirty="0">
              <a:latin typeface="Arial Narrow" charset="0"/>
              <a:cs typeface="Arial" charset="0"/>
            </a:endParaRPr>
          </a:p>
        </p:txBody>
      </p:sp>
    </p:spTree>
    <p:extLst>
      <p:ext uri="{BB962C8B-B14F-4D97-AF65-F5344CB8AC3E}">
        <p14:creationId xmlns:p14="http://schemas.microsoft.com/office/powerpoint/2010/main" xmlns="" val="15865937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400800"/>
          </a:xfrm>
        </p:spPr>
        <p:txBody>
          <a:bodyPr rtlCol="0">
            <a:normAutofit/>
          </a:bodyPr>
          <a:lstStyle/>
          <a:p>
            <a:pPr>
              <a:buNone/>
            </a:pPr>
            <a:r>
              <a:rPr lang="en-US" dirty="0" smtClean="0">
                <a:latin typeface="Arial Narrow" pitchFamily="34" charset="0"/>
              </a:rPr>
              <a:t>Exophthalmos is the </a:t>
            </a:r>
            <a:r>
              <a:rPr lang="en-US" dirty="0" smtClean="0">
                <a:latin typeface="Arial Narrow" charset="0"/>
              </a:rPr>
              <a:t>result </a:t>
            </a:r>
            <a:r>
              <a:rPr lang="en-US" dirty="0">
                <a:latin typeface="Arial Narrow" charset="0"/>
              </a:rPr>
              <a:t>of increased volume of the retro-orbital connective tissues by</a:t>
            </a:r>
          </a:p>
          <a:p>
            <a:pPr marL="514350" indent="-514350">
              <a:buAutoNum type="arabicPeriod"/>
            </a:pPr>
            <a:r>
              <a:rPr lang="en-US" dirty="0" smtClean="0">
                <a:latin typeface="Arial Narrow" charset="0"/>
              </a:rPr>
              <a:t>Marked </a:t>
            </a:r>
            <a:r>
              <a:rPr lang="en-US" dirty="0">
                <a:latin typeface="Arial Narrow" charset="0"/>
              </a:rPr>
              <a:t>infiltration </a:t>
            </a:r>
            <a:r>
              <a:rPr lang="en-US" dirty="0" smtClean="0">
                <a:latin typeface="Arial Narrow" charset="0"/>
              </a:rPr>
              <a:t>of T </a:t>
            </a:r>
            <a:r>
              <a:rPr lang="en-US" dirty="0">
                <a:latin typeface="Arial Narrow" charset="0"/>
              </a:rPr>
              <a:t>cells with inflammatory edema</a:t>
            </a:r>
          </a:p>
          <a:p>
            <a:pPr marL="514350" indent="-514350" eaLnBrk="1" fontAlgn="auto" hangingPunct="1">
              <a:spcAft>
                <a:spcPts val="0"/>
              </a:spcAft>
              <a:buFontTx/>
              <a:buAutoNum type="arabicPeriod"/>
              <a:defRPr/>
            </a:pPr>
            <a:r>
              <a:rPr lang="en-US" dirty="0" smtClean="0">
                <a:latin typeface="Arial Narrow" pitchFamily="34" charset="0"/>
                <a:ea typeface="+mn-ea"/>
              </a:rPr>
              <a:t> Accumulation of  </a:t>
            </a:r>
            <a:r>
              <a:rPr lang="en-US" dirty="0" err="1" smtClean="0">
                <a:latin typeface="Arial Narrow" pitchFamily="34" charset="0"/>
                <a:ea typeface="+mn-ea"/>
              </a:rPr>
              <a:t>glycosaminoglycans</a:t>
            </a:r>
            <a:endParaRPr lang="en-US" dirty="0">
              <a:latin typeface="Arial Narrow" pitchFamily="34" charset="0"/>
            </a:endParaRPr>
          </a:p>
          <a:p>
            <a:pPr marL="514350" indent="-514350" eaLnBrk="1" fontAlgn="auto" hangingPunct="1">
              <a:spcAft>
                <a:spcPts val="0"/>
              </a:spcAft>
              <a:buFontTx/>
              <a:buAutoNum type="arabicPeriod"/>
              <a:defRPr/>
            </a:pPr>
            <a:r>
              <a:rPr lang="en-US" dirty="0" smtClean="0">
                <a:latin typeface="Arial Narrow" pitchFamily="34" charset="0"/>
                <a:ea typeface="+mn-ea"/>
              </a:rPr>
              <a:t>Increased numbers of</a:t>
            </a:r>
            <a:r>
              <a:rPr lang="en-US" dirty="0" smtClean="0">
                <a:ea typeface="+mn-ea"/>
              </a:rPr>
              <a:t> </a:t>
            </a:r>
            <a:r>
              <a:rPr lang="en-US" dirty="0" smtClean="0">
                <a:latin typeface="Arial Narrow" pitchFamily="34" charset="0"/>
                <a:ea typeface="+mn-ea"/>
              </a:rPr>
              <a:t>adipocytes (fatty infiltration).</a:t>
            </a:r>
          </a:p>
          <a:p>
            <a:pPr marL="0" indent="0" eaLnBrk="1" fontAlgn="auto" hangingPunct="1">
              <a:spcAft>
                <a:spcPts val="0"/>
              </a:spcAft>
              <a:buNone/>
              <a:defRPr/>
            </a:pPr>
            <a:endParaRPr lang="en-US" dirty="0" smtClean="0">
              <a:latin typeface="Arial Narrow" pitchFamily="34" charset="0"/>
              <a:ea typeface="+mn-ea"/>
            </a:endParaRPr>
          </a:p>
          <a:p>
            <a:pPr eaLnBrk="1" fontAlgn="auto" hangingPunct="1">
              <a:spcAft>
                <a:spcPts val="0"/>
              </a:spcAft>
              <a:buFontTx/>
              <a:buChar char="-"/>
              <a:defRPr/>
            </a:pPr>
            <a:r>
              <a:rPr lang="en-US" dirty="0" smtClean="0">
                <a:latin typeface="Arial Narrow" pitchFamily="34" charset="0"/>
                <a:ea typeface="+mn-ea"/>
              </a:rPr>
              <a:t>These changes displace the eyeball forward, potentially interfering with the function of the </a:t>
            </a:r>
            <a:r>
              <a:rPr lang="en-US" dirty="0" err="1" smtClean="0">
                <a:latin typeface="Arial Narrow" pitchFamily="34" charset="0"/>
                <a:ea typeface="+mn-ea"/>
              </a:rPr>
              <a:t>extraocular</a:t>
            </a:r>
            <a:r>
              <a:rPr lang="en-US" dirty="0" smtClean="0">
                <a:latin typeface="Arial Narrow" pitchFamily="34" charset="0"/>
                <a:ea typeface="+mn-ea"/>
              </a:rPr>
              <a:t> muscles</a:t>
            </a:r>
          </a:p>
          <a:p>
            <a:pPr marL="0" indent="0" eaLnBrk="1" fontAlgn="auto" hangingPunct="1">
              <a:spcAft>
                <a:spcPts val="0"/>
              </a:spcAft>
              <a:buNone/>
              <a:defRPr/>
            </a:pPr>
            <a:endParaRPr lang="en-US" dirty="0" smtClean="0">
              <a:latin typeface="Arial Narrow" pitchFamily="34" charset="0"/>
              <a:ea typeface="+mn-ea"/>
            </a:endParaRPr>
          </a:p>
          <a:p>
            <a:pPr eaLnBrk="1" fontAlgn="auto" hangingPunct="1">
              <a:spcAft>
                <a:spcPts val="0"/>
              </a:spcAft>
              <a:buFontTx/>
              <a:buChar char="-"/>
              <a:defRPr/>
            </a:pPr>
            <a:r>
              <a:rPr lang="en-US" dirty="0" smtClean="0">
                <a:latin typeface="Arial Narrow" pitchFamily="34" charset="0"/>
                <a:ea typeface="+mn-ea"/>
              </a:rPr>
              <a:t>Exophthalmos may persist  after successful treatment of the thyrotoxicosis, and may result in corneal injury. </a:t>
            </a:r>
          </a:p>
          <a:p>
            <a:pPr marL="0" indent="0" eaLnBrk="1" fontAlgn="auto" hangingPunct="1">
              <a:spcAft>
                <a:spcPts val="0"/>
              </a:spcAft>
              <a:buNone/>
              <a:defRPr/>
            </a:pPr>
            <a:endParaRPr lang="en-US" u="sng" dirty="0" smtClean="0">
              <a:latin typeface="Arial Narrow" pitchFamily="34" charset="0"/>
              <a:ea typeface="+mn-ea"/>
            </a:endParaRPr>
          </a:p>
        </p:txBody>
      </p:sp>
    </p:spTree>
    <p:extLst>
      <p:ext uri="{BB962C8B-B14F-4D97-AF65-F5344CB8AC3E}">
        <p14:creationId xmlns:p14="http://schemas.microsoft.com/office/powerpoint/2010/main" xmlns="" val="37863851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30px-Proptosis_and_lid_retraction_from_Graves'_Disease.jpg"/>
          <p:cNvPicPr>
            <a:picLocks noGrp="1" noChangeAspect="1"/>
          </p:cNvPicPr>
          <p:nvPr>
            <p:ph idx="1"/>
          </p:nvPr>
        </p:nvPicPr>
        <p:blipFill>
          <a:blip r:embed="rId2">
            <a:extLst>
              <a:ext uri="{28A0092B-C50C-407E-A947-70E740481C1C}">
                <a14:useLocalDpi xmlns:a14="http://schemas.microsoft.com/office/drawing/2010/main" xmlns="" val="0"/>
              </a:ext>
            </a:extLst>
          </a:blip>
          <a:srcRect t="8391" b="8391"/>
          <a:stretch>
            <a:fillRect/>
          </a:stretch>
        </p:blipFill>
        <p:spPr/>
      </p:pic>
    </p:spTree>
    <p:extLst>
      <p:ext uri="{BB962C8B-B14F-4D97-AF65-F5344CB8AC3E}">
        <p14:creationId xmlns:p14="http://schemas.microsoft.com/office/powerpoint/2010/main" xmlns="" val="727902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0" y="228600"/>
            <a:ext cx="9144000" cy="6629400"/>
          </a:xfrm>
        </p:spPr>
        <p:txBody>
          <a:bodyPr/>
          <a:lstStyle/>
          <a:p>
            <a:pPr eaLnBrk="1" hangingPunct="1">
              <a:buFont typeface="Arial" charset="0"/>
              <a:buNone/>
            </a:pPr>
            <a:r>
              <a:rPr lang="en-US" b="1" u="sng" dirty="0">
                <a:latin typeface="Arial Narrow" charset="0"/>
              </a:rPr>
              <a:t>PATHOGENESIS</a:t>
            </a:r>
            <a:r>
              <a:rPr lang="en-US" u="sng" dirty="0">
                <a:latin typeface="Arial Narrow" charset="0"/>
              </a:rPr>
              <a:t> :</a:t>
            </a:r>
            <a:r>
              <a:rPr lang="en-US" dirty="0">
                <a:latin typeface="Arial Narrow" charset="0"/>
              </a:rPr>
              <a:t>-  Genetic factors are important in the causation of Graves disease, the incidence is increased in relatives of affected patients, and the concordance rate in</a:t>
            </a:r>
            <a:endParaRPr lang="ar-JO" dirty="0">
              <a:latin typeface="Arial Narrow" charset="0"/>
              <a:cs typeface="Arial" charset="0"/>
            </a:endParaRPr>
          </a:p>
          <a:p>
            <a:pPr eaLnBrk="1" hangingPunct="1">
              <a:buFontTx/>
              <a:buNone/>
            </a:pPr>
            <a:r>
              <a:rPr lang="en-US" dirty="0">
                <a:latin typeface="Arial Narrow" charset="0"/>
              </a:rPr>
              <a:t>monozygotic twins is  60%. </a:t>
            </a:r>
          </a:p>
          <a:p>
            <a:pPr eaLnBrk="1" hangingPunct="1">
              <a:buFontTx/>
              <a:buNone/>
            </a:pPr>
            <a:r>
              <a:rPr lang="en-US" dirty="0">
                <a:latin typeface="Arial Narrow" charset="0"/>
              </a:rPr>
              <a:t>-  A genetic susceptibility is associated with the presence of </a:t>
            </a:r>
          </a:p>
          <a:p>
            <a:pPr eaLnBrk="1" hangingPunct="1">
              <a:buFontTx/>
              <a:buNone/>
            </a:pPr>
            <a:r>
              <a:rPr lang="en-US" dirty="0">
                <a:latin typeface="Arial Narrow" charset="0"/>
              </a:rPr>
              <a:t>    HLA-DR3</a:t>
            </a:r>
            <a:r>
              <a:rPr lang="en-US" dirty="0" smtClean="0">
                <a:latin typeface="Arial Narrow" charset="0"/>
              </a:rPr>
              <a:t>,</a:t>
            </a:r>
          </a:p>
          <a:p>
            <a:pPr eaLnBrk="1" hangingPunct="1">
              <a:buFontTx/>
              <a:buNone/>
            </a:pPr>
            <a:r>
              <a:rPr lang="en-US" dirty="0" smtClean="0">
                <a:latin typeface="Arial Narrow" charset="0"/>
              </a:rPr>
              <a:t> - it is </a:t>
            </a:r>
            <a:r>
              <a:rPr lang="en-US" dirty="0">
                <a:latin typeface="Arial Narrow" charset="0"/>
              </a:rPr>
              <a:t>characterized by a breakdown in self-tolerance to thyroid </a:t>
            </a:r>
            <a:r>
              <a:rPr lang="en-US" dirty="0" err="1">
                <a:latin typeface="Arial Narrow" charset="0"/>
              </a:rPr>
              <a:t>autoantigens</a:t>
            </a:r>
            <a:r>
              <a:rPr lang="en-US" dirty="0">
                <a:latin typeface="Arial Narrow" charset="0"/>
              </a:rPr>
              <a:t>, and is the production of multiple </a:t>
            </a:r>
            <a:r>
              <a:rPr lang="en-US" dirty="0" smtClean="0">
                <a:latin typeface="Arial Narrow" charset="0"/>
              </a:rPr>
              <a:t>autoantibodies</a:t>
            </a:r>
            <a:endParaRPr lang="ar-JO" dirty="0">
              <a:latin typeface="Arial Narrow" charset="0"/>
              <a:cs typeface="Arial" charset="0"/>
            </a:endParaRPr>
          </a:p>
          <a:p>
            <a:pPr eaLnBrk="1" hangingPunct="1">
              <a:buFontTx/>
              <a:buNone/>
            </a:pPr>
            <a:endParaRPr lang="ar-JO" dirty="0">
              <a:latin typeface="Arial Narrow" charset="0"/>
              <a:cs typeface="Arial" charset="0"/>
            </a:endParaRPr>
          </a:p>
          <a:p>
            <a:pPr eaLnBrk="1" hangingPunct="1">
              <a:buFontTx/>
              <a:buNone/>
            </a:pPr>
            <a:endParaRPr lang="ar-JO" dirty="0">
              <a:latin typeface="Calibri" charset="0"/>
              <a:cs typeface="Arial" charset="0"/>
            </a:endParaRPr>
          </a:p>
        </p:txBody>
      </p:sp>
    </p:spTree>
    <p:extLst>
      <p:ext uri="{BB962C8B-B14F-4D97-AF65-F5344CB8AC3E}">
        <p14:creationId xmlns:p14="http://schemas.microsoft.com/office/powerpoint/2010/main" xmlns="" val="4187643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hormones</a:t>
            </a:r>
            <a:endParaRPr lang="en-US" dirty="0"/>
          </a:p>
        </p:txBody>
      </p:sp>
      <p:pic>
        <p:nvPicPr>
          <p:cNvPr id="4" name="Content Placeholder 3" descr="structures.gif"/>
          <p:cNvPicPr>
            <a:picLocks noGrp="1" noChangeAspect="1"/>
          </p:cNvPicPr>
          <p:nvPr>
            <p:ph idx="1"/>
          </p:nvPr>
        </p:nvPicPr>
        <p:blipFill>
          <a:blip r:embed="rId2">
            <a:extLst>
              <a:ext uri="{28A0092B-C50C-407E-A947-70E740481C1C}">
                <a14:useLocalDpi xmlns:a14="http://schemas.microsoft.com/office/drawing/2010/main" xmlns="" val="0"/>
              </a:ext>
            </a:extLst>
          </a:blip>
          <a:srcRect l="6707" r="6707"/>
          <a:stretch>
            <a:fillRect/>
          </a:stretch>
        </p:blipFill>
        <p:spPr/>
      </p:pic>
    </p:spTree>
    <p:extLst>
      <p:ext uri="{BB962C8B-B14F-4D97-AF65-F5344CB8AC3E}">
        <p14:creationId xmlns:p14="http://schemas.microsoft.com/office/powerpoint/2010/main" xmlns="" val="2349077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0" y="304800"/>
            <a:ext cx="9144000" cy="5715000"/>
          </a:xfrm>
        </p:spPr>
        <p:txBody>
          <a:bodyPr>
            <a:normAutofit fontScale="85000" lnSpcReduction="20000"/>
          </a:bodyPr>
          <a:lstStyle/>
          <a:p>
            <a:pPr eaLnBrk="1" hangingPunct="1">
              <a:buFontTx/>
              <a:buNone/>
            </a:pPr>
            <a:r>
              <a:rPr lang="en-US" dirty="0" smtClean="0">
                <a:latin typeface="Arial Narrow" charset="0"/>
              </a:rPr>
              <a:t>Autoantibodies in GRAVES :</a:t>
            </a:r>
          </a:p>
          <a:p>
            <a:pPr eaLnBrk="1" hangingPunct="1">
              <a:buFontTx/>
              <a:buNone/>
            </a:pPr>
            <a:endParaRPr lang="en-US" dirty="0" smtClean="0">
              <a:latin typeface="Arial Narrow" charset="0"/>
            </a:endParaRPr>
          </a:p>
          <a:p>
            <a:pPr>
              <a:buNone/>
            </a:pPr>
            <a:r>
              <a:rPr lang="en-US" u="sng" dirty="0">
                <a:latin typeface="Arial Narrow" charset="0"/>
              </a:rPr>
              <a:t>1. Thyroid-stimulating immunoglobulin:</a:t>
            </a:r>
          </a:p>
          <a:p>
            <a:pPr>
              <a:buFontTx/>
              <a:buChar char="-"/>
            </a:pPr>
            <a:r>
              <a:rPr lang="en-US" dirty="0" smtClean="0">
                <a:latin typeface="Arial Narrow" charset="0"/>
              </a:rPr>
              <a:t>An </a:t>
            </a:r>
            <a:r>
              <a:rPr lang="en-US" dirty="0" err="1">
                <a:latin typeface="Arial Narrow" charset="0"/>
              </a:rPr>
              <a:t>IgG</a:t>
            </a:r>
            <a:r>
              <a:rPr lang="en-US" dirty="0">
                <a:latin typeface="Arial Narrow" charset="0"/>
              </a:rPr>
              <a:t> antibody binds to the TSH receptor and mimics the action of TSH, with resultant increased </a:t>
            </a:r>
            <a:r>
              <a:rPr lang="en-US" dirty="0" smtClean="0">
                <a:latin typeface="Arial Narrow" charset="0"/>
              </a:rPr>
              <a:t>hormones </a:t>
            </a:r>
          </a:p>
          <a:p>
            <a:pPr marL="0" indent="0">
              <a:buNone/>
            </a:pPr>
            <a:r>
              <a:rPr lang="en-US" u="sng" dirty="0" smtClean="0">
                <a:latin typeface="Arial Narrow" charset="0"/>
              </a:rPr>
              <a:t>2</a:t>
            </a:r>
            <a:r>
              <a:rPr lang="en-US" u="sng" dirty="0">
                <a:latin typeface="Arial Narrow" charset="0"/>
              </a:rPr>
              <a:t>. Thyroid growth-stimulating </a:t>
            </a:r>
            <a:r>
              <a:rPr lang="en-US" u="sng" dirty="0" err="1">
                <a:latin typeface="Arial Narrow" charset="0"/>
              </a:rPr>
              <a:t>immunoglobulins</a:t>
            </a:r>
            <a:r>
              <a:rPr lang="en-US" dirty="0">
                <a:latin typeface="Arial Narrow" charset="0"/>
              </a:rPr>
              <a:t>:</a:t>
            </a:r>
          </a:p>
          <a:p>
            <a:pPr eaLnBrk="1" hangingPunct="1">
              <a:buFontTx/>
              <a:buNone/>
            </a:pPr>
            <a:r>
              <a:rPr lang="en-US" dirty="0">
                <a:latin typeface="Arial Narrow" charset="0"/>
              </a:rPr>
              <a:t>- Directed against the TSH receptor, and have </a:t>
            </a:r>
            <a:r>
              <a:rPr lang="en-US" dirty="0" smtClean="0">
                <a:latin typeface="Arial Narrow" charset="0"/>
              </a:rPr>
              <a:t>been implicated </a:t>
            </a:r>
            <a:r>
              <a:rPr lang="en-US" dirty="0">
                <a:latin typeface="Arial Narrow" charset="0"/>
              </a:rPr>
              <a:t>in the proliferation of  follicular epithelium</a:t>
            </a:r>
            <a:r>
              <a:rPr lang="en-US" u="sng" dirty="0">
                <a:latin typeface="Arial Narrow" charset="0"/>
              </a:rPr>
              <a:t> </a:t>
            </a:r>
          </a:p>
          <a:p>
            <a:pPr eaLnBrk="1" hangingPunct="1">
              <a:buFontTx/>
              <a:buNone/>
            </a:pPr>
            <a:r>
              <a:rPr lang="en-US" u="sng" dirty="0">
                <a:latin typeface="Arial Narrow" charset="0"/>
              </a:rPr>
              <a:t>3. TSH-binding inhibitor </a:t>
            </a:r>
            <a:r>
              <a:rPr lang="en-US" u="sng" dirty="0" err="1">
                <a:latin typeface="Arial Narrow" charset="0"/>
              </a:rPr>
              <a:t>immunoglobulins</a:t>
            </a:r>
            <a:r>
              <a:rPr lang="en-US" dirty="0">
                <a:latin typeface="Arial Narrow" charset="0"/>
              </a:rPr>
              <a:t>: </a:t>
            </a:r>
          </a:p>
          <a:p>
            <a:pPr eaLnBrk="1" hangingPunct="1">
              <a:buFontTx/>
              <a:buNone/>
            </a:pPr>
            <a:r>
              <a:rPr lang="en-US" dirty="0">
                <a:latin typeface="Arial Narrow" charset="0"/>
              </a:rPr>
              <a:t>-  Prevent TSH from binding to its receptor on thyroid cells and in so doing may actually inhibit thyroid cell function, a finding explains why some patients with Graves  spontaneously develop episodes of hypothyroidism.</a:t>
            </a:r>
          </a:p>
          <a:p>
            <a:pPr eaLnBrk="1" hangingPunct="1">
              <a:buFontTx/>
              <a:buNone/>
            </a:pPr>
            <a:r>
              <a:rPr lang="en-US" dirty="0">
                <a:latin typeface="Arial Narrow" charset="0"/>
              </a:rPr>
              <a:t> </a:t>
            </a:r>
            <a:endParaRPr lang="ar-JO" dirty="0">
              <a:latin typeface="Arial Narrow" charset="0"/>
              <a:cs typeface="Arial" charset="0"/>
            </a:endParaRPr>
          </a:p>
        </p:txBody>
      </p:sp>
    </p:spTree>
    <p:extLst>
      <p:ext uri="{BB962C8B-B14F-4D97-AF65-F5344CB8AC3E}">
        <p14:creationId xmlns:p14="http://schemas.microsoft.com/office/powerpoint/2010/main" xmlns="" val="20554206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0" y="381000"/>
            <a:ext cx="9144000" cy="6477000"/>
          </a:xfrm>
        </p:spPr>
        <p:txBody>
          <a:bodyPr/>
          <a:lstStyle/>
          <a:p>
            <a:pPr eaLnBrk="1" hangingPunct="1">
              <a:buFontTx/>
              <a:buNone/>
            </a:pPr>
            <a:r>
              <a:rPr lang="en-US" u="sng" dirty="0">
                <a:latin typeface="Arial Narrow" charset="0"/>
              </a:rPr>
              <a:t>Note: </a:t>
            </a:r>
            <a:r>
              <a:rPr lang="en-US" dirty="0">
                <a:latin typeface="Arial Narrow" charset="0"/>
              </a:rPr>
              <a:t>The coexistence of stimulating </a:t>
            </a:r>
            <a:r>
              <a:rPr lang="en-US" i="1" dirty="0">
                <a:latin typeface="Arial Narrow" charset="0"/>
              </a:rPr>
              <a:t>and</a:t>
            </a:r>
            <a:r>
              <a:rPr lang="en-US" dirty="0">
                <a:latin typeface="Arial Narrow" charset="0"/>
              </a:rPr>
              <a:t> inhibiting </a:t>
            </a:r>
            <a:r>
              <a:rPr lang="en-US" dirty="0" err="1">
                <a:latin typeface="Arial Narrow" charset="0"/>
              </a:rPr>
              <a:t>immunoglobulins</a:t>
            </a:r>
            <a:r>
              <a:rPr lang="en-US" dirty="0">
                <a:latin typeface="Arial Narrow" charset="0"/>
              </a:rPr>
              <a:t> in the serum of the same patient  may explain why some patients with Graves disease spontaneously develop episodes of </a:t>
            </a:r>
            <a:r>
              <a:rPr lang="en-US" dirty="0" smtClean="0">
                <a:latin typeface="Arial Narrow" charset="0"/>
              </a:rPr>
              <a:t>hypothyroidism</a:t>
            </a:r>
          </a:p>
          <a:p>
            <a:pPr eaLnBrk="1" hangingPunct="1">
              <a:buFontTx/>
              <a:buNone/>
            </a:pPr>
            <a:endParaRPr lang="ar-JO" dirty="0">
              <a:latin typeface="Arial Narrow" charset="0"/>
              <a:cs typeface="Arial" charset="0"/>
            </a:endParaRPr>
          </a:p>
          <a:p>
            <a:pPr eaLnBrk="1" hangingPunct="1">
              <a:buFontTx/>
              <a:buNone/>
            </a:pPr>
            <a:r>
              <a:rPr lang="en-US" dirty="0">
                <a:latin typeface="Arial Narrow" charset="0"/>
              </a:rPr>
              <a:t>.</a:t>
            </a:r>
            <a:r>
              <a:rPr lang="en-US" u="sng" dirty="0">
                <a:latin typeface="Arial Narrow" charset="0"/>
              </a:rPr>
              <a:t>Gross</a:t>
            </a:r>
            <a:r>
              <a:rPr lang="en-US" dirty="0">
                <a:latin typeface="Arial Narrow" charset="0"/>
              </a:rPr>
              <a:t>: Symmetrical enlargement of the thyroid gland  with intact capsule,</a:t>
            </a:r>
          </a:p>
          <a:p>
            <a:pPr eaLnBrk="1" hangingPunct="1">
              <a:buFontTx/>
              <a:buNone/>
            </a:pPr>
            <a:r>
              <a:rPr lang="en-US" u="sng" dirty="0">
                <a:latin typeface="Arial Narrow" charset="0"/>
              </a:rPr>
              <a:t> </a:t>
            </a:r>
            <a:endParaRPr lang="en-US" dirty="0">
              <a:latin typeface="Arial Narrow" charset="0"/>
            </a:endParaRPr>
          </a:p>
          <a:p>
            <a:pPr eaLnBrk="1" hangingPunct="1">
              <a:buFontTx/>
              <a:buNone/>
            </a:pPr>
            <a:endParaRPr lang="en-US" dirty="0">
              <a:latin typeface="Arial Narrow" charset="0"/>
            </a:endParaRPr>
          </a:p>
          <a:p>
            <a:pPr eaLnBrk="1" hangingPunct="1">
              <a:buFontTx/>
              <a:buNone/>
            </a:pPr>
            <a:endParaRPr lang="en-US" dirty="0">
              <a:latin typeface="Arial Narrow" charset="0"/>
            </a:endParaRPr>
          </a:p>
        </p:txBody>
      </p:sp>
    </p:spTree>
    <p:extLst>
      <p:ext uri="{BB962C8B-B14F-4D97-AF65-F5344CB8AC3E}">
        <p14:creationId xmlns:p14="http://schemas.microsoft.com/office/powerpoint/2010/main" xmlns="" val="30789340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477000"/>
          </a:xfrm>
        </p:spPr>
        <p:txBody>
          <a:bodyPr>
            <a:normAutofit/>
          </a:bodyPr>
          <a:lstStyle/>
          <a:p>
            <a:pPr eaLnBrk="1" hangingPunct="1">
              <a:buFontTx/>
              <a:buNone/>
            </a:pPr>
            <a:r>
              <a:rPr lang="en-US" u="sng" dirty="0">
                <a:latin typeface="Arial Narrow" charset="0"/>
              </a:rPr>
              <a:t>On microscopic examination,</a:t>
            </a:r>
            <a:r>
              <a:rPr lang="en-US" dirty="0">
                <a:latin typeface="Arial Narrow" charset="0"/>
              </a:rPr>
              <a:t> </a:t>
            </a:r>
          </a:p>
          <a:p>
            <a:pPr eaLnBrk="1" hangingPunct="1">
              <a:buFontTx/>
              <a:buNone/>
            </a:pPr>
            <a:r>
              <a:rPr lang="en-US" dirty="0">
                <a:latin typeface="Arial Narrow" charset="0"/>
              </a:rPr>
              <a:t>a.  The follicular cells in untreated cases are tall, and more crowded and may result in formation of small papillae</a:t>
            </a:r>
          </a:p>
          <a:p>
            <a:pPr eaLnBrk="1" hangingPunct="1">
              <a:buFontTx/>
              <a:buNone/>
            </a:pPr>
            <a:r>
              <a:rPr lang="en-US" dirty="0">
                <a:latin typeface="Arial Narrow" charset="0"/>
              </a:rPr>
              <a:t>b.  Lymphoid infiltrates, consisting predominantly of T cells, with few B cells and plasma cells are present throughout the </a:t>
            </a:r>
            <a:r>
              <a:rPr lang="en-US" dirty="0" err="1">
                <a:latin typeface="Arial Narrow" charset="0"/>
              </a:rPr>
              <a:t>interstitium</a:t>
            </a:r>
            <a:r>
              <a:rPr lang="en-US" dirty="0">
                <a:latin typeface="Arial Narrow" charset="0"/>
              </a:rPr>
              <a:t>; with formation of germinal centers</a:t>
            </a:r>
          </a:p>
          <a:p>
            <a:pPr eaLnBrk="1" hangingPunct="1">
              <a:buFontTx/>
              <a:buNone/>
            </a:pPr>
            <a:r>
              <a:rPr lang="en-US" dirty="0">
                <a:latin typeface="Arial Narrow" charset="0"/>
              </a:rPr>
              <a:t> </a:t>
            </a:r>
            <a:r>
              <a:rPr lang="en-US" u="sng" dirty="0">
                <a:latin typeface="Arial Narrow" charset="0"/>
              </a:rPr>
              <a:t>   Laboratory findings and radiologic findings</a:t>
            </a:r>
          </a:p>
          <a:p>
            <a:pPr eaLnBrk="1" hangingPunct="1">
              <a:buFontTx/>
              <a:buNone/>
            </a:pPr>
            <a:r>
              <a:rPr lang="en-US" dirty="0">
                <a:latin typeface="Arial Narrow" charset="0"/>
              </a:rPr>
              <a:t>-  Elevated serum free T</a:t>
            </a:r>
            <a:r>
              <a:rPr lang="en-US" baseline="-25000" dirty="0">
                <a:latin typeface="Arial Narrow" charset="0"/>
              </a:rPr>
              <a:t>4</a:t>
            </a:r>
            <a:r>
              <a:rPr lang="en-US" dirty="0">
                <a:latin typeface="Arial Narrow" charset="0"/>
              </a:rPr>
              <a:t> and T</a:t>
            </a:r>
            <a:r>
              <a:rPr lang="en-US" baseline="-25000" dirty="0">
                <a:latin typeface="Arial Narrow" charset="0"/>
              </a:rPr>
              <a:t>3</a:t>
            </a:r>
            <a:r>
              <a:rPr lang="en-US" dirty="0">
                <a:latin typeface="Arial Narrow" charset="0"/>
              </a:rPr>
              <a:t> and depressed serum TSH</a:t>
            </a:r>
          </a:p>
          <a:p>
            <a:pPr eaLnBrk="1" hangingPunct="1">
              <a:buFontTx/>
              <a:buNone/>
            </a:pPr>
            <a:r>
              <a:rPr lang="en-US" dirty="0">
                <a:latin typeface="Arial Narrow" charset="0"/>
              </a:rPr>
              <a:t>-  Because of ongoing stimulation of the thyroid follicles </a:t>
            </a:r>
            <a:r>
              <a:rPr lang="en-US" dirty="0" smtClean="0">
                <a:latin typeface="Arial Narrow" charset="0"/>
              </a:rPr>
              <a:t> </a:t>
            </a:r>
            <a:r>
              <a:rPr lang="en-US" dirty="0">
                <a:latin typeface="Arial Narrow" charset="0"/>
              </a:rPr>
              <a:t>radioactive iodine uptake is increased, </a:t>
            </a:r>
            <a:r>
              <a:rPr lang="en-US" dirty="0" smtClean="0">
                <a:latin typeface="Arial Narrow" charset="0"/>
              </a:rPr>
              <a:t>and radioiodine </a:t>
            </a:r>
            <a:r>
              <a:rPr lang="en-US" dirty="0">
                <a:latin typeface="Arial Narrow" charset="0"/>
              </a:rPr>
              <a:t>scans show a </a:t>
            </a:r>
            <a:r>
              <a:rPr lang="en-US" i="1" dirty="0">
                <a:latin typeface="Arial Narrow" charset="0"/>
              </a:rPr>
              <a:t>diffuse uptake</a:t>
            </a:r>
            <a:r>
              <a:rPr lang="en-US" dirty="0">
                <a:latin typeface="Arial Narrow" charset="0"/>
              </a:rPr>
              <a:t> of iodine. </a:t>
            </a:r>
          </a:p>
          <a:p>
            <a:pPr eaLnBrk="1" hangingPunct="1">
              <a:buFontTx/>
              <a:buNone/>
            </a:pPr>
            <a:endParaRPr lang="ar-JO" dirty="0">
              <a:latin typeface="Calibri" charset="0"/>
              <a:cs typeface="Arial" charset="0"/>
            </a:endParaRPr>
          </a:p>
        </p:txBody>
      </p:sp>
    </p:spTree>
    <p:extLst>
      <p:ext uri="{BB962C8B-B14F-4D97-AF65-F5344CB8AC3E}">
        <p14:creationId xmlns:p14="http://schemas.microsoft.com/office/powerpoint/2010/main" xmlns="" val="37727381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8991600" cy="6172200"/>
          </a:xfrm>
        </p:spPr>
        <p:txBody>
          <a:bodyPr/>
          <a:lstStyle/>
          <a:p>
            <a:pPr eaLnBrk="1" hangingPunct="1">
              <a:buFontTx/>
              <a:buNone/>
            </a:pPr>
            <a:r>
              <a:rPr lang="en-US" u="sng" dirty="0" smtClean="0">
                <a:latin typeface="Arial Narrow" charset="0"/>
              </a:rPr>
              <a:t>DIFFUSE </a:t>
            </a:r>
            <a:r>
              <a:rPr lang="en-US" u="sng" dirty="0">
                <a:latin typeface="Arial Narrow" charset="0"/>
              </a:rPr>
              <a:t>AND MULTINODULAR GOITER </a:t>
            </a:r>
          </a:p>
          <a:p>
            <a:pPr eaLnBrk="1" hangingPunct="1">
              <a:buFontTx/>
              <a:buNone/>
            </a:pPr>
            <a:r>
              <a:rPr lang="en-US" dirty="0">
                <a:latin typeface="Arial Narrow" charset="0"/>
              </a:rPr>
              <a:t>-   Enlargement of the thyroid, or </a:t>
            </a:r>
            <a:r>
              <a:rPr lang="en-US" i="1" dirty="0">
                <a:latin typeface="Arial Narrow" charset="0"/>
              </a:rPr>
              <a:t>goiter,</a:t>
            </a:r>
            <a:r>
              <a:rPr lang="en-US" dirty="0">
                <a:latin typeface="Arial Narrow" charset="0"/>
              </a:rPr>
              <a:t> is the most common manifestation of thyroid disease</a:t>
            </a:r>
            <a:r>
              <a:rPr lang="en-US" i="1" dirty="0">
                <a:latin typeface="Arial Narrow" charset="0"/>
              </a:rPr>
              <a:t> </a:t>
            </a:r>
          </a:p>
          <a:p>
            <a:pPr eaLnBrk="1" hangingPunct="1">
              <a:buFontTx/>
              <a:buNone/>
            </a:pPr>
            <a:r>
              <a:rPr lang="en-US" dirty="0">
                <a:latin typeface="Arial Narrow" charset="0"/>
              </a:rPr>
              <a:t> </a:t>
            </a:r>
            <a:r>
              <a:rPr lang="en-US" i="1" u="sng" dirty="0">
                <a:latin typeface="Arial Narrow" charset="0"/>
              </a:rPr>
              <a:t>Mechanism :</a:t>
            </a:r>
            <a:r>
              <a:rPr lang="en-US" i="1" dirty="0">
                <a:latin typeface="Arial Narrow" charset="0"/>
              </a:rPr>
              <a:t> </a:t>
            </a:r>
          </a:p>
          <a:p>
            <a:pPr eaLnBrk="1" hangingPunct="1">
              <a:buFontTx/>
              <a:buNone/>
            </a:pPr>
            <a:r>
              <a:rPr lang="en-US" i="1" dirty="0">
                <a:latin typeface="Arial Narrow" charset="0"/>
              </a:rPr>
              <a:t>-  The goiters reflect impaired synthesis of thyroid hormone</a:t>
            </a:r>
            <a:r>
              <a:rPr lang="en-US" dirty="0">
                <a:latin typeface="Arial Narrow" charset="0"/>
              </a:rPr>
              <a:t> often caused by dietary iodine deficiency and this leads to to a compensatory rise in the serum TSH, which in turn causes hyperplasia of the  follicular  cells and, ultimately, gross enlargement of the thyroid gland .</a:t>
            </a:r>
            <a:r>
              <a:rPr lang="en-US" i="1" dirty="0">
                <a:latin typeface="Arial Narrow" charset="0"/>
              </a:rPr>
              <a:t>,</a:t>
            </a:r>
            <a:r>
              <a:rPr lang="en-US" dirty="0">
                <a:latin typeface="Arial Narrow" charset="0"/>
              </a:rPr>
              <a:t> </a:t>
            </a:r>
            <a:endParaRPr lang="ar-JO" dirty="0">
              <a:latin typeface="Arial Narrow" charset="0"/>
              <a:cs typeface="Arial" charset="0"/>
            </a:endParaRPr>
          </a:p>
          <a:p>
            <a:pPr eaLnBrk="1" hangingPunct="1"/>
            <a:endParaRPr lang="en-US" dirty="0">
              <a:latin typeface="Calibri" charset="0"/>
            </a:endParaRPr>
          </a:p>
        </p:txBody>
      </p:sp>
    </p:spTree>
    <p:extLst>
      <p:ext uri="{BB962C8B-B14F-4D97-AF65-F5344CB8AC3E}">
        <p14:creationId xmlns:p14="http://schemas.microsoft.com/office/powerpoint/2010/main" xmlns="" val="7861452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0" y="381000"/>
            <a:ext cx="9144000" cy="6477000"/>
          </a:xfrm>
        </p:spPr>
        <p:txBody>
          <a:bodyPr/>
          <a:lstStyle/>
          <a:p>
            <a:pPr eaLnBrk="1" hangingPunct="1">
              <a:buFontTx/>
              <a:buNone/>
            </a:pPr>
            <a:r>
              <a:rPr lang="en-US" b="1">
                <a:latin typeface="Arial Narrow" charset="0"/>
              </a:rPr>
              <a:t>Goiters can be endemic or sporadic</a:t>
            </a:r>
            <a:r>
              <a:rPr lang="en-US">
                <a:latin typeface="Arial Narrow" charset="0"/>
              </a:rPr>
              <a:t>. </a:t>
            </a:r>
          </a:p>
          <a:p>
            <a:pPr eaLnBrk="1" hangingPunct="1">
              <a:buFontTx/>
              <a:buNone/>
            </a:pPr>
            <a:r>
              <a:rPr lang="en-US" i="1">
                <a:latin typeface="Arial Narrow" charset="0"/>
              </a:rPr>
              <a:t> </a:t>
            </a:r>
            <a:r>
              <a:rPr lang="en-US" u="sng">
                <a:latin typeface="Arial Narrow" charset="0"/>
              </a:rPr>
              <a:t>I.  Endemic goiter </a:t>
            </a:r>
            <a:r>
              <a:rPr lang="en-US">
                <a:latin typeface="Arial Narrow" charset="0"/>
              </a:rPr>
              <a:t>:Occurs in geographic areas where the soil, water, and food supply contain little iodine.</a:t>
            </a:r>
            <a:endParaRPr lang="ar-JO">
              <a:latin typeface="Calibri" charset="0"/>
              <a:cs typeface="Arial" charset="0"/>
            </a:endParaRPr>
          </a:p>
          <a:p>
            <a:pPr eaLnBrk="1" hangingPunct="1">
              <a:buFontTx/>
              <a:buNone/>
            </a:pPr>
            <a:r>
              <a:rPr lang="en-US">
                <a:latin typeface="Arial Narrow" charset="0"/>
              </a:rPr>
              <a:t>-  The term </a:t>
            </a:r>
            <a:r>
              <a:rPr lang="en-US" i="1">
                <a:latin typeface="Arial Narrow" charset="0"/>
              </a:rPr>
              <a:t>endemic</a:t>
            </a:r>
            <a:r>
              <a:rPr lang="en-US">
                <a:latin typeface="Arial Narrow" charset="0"/>
              </a:rPr>
              <a:t> is used when  goiters are present in more than 10% of the population in a given region. </a:t>
            </a:r>
          </a:p>
          <a:p>
            <a:pPr eaLnBrk="1" hangingPunct="1">
              <a:buFontTx/>
              <a:buNone/>
            </a:pPr>
            <a:r>
              <a:rPr lang="en-US">
                <a:latin typeface="Arial Narrow" charset="0"/>
              </a:rPr>
              <a:t>-  Such conditions are  common in mountainous areas of the world, including the Himalayas and the Andes but with increasing availability of iodine supplementation, the frequency and severity of endemic goiter have declined</a:t>
            </a:r>
          </a:p>
          <a:p>
            <a:pPr eaLnBrk="1" hangingPunct="1">
              <a:buFontTx/>
              <a:buNone/>
            </a:pPr>
            <a:endParaRPr lang="en-US">
              <a:latin typeface="Arial Narrow" charset="0"/>
            </a:endParaRPr>
          </a:p>
          <a:p>
            <a:pPr eaLnBrk="1" hangingPunct="1">
              <a:buFontTx/>
              <a:buNone/>
            </a:pPr>
            <a:endParaRPr lang="en-US">
              <a:latin typeface="Arial Narrow" charset="0"/>
            </a:endParaRPr>
          </a:p>
        </p:txBody>
      </p:sp>
    </p:spTree>
    <p:extLst>
      <p:ext uri="{BB962C8B-B14F-4D97-AF65-F5344CB8AC3E}">
        <p14:creationId xmlns:p14="http://schemas.microsoft.com/office/powerpoint/2010/main" xmlns="" val="9946637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172200"/>
          </a:xfrm>
        </p:spPr>
        <p:txBody>
          <a:bodyPr>
            <a:normAutofit/>
          </a:bodyPr>
          <a:lstStyle/>
          <a:p>
            <a:pPr eaLnBrk="1" hangingPunct="1">
              <a:buFontTx/>
              <a:buNone/>
            </a:pPr>
            <a:r>
              <a:rPr lang="en-US" i="1">
                <a:latin typeface="Arial Narrow" charset="0"/>
              </a:rPr>
              <a:t>II. Sporadic goiter</a:t>
            </a:r>
            <a:r>
              <a:rPr lang="en-US">
                <a:latin typeface="Arial Narrow" charset="0"/>
              </a:rPr>
              <a:t> : Less common than endemic goiter.</a:t>
            </a:r>
          </a:p>
          <a:p>
            <a:pPr eaLnBrk="1" hangingPunct="1">
              <a:buFontTx/>
              <a:buNone/>
            </a:pPr>
            <a:r>
              <a:rPr lang="en-US">
                <a:latin typeface="Arial Narrow" charset="0"/>
              </a:rPr>
              <a:t>-  The condition is more common in females than in males,    with a peak incidence in puberty or young adulthood, </a:t>
            </a:r>
          </a:p>
          <a:p>
            <a:pPr eaLnBrk="1" hangingPunct="1">
              <a:buFontTx/>
              <a:buNone/>
            </a:pPr>
            <a:r>
              <a:rPr lang="en-US">
                <a:latin typeface="Arial Narrow" charset="0"/>
              </a:rPr>
              <a:t>when there is an increased physiologic demand for T</a:t>
            </a:r>
            <a:r>
              <a:rPr lang="en-US" baseline="-25000">
                <a:latin typeface="Arial Narrow" charset="0"/>
              </a:rPr>
              <a:t>4</a:t>
            </a:r>
            <a:r>
              <a:rPr lang="en-US">
                <a:latin typeface="Arial Narrow" charset="0"/>
              </a:rPr>
              <a:t>.</a:t>
            </a:r>
          </a:p>
          <a:p>
            <a:pPr eaLnBrk="1" hangingPunct="1">
              <a:buFontTx/>
              <a:buNone/>
            </a:pPr>
            <a:r>
              <a:rPr lang="en-US">
                <a:latin typeface="Arial Narrow" charset="0"/>
              </a:rPr>
              <a:t>-   It may be caused by several conditions, including the:</a:t>
            </a:r>
          </a:p>
          <a:p>
            <a:pPr eaLnBrk="1" hangingPunct="1">
              <a:buFontTx/>
              <a:buNone/>
            </a:pPr>
            <a:r>
              <a:rPr lang="en-US">
                <a:latin typeface="Arial Narrow" charset="0"/>
              </a:rPr>
              <a:t>a. Ingestion of substances that interfere with thyroid hormone synthesis , such as excessive calcium and vegetables such as cabbage, cauliflower, sprouts, . </a:t>
            </a:r>
          </a:p>
          <a:p>
            <a:pPr eaLnBrk="1" hangingPunct="1">
              <a:buFontTx/>
              <a:buNone/>
            </a:pPr>
            <a:r>
              <a:rPr lang="en-US">
                <a:latin typeface="Arial Narrow" charset="0"/>
              </a:rPr>
              <a:t>b. Hereditary enzymatic defects that interfere with thyroid hormone synthesis </a:t>
            </a:r>
            <a:r>
              <a:rPr lang="en-US" i="1">
                <a:latin typeface="Arial Narrow" charset="0"/>
              </a:rPr>
              <a:t>(dyshormonogenetic goiter).</a:t>
            </a:r>
            <a:r>
              <a:rPr lang="en-US">
                <a:latin typeface="Arial Narrow" charset="0"/>
              </a:rPr>
              <a:t> </a:t>
            </a:r>
          </a:p>
          <a:p>
            <a:pPr eaLnBrk="1" hangingPunct="1">
              <a:buFontTx/>
              <a:buNone/>
            </a:pPr>
            <a:r>
              <a:rPr lang="en-US">
                <a:latin typeface="Arial Narrow" charset="0"/>
              </a:rPr>
              <a:t>-In most cases, the cause of sporadic goiter is not apparent.</a:t>
            </a:r>
          </a:p>
          <a:p>
            <a:pPr eaLnBrk="1" hangingPunct="1">
              <a:buFontTx/>
              <a:buNone/>
            </a:pPr>
            <a:endParaRPr lang="en-US">
              <a:latin typeface="Arial Narrow" charset="0"/>
            </a:endParaRPr>
          </a:p>
          <a:p>
            <a:pPr eaLnBrk="1" hangingPunct="1">
              <a:buFontTx/>
              <a:buNone/>
            </a:pPr>
            <a:endParaRPr lang="en-US">
              <a:latin typeface="Arial Narrow" charset="0"/>
            </a:endParaRPr>
          </a:p>
          <a:p>
            <a:pPr eaLnBrk="1" hangingPunct="1">
              <a:buFontTx/>
              <a:buNone/>
            </a:pPr>
            <a:endParaRPr lang="en-US">
              <a:latin typeface="Arial Narrow" charset="0"/>
            </a:endParaRPr>
          </a:p>
          <a:p>
            <a:pPr eaLnBrk="1" hangingPunct="1">
              <a:buFontTx/>
              <a:buNone/>
            </a:pPr>
            <a:endParaRPr lang="ar-JO">
              <a:latin typeface="Arial Narrow" charset="0"/>
              <a:cs typeface="Arial" charset="0"/>
            </a:endParaRPr>
          </a:p>
        </p:txBody>
      </p:sp>
    </p:spTree>
    <p:extLst>
      <p:ext uri="{BB962C8B-B14F-4D97-AF65-F5344CB8AC3E}">
        <p14:creationId xmlns:p14="http://schemas.microsoft.com/office/powerpoint/2010/main" xmlns="" val="15331466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477000"/>
          </a:xfrm>
        </p:spPr>
        <p:txBody>
          <a:bodyPr>
            <a:normAutofit/>
          </a:bodyPr>
          <a:lstStyle/>
          <a:p>
            <a:pPr eaLnBrk="1" hangingPunct="1">
              <a:buFontTx/>
              <a:buNone/>
            </a:pPr>
            <a:r>
              <a:rPr lang="en-US" u="sng">
                <a:latin typeface="Arial Narrow" charset="0"/>
              </a:rPr>
              <a:t> MORPHOLOGY :</a:t>
            </a:r>
          </a:p>
          <a:p>
            <a:pPr eaLnBrk="1" hangingPunct="1">
              <a:buFontTx/>
              <a:buNone/>
            </a:pPr>
            <a:r>
              <a:rPr lang="en-US">
                <a:latin typeface="Arial Narrow" charset="0"/>
              </a:rPr>
              <a:t>-   Initially, the gland is diffusely and symmetrically enlarged (diffuse goiter) but later on it becomes multinodular goiter. </a:t>
            </a:r>
          </a:p>
          <a:p>
            <a:pPr eaLnBrk="1" hangingPunct="1">
              <a:buFontTx/>
              <a:buNone/>
            </a:pPr>
            <a:r>
              <a:rPr lang="en-US" u="sng">
                <a:latin typeface="Arial Narrow" charset="0"/>
              </a:rPr>
              <a:t>On microscopic examination,</a:t>
            </a:r>
          </a:p>
          <a:p>
            <a:pPr eaLnBrk="1" hangingPunct="1">
              <a:buFontTx/>
              <a:buNone/>
            </a:pPr>
            <a:r>
              <a:rPr lang="en-US">
                <a:latin typeface="Arial Narrow" charset="0"/>
              </a:rPr>
              <a:t>a.   The follicular epithelium may be hyperplastic in the early stages of disease or flattened and cuboidal during periods of involution.</a:t>
            </a:r>
          </a:p>
          <a:p>
            <a:pPr eaLnBrk="1" hangingPunct="1">
              <a:buFontTx/>
              <a:buNone/>
            </a:pPr>
            <a:r>
              <a:rPr lang="en-US">
                <a:latin typeface="Arial Narrow" charset="0"/>
              </a:rPr>
              <a:t>b.  Colloid is abundant in the latter periods (colloid goiter). </a:t>
            </a:r>
          </a:p>
          <a:p>
            <a:pPr eaLnBrk="1" hangingPunct="1">
              <a:buFontTx/>
              <a:buNone/>
            </a:pPr>
            <a:r>
              <a:rPr lang="en-US">
                <a:latin typeface="Arial Narrow" charset="0"/>
              </a:rPr>
              <a:t>c. With time, recurrent episodes of hyperplasia and involution  produce a</a:t>
            </a:r>
            <a:r>
              <a:rPr lang="en-US">
                <a:latin typeface="Calibri" charset="0"/>
              </a:rPr>
              <a:t> </a:t>
            </a:r>
            <a:r>
              <a:rPr lang="en-US">
                <a:latin typeface="Arial Narrow" charset="0"/>
              </a:rPr>
              <a:t>more irregular enlargement of thee thyroid, termed multinodular goiter and  </a:t>
            </a:r>
            <a:r>
              <a:rPr lang="en-US" u="sng">
                <a:latin typeface="Arial Narrow" charset="0"/>
              </a:rPr>
              <a:t>v</a:t>
            </a:r>
            <a:r>
              <a:rPr lang="en-US">
                <a:latin typeface="Arial Narrow" charset="0"/>
              </a:rPr>
              <a:t>irtually all long-standing diffuse goiters convert into multinodular goiters. </a:t>
            </a:r>
          </a:p>
          <a:p>
            <a:pPr eaLnBrk="1" hangingPunct="1">
              <a:buFontTx/>
              <a:buNone/>
            </a:pPr>
            <a:endParaRPr lang="ar-JO">
              <a:latin typeface="Arial Narrow" charset="0"/>
              <a:cs typeface="Arial" charset="0"/>
            </a:endParaRPr>
          </a:p>
          <a:p>
            <a:pPr eaLnBrk="1" hangingPunct="1">
              <a:buFontTx/>
              <a:buNone/>
            </a:pPr>
            <a:endParaRPr lang="ar-JO">
              <a:latin typeface="Arial Narrow" charset="0"/>
              <a:cs typeface="Arial" charset="0"/>
            </a:endParaRPr>
          </a:p>
        </p:txBody>
      </p:sp>
    </p:spTree>
    <p:extLst>
      <p:ext uri="{BB962C8B-B14F-4D97-AF65-F5344CB8AC3E}">
        <p14:creationId xmlns:p14="http://schemas.microsoft.com/office/powerpoint/2010/main" xmlns="" val="39690606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atin typeface="Calibri" charset="0"/>
              </a:rPr>
              <a:t>Multinodular Goiter</a:t>
            </a:r>
            <a:endParaRPr lang="ar-JO">
              <a:latin typeface="Calibri" charset="0"/>
              <a:cs typeface="Times New Roman" charset="0"/>
            </a:endParaRPr>
          </a:p>
        </p:txBody>
      </p:sp>
      <p:pic>
        <p:nvPicPr>
          <p:cNvPr id="39939" name="Picture 2" descr="C:\Users\USER\Desktop\3.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457200" y="2335213"/>
            <a:ext cx="8229600" cy="3055937"/>
          </a:xfrm>
          <a:noFill/>
        </p:spPr>
      </p:pic>
    </p:spTree>
    <p:extLst>
      <p:ext uri="{BB962C8B-B14F-4D97-AF65-F5344CB8AC3E}">
        <p14:creationId xmlns:p14="http://schemas.microsoft.com/office/powerpoint/2010/main" xmlns="" val="24003720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248400"/>
          </a:xfrm>
        </p:spPr>
        <p:txBody>
          <a:bodyPr>
            <a:normAutofit/>
          </a:bodyPr>
          <a:lstStyle/>
          <a:p>
            <a:pPr eaLnBrk="1" hangingPunct="1">
              <a:buFont typeface="Arial" charset="0"/>
              <a:buNone/>
            </a:pPr>
            <a:r>
              <a:rPr lang="en-US" dirty="0">
                <a:latin typeface="Arial Narrow" charset="0"/>
              </a:rPr>
              <a:t>-  </a:t>
            </a:r>
            <a:r>
              <a:rPr lang="en-US" dirty="0" err="1">
                <a:latin typeface="Arial Narrow" charset="0"/>
              </a:rPr>
              <a:t>Multinodular</a:t>
            </a:r>
            <a:r>
              <a:rPr lang="en-US" dirty="0">
                <a:latin typeface="Arial Narrow" charset="0"/>
              </a:rPr>
              <a:t> goiters cause </a:t>
            </a:r>
            <a:r>
              <a:rPr lang="en-US" dirty="0" err="1">
                <a:latin typeface="Arial Narrow" charset="0"/>
              </a:rPr>
              <a:t>multilobulated</a:t>
            </a:r>
            <a:r>
              <a:rPr lang="en-US" dirty="0">
                <a:latin typeface="Arial Narrow" charset="0"/>
              </a:rPr>
              <a:t>, asymmetrically enlarged glands which attain massive size and old lesions often show  fibrosis, hemorrhage, calcification </a:t>
            </a:r>
          </a:p>
          <a:p>
            <a:pPr eaLnBrk="1" hangingPunct="1">
              <a:buFontTx/>
              <a:buNone/>
            </a:pPr>
            <a:r>
              <a:rPr lang="en-US" dirty="0">
                <a:latin typeface="Arial Narrow" charset="0"/>
              </a:rPr>
              <a:t>-  </a:t>
            </a:r>
            <a:r>
              <a:rPr lang="en-US" dirty="0" err="1">
                <a:latin typeface="Arial Narrow" charset="0"/>
              </a:rPr>
              <a:t>Multinodular</a:t>
            </a:r>
            <a:r>
              <a:rPr lang="en-US" dirty="0">
                <a:latin typeface="Arial Narrow" charset="0"/>
              </a:rPr>
              <a:t> goiters </a:t>
            </a:r>
            <a:r>
              <a:rPr lang="en-US" dirty="0" smtClean="0">
                <a:latin typeface="Arial Narrow" charset="0"/>
              </a:rPr>
              <a:t> </a:t>
            </a:r>
            <a:r>
              <a:rPr lang="en-US" dirty="0">
                <a:latin typeface="Arial Narrow" charset="0"/>
              </a:rPr>
              <a:t>typically are hormonally silent,</a:t>
            </a:r>
          </a:p>
          <a:p>
            <a:pPr eaLnBrk="1" hangingPunct="1">
              <a:buFontTx/>
              <a:buNone/>
            </a:pPr>
            <a:r>
              <a:rPr lang="en-US" dirty="0">
                <a:latin typeface="Arial Narrow" charset="0"/>
              </a:rPr>
              <a:t>-  10% of patients can manifest with thyrotoxicosis due to the development of </a:t>
            </a:r>
            <a:r>
              <a:rPr lang="en-US" dirty="0">
                <a:solidFill>
                  <a:srgbClr val="FF0000"/>
                </a:solidFill>
                <a:latin typeface="Arial Narrow" charset="0"/>
              </a:rPr>
              <a:t>autonomous nodules </a:t>
            </a:r>
            <a:r>
              <a:rPr lang="en-US" dirty="0">
                <a:latin typeface="Arial Narrow" charset="0"/>
              </a:rPr>
              <a:t>producing hormone independent of TSH stimulation and this condition, called toxic</a:t>
            </a:r>
            <a:r>
              <a:rPr lang="en-US" dirty="0">
                <a:latin typeface="Calibri" charset="0"/>
              </a:rPr>
              <a:t> </a:t>
            </a:r>
            <a:r>
              <a:rPr lang="en-US" dirty="0" err="1">
                <a:latin typeface="Arial Narrow" charset="0"/>
              </a:rPr>
              <a:t>multinodular</a:t>
            </a:r>
            <a:r>
              <a:rPr lang="en-US" dirty="0">
                <a:latin typeface="Arial Narrow" charset="0"/>
              </a:rPr>
              <a:t> goiter or </a:t>
            </a:r>
            <a:r>
              <a:rPr lang="en-US" b="1" u="sng" dirty="0">
                <a:latin typeface="Arial Narrow" charset="0"/>
              </a:rPr>
              <a:t>Plummer syndrome</a:t>
            </a:r>
            <a:r>
              <a:rPr lang="en-US" dirty="0">
                <a:latin typeface="Arial Narrow" charset="0"/>
              </a:rPr>
              <a:t> </a:t>
            </a:r>
          </a:p>
          <a:p>
            <a:pPr eaLnBrk="1" hangingPunct="1">
              <a:buFontTx/>
              <a:buNone/>
            </a:pPr>
            <a:endParaRPr lang="ar-JO" u="sng" dirty="0">
              <a:latin typeface="Arial Narrow" charset="0"/>
              <a:cs typeface="Arial" charset="0"/>
            </a:endParaRPr>
          </a:p>
        </p:txBody>
      </p:sp>
    </p:spTree>
    <p:extLst>
      <p:ext uri="{BB962C8B-B14F-4D97-AF65-F5344CB8AC3E}">
        <p14:creationId xmlns:p14="http://schemas.microsoft.com/office/powerpoint/2010/main" xmlns="" val="6196382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0" y="228600"/>
            <a:ext cx="9144000" cy="5897563"/>
          </a:xfrm>
        </p:spPr>
        <p:txBody>
          <a:bodyPr/>
          <a:lstStyle/>
          <a:p>
            <a:pPr eaLnBrk="1" hangingPunct="1">
              <a:buFontTx/>
              <a:buNone/>
            </a:pPr>
            <a:r>
              <a:rPr lang="en-US" u="sng" dirty="0">
                <a:latin typeface="Arial Narrow" charset="0"/>
              </a:rPr>
              <a:t>Clinical Features :</a:t>
            </a:r>
          </a:p>
          <a:p>
            <a:pPr eaLnBrk="1" hangingPunct="1">
              <a:buFontTx/>
              <a:buNone/>
            </a:pPr>
            <a:r>
              <a:rPr lang="en-US" dirty="0">
                <a:latin typeface="Arial Narrow" charset="0"/>
              </a:rPr>
              <a:t>a. The dominant features are </a:t>
            </a:r>
            <a:r>
              <a:rPr lang="en-US" i="1" dirty="0">
                <a:latin typeface="Arial Narrow" charset="0"/>
              </a:rPr>
              <a:t>mass effects</a:t>
            </a:r>
            <a:r>
              <a:rPr lang="en-US" dirty="0">
                <a:latin typeface="Arial Narrow" charset="0"/>
              </a:rPr>
              <a:t> of the goiter </a:t>
            </a:r>
          </a:p>
          <a:p>
            <a:pPr eaLnBrk="1" hangingPunct="1">
              <a:buFontTx/>
              <a:buNone/>
            </a:pPr>
            <a:r>
              <a:rPr lang="en-US" dirty="0">
                <a:latin typeface="Arial Narrow" charset="0"/>
              </a:rPr>
              <a:t>b. </a:t>
            </a:r>
            <a:r>
              <a:rPr lang="en-US" dirty="0" smtClean="0">
                <a:latin typeface="Arial Narrow" charset="0"/>
              </a:rPr>
              <a:t> </a:t>
            </a:r>
            <a:r>
              <a:rPr lang="en-US" dirty="0">
                <a:latin typeface="Arial Narrow" charset="0"/>
              </a:rPr>
              <a:t>may cause airway obstruction,   dysphagia, and compression of large vessels in the neck and upper thorax </a:t>
            </a:r>
          </a:p>
          <a:p>
            <a:pPr eaLnBrk="1" hangingPunct="1">
              <a:buFontTx/>
              <a:buNone/>
            </a:pPr>
            <a:r>
              <a:rPr lang="en-US" dirty="0">
                <a:latin typeface="Arial Narrow" charset="0"/>
              </a:rPr>
              <a:t>c. The incidence of malignancy in long-standing </a:t>
            </a:r>
            <a:r>
              <a:rPr lang="en-US" dirty="0" err="1">
                <a:latin typeface="Arial Narrow" charset="0"/>
              </a:rPr>
              <a:t>multinodular</a:t>
            </a:r>
            <a:r>
              <a:rPr lang="en-US" dirty="0">
                <a:latin typeface="Arial Narrow" charset="0"/>
              </a:rPr>
              <a:t> goiters is low (less than 5%) </a:t>
            </a:r>
            <a:r>
              <a:rPr lang="en-US" dirty="0">
                <a:solidFill>
                  <a:srgbClr val="FF0000"/>
                </a:solidFill>
                <a:latin typeface="Arial Narrow" charset="0"/>
              </a:rPr>
              <a:t>but not zero </a:t>
            </a:r>
            <a:r>
              <a:rPr lang="en-US" dirty="0">
                <a:latin typeface="Arial Narrow" charset="0"/>
              </a:rPr>
              <a:t>and concern for malignancy arises with goiters that demonstrate sudden changes in size or associated symptoms ( </a:t>
            </a:r>
            <a:r>
              <a:rPr lang="en-US" dirty="0" smtClean="0">
                <a:latin typeface="Arial Narrow" charset="0"/>
              </a:rPr>
              <a:t>hoarseness)</a:t>
            </a:r>
            <a:endParaRPr lang="ar-JO" b="1" u="sng" dirty="0">
              <a:latin typeface="Arial Narrow" charset="0"/>
              <a:cs typeface="Arial" charset="0"/>
            </a:endParaRPr>
          </a:p>
          <a:p>
            <a:pPr eaLnBrk="1" hangingPunct="1"/>
            <a:endParaRPr lang="en-US" dirty="0">
              <a:latin typeface="Calibri" charset="0"/>
            </a:endParaRPr>
          </a:p>
        </p:txBody>
      </p:sp>
    </p:spTree>
    <p:extLst>
      <p:ext uri="{BB962C8B-B14F-4D97-AF65-F5344CB8AC3E}">
        <p14:creationId xmlns:p14="http://schemas.microsoft.com/office/powerpoint/2010/main" xmlns="" val="3053929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Parafollicular</a:t>
            </a:r>
            <a:r>
              <a:rPr lang="en-US" dirty="0" smtClean="0"/>
              <a:t> cells</a:t>
            </a:r>
            <a:endParaRPr lang="en-US" dirty="0"/>
          </a:p>
        </p:txBody>
      </p:sp>
      <p:pic>
        <p:nvPicPr>
          <p:cNvPr id="4" name="Content Placeholder 3" descr="calcium-regulation1353992999343.jpg"/>
          <p:cNvPicPr>
            <a:picLocks noGrp="1" noChangeAspect="1"/>
          </p:cNvPicPr>
          <p:nvPr>
            <p:ph idx="1"/>
          </p:nvPr>
        </p:nvPicPr>
        <p:blipFill>
          <a:blip r:embed="rId2">
            <a:extLst>
              <a:ext uri="{28A0092B-C50C-407E-A947-70E740481C1C}">
                <a14:useLocalDpi xmlns:a14="http://schemas.microsoft.com/office/drawing/2010/main" xmlns="" val="0"/>
              </a:ext>
            </a:extLst>
          </a:blip>
          <a:srcRect t="13336" b="13336"/>
          <a:stretch>
            <a:fillRect/>
          </a:stretch>
        </p:blipFill>
        <p:spPr/>
      </p:pic>
    </p:spTree>
    <p:extLst>
      <p:ext uri="{BB962C8B-B14F-4D97-AF65-F5344CB8AC3E}">
        <p14:creationId xmlns:p14="http://schemas.microsoft.com/office/powerpoint/2010/main" xmlns="" val="11972792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0" y="304800"/>
            <a:ext cx="9144000" cy="6553200"/>
          </a:xfrm>
        </p:spPr>
        <p:txBody>
          <a:bodyPr/>
          <a:lstStyle/>
          <a:p>
            <a:pPr eaLnBrk="1" hangingPunct="1">
              <a:buFontTx/>
              <a:buNone/>
            </a:pPr>
            <a:r>
              <a:rPr lang="en-US" dirty="0">
                <a:latin typeface="Arial Narrow" charset="0"/>
              </a:rPr>
              <a:t> </a:t>
            </a:r>
            <a:r>
              <a:rPr lang="en-US" b="1" u="sng" dirty="0" smtClean="0">
                <a:latin typeface="Arial Narrow" charset="0"/>
              </a:rPr>
              <a:t>Thyroid </a:t>
            </a:r>
            <a:r>
              <a:rPr lang="en-US" b="1" u="sng" dirty="0">
                <a:latin typeface="Arial Narrow" charset="0"/>
              </a:rPr>
              <a:t>tumors :</a:t>
            </a:r>
            <a:r>
              <a:rPr lang="en-US" dirty="0">
                <a:latin typeface="Arial Narrow" charset="0"/>
              </a:rPr>
              <a:t> </a:t>
            </a:r>
            <a:endParaRPr lang="en-US" dirty="0" smtClean="0">
              <a:latin typeface="Arial Narrow" charset="0"/>
            </a:endParaRPr>
          </a:p>
          <a:p>
            <a:pPr eaLnBrk="1" hangingPunct="1">
              <a:buFontTx/>
              <a:buNone/>
            </a:pPr>
            <a:r>
              <a:rPr lang="en-US" dirty="0" smtClean="0">
                <a:latin typeface="Arial Narrow" charset="0"/>
              </a:rPr>
              <a:t>-present as solitary nodules.</a:t>
            </a:r>
          </a:p>
          <a:p>
            <a:pPr eaLnBrk="1" hangingPunct="1">
              <a:buFontTx/>
              <a:buNone/>
            </a:pPr>
            <a:endParaRPr lang="en-US" dirty="0">
              <a:latin typeface="Arial Narrow" charset="0"/>
            </a:endParaRPr>
          </a:p>
          <a:p>
            <a:pPr eaLnBrk="1" hangingPunct="1">
              <a:buFontTx/>
              <a:buNone/>
            </a:pPr>
            <a:r>
              <a:rPr lang="en-US" dirty="0">
                <a:latin typeface="Arial Narrow" charset="0"/>
              </a:rPr>
              <a:t>- </a:t>
            </a:r>
            <a:r>
              <a:rPr lang="en-US" dirty="0" smtClean="0">
                <a:latin typeface="Arial Narrow" charset="0"/>
              </a:rPr>
              <a:t>the</a:t>
            </a:r>
            <a:r>
              <a:rPr lang="en-US" dirty="0" smtClean="0">
                <a:latin typeface="Calibri" charset="0"/>
              </a:rPr>
              <a:t> </a:t>
            </a:r>
            <a:r>
              <a:rPr lang="en-US" dirty="0">
                <a:latin typeface="Arial Narrow" charset="0"/>
              </a:rPr>
              <a:t>majority of solitary nodules of the thyroid prove to </a:t>
            </a:r>
            <a:r>
              <a:rPr lang="en-US" dirty="0" smtClean="0">
                <a:latin typeface="Arial Narrow" charset="0"/>
              </a:rPr>
              <a:t>be benign :</a:t>
            </a:r>
            <a:endParaRPr lang="en-US" dirty="0">
              <a:latin typeface="Arial Narrow" charset="0"/>
            </a:endParaRPr>
          </a:p>
          <a:p>
            <a:pPr eaLnBrk="1" hangingPunct="1">
              <a:buFontTx/>
              <a:buNone/>
            </a:pPr>
            <a:r>
              <a:rPr lang="en-US" dirty="0">
                <a:latin typeface="Arial Narrow" charset="0"/>
              </a:rPr>
              <a:t>a.   Follicular adenomas </a:t>
            </a:r>
          </a:p>
          <a:p>
            <a:pPr eaLnBrk="1" hangingPunct="1">
              <a:buFontTx/>
              <a:buNone/>
            </a:pPr>
            <a:r>
              <a:rPr lang="en-US" dirty="0">
                <a:latin typeface="Arial Narrow" charset="0"/>
              </a:rPr>
              <a:t>b.  A dominant nodule in </a:t>
            </a:r>
            <a:r>
              <a:rPr lang="en-US" dirty="0" err="1">
                <a:latin typeface="Arial Narrow" charset="0"/>
              </a:rPr>
              <a:t>multinodular</a:t>
            </a:r>
            <a:r>
              <a:rPr lang="en-US" dirty="0">
                <a:latin typeface="Arial Narrow" charset="0"/>
              </a:rPr>
              <a:t> goiter</a:t>
            </a:r>
          </a:p>
          <a:p>
            <a:pPr marL="514350" indent="-514350" eaLnBrk="1" hangingPunct="1">
              <a:buFontTx/>
              <a:buAutoNum type="alphaLcPeriod" startAt="3"/>
            </a:pPr>
            <a:r>
              <a:rPr lang="en-US" dirty="0" smtClean="0">
                <a:latin typeface="Arial Narrow" charset="0"/>
              </a:rPr>
              <a:t>Simple </a:t>
            </a:r>
            <a:r>
              <a:rPr lang="en-US" dirty="0">
                <a:latin typeface="Arial Narrow" charset="0"/>
              </a:rPr>
              <a:t>cysts or foci of </a:t>
            </a:r>
            <a:r>
              <a:rPr lang="en-US" dirty="0" smtClean="0">
                <a:latin typeface="Arial Narrow" charset="0"/>
              </a:rPr>
              <a:t>thyroiditis</a:t>
            </a:r>
          </a:p>
          <a:p>
            <a:pPr marL="0" indent="0" eaLnBrk="1" hangingPunct="1">
              <a:buNone/>
            </a:pPr>
            <a:endParaRPr lang="en-US" dirty="0">
              <a:latin typeface="Arial Narrow" charset="0"/>
            </a:endParaRPr>
          </a:p>
          <a:p>
            <a:pPr eaLnBrk="1" hangingPunct="1">
              <a:buFontTx/>
              <a:buNone/>
            </a:pPr>
            <a:r>
              <a:rPr lang="en-US" dirty="0">
                <a:latin typeface="Arial Narrow" charset="0"/>
              </a:rPr>
              <a:t>-  Carcinomas of the thyroid,  are uncommon, accounting for much less than 10% of solitary thyroid nodules.</a:t>
            </a:r>
            <a:endParaRPr lang="ar-JO" dirty="0">
              <a:latin typeface="Arial Narrow" charset="0"/>
              <a:cs typeface="Arial" charset="0"/>
            </a:endParaRPr>
          </a:p>
          <a:p>
            <a:pPr eaLnBrk="1" hangingPunct="1">
              <a:buFontTx/>
              <a:buNone/>
            </a:pPr>
            <a:endParaRPr lang="en-US" dirty="0">
              <a:latin typeface="Calibri" charset="0"/>
            </a:endParaRPr>
          </a:p>
          <a:p>
            <a:pPr eaLnBrk="1" hangingPunct="1">
              <a:buFontTx/>
              <a:buNone/>
            </a:pPr>
            <a:endParaRPr lang="ar-JO" dirty="0">
              <a:latin typeface="Arial Narrow" charset="0"/>
              <a:cs typeface="Arial" charset="0"/>
            </a:endParaRPr>
          </a:p>
        </p:txBody>
      </p:sp>
    </p:spTree>
    <p:extLst>
      <p:ext uri="{BB962C8B-B14F-4D97-AF65-F5344CB8AC3E}">
        <p14:creationId xmlns:p14="http://schemas.microsoft.com/office/powerpoint/2010/main" xmlns="" val="42813202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324600"/>
          </a:xfrm>
        </p:spPr>
        <p:txBody>
          <a:bodyPr rtlCol="0">
            <a:normAutofit/>
          </a:bodyPr>
          <a:lstStyle/>
          <a:p>
            <a:pPr eaLnBrk="1" fontAlgn="auto" hangingPunct="1">
              <a:spcAft>
                <a:spcPts val="0"/>
              </a:spcAft>
              <a:buFontTx/>
              <a:buNone/>
              <a:defRPr/>
            </a:pPr>
            <a:r>
              <a:rPr lang="en-US" dirty="0" smtClean="0">
                <a:latin typeface="Arial Narrow" pitchFamily="34" charset="0"/>
                <a:ea typeface="+mn-ea"/>
              </a:rPr>
              <a:t> -  Several clinical criteria provide a clue to the nature of a </a:t>
            </a:r>
          </a:p>
          <a:p>
            <a:pPr eaLnBrk="1" fontAlgn="auto" hangingPunct="1">
              <a:spcAft>
                <a:spcPts val="0"/>
              </a:spcAft>
              <a:buFontTx/>
              <a:buNone/>
              <a:defRPr/>
            </a:pPr>
            <a:r>
              <a:rPr lang="en-US" dirty="0" smtClean="0">
                <a:latin typeface="Arial Narrow" pitchFamily="34" charset="0"/>
                <a:ea typeface="+mn-ea"/>
              </a:rPr>
              <a:t>    given thyroid nodule: </a:t>
            </a:r>
          </a:p>
          <a:p>
            <a:pPr eaLnBrk="1" fontAlgn="auto" hangingPunct="1">
              <a:spcAft>
                <a:spcPts val="0"/>
              </a:spcAft>
              <a:buFontTx/>
              <a:buNone/>
              <a:defRPr/>
            </a:pPr>
            <a:r>
              <a:rPr lang="en-US" i="1" dirty="0" smtClean="0">
                <a:latin typeface="Arial Narrow" pitchFamily="34" charset="0"/>
                <a:ea typeface="+mn-ea"/>
              </a:rPr>
              <a:t>a. </a:t>
            </a:r>
            <a:r>
              <a:rPr lang="en-US" i="1" dirty="0" smtClean="0">
                <a:solidFill>
                  <a:srgbClr val="FF0000"/>
                </a:solidFill>
                <a:latin typeface="Arial Narrow" pitchFamily="34" charset="0"/>
                <a:ea typeface="+mn-ea"/>
              </a:rPr>
              <a:t>Solitary</a:t>
            </a:r>
            <a:r>
              <a:rPr lang="en-US" i="1" dirty="0" smtClean="0">
                <a:latin typeface="Arial Narrow" pitchFamily="34" charset="0"/>
                <a:ea typeface="+mn-ea"/>
              </a:rPr>
              <a:t> nodules,</a:t>
            </a:r>
            <a:r>
              <a:rPr lang="en-US" dirty="0" smtClean="0">
                <a:latin typeface="Arial Narrow" pitchFamily="34" charset="0"/>
                <a:ea typeface="+mn-ea"/>
              </a:rPr>
              <a:t> in general, are more likely to be </a:t>
            </a:r>
            <a:r>
              <a:rPr lang="en-US" dirty="0" err="1" smtClean="0">
                <a:latin typeface="Arial Narrow" pitchFamily="34" charset="0"/>
                <a:ea typeface="+mn-ea"/>
              </a:rPr>
              <a:t>neoplastic</a:t>
            </a:r>
            <a:r>
              <a:rPr lang="en-US" dirty="0" smtClean="0">
                <a:latin typeface="Arial Narrow" pitchFamily="34" charset="0"/>
                <a:ea typeface="+mn-ea"/>
              </a:rPr>
              <a:t> than are multiple nodules.</a:t>
            </a:r>
          </a:p>
          <a:p>
            <a:pPr marL="514350" indent="-514350" eaLnBrk="1" fontAlgn="auto" hangingPunct="1">
              <a:spcAft>
                <a:spcPts val="0"/>
              </a:spcAft>
              <a:buFontTx/>
              <a:buNone/>
              <a:defRPr/>
            </a:pPr>
            <a:r>
              <a:rPr lang="en-US" i="1" dirty="0" smtClean="0">
                <a:latin typeface="Arial Narrow" pitchFamily="34" charset="0"/>
                <a:ea typeface="+mn-ea"/>
              </a:rPr>
              <a:t>b.  Nodules in </a:t>
            </a:r>
            <a:r>
              <a:rPr lang="en-US" i="1" dirty="0" smtClean="0">
                <a:solidFill>
                  <a:srgbClr val="FF0000"/>
                </a:solidFill>
                <a:latin typeface="Arial Narrow" pitchFamily="34" charset="0"/>
                <a:ea typeface="+mn-ea"/>
              </a:rPr>
              <a:t>younger</a:t>
            </a:r>
            <a:r>
              <a:rPr lang="en-US" i="1" dirty="0" smtClean="0">
                <a:latin typeface="Arial Narrow" pitchFamily="34" charset="0"/>
                <a:ea typeface="+mn-ea"/>
              </a:rPr>
              <a:t> patients</a:t>
            </a:r>
            <a:r>
              <a:rPr lang="en-US" dirty="0" smtClean="0">
                <a:latin typeface="Arial Narrow" pitchFamily="34" charset="0"/>
                <a:ea typeface="+mn-ea"/>
              </a:rPr>
              <a:t> are more likely to be </a:t>
            </a:r>
            <a:r>
              <a:rPr lang="en-US" dirty="0" err="1" smtClean="0">
                <a:latin typeface="Arial Narrow" pitchFamily="34" charset="0"/>
                <a:ea typeface="+mn-ea"/>
              </a:rPr>
              <a:t>neoplastic</a:t>
            </a:r>
            <a:r>
              <a:rPr lang="en-US" dirty="0" smtClean="0">
                <a:latin typeface="Arial Narrow" pitchFamily="34" charset="0"/>
                <a:ea typeface="+mn-ea"/>
              </a:rPr>
              <a:t> than are those in older patients.</a:t>
            </a:r>
            <a:r>
              <a:rPr lang="en-US" i="1" dirty="0" smtClean="0">
                <a:latin typeface="Arial Narrow" pitchFamily="34" charset="0"/>
                <a:ea typeface="+mn-ea"/>
              </a:rPr>
              <a:t> </a:t>
            </a:r>
          </a:p>
          <a:p>
            <a:pPr marL="514350" indent="-514350" eaLnBrk="1" fontAlgn="auto" hangingPunct="1">
              <a:spcAft>
                <a:spcPts val="0"/>
              </a:spcAft>
              <a:buFontTx/>
              <a:buAutoNum type="alphaLcPeriod" startAt="3"/>
              <a:defRPr/>
            </a:pPr>
            <a:r>
              <a:rPr lang="en-US" i="1" dirty="0" smtClean="0">
                <a:latin typeface="Arial Narrow" pitchFamily="34" charset="0"/>
                <a:ea typeface="+mn-ea"/>
              </a:rPr>
              <a:t>Nodules in </a:t>
            </a:r>
            <a:r>
              <a:rPr lang="en-US" i="1" dirty="0" smtClean="0">
                <a:solidFill>
                  <a:srgbClr val="FF0000"/>
                </a:solidFill>
                <a:latin typeface="Arial Narrow" pitchFamily="34" charset="0"/>
                <a:ea typeface="+mn-ea"/>
              </a:rPr>
              <a:t>males</a:t>
            </a:r>
            <a:r>
              <a:rPr lang="en-US" dirty="0" smtClean="0">
                <a:latin typeface="Arial Narrow" pitchFamily="34" charset="0"/>
                <a:ea typeface="+mn-ea"/>
              </a:rPr>
              <a:t> are more likely to be neoplastic than are those in females.</a:t>
            </a:r>
            <a:r>
              <a:rPr lang="en-US" dirty="0" smtClean="0">
                <a:ea typeface="+mn-ea"/>
              </a:rPr>
              <a:t> </a:t>
            </a:r>
            <a:endParaRPr lang="en-US" dirty="0">
              <a:latin typeface="Arial Narrow" pitchFamily="34" charset="0"/>
            </a:endParaRPr>
          </a:p>
          <a:p>
            <a:pPr marL="514350" indent="-514350">
              <a:buNone/>
              <a:defRPr/>
            </a:pPr>
            <a:r>
              <a:rPr lang="en-US" dirty="0">
                <a:latin typeface="Arial Narrow" pitchFamily="34" charset="0"/>
              </a:rPr>
              <a:t> </a:t>
            </a:r>
            <a:r>
              <a:rPr lang="en-US" dirty="0" smtClean="0">
                <a:latin typeface="Arial Narrow" pitchFamily="34" charset="0"/>
              </a:rPr>
              <a:t>d. </a:t>
            </a:r>
            <a:r>
              <a:rPr lang="en-US" dirty="0">
                <a:latin typeface="Arial Narrow" pitchFamily="34" charset="0"/>
              </a:rPr>
              <a:t>Nodules that take up radioactive iodine in imaging studies (</a:t>
            </a:r>
            <a:r>
              <a:rPr lang="en-US" i="1" dirty="0">
                <a:latin typeface="Arial Narrow" pitchFamily="34" charset="0"/>
              </a:rPr>
              <a:t>hot nodules</a:t>
            </a:r>
            <a:r>
              <a:rPr lang="en-US" dirty="0">
                <a:latin typeface="Arial Narrow" pitchFamily="34" charset="0"/>
              </a:rPr>
              <a:t>) are more likely to be benign than </a:t>
            </a:r>
            <a:r>
              <a:rPr lang="en-US" dirty="0" smtClean="0">
                <a:latin typeface="Arial Narrow" pitchFamily="34" charset="0"/>
              </a:rPr>
              <a:t>malignant.</a:t>
            </a:r>
            <a:endParaRPr lang="en-US" dirty="0">
              <a:latin typeface="Arial Narrow" pitchFamily="34" charset="0"/>
            </a:endParaRPr>
          </a:p>
          <a:p>
            <a:pPr marL="514350" indent="-514350" eaLnBrk="1" fontAlgn="auto" hangingPunct="1">
              <a:spcAft>
                <a:spcPts val="0"/>
              </a:spcAft>
              <a:buFontTx/>
              <a:buAutoNum type="alphaLcPeriod" startAt="3"/>
              <a:defRPr/>
            </a:pPr>
            <a:endParaRPr lang="en-US" dirty="0" smtClean="0">
              <a:ea typeface="+mn-ea"/>
            </a:endParaRPr>
          </a:p>
        </p:txBody>
      </p:sp>
    </p:spTree>
    <p:extLst>
      <p:ext uri="{BB962C8B-B14F-4D97-AF65-F5344CB8AC3E}">
        <p14:creationId xmlns:p14="http://schemas.microsoft.com/office/powerpoint/2010/main" xmlns="" val="4823140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248400"/>
          </a:xfrm>
        </p:spPr>
        <p:txBody>
          <a:bodyPr rtlCol="0">
            <a:normAutofit/>
          </a:bodyPr>
          <a:lstStyle/>
          <a:p>
            <a:pPr marL="571500" indent="-571500" eaLnBrk="1" fontAlgn="auto" hangingPunct="1">
              <a:spcAft>
                <a:spcPts val="0"/>
              </a:spcAft>
              <a:buFontTx/>
              <a:buNone/>
              <a:defRPr/>
            </a:pPr>
            <a:r>
              <a:rPr lang="en-US" u="sng" dirty="0" smtClean="0">
                <a:latin typeface="Arial Narrow" pitchFamily="34" charset="0"/>
                <a:ea typeface="+mn-ea"/>
              </a:rPr>
              <a:t>Follicular adenomas</a:t>
            </a:r>
          </a:p>
          <a:p>
            <a:pPr marL="571500" indent="-571500" eaLnBrk="1" fontAlgn="auto" hangingPunct="1">
              <a:spcAft>
                <a:spcPts val="0"/>
              </a:spcAft>
              <a:buFontTx/>
              <a:buNone/>
              <a:defRPr/>
            </a:pPr>
            <a:r>
              <a:rPr lang="en-US" dirty="0" smtClean="0">
                <a:latin typeface="Arial Narrow" pitchFamily="34" charset="0"/>
                <a:ea typeface="+mn-ea"/>
              </a:rPr>
              <a:t>-  Are benign </a:t>
            </a:r>
            <a:r>
              <a:rPr lang="en-US" dirty="0" err="1" smtClean="0">
                <a:latin typeface="Arial Narrow" pitchFamily="34" charset="0"/>
                <a:ea typeface="+mn-ea"/>
              </a:rPr>
              <a:t>neoplasms</a:t>
            </a:r>
            <a:r>
              <a:rPr lang="en-US" dirty="0" smtClean="0">
                <a:latin typeface="Arial Narrow" pitchFamily="34" charset="0"/>
                <a:ea typeface="+mn-ea"/>
              </a:rPr>
              <a:t> derived from follicular epithelium. </a:t>
            </a:r>
          </a:p>
          <a:p>
            <a:pPr eaLnBrk="1" fontAlgn="auto" hangingPunct="1">
              <a:spcAft>
                <a:spcPts val="0"/>
              </a:spcAft>
              <a:buFontTx/>
              <a:buNone/>
              <a:defRPr/>
            </a:pPr>
            <a:r>
              <a:rPr lang="en-US" dirty="0" smtClean="0">
                <a:latin typeface="Arial Narrow" pitchFamily="34" charset="0"/>
                <a:ea typeface="+mn-ea"/>
              </a:rPr>
              <a:t>-   solitary. </a:t>
            </a:r>
          </a:p>
          <a:p>
            <a:pPr eaLnBrk="1" fontAlgn="auto" hangingPunct="1">
              <a:spcAft>
                <a:spcPts val="0"/>
              </a:spcAft>
              <a:buFontTx/>
              <a:buChar char="-"/>
              <a:defRPr/>
            </a:pPr>
            <a:r>
              <a:rPr lang="en-US" dirty="0" smtClean="0">
                <a:latin typeface="Arial Narrow" pitchFamily="34" charset="0"/>
                <a:ea typeface="+mn-ea"/>
              </a:rPr>
              <a:t>The tumor is demarcated and compressed the adjacent thyroid parenchyma by a well-defined, intact capsule</a:t>
            </a:r>
          </a:p>
          <a:p>
            <a:pPr eaLnBrk="1" fontAlgn="auto" hangingPunct="1">
              <a:spcAft>
                <a:spcPts val="0"/>
              </a:spcAft>
              <a:buFontTx/>
              <a:buChar char="-"/>
              <a:defRPr/>
            </a:pPr>
            <a:r>
              <a:rPr lang="en-US" dirty="0" smtClean="0">
                <a:latin typeface="Arial Narrow" pitchFamily="34" charset="0"/>
              </a:rPr>
              <a:t>- cold nodules on scanning but might be functional.</a:t>
            </a:r>
            <a:endParaRPr lang="en-US" dirty="0" smtClean="0">
              <a:latin typeface="Arial Narrow" pitchFamily="34" charset="0"/>
              <a:ea typeface="+mn-ea"/>
            </a:endParaRPr>
          </a:p>
          <a:p>
            <a:pPr marL="0" indent="0" eaLnBrk="1" fontAlgn="auto" hangingPunct="1">
              <a:spcAft>
                <a:spcPts val="0"/>
              </a:spcAft>
              <a:buNone/>
              <a:defRPr/>
            </a:pPr>
            <a:endParaRPr lang="en-US" dirty="0" smtClean="0">
              <a:latin typeface="Arial Narrow" pitchFamily="34" charset="0"/>
              <a:ea typeface="+mn-ea"/>
            </a:endParaRPr>
          </a:p>
          <a:p>
            <a:pPr eaLnBrk="1" fontAlgn="auto" hangingPunct="1">
              <a:spcAft>
                <a:spcPts val="0"/>
              </a:spcAft>
              <a:buFontTx/>
              <a:buNone/>
              <a:defRPr/>
            </a:pPr>
            <a:endParaRPr lang="en-US" dirty="0" smtClean="0">
              <a:latin typeface="Arial Narrow" pitchFamily="34" charset="0"/>
              <a:ea typeface="+mn-ea"/>
            </a:endParaRPr>
          </a:p>
        </p:txBody>
      </p:sp>
    </p:spTree>
    <p:extLst>
      <p:ext uri="{BB962C8B-B14F-4D97-AF65-F5344CB8AC3E}">
        <p14:creationId xmlns:p14="http://schemas.microsoft.com/office/powerpoint/2010/main" xmlns="" val="4908767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477000"/>
          </a:xfrm>
        </p:spPr>
        <p:txBody>
          <a:bodyPr>
            <a:normAutofit/>
          </a:bodyPr>
          <a:lstStyle/>
          <a:p>
            <a:pPr eaLnBrk="1" hangingPunct="1">
              <a:buFontTx/>
              <a:buNone/>
            </a:pPr>
            <a:r>
              <a:rPr lang="en-US" dirty="0">
                <a:latin typeface="Arial Narrow" charset="0"/>
              </a:rPr>
              <a:t>. </a:t>
            </a:r>
            <a:endParaRPr lang="ar-JO" dirty="0">
              <a:latin typeface="Arial Narrow" charset="0"/>
              <a:cs typeface="Arial" charset="0"/>
            </a:endParaRPr>
          </a:p>
          <a:p>
            <a:pPr eaLnBrk="1" hangingPunct="1">
              <a:buFontTx/>
              <a:buNone/>
            </a:pPr>
            <a:r>
              <a:rPr lang="en-US" u="sng" dirty="0">
                <a:latin typeface="Arial Narrow" charset="0"/>
              </a:rPr>
              <a:t> Microscopic examination of follicular adenoma,</a:t>
            </a:r>
          </a:p>
          <a:p>
            <a:pPr eaLnBrk="1" hangingPunct="1">
              <a:buFontTx/>
              <a:buNone/>
            </a:pPr>
            <a:r>
              <a:rPr lang="en-US" dirty="0">
                <a:latin typeface="Arial Narrow" charset="0"/>
              </a:rPr>
              <a:t>-  The  cells are arranged in follicles and its variants</a:t>
            </a:r>
          </a:p>
          <a:p>
            <a:pPr eaLnBrk="1" hangingPunct="1">
              <a:buFontTx/>
              <a:buAutoNum type="alphaLcPeriod"/>
            </a:pPr>
            <a:r>
              <a:rPr lang="en-US" dirty="0" err="1">
                <a:latin typeface="Arial Narrow" charset="0"/>
              </a:rPr>
              <a:t>Hurthle</a:t>
            </a:r>
            <a:r>
              <a:rPr lang="en-US" dirty="0">
                <a:latin typeface="Arial Narrow" charset="0"/>
              </a:rPr>
              <a:t> cell adenoma: </a:t>
            </a:r>
          </a:p>
          <a:p>
            <a:pPr eaLnBrk="1" hangingPunct="1">
              <a:buFont typeface="Arial" charset="0"/>
              <a:buNone/>
            </a:pPr>
            <a:r>
              <a:rPr lang="en-US" dirty="0">
                <a:latin typeface="Arial Narrow" charset="0"/>
              </a:rPr>
              <a:t>-  The neoplastic cells show </a:t>
            </a:r>
            <a:r>
              <a:rPr lang="en-US" dirty="0" err="1">
                <a:latin typeface="Arial Narrow" charset="0"/>
              </a:rPr>
              <a:t>oxyphil</a:t>
            </a:r>
            <a:r>
              <a:rPr lang="en-US" dirty="0">
                <a:latin typeface="Arial Narrow" charset="0"/>
              </a:rPr>
              <a:t> or </a:t>
            </a:r>
            <a:r>
              <a:rPr lang="en-US" dirty="0" err="1">
                <a:latin typeface="Arial Narrow" charset="0"/>
              </a:rPr>
              <a:t>Hürthle</a:t>
            </a:r>
            <a:r>
              <a:rPr lang="en-US" dirty="0">
                <a:latin typeface="Arial Narrow" charset="0"/>
              </a:rPr>
              <a:t> cell change) and its </a:t>
            </a:r>
            <a:r>
              <a:rPr lang="en-US" dirty="0">
                <a:solidFill>
                  <a:srgbClr val="FF0000"/>
                </a:solidFill>
                <a:latin typeface="Arial Narrow" charset="0"/>
              </a:rPr>
              <a:t>behavior is not different </a:t>
            </a:r>
            <a:r>
              <a:rPr lang="en-US" dirty="0">
                <a:latin typeface="Arial Narrow" charset="0"/>
              </a:rPr>
              <a:t>from  those of a conventional adenoma. </a:t>
            </a:r>
          </a:p>
          <a:p>
            <a:pPr eaLnBrk="1" hangingPunct="1">
              <a:buFontTx/>
              <a:buAutoNum type="alphaLcPeriod" startAt="2"/>
            </a:pPr>
            <a:r>
              <a:rPr lang="en-US" dirty="0">
                <a:latin typeface="Arial Narrow" charset="0"/>
              </a:rPr>
              <a:t>Atypical adenoma: </a:t>
            </a:r>
          </a:p>
          <a:p>
            <a:pPr eaLnBrk="1" hangingPunct="1">
              <a:buFont typeface="Arial" charset="0"/>
              <a:buNone/>
            </a:pPr>
            <a:r>
              <a:rPr lang="en-US" dirty="0">
                <a:latin typeface="Arial Narrow" charset="0"/>
              </a:rPr>
              <a:t>-  The neoplastic cells exhibit focal nuclear </a:t>
            </a:r>
            <a:r>
              <a:rPr lang="en-US" dirty="0" err="1">
                <a:latin typeface="Arial Narrow" charset="0"/>
              </a:rPr>
              <a:t>atypia</a:t>
            </a:r>
            <a:r>
              <a:rPr lang="en-US" dirty="0">
                <a:latin typeface="Arial Narrow" charset="0"/>
              </a:rPr>
              <a:t>,  (</a:t>
            </a:r>
            <a:r>
              <a:rPr lang="en-US" dirty="0">
                <a:solidFill>
                  <a:srgbClr val="FF0000"/>
                </a:solidFill>
                <a:latin typeface="Arial Narrow" charset="0"/>
              </a:rPr>
              <a:t>endocrine </a:t>
            </a:r>
            <a:r>
              <a:rPr lang="en-US" dirty="0" err="1">
                <a:solidFill>
                  <a:srgbClr val="FF0000"/>
                </a:solidFill>
                <a:latin typeface="Arial Narrow" charset="0"/>
              </a:rPr>
              <a:t>atypia</a:t>
            </a:r>
            <a:r>
              <a:rPr lang="en-US" dirty="0">
                <a:latin typeface="Arial Narrow" charset="0"/>
              </a:rPr>
              <a:t>);and these features do  not constitute evidence of malignancy </a:t>
            </a:r>
            <a:endParaRPr lang="ar-JO" dirty="0">
              <a:latin typeface="Arial Narrow" charset="0"/>
              <a:cs typeface="Arial" charset="0"/>
            </a:endParaRPr>
          </a:p>
        </p:txBody>
      </p:sp>
    </p:spTree>
    <p:extLst>
      <p:ext uri="{BB962C8B-B14F-4D97-AF65-F5344CB8AC3E}">
        <p14:creationId xmlns:p14="http://schemas.microsoft.com/office/powerpoint/2010/main" xmlns="" val="28919382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atin typeface="Calibri" charset="0"/>
              </a:rPr>
              <a:t>Follicular adenoma</a:t>
            </a:r>
            <a:endParaRPr lang="ar-JO">
              <a:latin typeface="Calibri" charset="0"/>
              <a:cs typeface="Times New Roman" charset="0"/>
            </a:endParaRPr>
          </a:p>
        </p:txBody>
      </p:sp>
      <p:pic>
        <p:nvPicPr>
          <p:cNvPr id="48131" name="Picture 2" descr="C:\Users\USER\Desktop\4.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3068638" y="1600200"/>
            <a:ext cx="3006725" cy="4525963"/>
          </a:xfrm>
          <a:noFill/>
        </p:spPr>
      </p:pic>
    </p:spTree>
    <p:extLst>
      <p:ext uri="{BB962C8B-B14F-4D97-AF65-F5344CB8AC3E}">
        <p14:creationId xmlns:p14="http://schemas.microsoft.com/office/powerpoint/2010/main" xmlns="" val="6798707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0" y="304800"/>
            <a:ext cx="9144000" cy="5715000"/>
          </a:xfrm>
        </p:spPr>
        <p:txBody>
          <a:bodyPr/>
          <a:lstStyle/>
          <a:p>
            <a:pPr eaLnBrk="1" hangingPunct="1">
              <a:buFontTx/>
              <a:buNone/>
              <a:defRPr/>
            </a:pPr>
            <a:endParaRPr lang="en-US" dirty="0" smtClean="0">
              <a:latin typeface="Arial Narrow" pitchFamily="34" charset="0"/>
              <a:ea typeface="+mn-ea"/>
            </a:endParaRPr>
          </a:p>
          <a:p>
            <a:pPr eaLnBrk="1" hangingPunct="1">
              <a:buFontTx/>
              <a:buChar char="-"/>
              <a:defRPr/>
            </a:pPr>
            <a:r>
              <a:rPr lang="en-US" dirty="0" smtClean="0">
                <a:latin typeface="Arial Narrow" pitchFamily="34" charset="0"/>
                <a:ea typeface="+mn-ea"/>
              </a:rPr>
              <a:t>Thyroid adenomas :</a:t>
            </a:r>
          </a:p>
          <a:p>
            <a:pPr marL="514350" indent="-514350" eaLnBrk="1" hangingPunct="1">
              <a:buFont typeface="Arial" charset="0"/>
              <a:buAutoNum type="alphaLcPeriod"/>
              <a:defRPr/>
            </a:pPr>
            <a:r>
              <a:rPr lang="en-US" dirty="0" smtClean="0">
                <a:latin typeface="Arial Narrow" pitchFamily="34" charset="0"/>
                <a:ea typeface="+mn-ea"/>
              </a:rPr>
              <a:t>Carry an excellent prognosis </a:t>
            </a:r>
          </a:p>
          <a:p>
            <a:pPr marL="514350" indent="-514350" eaLnBrk="1" hangingPunct="1">
              <a:buFont typeface="Arial" charset="0"/>
              <a:buAutoNum type="alphaLcPeriod"/>
              <a:defRPr/>
            </a:pPr>
            <a:r>
              <a:rPr lang="en-US" dirty="0" smtClean="0">
                <a:latin typeface="Arial Narrow" pitchFamily="34" charset="0"/>
                <a:ea typeface="+mn-ea"/>
              </a:rPr>
              <a:t>and do not recur or metastasize </a:t>
            </a:r>
          </a:p>
          <a:p>
            <a:pPr marL="514350" indent="-514350" eaLnBrk="1" hangingPunct="1">
              <a:buFont typeface="Arial" charset="0"/>
              <a:buAutoNum type="alphaLcPeriod"/>
              <a:defRPr/>
            </a:pPr>
            <a:r>
              <a:rPr lang="en-US" dirty="0" smtClean="0">
                <a:latin typeface="Arial Narrow" pitchFamily="34" charset="0"/>
                <a:ea typeface="+mn-ea"/>
              </a:rPr>
              <a:t>and are </a:t>
            </a:r>
            <a:r>
              <a:rPr lang="en-US" i="1" dirty="0" smtClean="0">
                <a:latin typeface="Arial Narrow" pitchFamily="34" charset="0"/>
                <a:ea typeface="+mn-ea"/>
              </a:rPr>
              <a:t>not</a:t>
            </a:r>
            <a:r>
              <a:rPr lang="en-US" dirty="0" smtClean="0">
                <a:latin typeface="Arial Narrow" pitchFamily="34" charset="0"/>
                <a:ea typeface="+mn-ea"/>
              </a:rPr>
              <a:t> forerunners to carcinomas</a:t>
            </a:r>
            <a:endParaRPr lang="en-US" dirty="0">
              <a:latin typeface="Arial Narrow" pitchFamily="34" charset="0"/>
            </a:endParaRPr>
          </a:p>
          <a:p>
            <a:pPr marL="514350" indent="-514350" eaLnBrk="1" hangingPunct="1">
              <a:buFont typeface="Arial" charset="0"/>
              <a:buAutoNum type="alphaLcPeriod"/>
              <a:defRPr/>
            </a:pPr>
            <a:endParaRPr lang="en-US" dirty="0" smtClean="0">
              <a:latin typeface="Arial Narrow" pitchFamily="34" charset="0"/>
              <a:ea typeface="+mn-ea"/>
            </a:endParaRPr>
          </a:p>
          <a:p>
            <a:pPr marL="514350" indent="-514350" eaLnBrk="1" hangingPunct="1">
              <a:buFont typeface="Arial" charset="0"/>
              <a:buNone/>
              <a:defRPr/>
            </a:pPr>
            <a:r>
              <a:rPr lang="en-US" dirty="0" smtClean="0">
                <a:latin typeface="Arial Narrow" pitchFamily="34" charset="0"/>
                <a:ea typeface="+mn-ea"/>
              </a:rPr>
              <a:t>-  About 10% of </a:t>
            </a:r>
            <a:r>
              <a:rPr lang="en-US" i="1" dirty="0" smtClean="0">
                <a:latin typeface="Arial Narrow" pitchFamily="34" charset="0"/>
                <a:ea typeface="+mn-ea"/>
              </a:rPr>
              <a:t>cold</a:t>
            </a:r>
            <a:r>
              <a:rPr lang="en-US" dirty="0" smtClean="0">
                <a:latin typeface="Arial Narrow" pitchFamily="34" charset="0"/>
                <a:ea typeface="+mn-ea"/>
              </a:rPr>
              <a:t> nodules  prove to be malignant and by contrast, malignancy is rare in </a:t>
            </a:r>
            <a:r>
              <a:rPr lang="en-US" i="1" dirty="0" smtClean="0">
                <a:latin typeface="Arial Narrow" pitchFamily="34" charset="0"/>
                <a:ea typeface="+mn-ea"/>
              </a:rPr>
              <a:t>hot </a:t>
            </a:r>
            <a:r>
              <a:rPr lang="en-US" dirty="0" smtClean="0">
                <a:latin typeface="Arial Narrow" pitchFamily="34" charset="0"/>
                <a:ea typeface="+mn-ea"/>
              </a:rPr>
              <a:t>nodules</a:t>
            </a:r>
          </a:p>
          <a:p>
            <a:pPr eaLnBrk="1" hangingPunct="1">
              <a:buFontTx/>
              <a:buNone/>
              <a:defRPr/>
            </a:pPr>
            <a:endParaRPr lang="en-US" dirty="0" smtClean="0">
              <a:latin typeface="Arial Narrow" pitchFamily="34" charset="0"/>
              <a:ea typeface="+mn-ea"/>
            </a:endParaRPr>
          </a:p>
        </p:txBody>
      </p:sp>
    </p:spTree>
    <p:extLst>
      <p:ext uri="{BB962C8B-B14F-4D97-AF65-F5344CB8AC3E}">
        <p14:creationId xmlns:p14="http://schemas.microsoft.com/office/powerpoint/2010/main" xmlns="" val="5514501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0" y="304800"/>
            <a:ext cx="9144000" cy="5715000"/>
          </a:xfrm>
        </p:spPr>
        <p:txBody>
          <a:bodyPr>
            <a:normAutofit fontScale="92500" lnSpcReduction="10000"/>
          </a:bodyPr>
          <a:lstStyle/>
          <a:p>
            <a:pPr eaLnBrk="1" hangingPunct="1">
              <a:buFontTx/>
              <a:buNone/>
            </a:pPr>
            <a:r>
              <a:rPr lang="en-US" dirty="0">
                <a:latin typeface="Arial Narrow" charset="0"/>
              </a:rPr>
              <a:t> </a:t>
            </a:r>
            <a:r>
              <a:rPr lang="en-US" b="1" u="sng" dirty="0" smtClean="0">
                <a:latin typeface="Arial Narrow" charset="0"/>
              </a:rPr>
              <a:t>Carcinomas </a:t>
            </a:r>
            <a:r>
              <a:rPr lang="en-US" b="1" u="sng" dirty="0">
                <a:latin typeface="Arial Narrow" charset="0"/>
              </a:rPr>
              <a:t>:</a:t>
            </a:r>
          </a:p>
          <a:p>
            <a:pPr eaLnBrk="1" hangingPunct="1">
              <a:buFontTx/>
              <a:buNone/>
            </a:pPr>
            <a:r>
              <a:rPr lang="en-US" b="1" u="sng" dirty="0">
                <a:latin typeface="Arial Narrow" charset="0"/>
              </a:rPr>
              <a:t>-  </a:t>
            </a:r>
            <a:r>
              <a:rPr lang="en-US" dirty="0">
                <a:latin typeface="Arial Narrow" charset="0"/>
              </a:rPr>
              <a:t>Accounting for about 1.5% of all cancers</a:t>
            </a:r>
          </a:p>
          <a:p>
            <a:pPr eaLnBrk="1" hangingPunct="1">
              <a:buFontTx/>
              <a:buNone/>
            </a:pPr>
            <a:r>
              <a:rPr lang="en-US" dirty="0">
                <a:latin typeface="Arial Narrow" charset="0"/>
              </a:rPr>
              <a:t> -  A female predominance has been noted among patients who develop thyroid carcinoma in the early and middle adult years </a:t>
            </a:r>
          </a:p>
          <a:p>
            <a:pPr eaLnBrk="1" hangingPunct="1">
              <a:buFontTx/>
              <a:buNone/>
            </a:pPr>
            <a:r>
              <a:rPr lang="en-US" dirty="0" smtClean="0">
                <a:latin typeface="Arial Narrow" charset="0"/>
              </a:rPr>
              <a:t>-***** </a:t>
            </a:r>
            <a:r>
              <a:rPr lang="en-US" dirty="0">
                <a:latin typeface="Arial Narrow" charset="0"/>
              </a:rPr>
              <a:t>cases manifesting in childhood and late adult life are distributed equally between men and women</a:t>
            </a:r>
          </a:p>
          <a:p>
            <a:pPr eaLnBrk="1" hangingPunct="1">
              <a:buFontTx/>
              <a:buNone/>
            </a:pPr>
            <a:r>
              <a:rPr lang="en-US" dirty="0">
                <a:latin typeface="Arial Narrow" charset="0"/>
              </a:rPr>
              <a:t>-  The major subtypes of thyroid carcinoma are are </a:t>
            </a:r>
          </a:p>
          <a:p>
            <a:pPr eaLnBrk="1" hangingPunct="1">
              <a:buFontTx/>
              <a:buNone/>
            </a:pPr>
            <a:r>
              <a:rPr lang="en-US" dirty="0">
                <a:latin typeface="Arial Narrow" charset="0"/>
              </a:rPr>
              <a:t>1. Papillary carcinoma ( for more than 85% of cases)</a:t>
            </a:r>
          </a:p>
          <a:p>
            <a:pPr eaLnBrk="1" hangingPunct="1">
              <a:buFontTx/>
              <a:buNone/>
            </a:pPr>
            <a:r>
              <a:rPr lang="en-US" dirty="0">
                <a:latin typeface="Arial Narrow" charset="0"/>
              </a:rPr>
              <a:t>2. Follicular carcinoma (5% to 15% of cases)</a:t>
            </a:r>
          </a:p>
          <a:p>
            <a:pPr eaLnBrk="1" hangingPunct="1">
              <a:buFontTx/>
              <a:buNone/>
            </a:pPr>
            <a:r>
              <a:rPr lang="en-US" dirty="0">
                <a:latin typeface="Arial Narrow" charset="0"/>
              </a:rPr>
              <a:t>3. Anaplastic  carcinoma (less than 5% of cases</a:t>
            </a:r>
            <a:r>
              <a:rPr lang="en-US" dirty="0" smtClean="0">
                <a:latin typeface="Arial Narrow" charset="0"/>
              </a:rPr>
              <a:t>)</a:t>
            </a:r>
          </a:p>
          <a:p>
            <a:pPr>
              <a:buNone/>
            </a:pPr>
            <a:r>
              <a:rPr lang="en-US" dirty="0" smtClean="0">
                <a:latin typeface="Arial Narrow" charset="0"/>
              </a:rPr>
              <a:t>4. Medullary </a:t>
            </a:r>
            <a:r>
              <a:rPr lang="en-US" dirty="0">
                <a:latin typeface="Arial Narrow" charset="0"/>
              </a:rPr>
              <a:t>carcinoma (5% of cases) </a:t>
            </a:r>
          </a:p>
          <a:p>
            <a:pPr eaLnBrk="1" hangingPunct="1">
              <a:buFontTx/>
              <a:buNone/>
            </a:pPr>
            <a:endParaRPr lang="en-US" dirty="0">
              <a:latin typeface="Arial Narrow" charset="0"/>
            </a:endParaRPr>
          </a:p>
        </p:txBody>
      </p:sp>
    </p:spTree>
    <p:extLst>
      <p:ext uri="{BB962C8B-B14F-4D97-AF65-F5344CB8AC3E}">
        <p14:creationId xmlns:p14="http://schemas.microsoft.com/office/powerpoint/2010/main" xmlns="" val="17562183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5791200"/>
          </a:xfrm>
        </p:spPr>
        <p:txBody>
          <a:bodyPr>
            <a:normAutofit fontScale="92500" lnSpcReduction="10000"/>
          </a:bodyPr>
          <a:lstStyle/>
          <a:p>
            <a:pPr eaLnBrk="1" hangingPunct="1">
              <a:lnSpc>
                <a:spcPct val="90000"/>
              </a:lnSpc>
              <a:buFontTx/>
              <a:buNone/>
            </a:pPr>
            <a:endParaRPr lang="en-US" dirty="0">
              <a:latin typeface="Arial Narrow" charset="0"/>
            </a:endParaRPr>
          </a:p>
          <a:p>
            <a:pPr eaLnBrk="1" hangingPunct="1">
              <a:lnSpc>
                <a:spcPct val="90000"/>
              </a:lnSpc>
              <a:buFontTx/>
              <a:buNone/>
            </a:pPr>
            <a:r>
              <a:rPr lang="en-US" b="1" dirty="0">
                <a:latin typeface="Arial Narrow" charset="0"/>
              </a:rPr>
              <a:t> </a:t>
            </a:r>
            <a:r>
              <a:rPr lang="en-US" u="sng" dirty="0" smtClean="0">
                <a:latin typeface="Arial Narrow" charset="0"/>
              </a:rPr>
              <a:t>PATHOGENESIS</a:t>
            </a:r>
          </a:p>
          <a:p>
            <a:pPr eaLnBrk="1" hangingPunct="1">
              <a:lnSpc>
                <a:spcPct val="90000"/>
              </a:lnSpc>
              <a:buFontTx/>
              <a:buNone/>
            </a:pPr>
            <a:r>
              <a:rPr lang="en-US" sz="3500" u="sng" dirty="0" smtClean="0">
                <a:solidFill>
                  <a:srgbClr val="FF0000"/>
                </a:solidFill>
                <a:latin typeface="Arial Narrow" charset="0"/>
                <a:cs typeface="Arial" charset="0"/>
              </a:rPr>
              <a:t>A. Genetic factors</a:t>
            </a:r>
            <a:endParaRPr lang="ar-JO" sz="3500" dirty="0" smtClean="0">
              <a:solidFill>
                <a:srgbClr val="FF0000"/>
              </a:solidFill>
              <a:latin typeface="Calibri" charset="0"/>
              <a:cs typeface="Arial" charset="0"/>
            </a:endParaRPr>
          </a:p>
          <a:p>
            <a:pPr eaLnBrk="1" hangingPunct="1">
              <a:lnSpc>
                <a:spcPct val="90000"/>
              </a:lnSpc>
              <a:buFontTx/>
              <a:buNone/>
            </a:pPr>
            <a:r>
              <a:rPr lang="en-US" b="1" dirty="0" smtClean="0">
                <a:latin typeface="Arial Narrow" charset="0"/>
              </a:rPr>
              <a:t>A.   </a:t>
            </a:r>
            <a:r>
              <a:rPr lang="en-US" u="sng" dirty="0" smtClean="0">
                <a:latin typeface="Arial Narrow" charset="0"/>
              </a:rPr>
              <a:t>Papillary </a:t>
            </a:r>
            <a:r>
              <a:rPr lang="en-US" u="sng" dirty="0">
                <a:latin typeface="Arial Narrow" charset="0"/>
              </a:rPr>
              <a:t>thyroid carcinomas</a:t>
            </a:r>
            <a:r>
              <a:rPr lang="en-US" b="1" dirty="0">
                <a:latin typeface="Arial Narrow" charset="0"/>
              </a:rPr>
              <a:t>: </a:t>
            </a:r>
          </a:p>
          <a:p>
            <a:pPr eaLnBrk="1" hangingPunct="1">
              <a:lnSpc>
                <a:spcPct val="90000"/>
              </a:lnSpc>
              <a:buFontTx/>
              <a:buNone/>
            </a:pPr>
            <a:r>
              <a:rPr lang="en-US" dirty="0" smtClean="0">
                <a:latin typeface="Arial Narrow" charset="0"/>
              </a:rPr>
              <a:t>1.    rearrangements </a:t>
            </a:r>
            <a:r>
              <a:rPr lang="en-US" dirty="0">
                <a:latin typeface="Arial Narrow" charset="0"/>
              </a:rPr>
              <a:t>of </a:t>
            </a:r>
            <a:r>
              <a:rPr lang="en-US" i="1" dirty="0">
                <a:latin typeface="Arial Narrow" charset="0"/>
              </a:rPr>
              <a:t>RET</a:t>
            </a:r>
            <a:r>
              <a:rPr lang="en-US" dirty="0">
                <a:latin typeface="Arial Narrow" charset="0"/>
              </a:rPr>
              <a:t> </a:t>
            </a:r>
          </a:p>
          <a:p>
            <a:pPr marL="571500" indent="-571500">
              <a:lnSpc>
                <a:spcPct val="90000"/>
              </a:lnSpc>
              <a:buNone/>
            </a:pPr>
            <a:r>
              <a:rPr lang="en-US" dirty="0">
                <a:latin typeface="Arial Narrow" charset="0"/>
              </a:rPr>
              <a:t>-    The </a:t>
            </a:r>
            <a:r>
              <a:rPr lang="en-US" i="1" dirty="0">
                <a:latin typeface="Arial Narrow" charset="0"/>
              </a:rPr>
              <a:t>RET</a:t>
            </a:r>
            <a:r>
              <a:rPr lang="en-US" dirty="0">
                <a:latin typeface="Arial Narrow" charset="0"/>
              </a:rPr>
              <a:t> gene is not normally expressed in follicular cells but in papillary cancers, chromosomal rearrangements place the tyrosine kinase domain of </a:t>
            </a:r>
            <a:r>
              <a:rPr lang="en-US" i="1" dirty="0">
                <a:latin typeface="Arial Narrow" charset="0"/>
              </a:rPr>
              <a:t>RET</a:t>
            </a:r>
            <a:r>
              <a:rPr lang="en-US" dirty="0">
                <a:latin typeface="Arial Narrow" charset="0"/>
              </a:rPr>
              <a:t> under the transcriptional control of genes that are constitutively expressed in the thyroid epithelium and the novel fusion proteins  so formed are known as  RET/PTC and are present in  20% to 40% of papillary thyroid cancers.</a:t>
            </a:r>
          </a:p>
          <a:p>
            <a:pPr marL="571500" indent="-571500">
              <a:lnSpc>
                <a:spcPct val="90000"/>
              </a:lnSpc>
              <a:buNone/>
            </a:pPr>
            <a:r>
              <a:rPr lang="en-US" dirty="0" smtClean="0">
                <a:latin typeface="Arial Narrow" charset="0"/>
              </a:rPr>
              <a:t>-</a:t>
            </a:r>
            <a:endParaRPr lang="ar-JO" dirty="0">
              <a:latin typeface="Calibri" charset="0"/>
              <a:cs typeface="Arial" charset="0"/>
            </a:endParaRPr>
          </a:p>
          <a:p>
            <a:pPr eaLnBrk="1" hangingPunct="1">
              <a:lnSpc>
                <a:spcPct val="90000"/>
              </a:lnSpc>
              <a:buFontTx/>
              <a:buNone/>
            </a:pPr>
            <a:endParaRPr lang="ar-JO" dirty="0">
              <a:latin typeface="Calibri" charset="0"/>
              <a:cs typeface="Arial" charset="0"/>
            </a:endParaRPr>
          </a:p>
        </p:txBody>
      </p:sp>
    </p:spTree>
    <p:extLst>
      <p:ext uri="{BB962C8B-B14F-4D97-AF65-F5344CB8AC3E}">
        <p14:creationId xmlns:p14="http://schemas.microsoft.com/office/powerpoint/2010/main" xmlns="" val="1958842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5791200"/>
          </a:xfrm>
        </p:spPr>
        <p:txBody>
          <a:bodyPr>
            <a:normAutofit/>
          </a:bodyPr>
          <a:lstStyle/>
          <a:p>
            <a:pPr marL="571500" indent="-571500">
              <a:lnSpc>
                <a:spcPct val="90000"/>
              </a:lnSpc>
              <a:buNone/>
            </a:pPr>
            <a:r>
              <a:rPr lang="en-US" u="sng" dirty="0" smtClean="0">
                <a:latin typeface="Arial Narrow" charset="0"/>
              </a:rPr>
              <a:t>Genetics of papillary carcinoma/ continued</a:t>
            </a:r>
          </a:p>
          <a:p>
            <a:pPr marL="571500" indent="-571500">
              <a:lnSpc>
                <a:spcPct val="90000"/>
              </a:lnSpc>
              <a:buNone/>
            </a:pPr>
            <a:endParaRPr lang="en-US" u="sng" dirty="0">
              <a:latin typeface="Arial Narrow" charset="0"/>
            </a:endParaRPr>
          </a:p>
          <a:p>
            <a:pPr marL="571500" indent="-571500">
              <a:lnSpc>
                <a:spcPct val="90000"/>
              </a:lnSpc>
              <a:buNone/>
            </a:pPr>
            <a:r>
              <a:rPr lang="en-US" dirty="0" smtClean="0">
                <a:latin typeface="Arial Narrow" charset="0"/>
              </a:rPr>
              <a:t>The </a:t>
            </a:r>
            <a:r>
              <a:rPr lang="en-US" dirty="0">
                <a:latin typeface="Arial Narrow" charset="0"/>
              </a:rPr>
              <a:t>frequency of </a:t>
            </a:r>
            <a:r>
              <a:rPr lang="en-US" i="1" dirty="0">
                <a:latin typeface="Arial Narrow" charset="0"/>
              </a:rPr>
              <a:t>RET/PTC</a:t>
            </a:r>
            <a:r>
              <a:rPr lang="en-US" dirty="0">
                <a:latin typeface="Arial Narrow" charset="0"/>
              </a:rPr>
              <a:t> rearrangements is significantly higher in papillary cancers </a:t>
            </a:r>
            <a:r>
              <a:rPr lang="en-US" dirty="0" smtClean="0">
                <a:latin typeface="Arial Narrow" charset="0"/>
              </a:rPr>
              <a:t>arising after radiation exposure.</a:t>
            </a:r>
          </a:p>
          <a:p>
            <a:pPr marL="571500" indent="-571500">
              <a:lnSpc>
                <a:spcPct val="90000"/>
              </a:lnSpc>
              <a:buNone/>
            </a:pPr>
            <a:r>
              <a:rPr lang="en-US" dirty="0" smtClean="0">
                <a:latin typeface="Arial Narrow" charset="0"/>
              </a:rPr>
              <a:t>2.  </a:t>
            </a:r>
            <a:r>
              <a:rPr lang="en-US" dirty="0">
                <a:latin typeface="Arial Narrow" charset="0"/>
              </a:rPr>
              <a:t>The second mechanism involves activating point</a:t>
            </a:r>
            <a:endParaRPr lang="ar-JO" dirty="0">
              <a:latin typeface="Calibri" charset="0"/>
              <a:cs typeface="Arial" charset="0"/>
            </a:endParaRPr>
          </a:p>
          <a:p>
            <a:pPr marL="571500" indent="-571500" eaLnBrk="1" hangingPunct="1">
              <a:lnSpc>
                <a:spcPct val="90000"/>
              </a:lnSpc>
              <a:buFontTx/>
              <a:buNone/>
            </a:pPr>
            <a:r>
              <a:rPr lang="en-US" dirty="0">
                <a:latin typeface="Arial Narrow" charset="0"/>
              </a:rPr>
              <a:t>       mutations in </a:t>
            </a:r>
            <a:r>
              <a:rPr lang="en-US" i="1" dirty="0">
                <a:latin typeface="Arial Narrow" charset="0"/>
              </a:rPr>
              <a:t>BRAF</a:t>
            </a:r>
            <a:r>
              <a:rPr lang="en-US" dirty="0">
                <a:latin typeface="Arial Narrow" charset="0"/>
              </a:rPr>
              <a:t>, whose product is an intermediate signaling component in the MAP kinase pathway </a:t>
            </a:r>
            <a:endParaRPr lang="en-US" dirty="0" smtClean="0">
              <a:latin typeface="Arial Narrow" charset="0"/>
            </a:endParaRPr>
          </a:p>
          <a:p>
            <a:pPr marL="571500" indent="-571500" eaLnBrk="1" hangingPunct="1">
              <a:lnSpc>
                <a:spcPct val="90000"/>
              </a:lnSpc>
              <a:buFontTx/>
              <a:buNone/>
            </a:pPr>
            <a:endParaRPr lang="en-US" dirty="0">
              <a:latin typeface="Arial Narrow" charset="0"/>
            </a:endParaRPr>
          </a:p>
          <a:p>
            <a:pPr marL="571500" indent="-571500" eaLnBrk="1" hangingPunct="1">
              <a:lnSpc>
                <a:spcPct val="90000"/>
              </a:lnSpc>
              <a:buFontTx/>
              <a:buNone/>
            </a:pPr>
            <a:r>
              <a:rPr lang="en-US" i="1" dirty="0">
                <a:latin typeface="Arial Narrow" charset="0"/>
              </a:rPr>
              <a:t>Note: RET/PTC</a:t>
            </a:r>
            <a:r>
              <a:rPr lang="en-US" dirty="0">
                <a:latin typeface="Arial Narrow" charset="0"/>
              </a:rPr>
              <a:t> rearrangements and </a:t>
            </a:r>
            <a:r>
              <a:rPr lang="en-US" i="1" dirty="0">
                <a:latin typeface="Arial Narrow" charset="0"/>
              </a:rPr>
              <a:t>BRAF</a:t>
            </a:r>
            <a:r>
              <a:rPr lang="en-US" dirty="0">
                <a:latin typeface="Arial Narrow" charset="0"/>
              </a:rPr>
              <a:t> point mutations are not observed in follicular adenomas or carcinomas. </a:t>
            </a:r>
          </a:p>
          <a:p>
            <a:pPr marL="571500" indent="-571500" eaLnBrk="1" hangingPunct="1">
              <a:lnSpc>
                <a:spcPct val="90000"/>
              </a:lnSpc>
              <a:buFontTx/>
              <a:buNone/>
            </a:pPr>
            <a:endParaRPr lang="en-US" dirty="0">
              <a:latin typeface="Arial Narrow" charset="0"/>
            </a:endParaRPr>
          </a:p>
        </p:txBody>
      </p:sp>
    </p:spTree>
    <p:extLst>
      <p:ext uri="{BB962C8B-B14F-4D97-AF65-F5344CB8AC3E}">
        <p14:creationId xmlns:p14="http://schemas.microsoft.com/office/powerpoint/2010/main" xmlns="" val="19643867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pPr eaLnBrk="1" hangingPunct="1">
              <a:buFontTx/>
              <a:buNone/>
            </a:pPr>
            <a:r>
              <a:rPr lang="en-US" b="1" dirty="0" smtClean="0">
                <a:latin typeface="Arial Narrow" charset="0"/>
              </a:rPr>
              <a:t>GENETIC FACTORS</a:t>
            </a:r>
          </a:p>
          <a:p>
            <a:pPr eaLnBrk="1" hangingPunct="1">
              <a:buFontTx/>
              <a:buNone/>
            </a:pPr>
            <a:endParaRPr lang="en-US" b="1" dirty="0">
              <a:latin typeface="Arial Narrow" charset="0"/>
            </a:endParaRPr>
          </a:p>
          <a:p>
            <a:pPr eaLnBrk="1" hangingPunct="1">
              <a:buFontTx/>
              <a:buNone/>
            </a:pPr>
            <a:r>
              <a:rPr lang="en-US" b="1" dirty="0" smtClean="0">
                <a:latin typeface="Arial Narrow" charset="0"/>
              </a:rPr>
              <a:t>B. Follicular </a:t>
            </a:r>
            <a:r>
              <a:rPr lang="en-US" b="1" dirty="0">
                <a:latin typeface="Arial Narrow" charset="0"/>
              </a:rPr>
              <a:t>thyroid carcinomas: </a:t>
            </a:r>
          </a:p>
          <a:p>
            <a:pPr eaLnBrk="1" hangingPunct="1">
              <a:buFontTx/>
              <a:buNone/>
            </a:pPr>
            <a:r>
              <a:rPr lang="en-US" dirty="0">
                <a:latin typeface="Arial Narrow" charset="0"/>
              </a:rPr>
              <a:t>a.  Gain-of-function point mutations of </a:t>
            </a:r>
            <a:r>
              <a:rPr lang="en-US" i="1" dirty="0">
                <a:latin typeface="Arial Narrow" charset="0"/>
              </a:rPr>
              <a:t>RAS</a:t>
            </a:r>
            <a:r>
              <a:rPr lang="en-US" dirty="0">
                <a:latin typeface="Arial Narrow" charset="0"/>
              </a:rPr>
              <a:t> and </a:t>
            </a:r>
            <a:r>
              <a:rPr lang="en-US" i="1" dirty="0">
                <a:latin typeface="Arial Narrow" charset="0"/>
              </a:rPr>
              <a:t>PIK3CA,</a:t>
            </a:r>
          </a:p>
          <a:p>
            <a:pPr eaLnBrk="1" hangingPunct="1">
              <a:buFontTx/>
              <a:buNone/>
            </a:pPr>
            <a:r>
              <a:rPr lang="en-US" dirty="0">
                <a:latin typeface="Arial Narrow" charset="0"/>
              </a:rPr>
              <a:t>b.  Loss-of-function mutations of </a:t>
            </a:r>
            <a:r>
              <a:rPr lang="en-US" i="1" dirty="0">
                <a:latin typeface="Arial Narrow" charset="0"/>
              </a:rPr>
              <a:t>PTEN,</a:t>
            </a:r>
            <a:r>
              <a:rPr lang="en-US" dirty="0">
                <a:latin typeface="Arial Narrow" charset="0"/>
              </a:rPr>
              <a:t> a suppressor gene</a:t>
            </a:r>
          </a:p>
          <a:p>
            <a:pPr eaLnBrk="1" hangingPunct="1">
              <a:buFontTx/>
              <a:buNone/>
            </a:pPr>
            <a:r>
              <a:rPr lang="en-US" dirty="0">
                <a:latin typeface="Arial Narrow" charset="0"/>
              </a:rPr>
              <a:t>c. A unique (2;3) translocation presents  in one third to one half of follicular carcinomas which creates a fusion gene composed of portions of </a:t>
            </a:r>
            <a:r>
              <a:rPr lang="en-US" i="1" dirty="0">
                <a:latin typeface="Arial Narrow" charset="0"/>
              </a:rPr>
              <a:t>PAX8</a:t>
            </a:r>
            <a:r>
              <a:rPr lang="en-US" dirty="0">
                <a:latin typeface="Arial Narrow" charset="0"/>
              </a:rPr>
              <a:t>, a gene that is important in thyroid development, and the peroxisome proliferator-activated receptor gene (</a:t>
            </a:r>
            <a:r>
              <a:rPr lang="en-US" i="1" dirty="0">
                <a:latin typeface="Arial Narrow" charset="0"/>
              </a:rPr>
              <a:t>PPARG</a:t>
            </a:r>
            <a:r>
              <a:rPr lang="en-US" dirty="0">
                <a:latin typeface="Arial Narrow" charset="0"/>
              </a:rPr>
              <a:t>), whose product is a nuclear receptor implicated in cell differentiation</a:t>
            </a:r>
          </a:p>
          <a:p>
            <a:pPr eaLnBrk="1" hangingPunct="1">
              <a:buFontTx/>
              <a:buNone/>
            </a:pPr>
            <a:r>
              <a:rPr lang="en-US" dirty="0">
                <a:latin typeface="Arial Narrow" charset="0"/>
              </a:rPr>
              <a:t>,  </a:t>
            </a:r>
            <a:endParaRPr lang="ar-JO" dirty="0">
              <a:latin typeface="Calibri" charset="0"/>
              <a:cs typeface="Arial" charset="0"/>
            </a:endParaRPr>
          </a:p>
        </p:txBody>
      </p:sp>
    </p:spTree>
    <p:extLst>
      <p:ext uri="{BB962C8B-B14F-4D97-AF65-F5344CB8AC3E}">
        <p14:creationId xmlns:p14="http://schemas.microsoft.com/office/powerpoint/2010/main" xmlns="" val="4074836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diseases</a:t>
            </a:r>
            <a:endParaRPr lang="en-US" dirty="0"/>
          </a:p>
        </p:txBody>
      </p:sp>
      <p:sp>
        <p:nvSpPr>
          <p:cNvPr id="3" name="Content Placeholder 2"/>
          <p:cNvSpPr>
            <a:spLocks noGrp="1"/>
          </p:cNvSpPr>
          <p:nvPr>
            <p:ph idx="1"/>
          </p:nvPr>
        </p:nvSpPr>
        <p:spPr/>
        <p:txBody>
          <a:bodyPr>
            <a:normAutofit/>
          </a:bodyPr>
          <a:lstStyle/>
          <a:p>
            <a:r>
              <a:rPr lang="en-US" dirty="0" err="1" smtClean="0"/>
              <a:t>Hyerthyroidism</a:t>
            </a:r>
            <a:endParaRPr lang="en-US" dirty="0" smtClean="0"/>
          </a:p>
          <a:p>
            <a:r>
              <a:rPr lang="en-US" dirty="0" smtClean="0"/>
              <a:t>Hypothyroidism</a:t>
            </a:r>
          </a:p>
          <a:p>
            <a:r>
              <a:rPr lang="en-US" dirty="0" smtClean="0"/>
              <a:t>Thyroiditis</a:t>
            </a:r>
          </a:p>
          <a:p>
            <a:r>
              <a:rPr lang="en-US" dirty="0" smtClean="0"/>
              <a:t>Graves disease</a:t>
            </a:r>
          </a:p>
          <a:p>
            <a:r>
              <a:rPr lang="en-US" dirty="0" smtClean="0"/>
              <a:t>Diffuse nontoxic goiter and </a:t>
            </a:r>
            <a:r>
              <a:rPr lang="en-US" dirty="0" err="1" smtClean="0"/>
              <a:t>multinodular</a:t>
            </a:r>
            <a:r>
              <a:rPr lang="en-US" dirty="0" smtClean="0"/>
              <a:t> goiter</a:t>
            </a:r>
          </a:p>
          <a:p>
            <a:r>
              <a:rPr lang="en-US" dirty="0" smtClean="0"/>
              <a:t>neoplasms</a:t>
            </a:r>
            <a:endParaRPr lang="en-US" dirty="0"/>
          </a:p>
        </p:txBody>
      </p:sp>
    </p:spTree>
    <p:extLst>
      <p:ext uri="{BB962C8B-B14F-4D97-AF65-F5344CB8AC3E}">
        <p14:creationId xmlns:p14="http://schemas.microsoft.com/office/powerpoint/2010/main" xmlns="" val="11686718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8686800" cy="5592763"/>
          </a:xfrm>
        </p:spPr>
        <p:txBody>
          <a:bodyPr>
            <a:normAutofit/>
          </a:bodyPr>
          <a:lstStyle/>
          <a:p>
            <a:pPr marL="514350" indent="-514350" eaLnBrk="1" fontAlgn="auto" hangingPunct="1">
              <a:spcAft>
                <a:spcPts val="0"/>
              </a:spcAft>
              <a:buFontTx/>
              <a:buNone/>
              <a:defRPr/>
            </a:pPr>
            <a:r>
              <a:rPr lang="en-US" b="1" dirty="0" smtClean="0">
                <a:latin typeface="Arial Narrow" pitchFamily="34" charset="0"/>
              </a:rPr>
              <a:t>GENETIC FACTORS</a:t>
            </a:r>
            <a:endParaRPr lang="en-US" b="1" dirty="0" smtClean="0">
              <a:latin typeface="Arial Narrow" pitchFamily="34" charset="0"/>
              <a:ea typeface="+mn-ea"/>
            </a:endParaRPr>
          </a:p>
          <a:p>
            <a:pPr marL="514350" indent="-514350" eaLnBrk="1" fontAlgn="auto" hangingPunct="1">
              <a:spcAft>
                <a:spcPts val="0"/>
              </a:spcAft>
              <a:buFontTx/>
              <a:buNone/>
              <a:defRPr/>
            </a:pPr>
            <a:endParaRPr lang="en-US" b="1" dirty="0">
              <a:latin typeface="Arial Narrow" pitchFamily="34" charset="0"/>
            </a:endParaRPr>
          </a:p>
          <a:p>
            <a:pPr marL="514350" indent="-514350" eaLnBrk="1" fontAlgn="auto" hangingPunct="1">
              <a:spcAft>
                <a:spcPts val="0"/>
              </a:spcAft>
              <a:buFontTx/>
              <a:buNone/>
              <a:defRPr/>
            </a:pPr>
            <a:r>
              <a:rPr lang="en-US" b="1" dirty="0" smtClean="0">
                <a:latin typeface="Arial Narrow" pitchFamily="34" charset="0"/>
                <a:ea typeface="+mn-ea"/>
              </a:rPr>
              <a:t>C. Anaplastic carcinomas:</a:t>
            </a:r>
            <a:r>
              <a:rPr lang="en-US" dirty="0" smtClean="0">
                <a:latin typeface="Arial Narrow" pitchFamily="34" charset="0"/>
                <a:ea typeface="+mn-ea"/>
              </a:rPr>
              <a:t> </a:t>
            </a:r>
          </a:p>
          <a:p>
            <a:pPr marL="514350" indent="-514350" eaLnBrk="1" fontAlgn="auto" hangingPunct="1">
              <a:spcAft>
                <a:spcPts val="0"/>
              </a:spcAft>
              <a:buFontTx/>
              <a:buNone/>
              <a:defRPr/>
            </a:pPr>
            <a:endParaRPr lang="en-US" dirty="0" smtClean="0">
              <a:latin typeface="Arial Narrow" pitchFamily="34" charset="0"/>
              <a:ea typeface="+mn-ea"/>
            </a:endParaRPr>
          </a:p>
          <a:p>
            <a:pPr eaLnBrk="1" fontAlgn="auto" hangingPunct="1">
              <a:spcAft>
                <a:spcPts val="0"/>
              </a:spcAft>
              <a:buFontTx/>
              <a:buNone/>
              <a:defRPr/>
            </a:pPr>
            <a:r>
              <a:rPr lang="en-US" dirty="0" smtClean="0">
                <a:latin typeface="Arial Narrow" pitchFamily="34" charset="0"/>
                <a:ea typeface="+mn-ea"/>
              </a:rPr>
              <a:t>Inactivation of </a:t>
            </a:r>
            <a:r>
              <a:rPr lang="en-US" i="1" dirty="0" smtClean="0">
                <a:latin typeface="Arial Narrow" pitchFamily="34" charset="0"/>
                <a:ea typeface="+mn-ea"/>
              </a:rPr>
              <a:t>TP53</a:t>
            </a:r>
            <a:r>
              <a:rPr lang="en-US" dirty="0" smtClean="0">
                <a:latin typeface="Arial Narrow" pitchFamily="34" charset="0"/>
                <a:ea typeface="+mn-ea"/>
              </a:rPr>
              <a:t>,  restricted to anaplastic carcinomas and may also relate to their aggressive behavior</a:t>
            </a:r>
            <a:endParaRPr lang="en-US" dirty="0">
              <a:ea typeface="+mn-ea"/>
            </a:endParaRPr>
          </a:p>
        </p:txBody>
      </p:sp>
    </p:spTree>
    <p:extLst>
      <p:ext uri="{BB962C8B-B14F-4D97-AF65-F5344CB8AC3E}">
        <p14:creationId xmlns:p14="http://schemas.microsoft.com/office/powerpoint/2010/main" xmlns="" val="38973626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0" y="381000"/>
            <a:ext cx="9144000" cy="6248400"/>
          </a:xfrm>
        </p:spPr>
        <p:txBody>
          <a:bodyPr>
            <a:normAutofit/>
          </a:bodyPr>
          <a:lstStyle/>
          <a:p>
            <a:pPr eaLnBrk="1" hangingPunct="1">
              <a:buFontTx/>
              <a:buNone/>
            </a:pPr>
            <a:r>
              <a:rPr lang="en-US" u="sng" dirty="0" smtClean="0">
                <a:latin typeface="Arial Narrow" charset="0"/>
              </a:rPr>
              <a:t>GENETIC FACTORS</a:t>
            </a:r>
          </a:p>
          <a:p>
            <a:pPr eaLnBrk="1" hangingPunct="1">
              <a:buFontTx/>
              <a:buNone/>
            </a:pPr>
            <a:endParaRPr lang="en-US" u="sng" dirty="0">
              <a:latin typeface="Arial Narrow" charset="0"/>
            </a:endParaRPr>
          </a:p>
          <a:p>
            <a:pPr eaLnBrk="1" hangingPunct="1">
              <a:buFontTx/>
              <a:buNone/>
            </a:pPr>
            <a:r>
              <a:rPr lang="en-US" u="sng" dirty="0" smtClean="0">
                <a:latin typeface="Arial Narrow" charset="0"/>
              </a:rPr>
              <a:t>D. Medullary </a:t>
            </a:r>
            <a:r>
              <a:rPr lang="en-US" u="sng" dirty="0">
                <a:latin typeface="Arial Narrow" charset="0"/>
              </a:rPr>
              <a:t>thyroid carcinomas:</a:t>
            </a:r>
            <a:r>
              <a:rPr lang="en-US" dirty="0">
                <a:latin typeface="Arial Narrow" charset="0"/>
              </a:rPr>
              <a:t> </a:t>
            </a:r>
          </a:p>
          <a:p>
            <a:pPr eaLnBrk="1" hangingPunct="1">
              <a:buFontTx/>
              <a:buNone/>
            </a:pPr>
            <a:r>
              <a:rPr lang="en-US" dirty="0">
                <a:latin typeface="Arial Narrow" charset="0"/>
              </a:rPr>
              <a:t>- Arise from the  C cells,. </a:t>
            </a:r>
          </a:p>
          <a:p>
            <a:pPr eaLnBrk="1" hangingPunct="1">
              <a:buFontTx/>
              <a:buNone/>
            </a:pPr>
            <a:r>
              <a:rPr lang="en-US" dirty="0">
                <a:latin typeface="Arial Narrow" charset="0"/>
              </a:rPr>
              <a:t>a.  Familial medullary thyroid carcinomas occur in multiple endocrine </a:t>
            </a:r>
            <a:r>
              <a:rPr lang="en-US" dirty="0" err="1">
                <a:latin typeface="Arial Narrow" charset="0"/>
              </a:rPr>
              <a:t>neoplasia</a:t>
            </a:r>
            <a:r>
              <a:rPr lang="en-US" dirty="0">
                <a:latin typeface="Arial Narrow" charset="0"/>
              </a:rPr>
              <a:t> type 2 (MEN-2)  and are associated with </a:t>
            </a:r>
            <a:r>
              <a:rPr lang="en-US" dirty="0" err="1">
                <a:latin typeface="Arial Narrow" charset="0"/>
              </a:rPr>
              <a:t>germline</a:t>
            </a:r>
            <a:r>
              <a:rPr lang="en-US" dirty="0">
                <a:latin typeface="Arial Narrow" charset="0"/>
              </a:rPr>
              <a:t> </a:t>
            </a:r>
            <a:r>
              <a:rPr lang="en-US" i="1" dirty="0">
                <a:latin typeface="Arial Narrow" charset="0"/>
              </a:rPr>
              <a:t>RET</a:t>
            </a:r>
            <a:r>
              <a:rPr lang="en-US" dirty="0">
                <a:latin typeface="Arial Narrow" charset="0"/>
              </a:rPr>
              <a:t> proto-oncogene mutations . </a:t>
            </a:r>
            <a:endParaRPr lang="ar-JO" dirty="0">
              <a:latin typeface="Arial Narrow" charset="0"/>
              <a:cs typeface="Arial" charset="0"/>
            </a:endParaRPr>
          </a:p>
          <a:p>
            <a:pPr eaLnBrk="1" hangingPunct="1">
              <a:buFontTx/>
              <a:buNone/>
            </a:pPr>
            <a:r>
              <a:rPr lang="en-US" i="1" dirty="0">
                <a:latin typeface="Arial Narrow" charset="0"/>
              </a:rPr>
              <a:t>b. RET</a:t>
            </a:r>
            <a:r>
              <a:rPr lang="en-US" dirty="0">
                <a:latin typeface="Arial Narrow" charset="0"/>
              </a:rPr>
              <a:t> mutations are also seen in approximately one half</a:t>
            </a:r>
            <a:endParaRPr lang="ar-JO" dirty="0">
              <a:latin typeface="Calibri" charset="0"/>
              <a:cs typeface="Arial" charset="0"/>
            </a:endParaRPr>
          </a:p>
          <a:p>
            <a:pPr eaLnBrk="1" hangingPunct="1">
              <a:buFontTx/>
              <a:buNone/>
            </a:pPr>
            <a:r>
              <a:rPr lang="en-US" dirty="0">
                <a:latin typeface="Arial Narrow" charset="0"/>
              </a:rPr>
              <a:t>    of </a:t>
            </a:r>
            <a:r>
              <a:rPr lang="en-US" dirty="0" err="1">
                <a:latin typeface="Arial Narrow" charset="0"/>
              </a:rPr>
              <a:t>nonfamilial</a:t>
            </a:r>
            <a:r>
              <a:rPr lang="en-US" dirty="0">
                <a:latin typeface="Arial Narrow" charset="0"/>
              </a:rPr>
              <a:t> (sporadic) medullary thyroid cancers. </a:t>
            </a:r>
          </a:p>
          <a:p>
            <a:pPr eaLnBrk="1" hangingPunct="1">
              <a:buFontTx/>
              <a:buNone/>
            </a:pPr>
            <a:endParaRPr lang="en-US" dirty="0">
              <a:latin typeface="Arial Narrow" charset="0"/>
            </a:endParaRPr>
          </a:p>
        </p:txBody>
      </p:sp>
    </p:spTree>
    <p:extLst>
      <p:ext uri="{BB962C8B-B14F-4D97-AF65-F5344CB8AC3E}">
        <p14:creationId xmlns:p14="http://schemas.microsoft.com/office/powerpoint/2010/main" xmlns="" val="16151602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0" y="304800"/>
            <a:ext cx="9144000" cy="6400800"/>
          </a:xfrm>
        </p:spPr>
        <p:txBody>
          <a:bodyPr/>
          <a:lstStyle/>
          <a:p>
            <a:pPr eaLnBrk="1" hangingPunct="1">
              <a:buFontTx/>
              <a:buNone/>
            </a:pPr>
            <a:endParaRPr lang="en-US">
              <a:latin typeface="Arial Narrow" charset="0"/>
            </a:endParaRPr>
          </a:p>
          <a:p>
            <a:pPr eaLnBrk="1" hangingPunct="1">
              <a:buFontTx/>
              <a:buNone/>
            </a:pPr>
            <a:r>
              <a:rPr lang="en-US" b="1" u="sng">
                <a:latin typeface="Arial Narrow" charset="0"/>
              </a:rPr>
              <a:t>B. Environmental Factors</a:t>
            </a:r>
            <a:r>
              <a:rPr lang="en-US" b="1">
                <a:latin typeface="Arial Narrow" charset="0"/>
              </a:rPr>
              <a:t>.</a:t>
            </a:r>
            <a:r>
              <a:rPr lang="en-US">
                <a:latin typeface="Arial Narrow" charset="0"/>
              </a:rPr>
              <a:t> </a:t>
            </a:r>
          </a:p>
          <a:p>
            <a:pPr eaLnBrk="1" hangingPunct="1">
              <a:buFontTx/>
              <a:buNone/>
            </a:pPr>
            <a:r>
              <a:rPr lang="en-US">
                <a:latin typeface="Arial Narrow" charset="0"/>
              </a:rPr>
              <a:t>a. The major risk factor to papillary thyroid cancer is exposure to ionizing radiation</a:t>
            </a:r>
            <a:r>
              <a:rPr lang="en-US" b="1">
                <a:latin typeface="Arial Narrow" charset="0"/>
              </a:rPr>
              <a:t>,</a:t>
            </a:r>
            <a:r>
              <a:rPr lang="en-US">
                <a:latin typeface="Arial Narrow" charset="0"/>
              </a:rPr>
              <a:t> during the first 2 decades of life. </a:t>
            </a:r>
          </a:p>
          <a:p>
            <a:pPr eaLnBrk="1" hangingPunct="1">
              <a:buFontTx/>
              <a:buNone/>
            </a:pPr>
            <a:r>
              <a:rPr lang="en-US" b="1">
                <a:latin typeface="Arial Narrow" charset="0"/>
              </a:rPr>
              <a:t>b. Deficiency of dietary iodine: </a:t>
            </a:r>
            <a:r>
              <a:rPr lang="en-US">
                <a:latin typeface="Arial Narrow" charset="0"/>
              </a:rPr>
              <a:t>and by extension, an association with goiter is linked with a higher frequency of follicular carcinomas. </a:t>
            </a:r>
          </a:p>
          <a:p>
            <a:pPr eaLnBrk="1" hangingPunct="1">
              <a:buFontTx/>
              <a:buNone/>
            </a:pPr>
            <a:endParaRPr lang="ar-JO">
              <a:latin typeface="Arial Narrow" charset="0"/>
              <a:cs typeface="Arial" charset="0"/>
            </a:endParaRPr>
          </a:p>
          <a:p>
            <a:pPr eaLnBrk="1" hangingPunct="1">
              <a:buFontTx/>
              <a:buNone/>
            </a:pPr>
            <a:endParaRPr lang="en-US">
              <a:latin typeface="Arial Narrow" charset="0"/>
            </a:endParaRPr>
          </a:p>
        </p:txBody>
      </p:sp>
    </p:spTree>
    <p:extLst>
      <p:ext uri="{BB962C8B-B14F-4D97-AF65-F5344CB8AC3E}">
        <p14:creationId xmlns:p14="http://schemas.microsoft.com/office/powerpoint/2010/main" xmlns="" val="26087380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5562600"/>
          </a:xfrm>
        </p:spPr>
        <p:txBody>
          <a:bodyPr>
            <a:normAutofit/>
          </a:bodyPr>
          <a:lstStyle/>
          <a:p>
            <a:pPr marL="514350" indent="-514350" eaLnBrk="1" hangingPunct="1">
              <a:lnSpc>
                <a:spcPct val="80000"/>
              </a:lnSpc>
              <a:buFontTx/>
              <a:buNone/>
            </a:pPr>
            <a:r>
              <a:rPr lang="en-US" sz="3000" u="sng" dirty="0">
                <a:latin typeface="Arial Narrow" charset="0"/>
              </a:rPr>
              <a:t> </a:t>
            </a:r>
            <a:r>
              <a:rPr lang="en-US" sz="3000" b="1" u="sng" dirty="0">
                <a:latin typeface="Arial Narrow" charset="0"/>
              </a:rPr>
              <a:t>Papillary Carcinoma :</a:t>
            </a:r>
            <a:r>
              <a:rPr lang="en-US" sz="3000" dirty="0">
                <a:latin typeface="Arial Narrow" charset="0"/>
              </a:rPr>
              <a:t> </a:t>
            </a:r>
            <a:endParaRPr lang="en-US" sz="3000" dirty="0" smtClean="0">
              <a:latin typeface="Arial Narrow" charset="0"/>
            </a:endParaRPr>
          </a:p>
          <a:p>
            <a:pPr marL="514350" indent="-514350" eaLnBrk="1" hangingPunct="1">
              <a:lnSpc>
                <a:spcPct val="80000"/>
              </a:lnSpc>
              <a:buFontTx/>
              <a:buNone/>
            </a:pPr>
            <a:endParaRPr lang="en-US" sz="3000" dirty="0">
              <a:latin typeface="Arial Narrow" charset="0"/>
            </a:endParaRPr>
          </a:p>
          <a:p>
            <a:pPr marL="514350" indent="-514350" eaLnBrk="1" hangingPunct="1">
              <a:lnSpc>
                <a:spcPct val="80000"/>
              </a:lnSpc>
              <a:buFontTx/>
              <a:buNone/>
            </a:pPr>
            <a:r>
              <a:rPr lang="en-US" sz="3000" dirty="0" smtClean="0">
                <a:latin typeface="Arial Narrow" charset="0"/>
              </a:rPr>
              <a:t> Is the </a:t>
            </a:r>
            <a:r>
              <a:rPr lang="en-US" sz="3000" dirty="0">
                <a:latin typeface="Arial Narrow" charset="0"/>
              </a:rPr>
              <a:t>most common form</a:t>
            </a:r>
          </a:p>
          <a:p>
            <a:pPr marL="514350" indent="-514350" eaLnBrk="1" hangingPunct="1">
              <a:lnSpc>
                <a:spcPct val="80000"/>
              </a:lnSpc>
              <a:buFontTx/>
              <a:buNone/>
            </a:pPr>
            <a:r>
              <a:rPr lang="en-US" sz="3000" dirty="0">
                <a:latin typeface="Arial Narrow" charset="0"/>
              </a:rPr>
              <a:t>-    accounts for the majority of thyroid carcinomas associated with previous exposure to ionizing radiation. </a:t>
            </a:r>
          </a:p>
          <a:p>
            <a:pPr eaLnBrk="1" hangingPunct="1">
              <a:lnSpc>
                <a:spcPct val="80000"/>
              </a:lnSpc>
              <a:buFontTx/>
              <a:buChar char="-"/>
            </a:pPr>
            <a:r>
              <a:rPr lang="en-US" sz="3000" dirty="0" smtClean="0">
                <a:latin typeface="Arial Narrow" charset="0"/>
              </a:rPr>
              <a:t>May </a:t>
            </a:r>
            <a:r>
              <a:rPr lang="en-US" sz="3000" dirty="0">
                <a:latin typeface="Arial Narrow" charset="0"/>
              </a:rPr>
              <a:t>occur at any age</a:t>
            </a:r>
            <a:r>
              <a:rPr lang="en-US" sz="3000" dirty="0" smtClean="0">
                <a:latin typeface="Arial Narrow" charset="0"/>
              </a:rPr>
              <a:t>,</a:t>
            </a:r>
          </a:p>
          <a:p>
            <a:pPr eaLnBrk="1" hangingPunct="1">
              <a:lnSpc>
                <a:spcPct val="80000"/>
              </a:lnSpc>
              <a:buFontTx/>
              <a:buChar char="-"/>
            </a:pPr>
            <a:endParaRPr lang="en-US" sz="3000" dirty="0">
              <a:latin typeface="Arial Narrow" charset="0"/>
            </a:endParaRPr>
          </a:p>
          <a:p>
            <a:pPr marL="514350" indent="-514350" eaLnBrk="1" hangingPunct="1">
              <a:lnSpc>
                <a:spcPct val="80000"/>
              </a:lnSpc>
              <a:buFontTx/>
              <a:buNone/>
            </a:pPr>
            <a:r>
              <a:rPr lang="en-US" sz="3000" u="sng" dirty="0">
                <a:latin typeface="Arial Narrow" charset="0"/>
              </a:rPr>
              <a:t>Gross:  </a:t>
            </a:r>
            <a:r>
              <a:rPr lang="en-US" sz="3000" dirty="0">
                <a:latin typeface="Arial Narrow" charset="0"/>
              </a:rPr>
              <a:t>Either  solitary or multifocal lesions  </a:t>
            </a:r>
          </a:p>
          <a:p>
            <a:pPr eaLnBrk="1" hangingPunct="1">
              <a:lnSpc>
                <a:spcPct val="80000"/>
              </a:lnSpc>
              <a:buFontTx/>
              <a:buChar char="-"/>
            </a:pPr>
            <a:r>
              <a:rPr lang="en-US" sz="3000" dirty="0" smtClean="0">
                <a:latin typeface="Arial Narrow" charset="0"/>
              </a:rPr>
              <a:t>Some </a:t>
            </a:r>
            <a:r>
              <a:rPr lang="en-US" sz="3000" dirty="0">
                <a:latin typeface="Arial Narrow" charset="0"/>
              </a:rPr>
              <a:t>are well circumscribed and even encapsulated; others infiltrate the adjacent parenchyma and the definitive diagnosis is made by microscopic </a:t>
            </a:r>
            <a:r>
              <a:rPr lang="en-US" sz="3000" dirty="0" smtClean="0">
                <a:latin typeface="Arial Narrow" charset="0"/>
              </a:rPr>
              <a:t>examination</a:t>
            </a:r>
          </a:p>
          <a:p>
            <a:pPr eaLnBrk="1" hangingPunct="1">
              <a:lnSpc>
                <a:spcPct val="80000"/>
              </a:lnSpc>
              <a:buFontTx/>
              <a:buChar char="-"/>
            </a:pPr>
            <a:endParaRPr lang="en-US" sz="3000" dirty="0">
              <a:latin typeface="Arial Narrow" charset="0"/>
            </a:endParaRPr>
          </a:p>
          <a:p>
            <a:pPr marL="514350" indent="-514350" eaLnBrk="1" hangingPunct="1">
              <a:lnSpc>
                <a:spcPct val="80000"/>
              </a:lnSpc>
              <a:buFontTx/>
              <a:buNone/>
            </a:pPr>
            <a:endParaRPr lang="ar-JO" sz="3000" dirty="0">
              <a:latin typeface="Calibri" charset="0"/>
              <a:cs typeface="Arial" charset="0"/>
            </a:endParaRPr>
          </a:p>
        </p:txBody>
      </p:sp>
    </p:spTree>
    <p:extLst>
      <p:ext uri="{BB962C8B-B14F-4D97-AF65-F5344CB8AC3E}">
        <p14:creationId xmlns:p14="http://schemas.microsoft.com/office/powerpoint/2010/main" xmlns="" val="7419076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0" y="228600"/>
            <a:ext cx="9144000" cy="6629400"/>
          </a:xfrm>
        </p:spPr>
        <p:txBody>
          <a:bodyPr>
            <a:normAutofit fontScale="92500" lnSpcReduction="20000"/>
          </a:bodyPr>
          <a:lstStyle/>
          <a:p>
            <a:pPr marL="514350" indent="-514350">
              <a:lnSpc>
                <a:spcPct val="80000"/>
              </a:lnSpc>
              <a:buNone/>
            </a:pPr>
            <a:r>
              <a:rPr lang="en-US" u="sng" dirty="0" smtClean="0">
                <a:latin typeface="Arial Narrow" charset="0"/>
              </a:rPr>
              <a:t>Microscopically</a:t>
            </a:r>
            <a:r>
              <a:rPr lang="en-US" u="sng" dirty="0">
                <a:latin typeface="Arial Narrow" charset="0"/>
              </a:rPr>
              <a:t>:</a:t>
            </a:r>
            <a:r>
              <a:rPr lang="en-US" dirty="0">
                <a:latin typeface="Arial Narrow" charset="0"/>
              </a:rPr>
              <a:t> The diagnosis of papillary carcinoma is based on nuclear features even in the absence of a papillary architecture. </a:t>
            </a:r>
            <a:endParaRPr lang="en-US" dirty="0" smtClean="0">
              <a:latin typeface="Arial Narrow" charset="0"/>
            </a:endParaRPr>
          </a:p>
          <a:p>
            <a:pPr marL="514350" indent="-514350">
              <a:lnSpc>
                <a:spcPct val="80000"/>
              </a:lnSpc>
              <a:buNone/>
            </a:pPr>
            <a:endParaRPr lang="en-US" dirty="0">
              <a:latin typeface="Arial Narrow" charset="0"/>
            </a:endParaRPr>
          </a:p>
          <a:p>
            <a:pPr marL="514350" indent="-514350">
              <a:lnSpc>
                <a:spcPct val="80000"/>
              </a:lnSpc>
              <a:buNone/>
            </a:pPr>
            <a:r>
              <a:rPr lang="en-US" dirty="0">
                <a:latin typeface="Arial Narrow" charset="0"/>
              </a:rPr>
              <a:t>1. The nuclei of papillary carcinoma cells </a:t>
            </a:r>
            <a:r>
              <a:rPr lang="en-US" dirty="0" smtClean="0">
                <a:latin typeface="Arial Narrow" charset="0"/>
              </a:rPr>
              <a:t>show:</a:t>
            </a:r>
            <a:endParaRPr lang="en-US" dirty="0">
              <a:latin typeface="Arial Narrow" charset="0"/>
            </a:endParaRPr>
          </a:p>
          <a:p>
            <a:pPr marL="514350" indent="-514350">
              <a:lnSpc>
                <a:spcPct val="80000"/>
              </a:lnSpc>
              <a:buNone/>
            </a:pPr>
            <a:endParaRPr lang="en-US" dirty="0">
              <a:latin typeface="Arial Narrow" charset="0"/>
            </a:endParaRPr>
          </a:p>
          <a:p>
            <a:pPr marL="514350" indent="-514350" eaLnBrk="1" hangingPunct="1">
              <a:buFontTx/>
              <a:buNone/>
            </a:pPr>
            <a:r>
              <a:rPr lang="en-US" dirty="0" smtClean="0">
                <a:latin typeface="Arial Narrow" charset="0"/>
              </a:rPr>
              <a:t>a.  </a:t>
            </a:r>
            <a:r>
              <a:rPr lang="en-US" dirty="0">
                <a:latin typeface="Arial Narrow" charset="0"/>
              </a:rPr>
              <a:t>optically clear nuclei,  or "Orphan Annie eye" nuclei </a:t>
            </a:r>
            <a:r>
              <a:rPr lang="en-US" dirty="0" smtClean="0">
                <a:latin typeface="Arial Narrow" charset="0"/>
              </a:rPr>
              <a:t>, seen on histological but not cytological preparations ( formalin </a:t>
            </a:r>
            <a:r>
              <a:rPr lang="en-US" dirty="0" err="1" smtClean="0">
                <a:latin typeface="Arial Narrow" charset="0"/>
              </a:rPr>
              <a:t>artefact</a:t>
            </a:r>
            <a:r>
              <a:rPr lang="en-US" dirty="0" smtClean="0">
                <a:latin typeface="Arial Narrow" charset="0"/>
              </a:rPr>
              <a:t>)</a:t>
            </a:r>
            <a:endParaRPr lang="en-US" dirty="0">
              <a:latin typeface="Arial Narrow" charset="0"/>
            </a:endParaRPr>
          </a:p>
          <a:p>
            <a:pPr marL="514350" indent="-514350" eaLnBrk="1" hangingPunct="1">
              <a:buFontTx/>
              <a:buNone/>
            </a:pPr>
            <a:r>
              <a:rPr lang="en-US" dirty="0">
                <a:latin typeface="Arial Narrow" charset="0"/>
              </a:rPr>
              <a:t>b. Have invaginations of the cytoplasm to the nucleus ( </a:t>
            </a:r>
            <a:r>
              <a:rPr lang="en-US" dirty="0" err="1">
                <a:latin typeface="Arial Narrow" charset="0"/>
              </a:rPr>
              <a:t>pseudoinclusions</a:t>
            </a:r>
            <a:r>
              <a:rPr lang="en-US" dirty="0">
                <a:latin typeface="Arial Narrow" charset="0"/>
              </a:rPr>
              <a:t>) </a:t>
            </a:r>
          </a:p>
          <a:p>
            <a:pPr marL="514350" indent="-514350" eaLnBrk="1" hangingPunct="1">
              <a:buFontTx/>
              <a:buNone/>
            </a:pPr>
            <a:r>
              <a:rPr lang="en-US" dirty="0">
                <a:latin typeface="Arial Narrow" charset="0"/>
              </a:rPr>
              <a:t>2.  </a:t>
            </a:r>
            <a:r>
              <a:rPr lang="en-US" dirty="0" smtClean="0">
                <a:latin typeface="Arial Narrow" charset="0"/>
              </a:rPr>
              <a:t> </a:t>
            </a:r>
            <a:r>
              <a:rPr lang="en-US" dirty="0">
                <a:latin typeface="Arial Narrow" charset="0"/>
              </a:rPr>
              <a:t>papillary architecture is common</a:t>
            </a:r>
          </a:p>
          <a:p>
            <a:pPr marL="514350" indent="-514350" eaLnBrk="1" hangingPunct="1">
              <a:buFontTx/>
              <a:buNone/>
            </a:pPr>
            <a:r>
              <a:rPr lang="en-US" dirty="0">
                <a:latin typeface="Arial Narrow" charset="0"/>
              </a:rPr>
              <a:t>3. Concentrically calcified structures(</a:t>
            </a:r>
            <a:r>
              <a:rPr lang="en-US" dirty="0" err="1">
                <a:latin typeface="Arial Narrow" charset="0"/>
              </a:rPr>
              <a:t>psammoma</a:t>
            </a:r>
            <a:r>
              <a:rPr lang="en-US" dirty="0">
                <a:latin typeface="Arial Narrow" charset="0"/>
              </a:rPr>
              <a:t> bodies)</a:t>
            </a:r>
          </a:p>
          <a:p>
            <a:pPr marL="514350" indent="-514350" eaLnBrk="1" hangingPunct="1">
              <a:buFontTx/>
              <a:buNone/>
            </a:pPr>
            <a:r>
              <a:rPr lang="en-US" dirty="0">
                <a:latin typeface="Arial Narrow" charset="0"/>
              </a:rPr>
              <a:t>4. Foci of lymphatic permeation by tumor cells are  present, but invasion of blood vessels is relatively uncommon</a:t>
            </a:r>
          </a:p>
          <a:p>
            <a:pPr marL="514350" indent="-514350" eaLnBrk="1" hangingPunct="1">
              <a:buFontTx/>
              <a:buNone/>
            </a:pPr>
            <a:r>
              <a:rPr lang="en-US" dirty="0">
                <a:latin typeface="Arial Narrow" charset="0"/>
              </a:rPr>
              <a:t>5. Metastases to  cervical lymph nodes  in  half of cases. </a:t>
            </a:r>
            <a:endParaRPr lang="ar-JO" dirty="0">
              <a:latin typeface="Calibri" charset="0"/>
              <a:cs typeface="Arial" charset="0"/>
            </a:endParaRPr>
          </a:p>
        </p:txBody>
      </p:sp>
    </p:spTree>
    <p:extLst>
      <p:ext uri="{BB962C8B-B14F-4D97-AF65-F5344CB8AC3E}">
        <p14:creationId xmlns:p14="http://schemas.microsoft.com/office/powerpoint/2010/main" xmlns="" val="28203515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a:latin typeface="Calibri" charset="0"/>
              </a:rPr>
              <a:t>Papillary carcinoma</a:t>
            </a:r>
            <a:endParaRPr lang="ar-JO">
              <a:latin typeface="Calibri" charset="0"/>
              <a:cs typeface="Times New Roman" charset="0"/>
            </a:endParaRPr>
          </a:p>
        </p:txBody>
      </p:sp>
      <p:pic>
        <p:nvPicPr>
          <p:cNvPr id="61443" name="Picture 2" descr="C:\Users\USER\Desktop\1.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0" y="1905000"/>
            <a:ext cx="8839200" cy="4724400"/>
          </a:xfrm>
          <a:noFill/>
        </p:spPr>
      </p:pic>
    </p:spTree>
    <p:extLst>
      <p:ext uri="{BB962C8B-B14F-4D97-AF65-F5344CB8AC3E}">
        <p14:creationId xmlns:p14="http://schemas.microsoft.com/office/powerpoint/2010/main" xmlns="" val="317870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Psammoma</a:t>
            </a:r>
            <a:r>
              <a:rPr lang="en-US" dirty="0" smtClean="0"/>
              <a:t> bodies</a:t>
            </a:r>
            <a:endParaRPr lang="en-US" dirty="0"/>
          </a:p>
        </p:txBody>
      </p:sp>
      <p:pic>
        <p:nvPicPr>
          <p:cNvPr id="4" name="Content Placeholder 3" descr="Psammoma bodies 1.png"/>
          <p:cNvPicPr>
            <a:picLocks noGrp="1" noChangeAspect="1"/>
          </p:cNvPicPr>
          <p:nvPr>
            <p:ph idx="1"/>
          </p:nvPr>
        </p:nvPicPr>
        <p:blipFill>
          <a:blip r:embed="rId2">
            <a:extLst>
              <a:ext uri="{28A0092B-C50C-407E-A947-70E740481C1C}">
                <a14:useLocalDpi xmlns:a14="http://schemas.microsoft.com/office/drawing/2010/main" xmlns="" val="0"/>
              </a:ext>
            </a:extLst>
          </a:blip>
          <a:srcRect t="17927" b="17927"/>
          <a:stretch>
            <a:fillRect/>
          </a:stretch>
        </p:blipFill>
        <p:spPr/>
      </p:pic>
    </p:spTree>
    <p:extLst>
      <p:ext uri="{BB962C8B-B14F-4D97-AF65-F5344CB8AC3E}">
        <p14:creationId xmlns:p14="http://schemas.microsoft.com/office/powerpoint/2010/main" xmlns="" val="34208799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0" y="304800"/>
            <a:ext cx="9144000" cy="6553200"/>
          </a:xfrm>
        </p:spPr>
        <p:txBody>
          <a:bodyPr/>
          <a:lstStyle/>
          <a:p>
            <a:pPr eaLnBrk="1" hangingPunct="1">
              <a:buFontTx/>
              <a:buNone/>
            </a:pPr>
            <a:r>
              <a:rPr lang="en-US" u="sng" dirty="0">
                <a:latin typeface="Arial Narrow" charset="0"/>
              </a:rPr>
              <a:t>Clinical Features  of papillary carcinomas</a:t>
            </a:r>
          </a:p>
          <a:p>
            <a:pPr eaLnBrk="1" hangingPunct="1">
              <a:buFontTx/>
              <a:buNone/>
            </a:pPr>
            <a:r>
              <a:rPr lang="en-US" dirty="0">
                <a:latin typeface="Arial Narrow" charset="0"/>
              </a:rPr>
              <a:t>a.  Are nonfunctional tumors manifest as painless </a:t>
            </a:r>
            <a:r>
              <a:rPr lang="en-US" dirty="0" smtClean="0">
                <a:latin typeface="Arial Narrow" charset="0"/>
              </a:rPr>
              <a:t>masses </a:t>
            </a:r>
            <a:r>
              <a:rPr lang="en-US" dirty="0">
                <a:latin typeface="Arial Narrow" charset="0"/>
              </a:rPr>
              <a:t>in the neck, either within the thyroid or as metastasis in a cervical lymph node </a:t>
            </a:r>
            <a:endParaRPr lang="ar-JO" dirty="0">
              <a:latin typeface="Arial Narrow" charset="0"/>
              <a:cs typeface="Arial" charset="0"/>
            </a:endParaRPr>
          </a:p>
          <a:p>
            <a:pPr eaLnBrk="1" hangingPunct="1">
              <a:buFontTx/>
              <a:buNone/>
            </a:pPr>
            <a:r>
              <a:rPr lang="en-US" dirty="0">
                <a:latin typeface="Arial Narrow" charset="0"/>
              </a:rPr>
              <a:t>b.  Are indolent lesions, with 10-year survival rates of 95%. </a:t>
            </a:r>
            <a:endParaRPr lang="ar-JO" dirty="0">
              <a:latin typeface="Arial Narrow" charset="0"/>
              <a:cs typeface="Arial" charset="0"/>
            </a:endParaRPr>
          </a:p>
          <a:p>
            <a:pPr eaLnBrk="1" hangingPunct="1">
              <a:buFontTx/>
              <a:buNone/>
            </a:pPr>
            <a:r>
              <a:rPr lang="en-US" dirty="0">
                <a:latin typeface="Arial Narrow" charset="0"/>
              </a:rPr>
              <a:t> c.  The presence of isolated cervical nodal metastases does not  have </a:t>
            </a:r>
            <a:r>
              <a:rPr lang="en-US" dirty="0" smtClean="0">
                <a:latin typeface="Arial Narrow" charset="0"/>
              </a:rPr>
              <a:t> </a:t>
            </a:r>
            <a:r>
              <a:rPr lang="en-US" dirty="0">
                <a:latin typeface="Arial Narrow" charset="0"/>
              </a:rPr>
              <a:t>influence on good prognosis of these lesions. </a:t>
            </a:r>
            <a:endParaRPr lang="ar-JO" dirty="0">
              <a:latin typeface="Calibri" charset="0"/>
              <a:cs typeface="Arial" charset="0"/>
            </a:endParaRPr>
          </a:p>
          <a:p>
            <a:pPr eaLnBrk="1" hangingPunct="1">
              <a:buFontTx/>
              <a:buNone/>
            </a:pPr>
            <a:r>
              <a:rPr lang="en-US" dirty="0">
                <a:latin typeface="Arial Narrow" charset="0"/>
              </a:rPr>
              <a:t>d.  In a minority of patients, </a:t>
            </a:r>
            <a:r>
              <a:rPr lang="en-US" dirty="0" err="1">
                <a:latin typeface="Arial Narrow" charset="0"/>
              </a:rPr>
              <a:t>hematogenous</a:t>
            </a:r>
            <a:r>
              <a:rPr lang="en-US" dirty="0">
                <a:latin typeface="Arial Narrow" charset="0"/>
              </a:rPr>
              <a:t> metastases are present at the time of diagnosis, most commonly to lung. </a:t>
            </a:r>
            <a:endParaRPr lang="ar-JO" dirty="0">
              <a:latin typeface="Calibri" charset="0"/>
              <a:cs typeface="Arial" charset="0"/>
            </a:endParaRPr>
          </a:p>
          <a:p>
            <a:pPr eaLnBrk="1" hangingPunct="1">
              <a:buFontTx/>
              <a:buNone/>
            </a:pPr>
            <a:endParaRPr lang="en-US" dirty="0">
              <a:latin typeface="Arial Narrow" charset="0"/>
            </a:endParaRPr>
          </a:p>
          <a:p>
            <a:pPr eaLnBrk="1" hangingPunct="1">
              <a:buFontTx/>
              <a:buNone/>
            </a:pPr>
            <a:endParaRPr lang="ar-JO" dirty="0">
              <a:latin typeface="Calibri" charset="0"/>
              <a:cs typeface="Arial" charset="0"/>
            </a:endParaRPr>
          </a:p>
        </p:txBody>
      </p:sp>
    </p:spTree>
    <p:extLst>
      <p:ext uri="{BB962C8B-B14F-4D97-AF65-F5344CB8AC3E}">
        <p14:creationId xmlns:p14="http://schemas.microsoft.com/office/powerpoint/2010/main" xmlns="" val="32368618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0" y="304800"/>
            <a:ext cx="9144000" cy="6553200"/>
          </a:xfrm>
        </p:spPr>
        <p:txBody>
          <a:bodyPr>
            <a:normAutofit fontScale="55000" lnSpcReduction="20000"/>
          </a:bodyPr>
          <a:lstStyle/>
          <a:p>
            <a:pPr eaLnBrk="1" hangingPunct="1">
              <a:buFontTx/>
              <a:buNone/>
            </a:pPr>
            <a:r>
              <a:rPr lang="en-US" sz="4500" b="1" u="sng" dirty="0">
                <a:latin typeface="Arial Narrow" charset="0"/>
              </a:rPr>
              <a:t>Follicular Carcinoma </a:t>
            </a:r>
            <a:r>
              <a:rPr lang="en-US" sz="4500" b="1" u="sng" dirty="0" smtClean="0">
                <a:latin typeface="Arial Narrow" charset="0"/>
              </a:rPr>
              <a:t>:</a:t>
            </a:r>
          </a:p>
          <a:p>
            <a:pPr eaLnBrk="1" hangingPunct="1">
              <a:buFontTx/>
              <a:buNone/>
            </a:pPr>
            <a:endParaRPr lang="ar-JO" sz="4500" dirty="0">
              <a:latin typeface="Calibri" charset="0"/>
              <a:cs typeface="Arial" charset="0"/>
            </a:endParaRPr>
          </a:p>
          <a:p>
            <a:pPr eaLnBrk="1" hangingPunct="1">
              <a:buFontTx/>
              <a:buNone/>
            </a:pPr>
            <a:r>
              <a:rPr lang="en-US" sz="4500" dirty="0">
                <a:latin typeface="Arial Narrow" charset="0"/>
              </a:rPr>
              <a:t>--  </a:t>
            </a:r>
            <a:r>
              <a:rPr lang="en-US" sz="4500" b="1" dirty="0">
                <a:latin typeface="Arial Narrow" charset="0"/>
              </a:rPr>
              <a:t>More common in women and in areas with dietary iodine deficiency .</a:t>
            </a:r>
          </a:p>
          <a:p>
            <a:pPr eaLnBrk="1" hangingPunct="1">
              <a:buFontTx/>
              <a:buChar char="-"/>
            </a:pPr>
            <a:r>
              <a:rPr lang="en-US" sz="4500" b="1" dirty="0" smtClean="0">
                <a:latin typeface="Arial Narrow" charset="0"/>
              </a:rPr>
              <a:t>The </a:t>
            </a:r>
            <a:r>
              <a:rPr lang="en-US" sz="4500" b="1" dirty="0">
                <a:latin typeface="Arial Narrow" charset="0"/>
              </a:rPr>
              <a:t>peak incidence between the ages of 40 and 60 </a:t>
            </a:r>
            <a:r>
              <a:rPr lang="en-US" sz="4500" b="1" dirty="0" smtClean="0">
                <a:latin typeface="Arial Narrow" charset="0"/>
              </a:rPr>
              <a:t>years</a:t>
            </a:r>
          </a:p>
          <a:p>
            <a:pPr marL="0" indent="0" eaLnBrk="1" hangingPunct="1">
              <a:buNone/>
            </a:pPr>
            <a:endParaRPr lang="en-US" sz="4500" b="1" dirty="0">
              <a:latin typeface="Arial Narrow" charset="0"/>
            </a:endParaRPr>
          </a:p>
          <a:p>
            <a:pPr eaLnBrk="1" hangingPunct="1">
              <a:buFontTx/>
              <a:buNone/>
            </a:pPr>
            <a:r>
              <a:rPr lang="en-US" sz="4500" b="1" u="sng" dirty="0">
                <a:latin typeface="Arial Narrow" charset="0"/>
              </a:rPr>
              <a:t>On microscopic examination,</a:t>
            </a:r>
          </a:p>
          <a:p>
            <a:pPr eaLnBrk="1" hangingPunct="1">
              <a:buFontTx/>
              <a:buNone/>
            </a:pPr>
            <a:r>
              <a:rPr lang="en-US" sz="4500" b="1" dirty="0">
                <a:latin typeface="Arial Narrow" charset="0"/>
              </a:rPr>
              <a:t>-  Are composed of fairly uniform cells forming small follicles, </a:t>
            </a:r>
            <a:endParaRPr lang="ar-JO" sz="4500" b="1" dirty="0">
              <a:latin typeface="Calibri" charset="0"/>
              <a:cs typeface="Arial" charset="0"/>
            </a:endParaRPr>
          </a:p>
          <a:p>
            <a:pPr eaLnBrk="1" hangingPunct="1">
              <a:buFontTx/>
              <a:buNone/>
            </a:pPr>
            <a:r>
              <a:rPr lang="en-US" sz="4500" b="1" dirty="0">
                <a:latin typeface="Arial Narrow" charset="0"/>
              </a:rPr>
              <a:t>-  In other cases, follicular differentiation is less apparent</a:t>
            </a:r>
          </a:p>
          <a:p>
            <a:pPr eaLnBrk="1" hangingPunct="1">
              <a:buFontTx/>
              <a:buNone/>
            </a:pPr>
            <a:r>
              <a:rPr lang="en-US" sz="4500" b="1" dirty="0">
                <a:latin typeface="Arial Narrow" charset="0"/>
              </a:rPr>
              <a:t>-   It may be</a:t>
            </a:r>
          </a:p>
          <a:p>
            <a:pPr eaLnBrk="1" hangingPunct="1">
              <a:buFontTx/>
              <a:buNone/>
            </a:pPr>
            <a:r>
              <a:rPr lang="en-US" sz="4500" b="1" dirty="0">
                <a:latin typeface="Arial Narrow" charset="0"/>
              </a:rPr>
              <a:t>a.  widely invasive, infiltrating the thyroid parenchyma and </a:t>
            </a:r>
            <a:r>
              <a:rPr lang="en-US" sz="4500" b="1" dirty="0" err="1">
                <a:latin typeface="Arial Narrow" charset="0"/>
              </a:rPr>
              <a:t>extrathyroidal</a:t>
            </a:r>
            <a:r>
              <a:rPr lang="en-US" sz="4500" b="1" dirty="0">
                <a:latin typeface="Arial Narrow" charset="0"/>
              </a:rPr>
              <a:t> soft tissues, or </a:t>
            </a:r>
          </a:p>
          <a:p>
            <a:pPr eaLnBrk="1" hangingPunct="1">
              <a:buFontTx/>
              <a:buNone/>
            </a:pPr>
            <a:r>
              <a:rPr lang="en-US" sz="4500" b="1" dirty="0">
                <a:latin typeface="Arial Narrow" charset="0"/>
              </a:rPr>
              <a:t>b. Minimally invasive that may be impossible to distinguish from follicular adenomas on gross examination and the . </a:t>
            </a:r>
            <a:endParaRPr lang="en-US" sz="4500" b="1" dirty="0" smtClean="0">
              <a:latin typeface="Arial Narrow" charset="0"/>
            </a:endParaRPr>
          </a:p>
          <a:p>
            <a:pPr eaLnBrk="1" hangingPunct="1">
              <a:buFontTx/>
              <a:buNone/>
            </a:pPr>
            <a:endParaRPr lang="en-US" sz="4500" b="1" dirty="0" smtClean="0">
              <a:latin typeface="Arial Narrow" charset="0"/>
            </a:endParaRPr>
          </a:p>
          <a:p>
            <a:pPr>
              <a:buNone/>
            </a:pPr>
            <a:r>
              <a:rPr lang="en-US" sz="4500" b="1" dirty="0">
                <a:latin typeface="Arial Narrow" charset="0"/>
              </a:rPr>
              <a:t>-  requires extensive histologic sampling  to exclude capsular and/or vascular invasion </a:t>
            </a:r>
          </a:p>
          <a:p>
            <a:pPr eaLnBrk="1" hangingPunct="1">
              <a:buFontTx/>
              <a:buNone/>
            </a:pPr>
            <a:endParaRPr lang="en-US" sz="4500" b="1" dirty="0">
              <a:latin typeface="Arial Narrow" charset="0"/>
            </a:endParaRPr>
          </a:p>
          <a:p>
            <a:pPr eaLnBrk="1" hangingPunct="1">
              <a:buFontTx/>
              <a:buNone/>
            </a:pPr>
            <a:endParaRPr lang="en-US" sz="4500" b="1" dirty="0">
              <a:latin typeface="Arial Narrow" charset="0"/>
            </a:endParaRPr>
          </a:p>
          <a:p>
            <a:pPr eaLnBrk="1" hangingPunct="1">
              <a:buFontTx/>
              <a:buNone/>
            </a:pPr>
            <a:endParaRPr lang="en-US" b="1" dirty="0">
              <a:latin typeface="Arial Narrow" charset="0"/>
            </a:endParaRPr>
          </a:p>
          <a:p>
            <a:pPr eaLnBrk="1" hangingPunct="1">
              <a:buFontTx/>
              <a:buNone/>
            </a:pPr>
            <a:endParaRPr lang="ar-JO" b="1" dirty="0">
              <a:latin typeface="Calibri" charset="0"/>
              <a:cs typeface="Arial" charset="0"/>
            </a:endParaRPr>
          </a:p>
        </p:txBody>
      </p:sp>
    </p:spTree>
    <p:extLst>
      <p:ext uri="{BB962C8B-B14F-4D97-AF65-F5344CB8AC3E}">
        <p14:creationId xmlns:p14="http://schemas.microsoft.com/office/powerpoint/2010/main" xmlns="" val="38021648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p:cNvSpPr>
            <a:spLocks noGrp="1"/>
          </p:cNvSpPr>
          <p:nvPr>
            <p:ph idx="1"/>
          </p:nvPr>
        </p:nvSpPr>
        <p:spPr>
          <a:xfrm>
            <a:off x="0" y="228600"/>
            <a:ext cx="9144000" cy="5791200"/>
          </a:xfrm>
        </p:spPr>
        <p:txBody>
          <a:bodyPr>
            <a:normAutofit/>
          </a:bodyPr>
          <a:lstStyle/>
          <a:p>
            <a:pPr eaLnBrk="1" hangingPunct="1">
              <a:buFontTx/>
              <a:buNone/>
            </a:pPr>
            <a:r>
              <a:rPr lang="en-US" u="sng" dirty="0" smtClean="0">
                <a:latin typeface="Arial Narrow" charset="0"/>
              </a:rPr>
              <a:t>Clinical </a:t>
            </a:r>
            <a:r>
              <a:rPr lang="en-US" u="sng" dirty="0">
                <a:latin typeface="Arial Narrow" charset="0"/>
              </a:rPr>
              <a:t>Features </a:t>
            </a:r>
          </a:p>
          <a:p>
            <a:pPr eaLnBrk="1" hangingPunct="1">
              <a:buFontTx/>
              <a:buNone/>
            </a:pPr>
            <a:r>
              <a:rPr lang="en-US" dirty="0">
                <a:latin typeface="Arial Narrow" charset="0"/>
              </a:rPr>
              <a:t>-   Manifest most frequently as solitary </a:t>
            </a:r>
            <a:r>
              <a:rPr lang="en-US" i="1" dirty="0">
                <a:latin typeface="Arial Narrow" charset="0"/>
              </a:rPr>
              <a:t>cold thyroid nodules.</a:t>
            </a:r>
          </a:p>
          <a:p>
            <a:pPr eaLnBrk="1" hangingPunct="1">
              <a:buFontTx/>
              <a:buNone/>
            </a:pPr>
            <a:r>
              <a:rPr lang="en-US" dirty="0">
                <a:latin typeface="Arial Narrow" charset="0"/>
              </a:rPr>
              <a:t>-   Tend to metastasize through the bloodstream (</a:t>
            </a:r>
            <a:r>
              <a:rPr lang="en-US" i="1" dirty="0" err="1">
                <a:latin typeface="Arial Narrow" charset="0"/>
              </a:rPr>
              <a:t>hematogenous</a:t>
            </a:r>
            <a:r>
              <a:rPr lang="en-US" i="1" dirty="0">
                <a:latin typeface="Arial Narrow" charset="0"/>
              </a:rPr>
              <a:t> dissemination</a:t>
            </a:r>
            <a:r>
              <a:rPr lang="en-US" dirty="0">
                <a:latin typeface="Arial Narrow" charset="0"/>
              </a:rPr>
              <a:t>) to lungs, bone, and liver. </a:t>
            </a:r>
          </a:p>
          <a:p>
            <a:pPr eaLnBrk="1" hangingPunct="1">
              <a:buFontTx/>
              <a:buNone/>
            </a:pPr>
            <a:r>
              <a:rPr lang="en-US" dirty="0">
                <a:latin typeface="Arial Narrow" charset="0"/>
              </a:rPr>
              <a:t>-   Regional nodal metastases are uncommon . </a:t>
            </a:r>
          </a:p>
          <a:p>
            <a:pPr eaLnBrk="1" hangingPunct="1">
              <a:buFontTx/>
              <a:buNone/>
            </a:pPr>
            <a:r>
              <a:rPr lang="en-US" dirty="0">
                <a:latin typeface="Arial Narrow" charset="0"/>
              </a:rPr>
              <a:t>-  As many as half of patients with widely invasive carcinomas succumb to their disease within 10 years,</a:t>
            </a:r>
          </a:p>
          <a:p>
            <a:pPr eaLnBrk="1" hangingPunct="1">
              <a:buFontTx/>
              <a:buNone/>
            </a:pPr>
            <a:r>
              <a:rPr lang="en-US" dirty="0">
                <a:latin typeface="Arial Narrow" charset="0"/>
              </a:rPr>
              <a:t>    while less than 10% of patients with minimally invasive </a:t>
            </a:r>
          </a:p>
          <a:p>
            <a:pPr eaLnBrk="1" hangingPunct="1">
              <a:buFontTx/>
              <a:buNone/>
            </a:pPr>
            <a:r>
              <a:rPr lang="en-US" dirty="0">
                <a:latin typeface="Arial Narrow" charset="0"/>
              </a:rPr>
              <a:t>   follicular carcinomas die within the same time span. </a:t>
            </a:r>
          </a:p>
          <a:p>
            <a:pPr eaLnBrk="1" hangingPunct="1">
              <a:buFontTx/>
              <a:buNone/>
            </a:pPr>
            <a:endParaRPr lang="ar-JO" dirty="0">
              <a:latin typeface="Arial Narrow" charset="0"/>
              <a:cs typeface="Arial" charset="0"/>
            </a:endParaRPr>
          </a:p>
        </p:txBody>
      </p:sp>
    </p:spTree>
    <p:extLst>
      <p:ext uri="{BB962C8B-B14F-4D97-AF65-F5344CB8AC3E}">
        <p14:creationId xmlns:p14="http://schemas.microsoft.com/office/powerpoint/2010/main" xmlns="" val="4098885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019800"/>
          </a:xfrm>
        </p:spPr>
        <p:txBody>
          <a:bodyPr rtlCol="0">
            <a:normAutofit fontScale="92500" lnSpcReduction="20000"/>
          </a:bodyPr>
          <a:lstStyle/>
          <a:p>
            <a:pPr algn="ctr" eaLnBrk="1" fontAlgn="auto" hangingPunct="1">
              <a:spcAft>
                <a:spcPts val="0"/>
              </a:spcAft>
              <a:buFontTx/>
              <a:buNone/>
              <a:defRPr/>
            </a:pPr>
            <a:r>
              <a:rPr lang="en-US" dirty="0" smtClean="0">
                <a:latin typeface="Arial Narrow" pitchFamily="34" charset="0"/>
              </a:rPr>
              <a:t>  </a:t>
            </a:r>
            <a:r>
              <a:rPr lang="en-US" u="sng" dirty="0" smtClean="0">
                <a:latin typeface="Arial Narrow" pitchFamily="34" charset="0"/>
              </a:rPr>
              <a:t>THYROTOXICOSIS </a:t>
            </a:r>
            <a:endParaRPr lang="en-GB" dirty="0"/>
          </a:p>
          <a:p>
            <a:pPr algn="ctr" eaLnBrk="1" fontAlgn="auto" hangingPunct="1">
              <a:spcAft>
                <a:spcPts val="0"/>
              </a:spcAft>
              <a:buFontTx/>
              <a:buNone/>
              <a:defRPr/>
            </a:pPr>
            <a:endParaRPr lang="en-GB" b="1" u="sng" dirty="0" smtClean="0">
              <a:latin typeface="Arial Narrow" pitchFamily="34" charset="0"/>
              <a:ea typeface="+mn-ea"/>
            </a:endParaRPr>
          </a:p>
          <a:p>
            <a:pPr marL="609600" indent="-609600" eaLnBrk="1" fontAlgn="auto" hangingPunct="1">
              <a:lnSpc>
                <a:spcPct val="80000"/>
              </a:lnSpc>
              <a:spcAft>
                <a:spcPts val="0"/>
              </a:spcAft>
              <a:buFontTx/>
              <a:buNone/>
              <a:defRPr/>
            </a:pPr>
            <a:r>
              <a:rPr lang="en-GB" u="sng" dirty="0" smtClean="0">
                <a:latin typeface="Arial Narrow" pitchFamily="34" charset="0"/>
                <a:ea typeface="+mn-ea"/>
              </a:rPr>
              <a:t>   </a:t>
            </a:r>
            <a:r>
              <a:rPr lang="en-GB" u="sng" dirty="0" smtClean="0">
                <a:solidFill>
                  <a:srgbClr val="FF0000"/>
                </a:solidFill>
                <a:latin typeface="Arial Narrow" pitchFamily="34" charset="0"/>
                <a:ea typeface="+mn-ea"/>
              </a:rPr>
              <a:t>Associated with hyperthyroidism (Thyroid </a:t>
            </a:r>
            <a:r>
              <a:rPr lang="en-GB" u="sng" dirty="0" err="1" smtClean="0">
                <a:solidFill>
                  <a:srgbClr val="FF0000"/>
                </a:solidFill>
                <a:latin typeface="Arial Narrow" pitchFamily="34" charset="0"/>
                <a:ea typeface="+mn-ea"/>
              </a:rPr>
              <a:t>hyperfunction</a:t>
            </a:r>
            <a:r>
              <a:rPr lang="en-GB" u="sng" dirty="0" smtClean="0">
                <a:solidFill>
                  <a:srgbClr val="FF0000"/>
                </a:solidFill>
                <a:latin typeface="Arial Narrow" pitchFamily="34" charset="0"/>
                <a:ea typeface="+mn-ea"/>
              </a:rPr>
              <a:t>)</a:t>
            </a:r>
            <a:r>
              <a:rPr lang="en-GB" dirty="0" smtClean="0">
                <a:solidFill>
                  <a:srgbClr val="FF0000"/>
                </a:solidFill>
                <a:latin typeface="Arial Narrow" pitchFamily="34" charset="0"/>
                <a:ea typeface="+mn-ea"/>
              </a:rPr>
              <a:t>:</a:t>
            </a:r>
          </a:p>
          <a:p>
            <a:pPr marL="609600" indent="-609600" eaLnBrk="1" fontAlgn="auto" hangingPunct="1">
              <a:lnSpc>
                <a:spcPct val="80000"/>
              </a:lnSpc>
              <a:spcAft>
                <a:spcPts val="0"/>
              </a:spcAft>
              <a:buFontTx/>
              <a:buNone/>
              <a:defRPr/>
            </a:pPr>
            <a:endParaRPr lang="en-US" dirty="0" smtClean="0">
              <a:latin typeface="Arial Narrow" pitchFamily="34" charset="0"/>
              <a:ea typeface="+mn-ea"/>
            </a:endParaRPr>
          </a:p>
          <a:p>
            <a:pPr marL="609600" indent="-609600" eaLnBrk="1" fontAlgn="auto" hangingPunct="1">
              <a:lnSpc>
                <a:spcPct val="80000"/>
              </a:lnSpc>
              <a:spcAft>
                <a:spcPts val="0"/>
              </a:spcAft>
              <a:buFontTx/>
              <a:buNone/>
              <a:defRPr/>
            </a:pPr>
            <a:r>
              <a:rPr lang="en-US" dirty="0" smtClean="0">
                <a:latin typeface="Arial Narrow" pitchFamily="34" charset="0"/>
                <a:ea typeface="+mn-ea"/>
              </a:rPr>
              <a:t>1.   </a:t>
            </a:r>
            <a:r>
              <a:rPr lang="en-US" b="1" i="1" dirty="0" smtClean="0">
                <a:latin typeface="Arial Narrow" pitchFamily="34" charset="0"/>
                <a:ea typeface="+mn-ea"/>
              </a:rPr>
              <a:t>Primary</a:t>
            </a:r>
            <a:endParaRPr lang="en-GB" b="1" i="1" dirty="0" smtClean="0">
              <a:latin typeface="Arial Narrow" pitchFamily="34" charset="0"/>
              <a:ea typeface="+mn-ea"/>
            </a:endParaRPr>
          </a:p>
          <a:p>
            <a:pPr marL="609600" indent="-609600" eaLnBrk="1" fontAlgn="auto" hangingPunct="1">
              <a:lnSpc>
                <a:spcPct val="80000"/>
              </a:lnSpc>
              <a:spcAft>
                <a:spcPts val="0"/>
              </a:spcAft>
              <a:buFontTx/>
              <a:buNone/>
              <a:defRPr/>
            </a:pPr>
            <a:r>
              <a:rPr lang="en-GB" dirty="0" smtClean="0">
                <a:latin typeface="Arial Narrow" pitchFamily="34" charset="0"/>
                <a:ea typeface="+mn-ea"/>
              </a:rPr>
              <a:t>a.   Diffuse toxic hyperplasia (Graves disease)</a:t>
            </a:r>
          </a:p>
          <a:p>
            <a:pPr marL="609600" indent="-609600" eaLnBrk="1" fontAlgn="auto" hangingPunct="1">
              <a:lnSpc>
                <a:spcPct val="80000"/>
              </a:lnSpc>
              <a:spcAft>
                <a:spcPts val="0"/>
              </a:spcAft>
              <a:buFontTx/>
              <a:buNone/>
              <a:defRPr/>
            </a:pPr>
            <a:r>
              <a:rPr lang="en-GB" dirty="0" smtClean="0">
                <a:latin typeface="Arial Narrow" pitchFamily="34" charset="0"/>
                <a:ea typeface="+mn-ea"/>
              </a:rPr>
              <a:t>b.  </a:t>
            </a:r>
            <a:r>
              <a:rPr lang="en-GB" dirty="0" err="1" smtClean="0">
                <a:latin typeface="Arial Narrow" pitchFamily="34" charset="0"/>
                <a:ea typeface="+mn-ea"/>
              </a:rPr>
              <a:t>Hyperfunctioning</a:t>
            </a:r>
            <a:r>
              <a:rPr lang="en-GB" dirty="0" smtClean="0">
                <a:latin typeface="Arial Narrow" pitchFamily="34" charset="0"/>
                <a:ea typeface="+mn-ea"/>
              </a:rPr>
              <a:t> (Toxic) </a:t>
            </a:r>
            <a:r>
              <a:rPr lang="en-GB" dirty="0" err="1" smtClean="0">
                <a:latin typeface="Arial Narrow" pitchFamily="34" charset="0"/>
                <a:ea typeface="+mn-ea"/>
              </a:rPr>
              <a:t>multinodular</a:t>
            </a:r>
            <a:r>
              <a:rPr lang="en-GB" dirty="0" smtClean="0">
                <a:latin typeface="Arial Narrow" pitchFamily="34" charset="0"/>
                <a:ea typeface="+mn-ea"/>
              </a:rPr>
              <a:t> </a:t>
            </a:r>
            <a:r>
              <a:rPr lang="en-GB" dirty="0" err="1" smtClean="0">
                <a:latin typeface="Arial Narrow" pitchFamily="34" charset="0"/>
                <a:ea typeface="+mn-ea"/>
              </a:rPr>
              <a:t>goiter</a:t>
            </a:r>
            <a:r>
              <a:rPr lang="en-GB" dirty="0" smtClean="0">
                <a:latin typeface="Arial Narrow" pitchFamily="34" charset="0"/>
                <a:ea typeface="+mn-ea"/>
              </a:rPr>
              <a:t>)</a:t>
            </a:r>
          </a:p>
          <a:p>
            <a:pPr marL="609600" indent="-609600" eaLnBrk="1" fontAlgn="auto" hangingPunct="1">
              <a:lnSpc>
                <a:spcPct val="80000"/>
              </a:lnSpc>
              <a:spcAft>
                <a:spcPts val="0"/>
              </a:spcAft>
              <a:buFontTx/>
              <a:buAutoNum type="alphaLcPeriod" startAt="3"/>
              <a:defRPr/>
            </a:pPr>
            <a:r>
              <a:rPr lang="en-GB" dirty="0" err="1" smtClean="0">
                <a:latin typeface="Arial Narrow" pitchFamily="34" charset="0"/>
                <a:ea typeface="+mn-ea"/>
              </a:rPr>
              <a:t>Hyperfunctioning</a:t>
            </a:r>
            <a:r>
              <a:rPr lang="en-GB" dirty="0" smtClean="0">
                <a:latin typeface="Arial Narrow" pitchFamily="34" charset="0"/>
                <a:ea typeface="+mn-ea"/>
              </a:rPr>
              <a:t>  (toxic ) adenoma</a:t>
            </a:r>
          </a:p>
          <a:p>
            <a:pPr marL="609600" indent="-609600" eaLnBrk="1" fontAlgn="auto" hangingPunct="1">
              <a:lnSpc>
                <a:spcPct val="80000"/>
              </a:lnSpc>
              <a:spcAft>
                <a:spcPts val="0"/>
              </a:spcAft>
              <a:buFontTx/>
              <a:buAutoNum type="arabicPeriod" startAt="2"/>
              <a:defRPr/>
            </a:pPr>
            <a:r>
              <a:rPr lang="en-GB" b="1" i="1" dirty="0" smtClean="0">
                <a:latin typeface="Arial Narrow" pitchFamily="34" charset="0"/>
                <a:ea typeface="+mn-ea"/>
              </a:rPr>
              <a:t>Secondary</a:t>
            </a:r>
            <a:r>
              <a:rPr lang="en-GB" dirty="0" smtClean="0">
                <a:latin typeface="Arial Narrow" pitchFamily="34" charset="0"/>
                <a:ea typeface="+mn-ea"/>
              </a:rPr>
              <a:t> --  TSH-secreting pituitary adenoma (rare) </a:t>
            </a:r>
          </a:p>
          <a:p>
            <a:pPr marL="609600" indent="-609600">
              <a:lnSpc>
                <a:spcPct val="80000"/>
              </a:lnSpc>
              <a:buNone/>
              <a:defRPr/>
            </a:pPr>
            <a:endParaRPr lang="en-US" u="sng" dirty="0" smtClean="0">
              <a:latin typeface="Arial Narrow" pitchFamily="34" charset="0"/>
            </a:endParaRPr>
          </a:p>
          <a:p>
            <a:pPr marL="609600" indent="-609600">
              <a:lnSpc>
                <a:spcPct val="80000"/>
              </a:lnSpc>
              <a:buNone/>
              <a:defRPr/>
            </a:pPr>
            <a:r>
              <a:rPr lang="en-US" u="sng" dirty="0" smtClean="0">
                <a:solidFill>
                  <a:srgbClr val="FF0000"/>
                </a:solidFill>
                <a:latin typeface="Arial Narrow" pitchFamily="34" charset="0"/>
              </a:rPr>
              <a:t>T</a:t>
            </a:r>
            <a:r>
              <a:rPr lang="en-GB" u="sng" dirty="0" err="1" smtClean="0">
                <a:solidFill>
                  <a:srgbClr val="FF0000"/>
                </a:solidFill>
                <a:latin typeface="Arial Narrow" pitchFamily="34" charset="0"/>
              </a:rPr>
              <a:t>hyrotoxicosis</a:t>
            </a:r>
            <a:r>
              <a:rPr lang="en-GB" u="sng" dirty="0" smtClean="0">
                <a:solidFill>
                  <a:srgbClr val="FF0000"/>
                </a:solidFill>
                <a:latin typeface="Arial Narrow" pitchFamily="34" charset="0"/>
              </a:rPr>
              <a:t>  </a:t>
            </a:r>
            <a:r>
              <a:rPr lang="en-GB" u="sng" dirty="0">
                <a:solidFill>
                  <a:srgbClr val="FF0000"/>
                </a:solidFill>
                <a:latin typeface="Arial Narrow" pitchFamily="34" charset="0"/>
              </a:rPr>
              <a:t>not associated with hyperthyroidism is less common</a:t>
            </a:r>
          </a:p>
          <a:p>
            <a:pPr>
              <a:buFontTx/>
              <a:buChar char="-"/>
              <a:defRPr/>
            </a:pPr>
            <a:r>
              <a:rPr lang="en-US" dirty="0" smtClean="0">
                <a:latin typeface="Arial Narrow" pitchFamily="34" charset="0"/>
              </a:rPr>
              <a:t>Excessive </a:t>
            </a:r>
            <a:r>
              <a:rPr lang="en-US" dirty="0">
                <a:latin typeface="Arial Narrow" pitchFamily="34" charset="0"/>
              </a:rPr>
              <a:t>release of pre-formed hormone in </a:t>
            </a:r>
            <a:r>
              <a:rPr lang="en-US" dirty="0" smtClean="0">
                <a:latin typeface="Arial Narrow" pitchFamily="34" charset="0"/>
              </a:rPr>
              <a:t>thyroiditis</a:t>
            </a:r>
          </a:p>
          <a:p>
            <a:pPr>
              <a:buFontTx/>
              <a:buChar char="-"/>
              <a:defRPr/>
            </a:pPr>
            <a:r>
              <a:rPr lang="en-US" dirty="0" smtClean="0">
                <a:latin typeface="Arial Narrow" pitchFamily="34" charset="0"/>
              </a:rPr>
              <a:t>Ectopic secretion of thyroid hormones.</a:t>
            </a:r>
            <a:endParaRPr lang="en-US" dirty="0">
              <a:latin typeface="Arial Narrow" pitchFamily="34" charset="0"/>
            </a:endParaRPr>
          </a:p>
          <a:p>
            <a:pPr marL="609600" indent="-609600" eaLnBrk="1" fontAlgn="auto" hangingPunct="1">
              <a:lnSpc>
                <a:spcPct val="80000"/>
              </a:lnSpc>
              <a:spcAft>
                <a:spcPts val="0"/>
              </a:spcAft>
              <a:buFontTx/>
              <a:buAutoNum type="arabicPeriod" startAt="2"/>
              <a:defRPr/>
            </a:pPr>
            <a:endParaRPr lang="en-GB" dirty="0" smtClean="0">
              <a:latin typeface="Arial Narrow" pitchFamily="34" charset="0"/>
              <a:ea typeface="+mn-ea"/>
            </a:endParaRPr>
          </a:p>
        </p:txBody>
      </p:sp>
    </p:spTree>
    <p:extLst>
      <p:ext uri="{BB962C8B-B14F-4D97-AF65-F5344CB8AC3E}">
        <p14:creationId xmlns:p14="http://schemas.microsoft.com/office/powerpoint/2010/main" xmlns="" val="15059095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a:latin typeface="Calibri" charset="0"/>
              </a:rPr>
              <a:t>Follicular carcinoma</a:t>
            </a:r>
            <a:endParaRPr lang="ar-JO">
              <a:latin typeface="Calibri" charset="0"/>
              <a:cs typeface="Times New Roman" charset="0"/>
            </a:endParaRPr>
          </a:p>
        </p:txBody>
      </p:sp>
      <p:pic>
        <p:nvPicPr>
          <p:cNvPr id="66563" name="Picture 2" descr="C:\Users\USER\Desktop\3.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457200" y="2314575"/>
            <a:ext cx="8229600" cy="3097213"/>
          </a:xfrm>
          <a:noFill/>
        </p:spPr>
      </p:pic>
    </p:spTree>
    <p:extLst>
      <p:ext uri="{BB962C8B-B14F-4D97-AF65-F5344CB8AC3E}">
        <p14:creationId xmlns:p14="http://schemas.microsoft.com/office/powerpoint/2010/main" xmlns="" val="31050869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endParaRPr lang="ar-JO">
              <a:latin typeface="Calibri" charset="0"/>
              <a:cs typeface="Times New Roman" charset="0"/>
            </a:endParaRPr>
          </a:p>
        </p:txBody>
      </p:sp>
      <p:pic>
        <p:nvPicPr>
          <p:cNvPr id="67587" name="Picture 2" descr="C:\Users\USER\Desktop\2.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368425" y="1600200"/>
            <a:ext cx="6407150" cy="4525963"/>
          </a:xfrm>
          <a:noFill/>
        </p:spPr>
      </p:pic>
    </p:spTree>
    <p:extLst>
      <p:ext uri="{BB962C8B-B14F-4D97-AF65-F5344CB8AC3E}">
        <p14:creationId xmlns:p14="http://schemas.microsoft.com/office/powerpoint/2010/main" xmlns="" val="8057758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idx="1"/>
          </p:nvPr>
        </p:nvSpPr>
        <p:spPr>
          <a:xfrm>
            <a:off x="0" y="228600"/>
            <a:ext cx="9144000" cy="5791200"/>
          </a:xfrm>
        </p:spPr>
        <p:txBody>
          <a:bodyPr>
            <a:normAutofit lnSpcReduction="10000"/>
          </a:bodyPr>
          <a:lstStyle/>
          <a:p>
            <a:pPr marL="0" indent="0" eaLnBrk="1" hangingPunct="1">
              <a:buNone/>
            </a:pPr>
            <a:endParaRPr lang="en-US" dirty="0">
              <a:latin typeface="Arial Narrow" charset="0"/>
            </a:endParaRPr>
          </a:p>
          <a:p>
            <a:pPr eaLnBrk="1" hangingPunct="1">
              <a:buFontTx/>
              <a:buNone/>
            </a:pPr>
            <a:r>
              <a:rPr lang="en-US" dirty="0">
                <a:latin typeface="Arial Narrow" charset="0"/>
              </a:rPr>
              <a:t> </a:t>
            </a:r>
            <a:r>
              <a:rPr lang="en-US" u="sng" dirty="0">
                <a:latin typeface="Arial Narrow" charset="0"/>
              </a:rPr>
              <a:t>3. Anaplastic Carcinoma </a:t>
            </a:r>
            <a:endParaRPr lang="en-US" b="1" u="sng" dirty="0">
              <a:latin typeface="Arial Narrow" charset="0"/>
            </a:endParaRPr>
          </a:p>
          <a:p>
            <a:pPr eaLnBrk="1" hangingPunct="1">
              <a:buFontTx/>
              <a:buNone/>
            </a:pPr>
            <a:r>
              <a:rPr lang="en-US" dirty="0">
                <a:latin typeface="Arial Narrow" charset="0"/>
              </a:rPr>
              <a:t>-   Are undifferentiated tumors of the thyroid  epithelium,</a:t>
            </a:r>
          </a:p>
          <a:p>
            <a:pPr eaLnBrk="1" hangingPunct="1">
              <a:buFontTx/>
              <a:buNone/>
            </a:pPr>
            <a:r>
              <a:rPr lang="en-US" dirty="0">
                <a:latin typeface="Arial Narrow" charset="0"/>
              </a:rPr>
              <a:t>-   The mean age of 65 years.</a:t>
            </a:r>
          </a:p>
          <a:p>
            <a:pPr eaLnBrk="1" hangingPunct="1">
              <a:buFontTx/>
              <a:buNone/>
            </a:pPr>
            <a:r>
              <a:rPr lang="en-US" dirty="0">
                <a:latin typeface="Arial Narrow" charset="0"/>
              </a:rPr>
              <a:t>-   They are aggressive, with a mortality rate of 100%. </a:t>
            </a:r>
          </a:p>
          <a:p>
            <a:pPr>
              <a:buNone/>
            </a:pPr>
            <a:r>
              <a:rPr lang="en-US" dirty="0">
                <a:latin typeface="Arial Narrow" charset="0"/>
              </a:rPr>
              <a:t>-  Approximately a quarter of patients have a past history  a well-differentiated carcinoma, and a 1/4</a:t>
            </a:r>
            <a:r>
              <a:rPr lang="en-US" baseline="30000" dirty="0">
                <a:latin typeface="Arial Narrow" charset="0"/>
              </a:rPr>
              <a:t>th</a:t>
            </a:r>
            <a:r>
              <a:rPr lang="en-US" dirty="0">
                <a:latin typeface="Arial Narrow" charset="0"/>
              </a:rPr>
              <a:t> harbor a well-differentiated tumor in the resected specimen. </a:t>
            </a:r>
          </a:p>
          <a:p>
            <a:pPr>
              <a:buFontTx/>
              <a:buChar char="-"/>
            </a:pPr>
            <a:r>
              <a:rPr lang="en-US" dirty="0" smtClean="0">
                <a:latin typeface="Arial Narrow" charset="0"/>
              </a:rPr>
              <a:t>Metastases </a:t>
            </a:r>
            <a:r>
              <a:rPr lang="en-US" dirty="0">
                <a:latin typeface="Arial Narrow" charset="0"/>
              </a:rPr>
              <a:t>to distant sites are common, but death occurs in less than 1 year as a result of aggressive local growth which  compromise of vital structures in the neck. </a:t>
            </a:r>
            <a:endParaRPr lang="ar-JO" dirty="0">
              <a:latin typeface="Arial Narrow" charset="0"/>
              <a:cs typeface="Arial" charset="0"/>
            </a:endParaRPr>
          </a:p>
          <a:p>
            <a:pPr marL="0" indent="0">
              <a:buNone/>
            </a:pPr>
            <a:endParaRPr lang="en-US" dirty="0">
              <a:latin typeface="Arial Narrow" charset="0"/>
            </a:endParaRPr>
          </a:p>
          <a:p>
            <a:pPr eaLnBrk="1" hangingPunct="1">
              <a:buFontTx/>
              <a:buNone/>
            </a:pPr>
            <a:endParaRPr lang="en-US" dirty="0">
              <a:latin typeface="Arial Narrow" charset="0"/>
            </a:endParaRPr>
          </a:p>
          <a:p>
            <a:pPr eaLnBrk="1" hangingPunct="1">
              <a:buFontTx/>
              <a:buNone/>
            </a:pPr>
            <a:endParaRPr lang="ar-JO" dirty="0">
              <a:latin typeface="Arial Narrow" charset="0"/>
              <a:cs typeface="Arial" charset="0"/>
            </a:endParaRPr>
          </a:p>
        </p:txBody>
      </p:sp>
    </p:spTree>
    <p:extLst>
      <p:ext uri="{BB962C8B-B14F-4D97-AF65-F5344CB8AC3E}">
        <p14:creationId xmlns:p14="http://schemas.microsoft.com/office/powerpoint/2010/main" xmlns="" val="15747643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endParaRPr lang="en-US">
              <a:latin typeface="Calibri" charset="0"/>
            </a:endParaRPr>
          </a:p>
        </p:txBody>
      </p:sp>
      <p:sp>
        <p:nvSpPr>
          <p:cNvPr id="70659" name="Content Placeholder 2"/>
          <p:cNvSpPr>
            <a:spLocks noGrp="1"/>
          </p:cNvSpPr>
          <p:nvPr>
            <p:ph idx="1"/>
          </p:nvPr>
        </p:nvSpPr>
        <p:spPr>
          <a:xfrm>
            <a:off x="457200" y="1417638"/>
            <a:ext cx="8229600" cy="4525963"/>
          </a:xfrm>
        </p:spPr>
        <p:txBody>
          <a:bodyPr/>
          <a:lstStyle/>
          <a:p>
            <a:pPr eaLnBrk="1" hangingPunct="1">
              <a:buFontTx/>
              <a:buNone/>
            </a:pPr>
            <a:r>
              <a:rPr lang="en-US" u="sng" dirty="0">
                <a:latin typeface="Arial Narrow" charset="0"/>
              </a:rPr>
              <a:t>4.  Medullary Carcinoma </a:t>
            </a:r>
          </a:p>
          <a:p>
            <a:pPr eaLnBrk="1" hangingPunct="1">
              <a:buFontTx/>
              <a:buNone/>
            </a:pPr>
            <a:r>
              <a:rPr lang="en-US" dirty="0">
                <a:latin typeface="Arial Narrow" charset="0"/>
              </a:rPr>
              <a:t>-  </a:t>
            </a:r>
            <a:r>
              <a:rPr lang="en-US" dirty="0" smtClean="0">
                <a:latin typeface="Arial Narrow" charset="0"/>
              </a:rPr>
              <a:t> </a:t>
            </a:r>
            <a:r>
              <a:rPr lang="en-US" dirty="0">
                <a:latin typeface="Arial Narrow" charset="0"/>
              </a:rPr>
              <a:t>neuroendocrine neoplasms.</a:t>
            </a:r>
          </a:p>
          <a:p>
            <a:pPr eaLnBrk="1" hangingPunct="1">
              <a:buFontTx/>
              <a:buNone/>
            </a:pPr>
            <a:r>
              <a:rPr lang="en-US" dirty="0">
                <a:latin typeface="Arial Narrow" charset="0"/>
              </a:rPr>
              <a:t>-  Secrete calcitonin, the measurement of which plays an important role in the diagnosis and postoperative follow-up evaluation of patients.</a:t>
            </a:r>
          </a:p>
          <a:p>
            <a:pPr eaLnBrk="1" hangingPunct="1">
              <a:buFontTx/>
              <a:buNone/>
            </a:pPr>
            <a:r>
              <a:rPr lang="en-US" dirty="0">
                <a:latin typeface="Arial Narrow" charset="0"/>
              </a:rPr>
              <a:t>-  In some cases, the tumor cells elaborate  </a:t>
            </a:r>
            <a:r>
              <a:rPr lang="en-US" dirty="0" err="1">
                <a:latin typeface="Arial Narrow" charset="0"/>
              </a:rPr>
              <a:t>somatostatin</a:t>
            </a:r>
            <a:r>
              <a:rPr lang="en-US" dirty="0">
                <a:latin typeface="Arial Narrow" charset="0"/>
              </a:rPr>
              <a:t>, serotonin, and vasoactive intestinal peptide (VIP)</a:t>
            </a:r>
          </a:p>
          <a:p>
            <a:pPr eaLnBrk="1" hangingPunct="1"/>
            <a:endParaRPr lang="en-US" dirty="0">
              <a:latin typeface="Calibri" charset="0"/>
            </a:endParaRPr>
          </a:p>
        </p:txBody>
      </p:sp>
    </p:spTree>
    <p:extLst>
      <p:ext uri="{BB962C8B-B14F-4D97-AF65-F5344CB8AC3E}">
        <p14:creationId xmlns:p14="http://schemas.microsoft.com/office/powerpoint/2010/main" xmlns="" val="22851029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5486400"/>
          </a:xfrm>
        </p:spPr>
        <p:txBody>
          <a:bodyPr>
            <a:normAutofit/>
          </a:bodyPr>
          <a:lstStyle/>
          <a:p>
            <a:pPr eaLnBrk="1" hangingPunct="1">
              <a:lnSpc>
                <a:spcPct val="90000"/>
              </a:lnSpc>
              <a:buFontTx/>
              <a:buNone/>
            </a:pPr>
            <a:endParaRPr lang="en-US" dirty="0" smtClean="0">
              <a:latin typeface="Arial Narrow" charset="0"/>
            </a:endParaRPr>
          </a:p>
          <a:p>
            <a:pPr eaLnBrk="1" hangingPunct="1">
              <a:lnSpc>
                <a:spcPct val="90000"/>
              </a:lnSpc>
              <a:buFontTx/>
              <a:buNone/>
            </a:pPr>
            <a:r>
              <a:rPr lang="en-US" dirty="0">
                <a:latin typeface="Arial Narrow" charset="0"/>
              </a:rPr>
              <a:t>-</a:t>
            </a:r>
            <a:r>
              <a:rPr lang="en-US" dirty="0" smtClean="0">
                <a:latin typeface="Arial Narrow" charset="0"/>
              </a:rPr>
              <a:t>    </a:t>
            </a:r>
            <a:r>
              <a:rPr lang="en-US" dirty="0">
                <a:latin typeface="Arial Narrow" charset="0"/>
              </a:rPr>
              <a:t>Are sporadic in about 70% of cases and the remaining 30% are </a:t>
            </a:r>
            <a:r>
              <a:rPr lang="en-US" i="1" dirty="0">
                <a:latin typeface="Arial Narrow" charset="0"/>
              </a:rPr>
              <a:t>familial</a:t>
            </a:r>
            <a:r>
              <a:rPr lang="en-US" dirty="0">
                <a:latin typeface="Arial Narrow" charset="0"/>
              </a:rPr>
              <a:t> cases</a:t>
            </a:r>
            <a:endParaRPr lang="ar-JO" dirty="0">
              <a:latin typeface="Calibri" charset="0"/>
              <a:cs typeface="Arial" charset="0"/>
            </a:endParaRPr>
          </a:p>
          <a:p>
            <a:pPr eaLnBrk="1" hangingPunct="1">
              <a:lnSpc>
                <a:spcPct val="90000"/>
              </a:lnSpc>
              <a:buFontTx/>
              <a:buNone/>
            </a:pPr>
            <a:r>
              <a:rPr lang="en-US" dirty="0">
                <a:latin typeface="Arial Narrow" charset="0"/>
              </a:rPr>
              <a:t>a.  Occurring in the setting of MEN syndrome 2A or 2B,</a:t>
            </a:r>
          </a:p>
          <a:p>
            <a:pPr marL="514350" indent="-514350" eaLnBrk="1" hangingPunct="1">
              <a:lnSpc>
                <a:spcPct val="90000"/>
              </a:lnSpc>
              <a:buFontTx/>
              <a:buAutoNum type="alphaLcPeriod" startAt="2"/>
            </a:pPr>
            <a:r>
              <a:rPr lang="en-US" dirty="0" smtClean="0">
                <a:latin typeface="Arial Narrow" charset="0"/>
              </a:rPr>
              <a:t>or </a:t>
            </a:r>
            <a:r>
              <a:rPr lang="en-US" dirty="0">
                <a:latin typeface="Arial Narrow" charset="0"/>
              </a:rPr>
              <a:t>familial medullary thyroid carcinoma without an associated MEN </a:t>
            </a:r>
            <a:r>
              <a:rPr lang="en-US" dirty="0" smtClean="0">
                <a:latin typeface="Arial Narrow" charset="0"/>
              </a:rPr>
              <a:t>syndrome</a:t>
            </a:r>
          </a:p>
          <a:p>
            <a:pPr marL="514350" indent="-514350" eaLnBrk="1" hangingPunct="1">
              <a:lnSpc>
                <a:spcPct val="90000"/>
              </a:lnSpc>
              <a:buFontTx/>
              <a:buAutoNum type="alphaLcPeriod" startAt="2"/>
            </a:pPr>
            <a:endParaRPr lang="en-US" dirty="0">
              <a:latin typeface="Arial Narrow" charset="0"/>
            </a:endParaRPr>
          </a:p>
          <a:p>
            <a:pPr eaLnBrk="1" hangingPunct="1">
              <a:lnSpc>
                <a:spcPct val="90000"/>
              </a:lnSpc>
              <a:buFontTx/>
              <a:buNone/>
            </a:pPr>
            <a:r>
              <a:rPr lang="en-US" u="sng" dirty="0">
                <a:latin typeface="Arial Narrow" charset="0"/>
              </a:rPr>
              <a:t>Note: Both familial and sporadic forms demonstrate activating </a:t>
            </a:r>
            <a:r>
              <a:rPr lang="en-US" i="1" u="sng" dirty="0">
                <a:latin typeface="Arial Narrow" charset="0"/>
              </a:rPr>
              <a:t>RET</a:t>
            </a:r>
            <a:r>
              <a:rPr lang="en-US" u="sng" dirty="0">
                <a:latin typeface="Arial Narrow" charset="0"/>
              </a:rPr>
              <a:t> mutations</a:t>
            </a:r>
            <a:r>
              <a:rPr lang="en-US" dirty="0">
                <a:latin typeface="Arial Narrow" charset="0"/>
              </a:rPr>
              <a:t>. </a:t>
            </a:r>
          </a:p>
        </p:txBody>
      </p:sp>
    </p:spTree>
    <p:extLst>
      <p:ext uri="{BB962C8B-B14F-4D97-AF65-F5344CB8AC3E}">
        <p14:creationId xmlns:p14="http://schemas.microsoft.com/office/powerpoint/2010/main" xmlns="" val="22998709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1"/>
          </p:nvPr>
        </p:nvSpPr>
        <p:spPr>
          <a:xfrm>
            <a:off x="0" y="381000"/>
            <a:ext cx="9144000" cy="5638800"/>
          </a:xfrm>
        </p:spPr>
        <p:txBody>
          <a:bodyPr>
            <a:normAutofit/>
          </a:bodyPr>
          <a:lstStyle/>
          <a:p>
            <a:pPr>
              <a:buNone/>
            </a:pPr>
            <a:r>
              <a:rPr lang="en-US" dirty="0">
                <a:latin typeface="Arial Narrow" charset="0"/>
              </a:rPr>
              <a:t>  </a:t>
            </a:r>
            <a:endParaRPr lang="en-US" dirty="0" smtClean="0">
              <a:latin typeface="Arial Narrow" charset="0"/>
            </a:endParaRPr>
          </a:p>
          <a:p>
            <a:pPr>
              <a:buNone/>
            </a:pPr>
            <a:r>
              <a:rPr lang="en-US" dirty="0" smtClean="0">
                <a:latin typeface="Arial Narrow" charset="0"/>
              </a:rPr>
              <a:t>Cases </a:t>
            </a:r>
            <a:r>
              <a:rPr lang="en-US" dirty="0">
                <a:latin typeface="Arial Narrow" charset="0"/>
              </a:rPr>
              <a:t>associated with MEN-2A or MEN-2B </a:t>
            </a:r>
            <a:r>
              <a:rPr lang="en-US" dirty="0" smtClean="0">
                <a:latin typeface="Arial Narrow" charset="0"/>
              </a:rPr>
              <a:t>show </a:t>
            </a:r>
            <a:r>
              <a:rPr lang="en-US" dirty="0" err="1">
                <a:latin typeface="Arial Narrow" charset="0"/>
              </a:rPr>
              <a:t>multicentric</a:t>
            </a:r>
            <a:r>
              <a:rPr lang="en-US" dirty="0">
                <a:latin typeface="Arial Narrow" charset="0"/>
              </a:rPr>
              <a:t> C cell hyperplasia in the surrounding thyroid parenchyma, a feature usually absent in sporadic lesions. </a:t>
            </a:r>
            <a:endParaRPr lang="ar-JO" dirty="0">
              <a:latin typeface="Calibri" charset="0"/>
              <a:cs typeface="Arial" charset="0"/>
            </a:endParaRPr>
          </a:p>
          <a:p>
            <a:pPr eaLnBrk="1" hangingPunct="1">
              <a:buFontTx/>
              <a:buNone/>
            </a:pPr>
            <a:endParaRPr lang="en-US" dirty="0">
              <a:latin typeface="Arial Narrow" charset="0"/>
            </a:endParaRPr>
          </a:p>
          <a:p>
            <a:pPr eaLnBrk="1" hangingPunct="1">
              <a:buFontTx/>
              <a:buNone/>
            </a:pPr>
            <a:r>
              <a:rPr lang="en-US" dirty="0">
                <a:latin typeface="Arial Narrow" charset="0"/>
              </a:rPr>
              <a:t>T</a:t>
            </a:r>
            <a:r>
              <a:rPr lang="en-US" dirty="0" smtClean="0">
                <a:latin typeface="Arial Narrow" charset="0"/>
              </a:rPr>
              <a:t>hese </a:t>
            </a:r>
            <a:r>
              <a:rPr lang="en-US" dirty="0">
                <a:latin typeface="Arial Narrow" charset="0"/>
              </a:rPr>
              <a:t>foci are believed to represent the precursor lesions from which medullary carcinomas arise. </a:t>
            </a:r>
          </a:p>
        </p:txBody>
      </p:sp>
    </p:spTree>
    <p:extLst>
      <p:ext uri="{BB962C8B-B14F-4D97-AF65-F5344CB8AC3E}">
        <p14:creationId xmlns:p14="http://schemas.microsoft.com/office/powerpoint/2010/main" xmlns="" val="330325966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u="sng" dirty="0">
                <a:latin typeface="Arial Narrow" charset="0"/>
              </a:rPr>
              <a:t>Clinical Features </a:t>
            </a:r>
            <a:endParaRPr lang="ar-JO" u="sng" dirty="0">
              <a:latin typeface="Arial Narrow" charset="0"/>
              <a:cs typeface="Arial" charset="0"/>
            </a:endParaRPr>
          </a:p>
          <a:p>
            <a:pPr>
              <a:buNone/>
            </a:pPr>
            <a:r>
              <a:rPr lang="en-US" dirty="0">
                <a:latin typeface="Arial Narrow" charset="0"/>
              </a:rPr>
              <a:t>-   The sporadic cases manifests most often as a mass in the neck, sometimes associated with compression effects such as dysphagia or hoarseness. </a:t>
            </a:r>
            <a:endParaRPr lang="ar-JO" dirty="0">
              <a:latin typeface="Calibri" charset="0"/>
              <a:cs typeface="Arial" charset="0"/>
            </a:endParaRPr>
          </a:p>
          <a:p>
            <a:pPr>
              <a:buNone/>
            </a:pPr>
            <a:r>
              <a:rPr lang="en-US" dirty="0">
                <a:latin typeface="Arial Narrow" charset="0"/>
              </a:rPr>
              <a:t>-  In some instances, the initial manifestations are caused by the secretion of a peptide hormone (e.g., diarrhea caused by the secretion of VIP). </a:t>
            </a:r>
          </a:p>
          <a:p>
            <a:endParaRPr lang="en-US" dirty="0"/>
          </a:p>
        </p:txBody>
      </p:sp>
    </p:spTree>
    <p:extLst>
      <p:ext uri="{BB962C8B-B14F-4D97-AF65-F5344CB8AC3E}">
        <p14:creationId xmlns:p14="http://schemas.microsoft.com/office/powerpoint/2010/main" xmlns="" val="35111369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a:xfrm>
            <a:off x="0" y="152400"/>
            <a:ext cx="9144000" cy="5867400"/>
          </a:xfrm>
        </p:spPr>
        <p:txBody>
          <a:bodyPr>
            <a:normAutofit lnSpcReduction="10000"/>
          </a:bodyPr>
          <a:lstStyle/>
          <a:p>
            <a:pPr eaLnBrk="1" hangingPunct="1">
              <a:buFontTx/>
              <a:buNone/>
            </a:pPr>
            <a:r>
              <a:rPr lang="en-US" dirty="0">
                <a:latin typeface="Arial Narrow" charset="0"/>
              </a:rPr>
              <a:t>-  Screening of the patient's relatives for elevated calcitonin levels or </a:t>
            </a:r>
            <a:r>
              <a:rPr lang="en-US" i="1" dirty="0">
                <a:latin typeface="Arial Narrow" charset="0"/>
              </a:rPr>
              <a:t>RET</a:t>
            </a:r>
            <a:r>
              <a:rPr lang="en-US" dirty="0">
                <a:latin typeface="Arial Narrow" charset="0"/>
              </a:rPr>
              <a:t> mutations permits early detection of tumors in familial cases. , </a:t>
            </a:r>
          </a:p>
          <a:p>
            <a:pPr eaLnBrk="1" hangingPunct="1">
              <a:buFontTx/>
              <a:buChar char="-"/>
            </a:pPr>
            <a:r>
              <a:rPr lang="en-US" dirty="0" smtClean="0">
                <a:latin typeface="Arial Narrow" charset="0"/>
              </a:rPr>
              <a:t>All </a:t>
            </a:r>
            <a:r>
              <a:rPr lang="en-US" dirty="0">
                <a:latin typeface="Arial Narrow" charset="0"/>
              </a:rPr>
              <a:t>members of MEN-2 </a:t>
            </a:r>
            <a:r>
              <a:rPr lang="en-US" dirty="0" smtClean="0">
                <a:latin typeface="Arial Narrow" charset="0"/>
              </a:rPr>
              <a:t>carrying </a:t>
            </a:r>
            <a:r>
              <a:rPr lang="en-US" i="1" dirty="0">
                <a:latin typeface="Arial Narrow" charset="0"/>
              </a:rPr>
              <a:t>RET</a:t>
            </a:r>
            <a:r>
              <a:rPr lang="en-US" dirty="0">
                <a:latin typeface="Arial Narrow" charset="0"/>
              </a:rPr>
              <a:t> mutations are offered prophylactic thyroidectomies to prevent the</a:t>
            </a:r>
            <a:endParaRPr lang="ar-JO" dirty="0">
              <a:latin typeface="Arial Narrow" charset="0"/>
              <a:cs typeface="Arial" charset="0"/>
            </a:endParaRPr>
          </a:p>
          <a:p>
            <a:pPr marL="0" indent="0" eaLnBrk="1" hangingPunct="1">
              <a:buNone/>
            </a:pPr>
            <a:r>
              <a:rPr lang="en-US" dirty="0">
                <a:latin typeface="Arial Narrow" charset="0"/>
              </a:rPr>
              <a:t> </a:t>
            </a:r>
            <a:r>
              <a:rPr lang="en-US" dirty="0" smtClean="0">
                <a:latin typeface="Arial Narrow" charset="0"/>
              </a:rPr>
              <a:t>   development </a:t>
            </a:r>
            <a:r>
              <a:rPr lang="en-US" dirty="0">
                <a:latin typeface="Arial Narrow" charset="0"/>
              </a:rPr>
              <a:t>of medullary carcinomas</a:t>
            </a:r>
          </a:p>
          <a:p>
            <a:pPr eaLnBrk="1" hangingPunct="1">
              <a:buFontTx/>
              <a:buNone/>
            </a:pPr>
            <a:r>
              <a:rPr lang="en-US" dirty="0">
                <a:latin typeface="Arial Narrow" charset="0"/>
              </a:rPr>
              <a:t>-  Often, the only finding in the resected thyroid of these asymptomatic carriers is the presence of C cell </a:t>
            </a:r>
            <a:endParaRPr lang="ar-JO" dirty="0">
              <a:latin typeface="Arial Narrow" charset="0"/>
              <a:cs typeface="Arial" charset="0"/>
            </a:endParaRPr>
          </a:p>
          <a:p>
            <a:pPr eaLnBrk="1" hangingPunct="1">
              <a:buFontTx/>
              <a:buNone/>
            </a:pPr>
            <a:r>
              <a:rPr lang="en-US" dirty="0">
                <a:latin typeface="Arial Narrow" charset="0"/>
              </a:rPr>
              <a:t>    hyperplasia or small (&lt;1 cm) </a:t>
            </a:r>
            <a:r>
              <a:rPr lang="en-US" i="1" dirty="0" err="1">
                <a:latin typeface="Arial Narrow" charset="0"/>
              </a:rPr>
              <a:t>micromedullary</a:t>
            </a:r>
            <a:r>
              <a:rPr lang="en-US" dirty="0">
                <a:latin typeface="Arial Narrow" charset="0"/>
              </a:rPr>
              <a:t> carcinomas</a:t>
            </a:r>
            <a:r>
              <a:rPr lang="en-US" dirty="0">
                <a:latin typeface="Calibri" charset="0"/>
              </a:rPr>
              <a:t>.</a:t>
            </a:r>
          </a:p>
          <a:p>
            <a:pPr eaLnBrk="1" hangingPunct="1">
              <a:buFontTx/>
              <a:buNone/>
            </a:pPr>
            <a:r>
              <a:rPr lang="en-US" dirty="0">
                <a:latin typeface="Calibri" charset="0"/>
              </a:rPr>
              <a:t>-  </a:t>
            </a:r>
            <a:r>
              <a:rPr lang="en-US" dirty="0">
                <a:latin typeface="Arial Narrow" charset="0"/>
              </a:rPr>
              <a:t>Recent studies have shown that specific </a:t>
            </a:r>
            <a:r>
              <a:rPr lang="en-US" i="1" dirty="0">
                <a:latin typeface="Arial Narrow" charset="0"/>
              </a:rPr>
              <a:t>RET</a:t>
            </a:r>
            <a:r>
              <a:rPr lang="en-US" dirty="0">
                <a:latin typeface="Arial Narrow" charset="0"/>
              </a:rPr>
              <a:t> mutations correlate with an aggressive behavior in medullary carcinomas. </a:t>
            </a:r>
            <a:endParaRPr lang="ar-JO" dirty="0">
              <a:latin typeface="Arial Narrow" charset="0"/>
              <a:cs typeface="Arial" charset="0"/>
            </a:endParaRPr>
          </a:p>
          <a:p>
            <a:pPr eaLnBrk="1" hangingPunct="1"/>
            <a:endParaRPr lang="ar-JO" dirty="0">
              <a:latin typeface="Arial Narrow" charset="0"/>
              <a:cs typeface="Arial" charset="0"/>
            </a:endParaRPr>
          </a:p>
        </p:txBody>
      </p:sp>
    </p:spTree>
    <p:extLst>
      <p:ext uri="{BB962C8B-B14F-4D97-AF65-F5344CB8AC3E}">
        <p14:creationId xmlns:p14="http://schemas.microsoft.com/office/powerpoint/2010/main" xmlns="" val="40938170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a:latin typeface="Calibri" charset="0"/>
              </a:rPr>
              <a:t>Medullary carcinoma</a:t>
            </a:r>
            <a:endParaRPr lang="ar-JO">
              <a:latin typeface="Calibri" charset="0"/>
              <a:cs typeface="Times New Roman" charset="0"/>
            </a:endParaRPr>
          </a:p>
        </p:txBody>
      </p:sp>
      <p:pic>
        <p:nvPicPr>
          <p:cNvPr id="73731" name="Picture 2" descr="C:\Users\USER\Desktop\9.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28600" y="1905000"/>
            <a:ext cx="8382000" cy="4800600"/>
          </a:xfrm>
          <a:noFill/>
        </p:spPr>
      </p:pic>
    </p:spTree>
    <p:extLst>
      <p:ext uri="{BB962C8B-B14F-4D97-AF65-F5344CB8AC3E}">
        <p14:creationId xmlns:p14="http://schemas.microsoft.com/office/powerpoint/2010/main" xmlns="" val="2551993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rtlCol="0">
            <a:normAutofit/>
          </a:bodyPr>
          <a:lstStyle/>
          <a:p>
            <a:pPr marL="609600" indent="-609600" eaLnBrk="1" fontAlgn="auto" hangingPunct="1">
              <a:lnSpc>
                <a:spcPct val="80000"/>
              </a:lnSpc>
              <a:spcAft>
                <a:spcPts val="0"/>
              </a:spcAft>
              <a:buFontTx/>
              <a:buNone/>
              <a:defRPr/>
            </a:pPr>
            <a:endParaRPr lang="en-US" sz="3600" dirty="0" smtClean="0">
              <a:latin typeface="Arial Narrow" pitchFamily="34" charset="0"/>
              <a:ea typeface="+mn-ea"/>
            </a:endParaRPr>
          </a:p>
          <a:p>
            <a:pPr marL="514350" indent="-514350" eaLnBrk="1" fontAlgn="auto" hangingPunct="1">
              <a:spcAft>
                <a:spcPts val="0"/>
              </a:spcAft>
              <a:buFontTx/>
              <a:buNone/>
              <a:defRPr/>
            </a:pPr>
            <a:r>
              <a:rPr lang="en-GB" sz="3600" u="sng" dirty="0" smtClean="0">
                <a:latin typeface="Arial Narrow" pitchFamily="34" charset="0"/>
                <a:ea typeface="+mn-ea"/>
              </a:rPr>
              <a:t>Clinical manifestations of </a:t>
            </a:r>
            <a:r>
              <a:rPr lang="en-GB" sz="3600" u="sng" dirty="0" err="1" smtClean="0">
                <a:latin typeface="Arial Narrow" pitchFamily="34" charset="0"/>
                <a:ea typeface="+mn-ea"/>
              </a:rPr>
              <a:t>thyrotoxicosis</a:t>
            </a:r>
            <a:endParaRPr lang="en-GB" sz="3600" u="sng" dirty="0" smtClean="0">
              <a:latin typeface="Arial Narrow" pitchFamily="34" charset="0"/>
              <a:ea typeface="+mn-ea"/>
            </a:endParaRPr>
          </a:p>
          <a:p>
            <a:pPr marL="609600" indent="-609600" eaLnBrk="1" fontAlgn="auto" hangingPunct="1">
              <a:lnSpc>
                <a:spcPct val="80000"/>
              </a:lnSpc>
              <a:spcAft>
                <a:spcPts val="0"/>
              </a:spcAft>
              <a:buFontTx/>
              <a:buNone/>
              <a:defRPr/>
            </a:pPr>
            <a:r>
              <a:rPr lang="en-GB" sz="3600" i="1" dirty="0" smtClean="0">
                <a:latin typeface="Arial Narrow" pitchFamily="34" charset="0"/>
                <a:ea typeface="+mn-ea"/>
              </a:rPr>
              <a:t>a. Constitutional symptoms : warm flushed</a:t>
            </a:r>
            <a:r>
              <a:rPr lang="en-GB" sz="3600" dirty="0" smtClean="0">
                <a:latin typeface="Arial Narrow" pitchFamily="34" charset="0"/>
                <a:ea typeface="+mn-ea"/>
              </a:rPr>
              <a:t> skin,  heat intolerance and excessive sweating </a:t>
            </a:r>
          </a:p>
          <a:p>
            <a:pPr marL="609600" indent="-609600" eaLnBrk="1" fontAlgn="auto" hangingPunct="1">
              <a:lnSpc>
                <a:spcPct val="80000"/>
              </a:lnSpc>
              <a:spcAft>
                <a:spcPts val="0"/>
              </a:spcAft>
              <a:buFontTx/>
              <a:buNone/>
              <a:defRPr/>
            </a:pPr>
            <a:r>
              <a:rPr lang="en-GB" sz="3600" dirty="0" smtClean="0">
                <a:latin typeface="Arial Narrow" pitchFamily="34" charset="0"/>
                <a:ea typeface="+mn-ea"/>
              </a:rPr>
              <a:t>-   Weight loss despite increased appetite.</a:t>
            </a:r>
          </a:p>
          <a:p>
            <a:pPr marL="609600" indent="-609600" eaLnBrk="1" fontAlgn="auto" hangingPunct="1">
              <a:lnSpc>
                <a:spcPct val="80000"/>
              </a:lnSpc>
              <a:spcAft>
                <a:spcPts val="0"/>
              </a:spcAft>
              <a:buFontTx/>
              <a:buNone/>
              <a:defRPr/>
            </a:pPr>
            <a:r>
              <a:rPr lang="en-GB" sz="3600" dirty="0" smtClean="0">
                <a:latin typeface="Arial Narrow" pitchFamily="34" charset="0"/>
                <a:ea typeface="+mn-ea"/>
              </a:rPr>
              <a:t>b. </a:t>
            </a:r>
            <a:r>
              <a:rPr lang="en-GB" sz="3600" dirty="0" err="1" smtClean="0">
                <a:latin typeface="Arial Narrow" pitchFamily="34" charset="0"/>
                <a:ea typeface="+mn-ea"/>
              </a:rPr>
              <a:t>Malabsorption</a:t>
            </a:r>
            <a:r>
              <a:rPr lang="en-GB" sz="3600" dirty="0" smtClean="0">
                <a:latin typeface="Arial Narrow" pitchFamily="34" charset="0"/>
                <a:ea typeface="+mn-ea"/>
              </a:rPr>
              <a:t>, and </a:t>
            </a:r>
            <a:r>
              <a:rPr lang="en-GB" sz="3600" dirty="0" err="1" smtClean="0">
                <a:latin typeface="Arial Narrow" pitchFamily="34" charset="0"/>
                <a:ea typeface="+mn-ea"/>
              </a:rPr>
              <a:t>diarrhea</a:t>
            </a:r>
            <a:r>
              <a:rPr lang="en-GB" sz="3600" dirty="0" smtClean="0">
                <a:latin typeface="Arial Narrow" pitchFamily="34" charset="0"/>
                <a:ea typeface="+mn-ea"/>
              </a:rPr>
              <a:t>. </a:t>
            </a:r>
          </a:p>
          <a:p>
            <a:pPr marL="514350" indent="-514350" eaLnBrk="1" fontAlgn="auto" hangingPunct="1">
              <a:lnSpc>
                <a:spcPct val="80000"/>
              </a:lnSpc>
              <a:spcAft>
                <a:spcPts val="0"/>
              </a:spcAft>
              <a:buFont typeface="Arial" charset="0"/>
              <a:buNone/>
              <a:defRPr/>
            </a:pPr>
            <a:r>
              <a:rPr lang="en-GB" sz="3600" dirty="0" smtClean="0">
                <a:latin typeface="Arial Narrow" pitchFamily="34" charset="0"/>
                <a:ea typeface="+mn-ea"/>
              </a:rPr>
              <a:t>c. Tachycardia and elderly patients may develop heart failure due to aggravation of pre-existing heart disease</a:t>
            </a:r>
            <a:r>
              <a:rPr lang="en-GB" sz="3600" i="1" dirty="0" smtClean="0">
                <a:latin typeface="Arial Narrow" pitchFamily="34" charset="0"/>
                <a:ea typeface="+mn-ea"/>
              </a:rPr>
              <a:t> </a:t>
            </a:r>
          </a:p>
          <a:p>
            <a:pPr marL="514350" indent="-514350" eaLnBrk="1" fontAlgn="auto" hangingPunct="1">
              <a:lnSpc>
                <a:spcPct val="80000"/>
              </a:lnSpc>
              <a:spcAft>
                <a:spcPts val="0"/>
              </a:spcAft>
              <a:buFont typeface="Arial" charset="0"/>
              <a:buNone/>
              <a:defRPr/>
            </a:pPr>
            <a:r>
              <a:rPr lang="en-GB" sz="3600" i="1" dirty="0" smtClean="0">
                <a:latin typeface="Arial Narrow" pitchFamily="34" charset="0"/>
                <a:ea typeface="+mn-ea"/>
              </a:rPr>
              <a:t>d. N</a:t>
            </a:r>
            <a:r>
              <a:rPr lang="en-GB" sz="3600" dirty="0" smtClean="0">
                <a:latin typeface="Arial Narrow" pitchFamily="34" charset="0"/>
                <a:ea typeface="+mn-ea"/>
              </a:rPr>
              <a:t>ervousness, tremor, and irritability</a:t>
            </a:r>
          </a:p>
          <a:p>
            <a:pPr marL="514350" indent="-514350" eaLnBrk="1" fontAlgn="auto" hangingPunct="1">
              <a:lnSpc>
                <a:spcPct val="80000"/>
              </a:lnSpc>
              <a:spcAft>
                <a:spcPts val="0"/>
              </a:spcAft>
              <a:buFont typeface="Arial" charset="0"/>
              <a:buNone/>
              <a:defRPr/>
            </a:pPr>
            <a:endParaRPr lang="en-GB" sz="3600" dirty="0" smtClean="0">
              <a:latin typeface="Arial Narrow" pitchFamily="34" charset="0"/>
              <a:ea typeface="+mn-ea"/>
            </a:endParaRPr>
          </a:p>
          <a:p>
            <a:pPr marL="514350" indent="-514350" eaLnBrk="1" fontAlgn="auto" hangingPunct="1">
              <a:lnSpc>
                <a:spcPct val="80000"/>
              </a:lnSpc>
              <a:spcAft>
                <a:spcPts val="0"/>
              </a:spcAft>
              <a:buFontTx/>
              <a:buNone/>
              <a:defRPr/>
            </a:pPr>
            <a:endParaRPr lang="en-GB" sz="3600" i="1" dirty="0" smtClean="0">
              <a:latin typeface="Arial Narrow" pitchFamily="34" charset="0"/>
              <a:ea typeface="+mn-ea"/>
            </a:endParaRPr>
          </a:p>
        </p:txBody>
      </p:sp>
    </p:spTree>
    <p:extLst>
      <p:ext uri="{BB962C8B-B14F-4D97-AF65-F5344CB8AC3E}">
        <p14:creationId xmlns:p14="http://schemas.microsoft.com/office/powerpoint/2010/main" xmlns="" val="899928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096000"/>
          </a:xfrm>
        </p:spPr>
        <p:txBody>
          <a:bodyPr/>
          <a:lstStyle/>
          <a:p>
            <a:pPr marL="514350" indent="-514350" eaLnBrk="1" hangingPunct="1">
              <a:lnSpc>
                <a:spcPct val="80000"/>
              </a:lnSpc>
              <a:buFontTx/>
              <a:buNone/>
            </a:pPr>
            <a:r>
              <a:rPr lang="en-GB" i="1" dirty="0">
                <a:latin typeface="Arial Narrow" charset="0"/>
              </a:rPr>
              <a:t>e. A</a:t>
            </a:r>
            <a:r>
              <a:rPr lang="en-GB" dirty="0">
                <a:latin typeface="Arial Narrow" charset="0"/>
              </a:rPr>
              <a:t> wide, staring gaze and lid lag because of sympathetic overstimulation of the </a:t>
            </a:r>
            <a:r>
              <a:rPr lang="en-GB" dirty="0" err="1">
                <a:latin typeface="Arial Narrow" charset="0"/>
              </a:rPr>
              <a:t>levator</a:t>
            </a:r>
            <a:r>
              <a:rPr lang="en-GB" dirty="0">
                <a:latin typeface="Arial Narrow" charset="0"/>
              </a:rPr>
              <a:t> </a:t>
            </a:r>
            <a:r>
              <a:rPr lang="en-GB" dirty="0" err="1">
                <a:latin typeface="Arial Narrow" charset="0"/>
              </a:rPr>
              <a:t>palpebrae</a:t>
            </a:r>
            <a:r>
              <a:rPr lang="en-GB" dirty="0">
                <a:latin typeface="Arial Narrow" charset="0"/>
              </a:rPr>
              <a:t> </a:t>
            </a:r>
            <a:r>
              <a:rPr lang="en-GB" dirty="0" err="1">
                <a:latin typeface="Arial Narrow" charset="0"/>
              </a:rPr>
              <a:t>superioris</a:t>
            </a:r>
            <a:r>
              <a:rPr lang="en-GB" dirty="0">
                <a:latin typeface="Arial Narrow" charset="0"/>
              </a:rPr>
              <a:t> </a:t>
            </a:r>
          </a:p>
          <a:p>
            <a:pPr marL="514350" indent="-514350" eaLnBrk="1" hangingPunct="1">
              <a:lnSpc>
                <a:spcPct val="80000"/>
              </a:lnSpc>
              <a:buFontTx/>
              <a:buNone/>
            </a:pPr>
            <a:r>
              <a:rPr lang="en-GB" u="sng" dirty="0">
                <a:latin typeface="Arial Narrow" charset="0"/>
              </a:rPr>
              <a:t>Note: True </a:t>
            </a:r>
            <a:r>
              <a:rPr lang="en-GB" i="1" u="sng" dirty="0">
                <a:latin typeface="Arial Narrow" charset="0"/>
              </a:rPr>
              <a:t>thyroid </a:t>
            </a:r>
            <a:r>
              <a:rPr lang="en-GB" i="1" u="sng" dirty="0" err="1">
                <a:latin typeface="Arial Narrow" charset="0"/>
              </a:rPr>
              <a:t>ophthalmopathy</a:t>
            </a:r>
            <a:r>
              <a:rPr lang="en-GB" u="sng" dirty="0">
                <a:latin typeface="Arial Narrow" charset="0"/>
              </a:rPr>
              <a:t> associated with </a:t>
            </a:r>
            <a:r>
              <a:rPr lang="en-GB" u="sng" dirty="0" err="1">
                <a:latin typeface="Arial Narrow" charset="0"/>
              </a:rPr>
              <a:t>proptosis</a:t>
            </a:r>
            <a:r>
              <a:rPr lang="en-GB" dirty="0">
                <a:latin typeface="Arial Narrow" charset="0"/>
              </a:rPr>
              <a:t> </a:t>
            </a:r>
            <a:r>
              <a:rPr lang="en-GB" u="sng" dirty="0">
                <a:latin typeface="Arial Narrow" charset="0"/>
              </a:rPr>
              <a:t>is a feature seen only in Graves disease</a:t>
            </a:r>
            <a:r>
              <a:rPr lang="en-GB" dirty="0">
                <a:latin typeface="Arial Narrow" charset="0"/>
              </a:rPr>
              <a:t>.</a:t>
            </a:r>
            <a:endParaRPr lang="en-GB" i="1" dirty="0">
              <a:latin typeface="Arial Narrow" charset="0"/>
            </a:endParaRPr>
          </a:p>
          <a:p>
            <a:pPr marL="514350" indent="-514350" eaLnBrk="1" hangingPunct="1">
              <a:lnSpc>
                <a:spcPct val="80000"/>
              </a:lnSpc>
              <a:buFontTx/>
              <a:buNone/>
            </a:pPr>
            <a:r>
              <a:rPr lang="en-US" dirty="0">
                <a:latin typeface="Arial Narrow" charset="0"/>
              </a:rPr>
              <a:t>f. 50% develop proximal muscle weakness (</a:t>
            </a:r>
            <a:r>
              <a:rPr lang="en-US" i="1" dirty="0">
                <a:latin typeface="Arial Narrow" charset="0"/>
              </a:rPr>
              <a:t>thyroid myopathy</a:t>
            </a:r>
            <a:r>
              <a:rPr lang="en-US" dirty="0">
                <a:latin typeface="Arial Narrow" charset="0"/>
              </a:rPr>
              <a:t>).</a:t>
            </a:r>
          </a:p>
          <a:p>
            <a:pPr marL="514350" indent="-514350" eaLnBrk="1" hangingPunct="1">
              <a:buFontTx/>
              <a:buNone/>
            </a:pPr>
            <a:r>
              <a:rPr lang="en-US" dirty="0" smtClean="0">
                <a:latin typeface="Arial Narrow" charset="0"/>
              </a:rPr>
              <a:t>g. </a:t>
            </a:r>
            <a:r>
              <a:rPr lang="en-US" dirty="0">
                <a:latin typeface="Arial Narrow" charset="0"/>
              </a:rPr>
              <a:t>Thyroid storm : Designates the abrupt onset of severe hyperthyroidism, and  this condition occurs most commonly in individuals with Graves disease and  it is a medical emergency because  significant numbers of untreated </a:t>
            </a:r>
            <a:r>
              <a:rPr lang="en-US" dirty="0">
                <a:solidFill>
                  <a:srgbClr val="FF0000"/>
                </a:solidFill>
                <a:latin typeface="Arial Narrow" charset="0"/>
              </a:rPr>
              <a:t>patients die of cardiac arrhythmias</a:t>
            </a:r>
          </a:p>
          <a:p>
            <a:pPr marL="514350" indent="-514350" eaLnBrk="1" hangingPunct="1">
              <a:lnSpc>
                <a:spcPct val="80000"/>
              </a:lnSpc>
              <a:buFontTx/>
              <a:buNone/>
            </a:pPr>
            <a:r>
              <a:rPr lang="en-GB" u="sng" dirty="0">
                <a:latin typeface="Arial Narrow" charset="0"/>
              </a:rPr>
              <a:t> </a:t>
            </a:r>
            <a:endParaRPr lang="en-GB" dirty="0">
              <a:latin typeface="Arial Narrow" charset="0"/>
            </a:endParaRPr>
          </a:p>
          <a:p>
            <a:pPr marL="514350" indent="-514350" eaLnBrk="1" hangingPunct="1"/>
            <a:endParaRPr lang="en-US" dirty="0">
              <a:latin typeface="Calibri" charset="0"/>
            </a:endParaRPr>
          </a:p>
        </p:txBody>
      </p:sp>
    </p:spTree>
    <p:extLst>
      <p:ext uri="{BB962C8B-B14F-4D97-AF65-F5344CB8AC3E}">
        <p14:creationId xmlns:p14="http://schemas.microsoft.com/office/powerpoint/2010/main" xmlns="" val="3164944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A5BC3699C2199479908980602319B4D" ma:contentTypeVersion="" ma:contentTypeDescription="Create a new document." ma:contentTypeScope="" ma:versionID="91f68bad66d046a5822093939dd5b4fe">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E7AB91-3A00-44BA-A03A-E2F9C654A95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B1B853F-F9E3-406F-8E8B-74E50D43FA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A3170FB-3B2C-48EA-A97F-9531227FC3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294</TotalTime>
  <Words>4017</Words>
  <Application>Microsoft Macintosh PowerPoint</Application>
  <PresentationFormat>On-screen Show (4:3)</PresentationFormat>
  <Paragraphs>383</Paragraphs>
  <Slides>78</Slides>
  <Notes>0</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Thyroid gland 1 &amp; 2</vt:lpstr>
      <vt:lpstr>Thyroid gland</vt:lpstr>
      <vt:lpstr>Slide 3</vt:lpstr>
      <vt:lpstr>Thyroid hormones</vt:lpstr>
      <vt:lpstr>Parafollicular cells</vt:lpstr>
      <vt:lpstr>Thyroid diseases</vt:lpstr>
      <vt:lpstr>Slide 7</vt:lpstr>
      <vt:lpstr>Slide 8</vt:lpstr>
      <vt:lpstr>Slide 9</vt:lpstr>
      <vt:lpstr>hyperthyroidism</vt:lpstr>
      <vt:lpstr>Lab tests</vt:lpstr>
      <vt:lpstr>Slide 12</vt:lpstr>
      <vt:lpstr>Iodine scans</vt:lpstr>
      <vt:lpstr>Cold nodule</vt:lpstr>
      <vt:lpstr>Slide 15</vt:lpstr>
      <vt:lpstr>Slide 16</vt:lpstr>
      <vt:lpstr>hypothyroidism</vt:lpstr>
      <vt:lpstr>Slide 18</vt:lpstr>
      <vt:lpstr>Slide 19</vt:lpstr>
      <vt:lpstr>Slide 20</vt:lpstr>
      <vt:lpstr>Slide 21</vt:lpstr>
      <vt:lpstr>Lab tests</vt:lpstr>
      <vt:lpstr>Slide 23</vt:lpstr>
      <vt:lpstr>Slide 24</vt:lpstr>
      <vt:lpstr>HASHIMOTO</vt:lpstr>
      <vt:lpstr>Slide 26</vt:lpstr>
      <vt:lpstr>Slide 27</vt:lpstr>
      <vt:lpstr>Slide 28</vt:lpstr>
      <vt:lpstr>Hashimoto thyroiditis</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Multinodular Goiter</vt:lpstr>
      <vt:lpstr>Slide 48</vt:lpstr>
      <vt:lpstr>Slide 49</vt:lpstr>
      <vt:lpstr>Slide 50</vt:lpstr>
      <vt:lpstr>Slide 51</vt:lpstr>
      <vt:lpstr>Slide 52</vt:lpstr>
      <vt:lpstr>Slide 53</vt:lpstr>
      <vt:lpstr>Follicular adenoma</vt:lpstr>
      <vt:lpstr>Slide 55</vt:lpstr>
      <vt:lpstr>Slide 56</vt:lpstr>
      <vt:lpstr>Slide 57</vt:lpstr>
      <vt:lpstr>Slide 58</vt:lpstr>
      <vt:lpstr>Slide 59</vt:lpstr>
      <vt:lpstr>Slide 60</vt:lpstr>
      <vt:lpstr>Slide 61</vt:lpstr>
      <vt:lpstr>Slide 62</vt:lpstr>
      <vt:lpstr>Slide 63</vt:lpstr>
      <vt:lpstr>Slide 64</vt:lpstr>
      <vt:lpstr>Papillary carcinoma</vt:lpstr>
      <vt:lpstr>Psammoma bodies</vt:lpstr>
      <vt:lpstr>Slide 67</vt:lpstr>
      <vt:lpstr>Slide 68</vt:lpstr>
      <vt:lpstr>Slide 69</vt:lpstr>
      <vt:lpstr>Follicular carcinoma</vt:lpstr>
      <vt:lpstr>Slide 71</vt:lpstr>
      <vt:lpstr>Slide 72</vt:lpstr>
      <vt:lpstr>Slide 73</vt:lpstr>
      <vt:lpstr>Slide 74</vt:lpstr>
      <vt:lpstr>Slide 75</vt:lpstr>
      <vt:lpstr>Slide 76</vt:lpstr>
      <vt:lpstr>Slide 77</vt:lpstr>
      <vt:lpstr>Medullary carcinoma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Thyroid gland 1</dc:title>
  <dc:creator>heyam awad</dc:creator>
  <cp:lastModifiedBy>user</cp:lastModifiedBy>
  <cp:revision>27</cp:revision>
  <dcterms:created xsi:type="dcterms:W3CDTF">2015-07-13T21:09:45Z</dcterms:created>
  <dcterms:modified xsi:type="dcterms:W3CDTF">2015-07-21T11:54:15Z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0x010100CA5BC3699C2199479908980602319B4D</vt:lpwstr>
  </property>
</Properties>
</file>