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732" r:id="rId3"/>
  </p:sldMasterIdLst>
  <p:notesMasterIdLst>
    <p:notesMasterId r:id="rId42"/>
  </p:notesMasterIdLst>
  <p:sldIdLst>
    <p:sldId id="263" r:id="rId4"/>
    <p:sldId id="264" r:id="rId5"/>
    <p:sldId id="265" r:id="rId6"/>
    <p:sldId id="267" r:id="rId7"/>
    <p:sldId id="269" r:id="rId8"/>
    <p:sldId id="270" r:id="rId9"/>
    <p:sldId id="272" r:id="rId10"/>
    <p:sldId id="273" r:id="rId11"/>
    <p:sldId id="274" r:id="rId12"/>
    <p:sldId id="275" r:id="rId13"/>
    <p:sldId id="276" r:id="rId14"/>
    <p:sldId id="277" r:id="rId15"/>
    <p:sldId id="278" r:id="rId16"/>
    <p:sldId id="257" r:id="rId17"/>
    <p:sldId id="258" r:id="rId18"/>
    <p:sldId id="259" r:id="rId19"/>
    <p:sldId id="260" r:id="rId20"/>
    <p:sldId id="261" r:id="rId21"/>
    <p:sldId id="262" r:id="rId22"/>
    <p:sldId id="300" r:id="rId23"/>
    <p:sldId id="301" r:id="rId24"/>
    <p:sldId id="302" r:id="rId25"/>
    <p:sldId id="303" r:id="rId26"/>
    <p:sldId id="304" r:id="rId27"/>
    <p:sldId id="305" r:id="rId28"/>
    <p:sldId id="307" r:id="rId29"/>
    <p:sldId id="308" r:id="rId30"/>
    <p:sldId id="309" r:id="rId31"/>
    <p:sldId id="310" r:id="rId32"/>
    <p:sldId id="311" r:id="rId33"/>
    <p:sldId id="312" r:id="rId34"/>
    <p:sldId id="313" r:id="rId35"/>
    <p:sldId id="314" r:id="rId36"/>
    <p:sldId id="315" r:id="rId37"/>
    <p:sldId id="316" r:id="rId38"/>
    <p:sldId id="317" r:id="rId39"/>
    <p:sldId id="318" r:id="rId40"/>
    <p:sldId id="319" r:id="rId4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250" y="269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58" d="100"/>
        <a:sy n="58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slide" Target="slides/slide3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4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4D1FB2-9DD9-4279-B1AE-B058A8AB1ADF}" type="datetimeFigureOut">
              <a:rPr lang="en-US" smtClean="0"/>
              <a:t>11/27/2016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C21A67-678C-4A7B-A8B4-EAE459E36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2668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charset="0"/>
                    <a:cs typeface="Arial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charset="0"/>
                    <a:cs typeface="Arial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charset="0"/>
                    <a:cs typeface="Arial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charset="0"/>
                    <a:cs typeface="Arial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</p:grpSp>
      <p:sp>
        <p:nvSpPr>
          <p:cNvPr id="2458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2458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>
              <a:solidFill>
                <a:srgbClr val="1C1C1C"/>
              </a:solidFill>
            </a:endParaRPr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>
              <a:solidFill>
                <a:srgbClr val="1C1C1C"/>
              </a:solidFill>
            </a:endParaRPr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F4E1DA87-B813-467A-B6B3-420334D47445}" type="slidenum">
              <a:rPr lang="en-US">
                <a:solidFill>
                  <a:srgbClr val="1C1C1C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1C1C1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2682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534444-7476-4207-8838-AAB656CEF18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79316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8AF388-12FC-4BBC-8D28-A6DF6C456A8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42218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charset="0"/>
                    <a:cs typeface="Arial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charset="0"/>
                    <a:cs typeface="Arial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charset="0"/>
                    <a:cs typeface="Arial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charset="0"/>
                    <a:cs typeface="Arial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</p:grpSp>
      <p:sp>
        <p:nvSpPr>
          <p:cNvPr id="2458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2458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>
              <a:solidFill>
                <a:srgbClr val="1C1C1C"/>
              </a:solidFill>
            </a:endParaRPr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>
              <a:solidFill>
                <a:srgbClr val="1C1C1C"/>
              </a:solidFill>
            </a:endParaRPr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F4E1DA87-B813-467A-B6B3-420334D47445}" type="slidenum">
              <a:rPr lang="en-US">
                <a:solidFill>
                  <a:srgbClr val="1C1C1C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1C1C1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01995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14EE6C-341A-4D7A-BD36-0EB1265F2B6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25812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ACFA7F-854E-4E18-A510-370E3359524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15325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9E2ACF-C3CF-4AD0-9258-341A737A756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60727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6394AC-2D5D-4B0C-BFF3-68B7C6E44A3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567523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07A1BF-9B7F-4E27-848A-7399866332B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747502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D6A7DC-670C-4096-AE80-D97D72E9541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89878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33575E-2602-443D-AD83-104959A98E0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58996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14EE6C-341A-4D7A-BD36-0EB1265F2B6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740047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740967-79F0-4593-B1EE-05985F4BE8B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595884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534444-7476-4207-8838-AAB656CEF18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535308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8AF388-12FC-4BBC-8D28-A6DF6C456A8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926391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000000"/>
                </a:solidFill>
              </a:endParaRPr>
            </a:p>
          </p:txBody>
        </p:sp>
      </p:grpSp>
      <p:sp>
        <p:nvSpPr>
          <p:cNvPr id="4097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0973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>
              <a:solidFill>
                <a:srgbClr val="1C1C1C"/>
              </a:solidFill>
            </a:endParaRPr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>
              <a:solidFill>
                <a:srgbClr val="1C1C1C"/>
              </a:solidFill>
            </a:endParaRPr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CDABA627-A258-4540-BC5B-9B21AA28290B}" type="slidenum">
              <a:rPr lang="en-US">
                <a:solidFill>
                  <a:srgbClr val="1C1C1C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1C1C1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846872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DB5DD4-0790-431A-801B-665E3736512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982356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8087E3-8D5A-4964-837B-F3A84B8AA8B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358409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BB13D3-CE78-44A9-8B27-B1546AABD8F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988388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797A51-72F0-4D0F-A165-2C0A47FAC0F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091595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032728-E350-4666-A686-E195B685899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715985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5DE4AB-8F74-48D3-8EEA-02204B120F6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65866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ACFA7F-854E-4E18-A510-370E3359524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692453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FA22B7-EED7-4464-9932-01057B3DAD3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188559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0A8795-802A-4C1E-B773-579E949F9A8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025568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576313-A8AF-4495-81BB-6AB43EBBD08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050652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ADF9A0-F427-4136-B66F-A21DB1B927D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15864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9E2ACF-C3CF-4AD0-9258-341A737A756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67680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6394AC-2D5D-4B0C-BFF3-68B7C6E44A3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69668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07A1BF-9B7F-4E27-848A-7399866332B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68620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D6A7DC-670C-4096-AE80-D97D72E9541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24809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33575E-2602-443D-AD83-104959A98E0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57598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740967-79F0-4593-B1EE-05985F4BE8B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02278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kumimoji="1" lang="en-US" altLang="en-US" sz="2400">
              <a:solidFill>
                <a:srgbClr val="000000"/>
              </a:solidFill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kumimoji="1" lang="en-US" altLang="en-US" sz="2400">
              <a:solidFill>
                <a:srgbClr val="000000"/>
              </a:solidFill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kumimoji="1" lang="en-US" altLang="en-US" sz="240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kumimoji="1" lang="en-US" altLang="en-US" sz="240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kumimoji="1" lang="en-US" altLang="en-US" sz="2400">
              <a:solidFill>
                <a:srgbClr val="000000"/>
              </a:solidFill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kumimoji="1" lang="en-US" altLang="en-US" sz="2400">
              <a:solidFill>
                <a:srgbClr val="000000"/>
              </a:solidFill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kumimoji="1" lang="en-US" altLang="en-US" sz="2400">
              <a:solidFill>
                <a:srgbClr val="000000"/>
              </a:solidFill>
            </a:endParaRPr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356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latin typeface="Tahoma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356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ahoma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356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ahoma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3F5942E-924D-439A-B7A0-A32A193DC26C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2673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kumimoji="1" lang="en-US" altLang="en-US" sz="2400">
              <a:solidFill>
                <a:srgbClr val="000000"/>
              </a:solidFill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kumimoji="1" lang="en-US" altLang="en-US" sz="2400">
              <a:solidFill>
                <a:srgbClr val="000000"/>
              </a:solidFill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kumimoji="1" lang="en-US" altLang="en-US" sz="240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kumimoji="1" lang="en-US" altLang="en-US" sz="240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kumimoji="1" lang="en-US" altLang="en-US" sz="2400">
              <a:solidFill>
                <a:srgbClr val="000000"/>
              </a:solidFill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kumimoji="1" lang="en-US" altLang="en-US" sz="2400">
              <a:solidFill>
                <a:srgbClr val="000000"/>
              </a:solidFill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kumimoji="1" lang="en-US" altLang="en-US" sz="2400">
              <a:solidFill>
                <a:srgbClr val="000000"/>
              </a:solidFill>
            </a:endParaRPr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356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latin typeface="Tahoma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356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ahoma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356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ahoma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3F5942E-924D-439A-B7A0-A32A193DC26C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55213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sz="2400">
              <a:solidFill>
                <a:srgbClr val="000000"/>
              </a:solidFill>
            </a:endParaRPr>
          </a:p>
        </p:txBody>
      </p:sp>
      <p:sp>
        <p:nvSpPr>
          <p:cNvPr id="39939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sz="2400">
              <a:solidFill>
                <a:srgbClr val="000000"/>
              </a:solidFill>
            </a:endParaRPr>
          </a:p>
        </p:txBody>
      </p:sp>
      <p:sp>
        <p:nvSpPr>
          <p:cNvPr id="39940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sz="2400">
              <a:solidFill>
                <a:srgbClr val="000000"/>
              </a:solidFill>
            </a:endParaRPr>
          </a:p>
        </p:txBody>
      </p:sp>
      <p:sp>
        <p:nvSpPr>
          <p:cNvPr id="39941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sz="2400">
              <a:solidFill>
                <a:srgbClr val="000000"/>
              </a:solidFill>
            </a:endParaRPr>
          </a:p>
        </p:txBody>
      </p:sp>
      <p:sp>
        <p:nvSpPr>
          <p:cNvPr id="39942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sz="2400">
              <a:solidFill>
                <a:srgbClr val="000000"/>
              </a:solidFill>
            </a:endParaRPr>
          </a:p>
        </p:txBody>
      </p:sp>
      <p:sp>
        <p:nvSpPr>
          <p:cNvPr id="39943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sz="2400">
              <a:solidFill>
                <a:srgbClr val="000000"/>
              </a:solidFill>
            </a:endParaRPr>
          </a:p>
        </p:txBody>
      </p:sp>
      <p:sp>
        <p:nvSpPr>
          <p:cNvPr id="39944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sz="2400">
              <a:solidFill>
                <a:srgbClr val="000000"/>
              </a:solidFill>
            </a:endParaRPr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3994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994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994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5D62C14-B3C0-44ED-AA9D-2FA61C89C8C4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20375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4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4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4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4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4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4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b="1" u="sng" dirty="0" smtClean="0"/>
              <a:t>Pyloric Stenosis (HPS)</a:t>
            </a:r>
            <a:endParaRPr lang="en-US" altLang="en-US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en-US" b="1" u="sng" dirty="0" smtClean="0"/>
              <a:t>Congenital Hypertrophic, Infantile hypertrophic, </a:t>
            </a:r>
          </a:p>
        </p:txBody>
      </p:sp>
    </p:spTree>
    <p:extLst>
      <p:ext uri="{BB962C8B-B14F-4D97-AF65-F5344CB8AC3E}">
        <p14:creationId xmlns:p14="http://schemas.microsoft.com/office/powerpoint/2010/main" val="607791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u="sng" dirty="0" smtClean="0"/>
              <a:t>Differential Diagnosis</a:t>
            </a:r>
            <a:br>
              <a:rPr lang="en-US" altLang="en-US" u="sng" dirty="0" smtClean="0"/>
            </a:br>
            <a:r>
              <a:rPr lang="en-US" altLang="en-US" u="sng" dirty="0" smtClean="0"/>
              <a:t>All causes of vomiting 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400" smtClean="0"/>
              <a:t>Over feeding, 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 smtClean="0"/>
              <a:t>Pylorospasm, 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 smtClean="0"/>
              <a:t>GER, 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 smtClean="0"/>
              <a:t>Delayed gastric emptying, 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 smtClean="0"/>
              <a:t>Duodenal stenosis, 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 smtClean="0"/>
              <a:t>Duplication and 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 smtClean="0"/>
              <a:t>Systemic diseases, 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 smtClean="0"/>
              <a:t>Metabolic disorders, 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 smtClean="0"/>
              <a:t>Inborn error of metabolism, 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 smtClean="0"/>
              <a:t>CNS lesions and 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 smtClean="0"/>
              <a:t>Sepsis.</a:t>
            </a:r>
          </a:p>
        </p:txBody>
      </p:sp>
    </p:spTree>
    <p:extLst>
      <p:ext uri="{BB962C8B-B14F-4D97-AF65-F5344CB8AC3E}">
        <p14:creationId xmlns:p14="http://schemas.microsoft.com/office/powerpoint/2010/main" val="4219520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 b="1" u="sng" dirty="0" smtClean="0"/>
              <a:t>Fluid and Electrolytes disturbances and kidney response</a:t>
            </a:r>
            <a:r>
              <a:rPr lang="ar-SA" altLang="en-US" sz="3200" b="1" dirty="0" smtClean="0"/>
              <a:t>:</a:t>
            </a:r>
            <a:r>
              <a:rPr lang="en-US" altLang="en-US" sz="3200" b="1" dirty="0" smtClean="0"/>
              <a:t> 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dirty="0" smtClean="0"/>
              <a:t>Vomiting of CL rich fluid , result is </a:t>
            </a:r>
            <a:r>
              <a:rPr lang="en-US" altLang="en-US" sz="2400" dirty="0" err="1" smtClean="0"/>
              <a:t>hypochlremic</a:t>
            </a:r>
            <a:r>
              <a:rPr lang="en-US" altLang="en-US" sz="2400" dirty="0" smtClean="0"/>
              <a:t>, hypokalemic metabolic alkalosis </a:t>
            </a:r>
            <a:r>
              <a:rPr lang="en-US" altLang="en-US" sz="2400" u="sng" dirty="0" smtClean="0"/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 smtClean="0"/>
              <a:t>Initial response of the kidney is to maintain blood PH, by excreting alkaline urine.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 smtClean="0"/>
              <a:t>This with loss of Na and K results in increased resorption of H ion by the renal tubules.</a:t>
            </a:r>
          </a:p>
        </p:txBody>
      </p:sp>
    </p:spTree>
    <p:extLst>
      <p:ext uri="{BB962C8B-B14F-4D97-AF65-F5344CB8AC3E}">
        <p14:creationId xmlns:p14="http://schemas.microsoft.com/office/powerpoint/2010/main" val="429163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 b="1" u="sng" dirty="0" smtClean="0"/>
              <a:t>Fluid and Electrolytes disturbances and kidney response</a:t>
            </a:r>
            <a:r>
              <a:rPr lang="ar-SA" altLang="en-US" sz="3600" dirty="0" smtClean="0"/>
              <a:t>:</a:t>
            </a:r>
            <a:endParaRPr lang="en-US" altLang="en-US" sz="3600" dirty="0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/>
              <a:t>With continued vomiting leads to volume depletion- the response of the kidney- is to expand the ECV.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There is increased resorption of NA and marked loss of K (Aldosterone mediated).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Hypokalemia leads to excretion of H ion that gives rise to paradoxical aciduria.</a:t>
            </a:r>
          </a:p>
          <a:p>
            <a:pPr eaLnBrk="1" hangingPunct="1">
              <a:lnSpc>
                <a:spcPct val="90000"/>
              </a:lnSpc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700346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smtClean="0"/>
              <a:t>Treatment</a:t>
            </a:r>
            <a:br>
              <a:rPr lang="en-US" altLang="en-US" b="1" smtClean="0"/>
            </a:br>
            <a:endParaRPr lang="en-US" altLang="en-US" b="1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628775"/>
            <a:ext cx="8229600" cy="4525963"/>
          </a:xfrm>
        </p:spPr>
        <p:txBody>
          <a:bodyPr/>
          <a:lstStyle/>
          <a:p>
            <a:pPr eaLnBrk="1" hangingPunct="1"/>
            <a:endParaRPr lang="en-US" altLang="en-US" sz="2800" dirty="0" smtClean="0"/>
          </a:p>
          <a:p>
            <a:pPr eaLnBrk="1" hangingPunct="1"/>
            <a:r>
              <a:rPr lang="en-US" altLang="en-US" sz="2800" dirty="0" smtClean="0"/>
              <a:t>Correct dehydration over a 24 - 72 hour period </a:t>
            </a:r>
          </a:p>
          <a:p>
            <a:pPr eaLnBrk="1" hangingPunct="1"/>
            <a:r>
              <a:rPr lang="en-US" altLang="en-US" sz="2800" dirty="0" err="1" smtClean="0"/>
              <a:t>Ramstedt's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pyloromyotomy</a:t>
            </a:r>
            <a:endParaRPr lang="en-US" altLang="en-US" sz="2800" dirty="0" smtClean="0"/>
          </a:p>
          <a:p>
            <a:pPr eaLnBrk="1" hangingPunct="1"/>
            <a:r>
              <a:rPr lang="en-US" altLang="en-US" sz="2800" dirty="0"/>
              <a:t> Need to try and avoid mucosal perforation </a:t>
            </a:r>
          </a:p>
          <a:p>
            <a:pPr eaLnBrk="1" hangingPunct="1"/>
            <a:r>
              <a:rPr lang="en-US" altLang="en-US" sz="2800" dirty="0"/>
              <a:t>Feeding re-established within 12-24 hours of surgery </a:t>
            </a:r>
          </a:p>
          <a:p>
            <a:pPr eaLnBrk="1" hangingPunct="1"/>
            <a:endParaRPr lang="en-US" altLang="en-US" sz="2800" dirty="0" smtClean="0"/>
          </a:p>
          <a:p>
            <a:pPr eaLnBrk="1" hangingPunct="1"/>
            <a:endParaRPr lang="en-US" altLang="en-US" sz="2800" dirty="0" smtClean="0"/>
          </a:p>
          <a:p>
            <a:pPr eaLnBrk="1" hangingPunct="1"/>
            <a:endParaRPr lang="en-US" alt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438271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pic>
        <p:nvPicPr>
          <p:cNvPr id="29699" name="Picture 4" descr="pyloric st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006161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pic>
        <p:nvPicPr>
          <p:cNvPr id="30723" name="Picture 4" descr="pyloric stenosis us lo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371789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pic>
        <p:nvPicPr>
          <p:cNvPr id="31747" name="Picture 4" descr="pyloric stenosis ba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238549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pic>
        <p:nvPicPr>
          <p:cNvPr id="3277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3525" y="2222500"/>
            <a:ext cx="3538538" cy="2414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5100674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pic>
        <p:nvPicPr>
          <p:cNvPr id="3379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3525" y="2232025"/>
            <a:ext cx="3538538" cy="2395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9474595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pic>
        <p:nvPicPr>
          <p:cNvPr id="3482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8775" y="2263775"/>
            <a:ext cx="3346450" cy="2332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216130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dirty="0" smtClean="0"/>
              <a:t>Clinical features 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One of the most common surgical conditions in the first few weeks of life, in the western world. </a:t>
            </a:r>
          </a:p>
          <a:p>
            <a:pPr eaLnBrk="1" hangingPunct="1"/>
            <a:r>
              <a:rPr lang="en-US" altLang="en-US" dirty="0" smtClean="0"/>
              <a:t>There are racial variations, being rare in blacks, Chinese and Indians. </a:t>
            </a:r>
          </a:p>
          <a:p>
            <a:pPr marL="0" indent="0" eaLnBrk="1" hangingPunct="1">
              <a:buNone/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88368425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b="1" u="sng" smtClean="0"/>
              <a:t>Intussusception</a:t>
            </a:r>
            <a:r>
              <a:rPr lang="en-US" altLang="en-US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2348306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u="sng" smtClean="0"/>
              <a:t>definition</a:t>
            </a:r>
            <a:r>
              <a:rPr lang="en-US" altLang="en-US" smtClean="0"/>
              <a:t> 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Invagination of a proximal segment of bowel into an adjacent distal segment.</a:t>
            </a:r>
          </a:p>
          <a:p>
            <a:pPr>
              <a:lnSpc>
                <a:spcPct val="90000"/>
              </a:lnSpc>
            </a:pPr>
            <a:r>
              <a:rPr lang="en-US" altLang="en-US" dirty="0" smtClean="0"/>
              <a:t>correlation with adenovirus infections  </a:t>
            </a:r>
          </a:p>
          <a:p>
            <a:pPr>
              <a:lnSpc>
                <a:spcPct val="90000"/>
              </a:lnSpc>
            </a:pPr>
            <a:r>
              <a:rPr lang="en-US" altLang="en-US" dirty="0" smtClean="0"/>
              <a:t>postulated that swollen Peyer’s patches in the ileum may stimulate intestinal peristalsis in an attempt to extrude the mass, thus causing an intussusception</a:t>
            </a:r>
            <a:endParaRPr lang="en-US" altLang="en-US" sz="1800" dirty="0" smtClean="0"/>
          </a:p>
          <a:p>
            <a:pPr eaLnBrk="1" hangingPunct="1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38961290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u="sng" smtClean="0"/>
              <a:t>incidence</a:t>
            </a:r>
            <a:r>
              <a:rPr lang="en-US" altLang="en-US" smtClean="0"/>
              <a:t> 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2-4/1000. </a:t>
            </a:r>
          </a:p>
          <a:p>
            <a:pPr eaLnBrk="1" hangingPunct="1"/>
            <a:r>
              <a:rPr lang="en-US" altLang="en-US" smtClean="0"/>
              <a:t>There is no racial or geographic variation.</a:t>
            </a:r>
          </a:p>
          <a:p>
            <a:pPr>
              <a:lnSpc>
                <a:spcPct val="90000"/>
              </a:lnSpc>
            </a:pPr>
            <a:r>
              <a:rPr lang="en-US" altLang="en-US" smtClean="0"/>
              <a:t> M:F 3:2. </a:t>
            </a:r>
          </a:p>
          <a:p>
            <a:pPr>
              <a:lnSpc>
                <a:spcPct val="90000"/>
              </a:lnSpc>
            </a:pPr>
            <a:r>
              <a:rPr lang="en-US" altLang="en-US" smtClean="0"/>
              <a:t>seasonal incidence has peaks in spring and autumn</a:t>
            </a:r>
          </a:p>
          <a:p>
            <a:pPr eaLnBrk="1" hangingPunct="1"/>
            <a:endParaRPr lang="en-US" altLang="en-US" smtClean="0"/>
          </a:p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49803910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/>
          <a:lstStyle/>
          <a:p>
            <a:pPr eaLnBrk="1" hangingPunct="1"/>
            <a:r>
              <a:rPr lang="en-US" altLang="en-US" b="1" u="sng" smtClean="0"/>
              <a:t>Clinical features</a:t>
            </a:r>
            <a:r>
              <a:rPr lang="en-US" altLang="en-US" smtClean="0"/>
              <a:t> 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052513"/>
            <a:ext cx="8229600" cy="4525962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US" altLang="en-US" dirty="0" smtClean="0"/>
          </a:p>
          <a:p>
            <a:pPr eaLnBrk="1" hangingPunct="1">
              <a:lnSpc>
                <a:spcPct val="80000"/>
              </a:lnSpc>
            </a:pPr>
            <a:endParaRPr lang="en-US" altLang="en-US" dirty="0" smtClean="0"/>
          </a:p>
          <a:p>
            <a:pPr eaLnBrk="1" hangingPunct="1">
              <a:lnSpc>
                <a:spcPct val="80000"/>
              </a:lnSpc>
            </a:pPr>
            <a:r>
              <a:rPr lang="en-US" altLang="en-US" dirty="0" smtClean="0"/>
              <a:t>In a previously healthy infant.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dirty="0" smtClean="0"/>
              <a:t>Two groups: 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dirty="0"/>
              <a:t>(idiopathic</a:t>
            </a:r>
            <a:r>
              <a:rPr lang="en-US" altLang="en-US" dirty="0" smtClean="0"/>
              <a:t>) 5months-3years</a:t>
            </a:r>
            <a:r>
              <a:rPr lang="en-US" altLang="en-US" dirty="0"/>
              <a:t>, </a:t>
            </a:r>
            <a:endParaRPr lang="en-US" altLang="en-US" dirty="0" smtClean="0"/>
          </a:p>
          <a:p>
            <a:pPr eaLnBrk="1" hangingPunct="1">
              <a:lnSpc>
                <a:spcPct val="80000"/>
              </a:lnSpc>
            </a:pPr>
            <a:r>
              <a:rPr lang="en-US" altLang="en-US" dirty="0"/>
              <a:t>(</a:t>
            </a:r>
            <a:r>
              <a:rPr lang="en-US" altLang="en-US" dirty="0" smtClean="0"/>
              <a:t>secondary) Above 3yrs(surgical lead point). 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dirty="0" smtClean="0"/>
              <a:t>Is the commonest cause of intestinal obstruction in the age 5months-3yrs.</a:t>
            </a:r>
          </a:p>
        </p:txBody>
      </p:sp>
    </p:spTree>
    <p:extLst>
      <p:ext uri="{BB962C8B-B14F-4D97-AF65-F5344CB8AC3E}">
        <p14:creationId xmlns:p14="http://schemas.microsoft.com/office/powerpoint/2010/main" val="303019855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/>
          <a:lstStyle/>
          <a:p>
            <a:pPr eaLnBrk="1" hangingPunct="1"/>
            <a:r>
              <a:rPr lang="en-US" altLang="en-US" b="1" u="sng" smtClean="0"/>
              <a:t>Clinical features</a:t>
            </a:r>
            <a:r>
              <a:rPr lang="en-US" altLang="en-US" smtClean="0"/>
              <a:t> 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052513"/>
            <a:ext cx="8229600" cy="452596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altLang="en-US" sz="2800" dirty="0" smtClean="0"/>
          </a:p>
          <a:p>
            <a:pPr eaLnBrk="1" hangingPunct="1">
              <a:lnSpc>
                <a:spcPct val="90000"/>
              </a:lnSpc>
            </a:pPr>
            <a:endParaRPr lang="en-US" altLang="en-US" sz="2800" dirty="0" smtClean="0"/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Begins proximal to the ileocecal region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Prodromal febrile illness related to GIT,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Sudden onset,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Abdominal  colic</a:t>
            </a:r>
            <a:r>
              <a:rPr lang="en-US" altLang="en-US" sz="2800" dirty="0" smtClean="0"/>
              <a:t>,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Vomiting</a:t>
            </a:r>
            <a:r>
              <a:rPr lang="en-US" altLang="en-US" sz="2800" dirty="0" smtClean="0"/>
              <a:t>, lethargy</a:t>
            </a:r>
            <a:r>
              <a:rPr lang="en-US" altLang="en-US" sz="2800" dirty="0" smtClean="0"/>
              <a:t>,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Currant jelly stools,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abdominal mass (</a:t>
            </a:r>
            <a:r>
              <a:rPr lang="en-US" altLang="en-US" sz="2800" dirty="0" smtClean="0"/>
              <a:t>50%),abdominal distention,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sepsis, shock.</a:t>
            </a:r>
          </a:p>
        </p:txBody>
      </p:sp>
    </p:spTree>
    <p:extLst>
      <p:ext uri="{BB962C8B-B14F-4D97-AF65-F5344CB8AC3E}">
        <p14:creationId xmlns:p14="http://schemas.microsoft.com/office/powerpoint/2010/main" val="97418257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u="sng" smtClean="0"/>
              <a:t>Etiology</a:t>
            </a:r>
            <a:r>
              <a:rPr lang="en-US" altLang="en-US" smtClean="0"/>
              <a:t> 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u="sng" dirty="0" smtClean="0"/>
              <a:t>Idiopathic</a:t>
            </a:r>
            <a:r>
              <a:rPr lang="en-US" altLang="en-US" dirty="0" smtClean="0"/>
              <a:t>.  </a:t>
            </a:r>
          </a:p>
          <a:p>
            <a:pPr eaLnBrk="1" hangingPunct="1"/>
            <a:r>
              <a:rPr lang="en-US" altLang="en-US" u="sng" dirty="0" smtClean="0"/>
              <a:t>secondary</a:t>
            </a:r>
            <a:r>
              <a:rPr lang="en-US" altLang="en-US" dirty="0" smtClean="0"/>
              <a:t>: </a:t>
            </a:r>
          </a:p>
          <a:p>
            <a:pPr eaLnBrk="1" hangingPunct="1"/>
            <a:r>
              <a:rPr lang="en-US" altLang="en-US" dirty="0" smtClean="0"/>
              <a:t>Henoch-</a:t>
            </a:r>
            <a:r>
              <a:rPr lang="en-US" altLang="en-US" dirty="0" err="1" smtClean="0"/>
              <a:t>Schonlein</a:t>
            </a:r>
            <a:r>
              <a:rPr lang="en-US" altLang="en-US" dirty="0" smtClean="0"/>
              <a:t> </a:t>
            </a:r>
            <a:r>
              <a:rPr lang="en-US" altLang="en-US" dirty="0" smtClean="0"/>
              <a:t>purpura, </a:t>
            </a:r>
          </a:p>
          <a:p>
            <a:pPr eaLnBrk="1" hangingPunct="1"/>
            <a:r>
              <a:rPr lang="en-US" altLang="en-US" dirty="0" smtClean="0"/>
              <a:t>Cystic fibrosis, </a:t>
            </a:r>
          </a:p>
          <a:p>
            <a:pPr eaLnBrk="1" hangingPunct="1"/>
            <a:r>
              <a:rPr lang="en-US" altLang="en-US" dirty="0" smtClean="0"/>
              <a:t>Hematologic dyscrasias, and </a:t>
            </a:r>
          </a:p>
          <a:p>
            <a:pPr eaLnBrk="1" hangingPunct="1"/>
            <a:r>
              <a:rPr lang="en-US" altLang="en-US" dirty="0" smtClean="0"/>
              <a:t>Post operative period</a:t>
            </a:r>
            <a:r>
              <a:rPr lang="en-US" altLang="en-US" sz="2400" dirty="0" smtClean="0"/>
              <a:t>.</a:t>
            </a:r>
          </a:p>
          <a:p>
            <a:pPr eaLnBrk="1" hangingPunct="1"/>
            <a:endParaRPr lang="en-US" alt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71132058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dirty="0" smtClean="0"/>
              <a:t>Pathophysiology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Mucosal ischemia leads to slough of mucosa and blood and mucous (</a:t>
            </a:r>
            <a:r>
              <a:rPr lang="en-US" altLang="en-US" dirty="0" smtClean="0"/>
              <a:t>currant </a:t>
            </a:r>
            <a:r>
              <a:rPr lang="en-US" altLang="en-US" dirty="0" smtClean="0"/>
              <a:t>jelly stools).</a:t>
            </a:r>
          </a:p>
          <a:p>
            <a:pPr eaLnBrk="1" hangingPunct="1"/>
            <a:r>
              <a:rPr lang="en-US" altLang="en-US" dirty="0" smtClean="0"/>
              <a:t>If untreated, the process progresses to trans mural gangrene and perforation of the leading edge of the intussusception.</a:t>
            </a:r>
          </a:p>
        </p:txBody>
      </p:sp>
    </p:spTree>
    <p:extLst>
      <p:ext uri="{BB962C8B-B14F-4D97-AF65-F5344CB8AC3E}">
        <p14:creationId xmlns:p14="http://schemas.microsoft.com/office/powerpoint/2010/main" val="179138940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u="sng" smtClean="0"/>
              <a:t>Diagnosis</a:t>
            </a:r>
            <a:r>
              <a:rPr lang="en-US" altLang="en-US" smtClean="0"/>
              <a:t> 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Clinical features.</a:t>
            </a:r>
          </a:p>
          <a:p>
            <a:pPr eaLnBrk="1" hangingPunct="1"/>
            <a:r>
              <a:rPr lang="en-US" altLang="en-US" dirty="0" smtClean="0"/>
              <a:t>Plain abdominal x-ray, Picture of intestinal obstruction specially in advanced cases.</a:t>
            </a:r>
          </a:p>
          <a:p>
            <a:pPr eaLnBrk="1" hangingPunct="1"/>
            <a:r>
              <a:rPr lang="en-US" altLang="en-US" dirty="0" smtClean="0"/>
              <a:t> US (target, pseudo kidney sign).</a:t>
            </a:r>
          </a:p>
          <a:p>
            <a:pPr eaLnBrk="1" hangingPunct="1"/>
            <a:r>
              <a:rPr lang="en-US" altLang="en-US" dirty="0" smtClean="0"/>
              <a:t> </a:t>
            </a:r>
            <a:r>
              <a:rPr lang="en-US" altLang="en-US" dirty="0" smtClean="0"/>
              <a:t>Ba. </a:t>
            </a:r>
            <a:r>
              <a:rPr lang="en-US" altLang="en-US" dirty="0" smtClean="0"/>
              <a:t>Enema, diagnostic as well as therapeutic.</a:t>
            </a:r>
          </a:p>
          <a:p>
            <a:pPr eaLnBrk="1" hangingPunct="1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9916354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u="sng" smtClean="0"/>
              <a:t>Diff. Diagnosis</a:t>
            </a:r>
            <a:r>
              <a:rPr lang="en-US" altLang="en-US" smtClean="0"/>
              <a:t> 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Acute abdomen, any GI condition associated with vomiting and rectal bleeding.</a:t>
            </a:r>
          </a:p>
          <a:p>
            <a:pPr marL="0" indent="0" eaLnBrk="1" hangingPunct="1">
              <a:buNone/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85882457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u="sng" smtClean="0"/>
              <a:t>Management</a:t>
            </a:r>
            <a:r>
              <a:rPr lang="en-US" altLang="en-US" smtClean="0"/>
              <a:t> 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That of intestinal obstruction</a:t>
            </a:r>
          </a:p>
          <a:p>
            <a:pPr eaLnBrk="1" hangingPunct="1"/>
            <a:r>
              <a:rPr lang="en-US" altLang="en-US" dirty="0" smtClean="0"/>
              <a:t>Conservative: </a:t>
            </a:r>
            <a:endParaRPr lang="en-US" altLang="en-US" dirty="0" smtClean="0"/>
          </a:p>
          <a:p>
            <a:pPr eaLnBrk="1" hangingPunct="1"/>
            <a:r>
              <a:rPr lang="en-US" altLang="en-US" dirty="0" smtClean="0"/>
              <a:t>hydrostatic reduction </a:t>
            </a:r>
          </a:p>
          <a:p>
            <a:pPr eaLnBrk="1" hangingPunct="1"/>
            <a:r>
              <a:rPr lang="en-US" altLang="en-US" dirty="0" smtClean="0"/>
              <a:t>Gas reduction.(pneumatic)</a:t>
            </a: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6308027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dirty="0" smtClean="0"/>
              <a:t>Clinical features</a:t>
            </a:r>
            <a:r>
              <a:rPr lang="ar-SA" altLang="en-US" b="1" dirty="0" smtClean="0"/>
              <a:t/>
            </a:r>
            <a:br>
              <a:rPr lang="ar-SA" altLang="en-US" b="1" dirty="0" smtClean="0"/>
            </a:br>
            <a:endParaRPr lang="en-US" altLang="en-US" b="1" dirty="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Palpable 'tumor' in right upper quadrant best felt from left during test feed</a:t>
            </a:r>
            <a:r>
              <a:rPr lang="ar-SA" altLang="en-US" dirty="0" smtClean="0"/>
              <a:t> </a:t>
            </a:r>
          </a:p>
          <a:p>
            <a:pPr eaLnBrk="1" hangingPunct="1"/>
            <a:r>
              <a:rPr lang="en-US" altLang="en-US" dirty="0" smtClean="0"/>
              <a:t>Visible peristalsis often seen</a:t>
            </a:r>
          </a:p>
          <a:p>
            <a:pPr eaLnBrk="1" hangingPunct="1"/>
            <a:r>
              <a:rPr lang="ar-SA" altLang="en-US" dirty="0" smtClean="0"/>
              <a:t> </a:t>
            </a:r>
            <a:r>
              <a:rPr lang="en-US" altLang="en-US" dirty="0" smtClean="0"/>
              <a:t>M:F 4-6:1</a:t>
            </a:r>
          </a:p>
          <a:p>
            <a:pPr eaLnBrk="1" hangingPunct="1"/>
            <a:r>
              <a:rPr lang="en-US" altLang="en-US" dirty="0" smtClean="0"/>
              <a:t> Incidence </a:t>
            </a:r>
            <a:r>
              <a:rPr lang="en-US" altLang="en-US" dirty="0"/>
              <a:t>is 3/1000 live birth</a:t>
            </a:r>
          </a:p>
          <a:p>
            <a:pPr marL="0" indent="0" eaLnBrk="1" hangingPunct="1">
              <a:buNone/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90784748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dirty="0" smtClean="0"/>
              <a:t>Operative: indications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 Peritonitis,</a:t>
            </a:r>
          </a:p>
          <a:p>
            <a:pPr eaLnBrk="1" hangingPunct="1"/>
            <a:r>
              <a:rPr lang="en-US" altLang="en-US" smtClean="0"/>
              <a:t>sepsis,</a:t>
            </a:r>
          </a:p>
          <a:p>
            <a:pPr eaLnBrk="1" hangingPunct="1"/>
            <a:r>
              <a:rPr lang="en-US" altLang="en-US" smtClean="0"/>
              <a:t>failure of conservative treatment, </a:t>
            </a:r>
          </a:p>
          <a:p>
            <a:pPr eaLnBrk="1" hangingPunct="1"/>
            <a:r>
              <a:rPr lang="en-US" altLang="en-US" smtClean="0"/>
              <a:t>recurrence, </a:t>
            </a:r>
          </a:p>
          <a:p>
            <a:pPr eaLnBrk="1" hangingPunct="1"/>
            <a:r>
              <a:rPr lang="en-US" altLang="en-US" smtClean="0"/>
              <a:t>presence of leading point.</a:t>
            </a:r>
          </a:p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090109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u="sng" smtClean="0"/>
              <a:t>Surgery</a:t>
            </a:r>
            <a:r>
              <a:rPr lang="en-US" altLang="en-US" smtClean="0"/>
              <a:t> 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Manual reduction, </a:t>
            </a:r>
          </a:p>
          <a:p>
            <a:pPr eaLnBrk="1" hangingPunct="1"/>
            <a:r>
              <a:rPr lang="en-US" altLang="en-US" dirty="0" smtClean="0"/>
              <a:t>Look for leading point, </a:t>
            </a:r>
          </a:p>
          <a:p>
            <a:pPr eaLnBrk="1" hangingPunct="1"/>
            <a:r>
              <a:rPr lang="en-US" altLang="en-US" u="sng" dirty="0" smtClean="0"/>
              <a:t>Resection</a:t>
            </a:r>
            <a:r>
              <a:rPr lang="en-US" altLang="en-US" dirty="0" smtClean="0"/>
              <a:t> if: </a:t>
            </a:r>
          </a:p>
          <a:p>
            <a:pPr eaLnBrk="1" hangingPunct="1"/>
            <a:r>
              <a:rPr lang="en-US" altLang="en-US" dirty="0" smtClean="0"/>
              <a:t>Unable to reduce the intussusception, </a:t>
            </a:r>
          </a:p>
          <a:p>
            <a:pPr eaLnBrk="1" hangingPunct="1"/>
            <a:r>
              <a:rPr lang="en-US" altLang="en-US" dirty="0" smtClean="0"/>
              <a:t>Gangrenous bowel, </a:t>
            </a:r>
          </a:p>
          <a:p>
            <a:pPr eaLnBrk="1" hangingPunct="1"/>
            <a:r>
              <a:rPr lang="en-US" altLang="en-US" dirty="0" smtClean="0"/>
              <a:t>Presence of leading point.</a:t>
            </a:r>
          </a:p>
        </p:txBody>
      </p:sp>
    </p:spTree>
    <p:extLst>
      <p:ext uri="{BB962C8B-B14F-4D97-AF65-F5344CB8AC3E}">
        <p14:creationId xmlns:p14="http://schemas.microsoft.com/office/powerpoint/2010/main" val="95143140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pic>
        <p:nvPicPr>
          <p:cNvPr id="16387" name="Picture 4" descr="intussusception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700338" y="260350"/>
            <a:ext cx="3400425" cy="6597650"/>
          </a:xfrm>
          <a:noFill/>
        </p:spPr>
      </p:pic>
    </p:spTree>
    <p:extLst>
      <p:ext uri="{BB962C8B-B14F-4D97-AF65-F5344CB8AC3E}">
        <p14:creationId xmlns:p14="http://schemas.microsoft.com/office/powerpoint/2010/main" val="32245594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pic>
        <p:nvPicPr>
          <p:cNvPr id="17411" name="Picture 4" descr="intuss-abnormal1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403350" y="1484313"/>
            <a:ext cx="5976938" cy="4249737"/>
          </a:xfrm>
          <a:noFill/>
        </p:spPr>
      </p:pic>
    </p:spTree>
    <p:extLst>
      <p:ext uri="{BB962C8B-B14F-4D97-AF65-F5344CB8AC3E}">
        <p14:creationId xmlns:p14="http://schemas.microsoft.com/office/powerpoint/2010/main" val="141052748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pic>
        <p:nvPicPr>
          <p:cNvPr id="18435" name="Picture 4" descr="intussuscep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619250" y="1412875"/>
            <a:ext cx="5905500" cy="5184775"/>
          </a:xfrm>
          <a:noFill/>
        </p:spPr>
      </p:pic>
    </p:spTree>
    <p:extLst>
      <p:ext uri="{BB962C8B-B14F-4D97-AF65-F5344CB8AC3E}">
        <p14:creationId xmlns:p14="http://schemas.microsoft.com/office/powerpoint/2010/main" val="46923871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pic>
        <p:nvPicPr>
          <p:cNvPr id="19459" name="Picture 4" descr="intuss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403350" y="836613"/>
            <a:ext cx="5905500" cy="4822825"/>
          </a:xfrm>
          <a:noFill/>
        </p:spPr>
      </p:pic>
    </p:spTree>
    <p:extLst>
      <p:ext uri="{BB962C8B-B14F-4D97-AF65-F5344CB8AC3E}">
        <p14:creationId xmlns:p14="http://schemas.microsoft.com/office/powerpoint/2010/main" val="1052081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pic>
        <p:nvPicPr>
          <p:cNvPr id="20483" name="Picture 4" descr="intussuscep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50825" y="0"/>
            <a:ext cx="8893175" cy="6858000"/>
          </a:xfrm>
          <a:noFill/>
        </p:spPr>
      </p:pic>
    </p:spTree>
    <p:extLst>
      <p:ext uri="{BB962C8B-B14F-4D97-AF65-F5344CB8AC3E}">
        <p14:creationId xmlns:p14="http://schemas.microsoft.com/office/powerpoint/2010/main" val="314849201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pic>
        <p:nvPicPr>
          <p:cNvPr id="21507" name="Picture 4" descr="intussusception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</p:spPr>
      </p:pic>
    </p:spTree>
    <p:extLst>
      <p:ext uri="{BB962C8B-B14F-4D97-AF65-F5344CB8AC3E}">
        <p14:creationId xmlns:p14="http://schemas.microsoft.com/office/powerpoint/2010/main" val="3375108284"/>
      </p:ext>
    </p:extLst>
  </p:cSld>
  <p:clrMapOvr>
    <a:masterClrMapping/>
  </p:clrMapOvr>
  <p:transition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pic>
        <p:nvPicPr>
          <p:cNvPr id="22531" name="Picture 4" descr="intuss pic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</p:spPr>
      </p:pic>
    </p:spTree>
    <p:extLst>
      <p:ext uri="{BB962C8B-B14F-4D97-AF65-F5344CB8AC3E}">
        <p14:creationId xmlns:p14="http://schemas.microsoft.com/office/powerpoint/2010/main" val="3889352002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b="1" dirty="0"/>
              <a:t>Clinical features</a:t>
            </a:r>
            <a:endParaRPr lang="en-US" altLang="en-US" sz="4000" b="1" dirty="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ar-SA" altLang="en-US" dirty="0" smtClean="0"/>
              <a:t> </a:t>
            </a:r>
            <a:r>
              <a:rPr lang="en-US" altLang="en-US" dirty="0"/>
              <a:t>Genetic factor seem to be positive with increased incidence in infants born to mothers and fathers who had the disease as infants</a:t>
            </a:r>
            <a:endParaRPr lang="ar-SA" altLang="en-US" dirty="0" smtClean="0"/>
          </a:p>
          <a:p>
            <a:pPr lvl="1" eaLnBrk="1" hangingPunct="1"/>
            <a:r>
              <a:rPr lang="en-US" altLang="en-US" dirty="0" smtClean="0"/>
              <a:t>Risk to son if affected mother = 20%</a:t>
            </a:r>
            <a:r>
              <a:rPr lang="ar-SA" altLang="en-US" dirty="0" smtClean="0"/>
              <a:t> </a:t>
            </a:r>
          </a:p>
          <a:p>
            <a:pPr lvl="1" eaLnBrk="1" hangingPunct="1"/>
            <a:r>
              <a:rPr lang="en-US" altLang="en-US" dirty="0" smtClean="0"/>
              <a:t>Risk to daughter if affected mother = 7%</a:t>
            </a:r>
            <a:r>
              <a:rPr lang="ar-SA" altLang="en-US" dirty="0" smtClean="0"/>
              <a:t> </a:t>
            </a:r>
          </a:p>
          <a:p>
            <a:pPr lvl="1" eaLnBrk="1" hangingPunct="1"/>
            <a:r>
              <a:rPr lang="en-US" altLang="en-US" dirty="0" smtClean="0"/>
              <a:t>Risk to son if affected father = 5%</a:t>
            </a:r>
            <a:r>
              <a:rPr lang="ar-SA" altLang="en-US" dirty="0" smtClean="0"/>
              <a:t> </a:t>
            </a:r>
          </a:p>
          <a:p>
            <a:pPr lvl="1" eaLnBrk="1" hangingPunct="1"/>
            <a:r>
              <a:rPr lang="en-US" altLang="en-US" dirty="0" smtClean="0"/>
              <a:t>Risk to daughter if affected father = 2%</a:t>
            </a:r>
            <a:r>
              <a:rPr lang="ar-SA" altLang="en-US" dirty="0" smtClean="0"/>
              <a:t> </a:t>
            </a:r>
          </a:p>
          <a:p>
            <a:pPr eaLnBrk="1" hangingPunct="1"/>
            <a:endParaRPr lang="en-US" altLang="en-US" dirty="0" smtClean="0"/>
          </a:p>
          <a:p>
            <a:pPr eaLnBrk="1" hangingPunct="1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3862366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dirty="0" smtClean="0"/>
              <a:t>Clinical features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Clinical features: age 3-6 weeks, </a:t>
            </a:r>
            <a:r>
              <a:rPr lang="en-US" altLang="en-US" u="sng" dirty="0" smtClean="0"/>
              <a:t>progressive, persistent, projectile </a:t>
            </a:r>
            <a:r>
              <a:rPr lang="en-US" altLang="en-US" dirty="0" err="1" smtClean="0"/>
              <a:t>nonbilious</a:t>
            </a:r>
            <a:r>
              <a:rPr lang="en-US" altLang="en-US" dirty="0" smtClean="0"/>
              <a:t> vomiting,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Associated with good appetite, chronic dehydration , loss of weight, constipation and gastritis with hematemesis.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Olive sign. An enlarged pylorus is palpable.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 err="1" smtClean="0"/>
              <a:t>Succution</a:t>
            </a:r>
            <a:r>
              <a:rPr lang="en-US" altLang="en-US" dirty="0" smtClean="0"/>
              <a:t> splash.</a:t>
            </a:r>
          </a:p>
        </p:txBody>
      </p:sp>
    </p:spTree>
    <p:extLst>
      <p:ext uri="{BB962C8B-B14F-4D97-AF65-F5344CB8AC3E}">
        <p14:creationId xmlns:p14="http://schemas.microsoft.com/office/powerpoint/2010/main" val="23193894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dirty="0" smtClean="0"/>
              <a:t>Pathophysiology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Diffuse hypertrophy and hyperplasia of the smooth muscle of the antrum of the stomach and pylorus proper narrow the channel, which then become easily obstructed.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/>
              <a:t>Gastritis, hematemesis and dehydration 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/>
              <a:t>Hypokalemic, </a:t>
            </a:r>
            <a:r>
              <a:rPr lang="en-US" altLang="en-US" dirty="0" err="1"/>
              <a:t>hypochloremic</a:t>
            </a:r>
            <a:r>
              <a:rPr lang="en-US" altLang="en-US" dirty="0"/>
              <a:t>, metabolic alkalosis.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5658643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u="sng" dirty="0" smtClean="0"/>
              <a:t>Etiology</a:t>
            </a:r>
            <a:r>
              <a:rPr lang="en-US" altLang="en-US" dirty="0" smtClean="0"/>
              <a:t> 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800" smtClean="0"/>
              <a:t>Unknown, many theories, multifactorial, with proven genetic x-linked factor as well as uncertain environmental factors.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 smtClean="0"/>
              <a:t>Failure of relaxation of the pyloric musculature.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 smtClean="0"/>
              <a:t>Abnormal ganglion innervation.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 smtClean="0"/>
              <a:t>Deregulation of VIP and nitric oxide.</a:t>
            </a:r>
          </a:p>
        </p:txBody>
      </p:sp>
    </p:spTree>
    <p:extLst>
      <p:ext uri="{BB962C8B-B14F-4D97-AF65-F5344CB8AC3E}">
        <p14:creationId xmlns:p14="http://schemas.microsoft.com/office/powerpoint/2010/main" val="81889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u="sng" dirty="0" smtClean="0"/>
              <a:t>Etiology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Regardless of mechanism, it is a predictable process, occurring several weeks after birth and resolving after transitory muscle hypertrophy, even when not treated with </a:t>
            </a:r>
            <a:r>
              <a:rPr lang="en-US" altLang="en-US" dirty="0" err="1" smtClean="0"/>
              <a:t>myotomy</a:t>
            </a:r>
            <a:r>
              <a:rPr lang="en-US" altLang="en-US" dirty="0" smtClean="0"/>
              <a:t>.</a:t>
            </a:r>
          </a:p>
          <a:p>
            <a:pPr eaLnBrk="1" hangingPunct="1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931275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u="sng" dirty="0" smtClean="0"/>
              <a:t>Diagnosis</a:t>
            </a:r>
            <a:r>
              <a:rPr lang="en-US" altLang="en-US" b="1" dirty="0" smtClean="0"/>
              <a:t> 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800" dirty="0" smtClean="0"/>
              <a:t>Clinical features in 80-90%, </a:t>
            </a:r>
          </a:p>
          <a:p>
            <a:pPr eaLnBrk="1" hangingPunct="1"/>
            <a:r>
              <a:rPr lang="en-US" altLang="en-US" sz="2800" dirty="0" smtClean="0"/>
              <a:t>gastric peristalsis, </a:t>
            </a:r>
          </a:p>
          <a:p>
            <a:pPr eaLnBrk="1" hangingPunct="1"/>
            <a:r>
              <a:rPr lang="en-US" altLang="en-US" sz="2800" dirty="0" smtClean="0"/>
              <a:t>palpation of an olive like mass in the right Para umbilical region. </a:t>
            </a:r>
          </a:p>
          <a:p>
            <a:pPr eaLnBrk="1" hangingPunct="1"/>
            <a:r>
              <a:rPr lang="en-US" altLang="en-US" sz="2800" dirty="0" smtClean="0"/>
              <a:t> Ba. swallow and meal, (string sign), </a:t>
            </a:r>
          </a:p>
          <a:p>
            <a:pPr eaLnBrk="1" hangingPunct="1"/>
            <a:r>
              <a:rPr lang="en-US" altLang="en-US" sz="2800" dirty="0" smtClean="0"/>
              <a:t>U/S doughnut sign, </a:t>
            </a:r>
          </a:p>
          <a:p>
            <a:pPr eaLnBrk="1" hangingPunct="1"/>
            <a:r>
              <a:rPr lang="en-US" altLang="en-US" sz="2800" dirty="0" smtClean="0"/>
              <a:t>serum electrolytes, blood PH.</a:t>
            </a:r>
            <a:endParaRPr lang="en-US" altLang="en-US" sz="2800" u="sng" dirty="0" smtClean="0"/>
          </a:p>
          <a:p>
            <a:pPr eaLnBrk="1" hangingPunct="1"/>
            <a:endParaRPr lang="en-US" alt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2214881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</TotalTime>
  <Words>821</Words>
  <Application>Microsoft Office PowerPoint</Application>
  <PresentationFormat>On-screen Show (4:3)</PresentationFormat>
  <Paragraphs>130</Paragraphs>
  <Slides>38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38</vt:i4>
      </vt:variant>
    </vt:vector>
  </HeadingPairs>
  <TitlesOfParts>
    <vt:vector size="41" baseType="lpstr">
      <vt:lpstr>Blends</vt:lpstr>
      <vt:lpstr>1_Blends</vt:lpstr>
      <vt:lpstr>2_Blends</vt:lpstr>
      <vt:lpstr>Pyloric Stenosis (HPS)</vt:lpstr>
      <vt:lpstr>Clinical features </vt:lpstr>
      <vt:lpstr>Clinical features </vt:lpstr>
      <vt:lpstr>Clinical features</vt:lpstr>
      <vt:lpstr>Clinical features</vt:lpstr>
      <vt:lpstr>Pathophysiology</vt:lpstr>
      <vt:lpstr>Etiology </vt:lpstr>
      <vt:lpstr>Etiology</vt:lpstr>
      <vt:lpstr>Diagnosis </vt:lpstr>
      <vt:lpstr>Differential Diagnosis All causes of vomiting </vt:lpstr>
      <vt:lpstr>Fluid and Electrolytes disturbances and kidney response: </vt:lpstr>
      <vt:lpstr>Fluid and Electrolytes disturbances and kidney response:</vt:lpstr>
      <vt:lpstr>Treatment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Intussusception </vt:lpstr>
      <vt:lpstr>definition </vt:lpstr>
      <vt:lpstr>incidence </vt:lpstr>
      <vt:lpstr>Clinical features </vt:lpstr>
      <vt:lpstr>Clinical features </vt:lpstr>
      <vt:lpstr>Etiology </vt:lpstr>
      <vt:lpstr>Pathophysiology</vt:lpstr>
      <vt:lpstr>Diagnosis </vt:lpstr>
      <vt:lpstr>Diff. Diagnosis </vt:lpstr>
      <vt:lpstr>Management </vt:lpstr>
      <vt:lpstr>Operative: indications</vt:lpstr>
      <vt:lpstr>Surgery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Surgical conditions in infancy</dc:title>
  <dc:creator>Omari</dc:creator>
  <cp:lastModifiedBy>Omari</cp:lastModifiedBy>
  <cp:revision>16</cp:revision>
  <dcterms:created xsi:type="dcterms:W3CDTF">2015-10-31T11:34:53Z</dcterms:created>
  <dcterms:modified xsi:type="dcterms:W3CDTF">2016-11-27T19:26:54Z</dcterms:modified>
</cp:coreProperties>
</file>