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10A6-FBF5-4411-AF42-7E9197C99BF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6CC0-2FF3-4F2E-9D3E-C0F08333DC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</a:t>
            </a:fld>
            <a:endParaRPr sz="1200">
              <a:solidFill>
                <a:srgbClr val="FFFFFF"/>
              </a:solidFill>
            </a:endParaRPr>
          </a:p>
        </p:txBody>
      </p:sp>
      <p:sp>
        <p:nvSpPr>
          <p:cNvPr id="339" name="Shape 339"/>
          <p:cNvSpPr>
            <a:spLocks noGrp="1"/>
          </p:cNvSpPr>
          <p:nvPr>
            <p:ph type="body" idx="4294967295"/>
          </p:nvPr>
        </p:nvSpPr>
        <p:spPr>
          <a:xfrm>
            <a:off x="81822" y="1498930"/>
            <a:ext cx="9374718" cy="269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70890" lvl="0" indent="-270890" defTabSz="722376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00"/>
                </a:solidFill>
              </a:rPr>
              <a:t>Arteries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FF"/>
                </a:solidFill>
              </a:rPr>
              <a:t>The splenic.a 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FF"/>
                </a:solidFill>
              </a:rPr>
              <a:t> The superior  pancreaticoduodenal .a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FF"/>
                </a:solidFill>
              </a:rPr>
              <a:t> Inferior pancreaticoduodenal arteries.a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607">
              <a:solidFill>
                <a:srgbClr val="FFFFFF"/>
              </a:solidFill>
            </a:endParaRPr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00"/>
                </a:solidFill>
              </a:rPr>
              <a:t>Veins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FF"/>
                </a:solidFill>
              </a:rPr>
              <a:t>The corresponding veins drain into the portal system.</a:t>
            </a:r>
          </a:p>
        </p:txBody>
      </p:sp>
      <p:sp>
        <p:nvSpPr>
          <p:cNvPr id="340" name="Shape 340"/>
          <p:cNvSpPr>
            <a:spLocks noGrp="1"/>
          </p:cNvSpPr>
          <p:nvPr>
            <p:ph type="title" idx="4294967295"/>
          </p:nvPr>
        </p:nvSpPr>
        <p:spPr>
          <a:xfrm>
            <a:off x="457200" y="257704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Blood Supply of pancreas</a:t>
            </a:r>
            <a:br>
              <a:rPr sz="3564">
                <a:solidFill>
                  <a:srgbClr val="FFFFFF"/>
                </a:solidFill>
              </a:rPr>
            </a:br>
            <a:endParaRPr sz="3564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 idx="4294967295"/>
          </p:nvPr>
        </p:nvSpPr>
        <p:spPr>
          <a:xfrm>
            <a:off x="457200" y="54504"/>
            <a:ext cx="8229600" cy="802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Spleen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idx="4294967295"/>
          </p:nvPr>
        </p:nvSpPr>
        <p:spPr>
          <a:xfrm>
            <a:off x="101600" y="762000"/>
            <a:ext cx="5105400" cy="5972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32613" lvl="0" indent="-332613" defTabSz="886968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3104">
                <a:solidFill>
                  <a:srgbClr val="FFFF00"/>
                </a:solidFill>
              </a:rPr>
              <a:t>Peritoneum</a:t>
            </a:r>
          </a:p>
          <a:p>
            <a:pPr marL="249459" lvl="0" indent="-249459" defTabSz="886968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</a:rPr>
              <a:t>The spleen is completely covered with peritoneum </a:t>
            </a:r>
            <a:r>
              <a:rPr sz="2328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328">
                <a:solidFill>
                  <a:srgbClr val="FFFF00"/>
                </a:solidFill>
              </a:rPr>
              <a:t>intraperitoneal</a:t>
            </a:r>
            <a:r>
              <a:rPr sz="2328">
                <a:solidFill>
                  <a:srgbClr val="FFFFFF"/>
                </a:solidFill>
              </a:rPr>
              <a:t> organ</a:t>
            </a:r>
          </a:p>
          <a:p>
            <a:pPr marL="332613" lvl="0" indent="-332613" defTabSz="886968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328">
              <a:solidFill>
                <a:srgbClr val="FFFFFF"/>
              </a:solidFill>
            </a:endParaRPr>
          </a:p>
          <a:p>
            <a:pPr marL="249459" lvl="0" indent="-249459" defTabSz="886968">
              <a:spcBef>
                <a:spcPts val="500"/>
              </a:spcBef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00"/>
                </a:solidFill>
              </a:rPr>
              <a:t>Two ligaments</a:t>
            </a:r>
          </a:p>
          <a:p>
            <a:pPr marL="332613" lvl="0" indent="-332613" defTabSz="886968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</a:rPr>
              <a:t>1- </a:t>
            </a:r>
            <a:r>
              <a:rPr sz="2328">
                <a:solidFill>
                  <a:srgbClr val="FFFF00"/>
                </a:solidFill>
              </a:rPr>
              <a:t>the gastrosplenic omentum </a:t>
            </a:r>
            <a:r>
              <a:rPr sz="2328">
                <a:solidFill>
                  <a:srgbClr val="FFFFFF"/>
                </a:solidFill>
              </a:rPr>
              <a:t>(ligament)</a:t>
            </a:r>
            <a:r>
              <a:rPr sz="2328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328">
                <a:solidFill>
                  <a:srgbClr val="FFFFFF"/>
                </a:solidFill>
              </a:rPr>
              <a:t>between the spleen &amp; the greater curvature of the stomach (carrying the short gastric and left gastroepiploic vessels)</a:t>
            </a:r>
          </a:p>
          <a:p>
            <a:pPr marL="332613" lvl="0" indent="-332613" defTabSz="886968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</a:rPr>
              <a:t>2-  </a:t>
            </a:r>
            <a:r>
              <a:rPr sz="2328">
                <a:solidFill>
                  <a:srgbClr val="FFFF00"/>
                </a:solidFill>
              </a:rPr>
              <a:t>splenicorenal ligament</a:t>
            </a:r>
            <a:r>
              <a:rPr sz="2328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328">
                <a:solidFill>
                  <a:srgbClr val="FFFF00"/>
                </a:solidFill>
              </a:rPr>
              <a:t> </a:t>
            </a:r>
            <a:r>
              <a:rPr sz="2328">
                <a:solidFill>
                  <a:srgbClr val="FFFFFF"/>
                </a:solidFill>
              </a:rPr>
              <a:t>between spleen &amp; kidney (carrying the splenic vessels and the tail of the pancreas).</a:t>
            </a:r>
          </a:p>
        </p:txBody>
      </p:sp>
      <p:pic>
        <p:nvPicPr>
          <p:cNvPr id="369" name="网膜囊（简图）.png" descr="网膜囊（简图）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16818" y="1320800"/>
            <a:ext cx="3979612" cy="301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 idx="4294967295"/>
          </p:nvPr>
        </p:nvSpPr>
        <p:spPr>
          <a:xfrm>
            <a:off x="-1828800" y="3704"/>
            <a:ext cx="8229600" cy="7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Spleen......cont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idx="4294967295"/>
          </p:nvPr>
        </p:nvSpPr>
        <p:spPr>
          <a:xfrm>
            <a:off x="101600" y="863600"/>
            <a:ext cx="4114800" cy="590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 u="sng">
                <a:solidFill>
                  <a:srgbClr val="FFFF00"/>
                </a:solidFill>
              </a:rPr>
              <a:t>Size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1 inch thick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3 inch broad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5 inch long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280">
              <a:solidFill>
                <a:srgbClr val="FFFFFF"/>
              </a:solidFill>
            </a:endParaRP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 u="sng">
                <a:solidFill>
                  <a:srgbClr val="FFFF00"/>
                </a:solidFill>
              </a:rPr>
              <a:t>Weight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7 ounce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280">
              <a:solidFill>
                <a:srgbClr val="FFFFFF"/>
              </a:solidFill>
            </a:endParaRP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 u="sng">
                <a:solidFill>
                  <a:srgbClr val="FFFF00"/>
                </a:solidFill>
              </a:rPr>
              <a:t>Shape </a:t>
            </a:r>
            <a:r>
              <a:rPr sz="2280" u="sng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280" u="sng">
                <a:solidFill>
                  <a:srgbClr val="FFFF00"/>
                </a:solidFill>
              </a:rPr>
              <a:t>variable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2 ends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2 borders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2 surfaces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280">
              <a:solidFill>
                <a:srgbClr val="FFFFFF"/>
              </a:solidFill>
            </a:endParaRP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 u="sng">
                <a:solidFill>
                  <a:srgbClr val="FFFF00"/>
                </a:solidFill>
              </a:rPr>
              <a:t>Notched </a:t>
            </a:r>
          </a:p>
          <a:p>
            <a:pPr marL="325754" lvl="0" indent="-325754" defTabSz="86868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- Due to lobulation in embryo</a:t>
            </a:r>
          </a:p>
        </p:txBody>
      </p:sp>
      <p:pic>
        <p:nvPicPr>
          <p:cNvPr id="373" name="11.jpg" descr="1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00600" y="465468"/>
            <a:ext cx="4343400" cy="3437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Spleen.jpg" descr="Spleen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00600" y="3934817"/>
            <a:ext cx="4343400" cy="3204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 idx="4294967295"/>
          </p:nvPr>
        </p:nvSpPr>
        <p:spPr>
          <a:xfrm>
            <a:off x="76200" y="36314"/>
            <a:ext cx="3733800" cy="98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 algn="l" defTabSz="859536">
              <a:defRPr sz="1800">
                <a:solidFill>
                  <a:srgbClr val="000000"/>
                </a:solidFill>
              </a:defRPr>
            </a:pPr>
            <a:r>
              <a:rPr sz="3008" b="1">
                <a:solidFill>
                  <a:srgbClr val="FFFFFF"/>
                </a:solidFill>
              </a:rPr>
              <a:t>Surfaces of spleen</a:t>
            </a:r>
            <a:br>
              <a:rPr sz="3008" b="1">
                <a:solidFill>
                  <a:srgbClr val="FFFFFF"/>
                </a:solidFill>
              </a:rPr>
            </a:br>
            <a:endParaRPr sz="3008" b="1">
              <a:solidFill>
                <a:srgbClr val="FFFFFF"/>
              </a:solidFill>
            </a:endParaRPr>
          </a:p>
        </p:txBody>
      </p:sp>
      <p:sp>
        <p:nvSpPr>
          <p:cNvPr id="377" name="Shape 377"/>
          <p:cNvSpPr>
            <a:spLocks noGrp="1"/>
          </p:cNvSpPr>
          <p:nvPr>
            <p:ph type="body" idx="4294967295"/>
          </p:nvPr>
        </p:nvSpPr>
        <p:spPr>
          <a:xfrm>
            <a:off x="228600" y="984250"/>
            <a:ext cx="3733800" cy="488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defTabSz="822959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20" b="1" u="sng">
                <a:solidFill>
                  <a:srgbClr val="FFFF00"/>
                </a:solidFill>
              </a:rPr>
              <a:t>2 surfaces</a:t>
            </a:r>
          </a:p>
          <a:p>
            <a:pPr marL="0" lvl="0" indent="0" defTabSz="822959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59">
                <a:solidFill>
                  <a:srgbClr val="FFFFFF"/>
                </a:solidFill>
              </a:rPr>
              <a:t>- Diaphragmatic surface</a:t>
            </a:r>
          </a:p>
          <a:p>
            <a:pPr marL="0" lvl="0" indent="0" defTabSz="822959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59">
                <a:solidFill>
                  <a:srgbClr val="FFFFFF"/>
                </a:solidFill>
              </a:rPr>
              <a:t>- Visceral surface</a:t>
            </a:r>
          </a:p>
          <a:p>
            <a:pPr marL="0" lvl="0" indent="0" defTabSz="822959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159">
              <a:solidFill>
                <a:srgbClr val="FFFFFF"/>
              </a:solidFill>
            </a:endParaRPr>
          </a:p>
          <a:p>
            <a:pPr marL="0" lvl="0" indent="0" defTabSz="822959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20" b="1" u="sng">
                <a:solidFill>
                  <a:srgbClr val="FFFF00"/>
                </a:solidFill>
              </a:rPr>
              <a:t>1- Diaphragmatic surface</a:t>
            </a:r>
          </a:p>
          <a:p>
            <a:pPr marL="0" lvl="0" indent="0" defTabSz="822959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60">
                <a:solidFill>
                  <a:srgbClr val="FFFFFF"/>
                </a:solidFill>
              </a:rPr>
              <a:t>- </a:t>
            </a:r>
            <a:r>
              <a:rPr sz="2159">
                <a:solidFill>
                  <a:srgbClr val="FFFFFF"/>
                </a:solidFill>
              </a:rPr>
              <a:t>Has Post- lat.relation</a:t>
            </a:r>
          </a:p>
          <a:p>
            <a:pPr marL="0" lvl="0" indent="0" defTabSz="822959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59">
                <a:solidFill>
                  <a:srgbClr val="FFFFFF"/>
                </a:solidFill>
              </a:rPr>
              <a:t>- Convex</a:t>
            </a:r>
          </a:p>
          <a:p>
            <a:pPr marL="0" lvl="0" indent="0" defTabSz="822959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59">
                <a:solidFill>
                  <a:srgbClr val="FFFFFF"/>
                </a:solidFill>
              </a:rPr>
              <a:t>- Smooth</a:t>
            </a:r>
          </a:p>
          <a:p>
            <a:pPr marL="0" lvl="0" indent="0" defTabSz="822959">
              <a:spcBef>
                <a:spcPts val="5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159">
                <a:solidFill>
                  <a:srgbClr val="FFFFFF"/>
                </a:solidFill>
              </a:rPr>
              <a:t>Diaphragm separates it from </a:t>
            </a:r>
          </a:p>
          <a:p>
            <a:pPr marL="0" lvl="0" indent="0" defTabSz="822959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59">
                <a:solidFill>
                  <a:srgbClr val="FFFFFF"/>
                </a:solidFill>
              </a:rPr>
              <a:t>    - Pleura &amp; lung</a:t>
            </a:r>
          </a:p>
          <a:p>
            <a:pPr marL="0" lvl="0" indent="0" defTabSz="822959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59">
                <a:solidFill>
                  <a:srgbClr val="FFFFFF"/>
                </a:solidFill>
              </a:rPr>
              <a:t>    - Ribs 9,10 ,11</a:t>
            </a:r>
          </a:p>
        </p:txBody>
      </p:sp>
      <p:pic>
        <p:nvPicPr>
          <p:cNvPr id="378" name="Gray533.png" descr="http://upload.wikimedia.org/wikipedia/commons/3/3b/Gray53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76422" y="101600"/>
            <a:ext cx="5267260" cy="6417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13</a:t>
            </a:fld>
            <a:endParaRPr sz="1200">
              <a:solidFill>
                <a:srgbClr val="FFFFFF"/>
              </a:solidFill>
            </a:endParaRPr>
          </a:p>
        </p:txBody>
      </p:sp>
      <p:pic>
        <p:nvPicPr>
          <p:cNvPr id="381" name="spleen.png" descr="D:\صور تشريح\spleen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46716" y="-1"/>
            <a:ext cx="6952061" cy="7020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 idx="4294967295"/>
          </p:nvPr>
        </p:nvSpPr>
        <p:spPr>
          <a:xfrm>
            <a:off x="457200" y="-6403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Spleen…..cont</a:t>
            </a:r>
          </a:p>
        </p:txBody>
      </p:sp>
      <p:sp>
        <p:nvSpPr>
          <p:cNvPr id="384" name="Shape 384"/>
          <p:cNvSpPr>
            <a:spLocks noGrp="1"/>
          </p:cNvSpPr>
          <p:nvPr>
            <p:ph type="body" idx="4294967295"/>
          </p:nvPr>
        </p:nvSpPr>
        <p:spPr>
          <a:xfrm>
            <a:off x="304800" y="1041400"/>
            <a:ext cx="42672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u="sng">
                <a:solidFill>
                  <a:srgbClr val="FFFF00"/>
                </a:solidFill>
              </a:rPr>
              <a:t>2- Visceral surface</a:t>
            </a:r>
          </a:p>
          <a:p>
            <a:pPr marL="257175" lvl="0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Has Ant- med. Relations</a:t>
            </a:r>
          </a:p>
          <a:p>
            <a:pPr marL="257175" lvl="0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It </a:t>
            </a:r>
            <a:r>
              <a:rPr sz="2400">
                <a:solidFill>
                  <a:srgbClr val="FFFFFF"/>
                </a:solidFill>
              </a:rPr>
              <a:t>is divided by a ridge into</a:t>
            </a: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1-  An anterior or gastric </a:t>
            </a: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2-  A posterior or renal portion.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00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</a:rPr>
              <a:t>Lower  extremity has</a:t>
            </a:r>
          </a:p>
          <a:p>
            <a:pPr marL="257175" lvl="0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Colic surface</a:t>
            </a:r>
          </a:p>
          <a:p>
            <a:pPr marL="257175" lvl="0" indent="-25717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Pancreatic surface</a:t>
            </a:r>
          </a:p>
        </p:txBody>
      </p:sp>
      <p:pic>
        <p:nvPicPr>
          <p:cNvPr id="385" name="Gray1188.png" descr="File:Gray1188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23581" y="956997"/>
            <a:ext cx="4722019" cy="5901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008313" cy="717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Spleen……cont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4294967295"/>
          </p:nvPr>
        </p:nvSpPr>
        <p:spPr>
          <a:xfrm>
            <a:off x="457200" y="1435100"/>
            <a:ext cx="3415573" cy="524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Gastric surface</a:t>
            </a:r>
            <a:endParaRPr sz="2800">
              <a:solidFill>
                <a:srgbClr val="FFFF00"/>
              </a:solidFill>
            </a:endParaRPr>
          </a:p>
          <a:p>
            <a:pPr marL="0" lv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- </a:t>
            </a:r>
            <a:r>
              <a:rPr sz="2000">
                <a:solidFill>
                  <a:srgbClr val="FFFFFF"/>
                </a:solidFill>
              </a:rPr>
              <a:t>Extends forward, upward, and medialward</a:t>
            </a:r>
          </a:p>
          <a:p>
            <a:pPr marL="0" lv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 -  Broad and concave</a:t>
            </a:r>
          </a:p>
          <a:p>
            <a:pPr marL="0" lv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- Related to stomach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</a:endParaRP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Renal surface</a:t>
            </a:r>
            <a:endParaRPr sz="2800">
              <a:solidFill>
                <a:srgbClr val="FFFF00"/>
              </a:solidFill>
            </a:endParaRPr>
          </a:p>
          <a:p>
            <a:pPr marL="0" lvl="0" indent="0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 Directed medialward  and downward. </a:t>
            </a:r>
          </a:p>
          <a:p>
            <a:pPr marL="0" lvl="0" indent="0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It is somewhat flattened</a:t>
            </a:r>
          </a:p>
          <a:p>
            <a:pPr marL="0" lv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- Related to Lt.kidney</a:t>
            </a:r>
          </a:p>
        </p:txBody>
      </p:sp>
      <p:pic>
        <p:nvPicPr>
          <p:cNvPr id="389" name="Gray1188.png" descr="File:Gray1188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22236" y="-92756"/>
            <a:ext cx="5321764" cy="7043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Spleen…..cont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81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FFFF"/>
                </a:solidFill>
              </a:rPr>
              <a:t> The </a:t>
            </a:r>
            <a:r>
              <a:rPr sz="3200" b="1" u="sng">
                <a:solidFill>
                  <a:srgbClr val="FFFFFF"/>
                </a:solidFill>
              </a:rPr>
              <a:t>lower extremity</a:t>
            </a:r>
            <a:r>
              <a:rPr sz="3200" u="sng">
                <a:solidFill>
                  <a:srgbClr val="FFFFFF"/>
                </a:solidFill>
              </a:rPr>
              <a:t> </a:t>
            </a:r>
            <a:r>
              <a:rPr sz="3200">
                <a:solidFill>
                  <a:srgbClr val="FFFFFF"/>
                </a:solidFill>
              </a:rPr>
              <a:t>or </a:t>
            </a:r>
            <a:r>
              <a:rPr sz="3200" b="1">
                <a:solidFill>
                  <a:srgbClr val="FFFF00"/>
                </a:solidFill>
              </a:rPr>
              <a:t>colic surface</a:t>
            </a: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It is flat</a:t>
            </a: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Triangular in shape</a:t>
            </a: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Rests upon the left flexure of the colon and the phrenicocolic ligament, and is generally in contact with the tail of the pancreas </a:t>
            </a:r>
            <a:r>
              <a:rPr sz="3200">
                <a:solidFill>
                  <a:srgbClr val="FFFF00"/>
                </a:solidFill>
              </a:rPr>
              <a:t>(pancreatic surface)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Spleen….cont</a:t>
            </a:r>
          </a:p>
        </p:txBody>
      </p:sp>
      <p:sp>
        <p:nvSpPr>
          <p:cNvPr id="395" name="Shape 395"/>
          <p:cNvSpPr>
            <a:spLocks noGrp="1"/>
          </p:cNvSpPr>
          <p:nvPr>
            <p:ph type="body" idx="4294967295"/>
          </p:nvPr>
        </p:nvSpPr>
        <p:spPr>
          <a:xfrm>
            <a:off x="152400" y="1600200"/>
            <a:ext cx="4495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Hilum of spleen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- Splenic . A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ant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- Splenic . v 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post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- Tail of pancreas</a:t>
            </a:r>
          </a:p>
        </p:txBody>
      </p:sp>
      <p:pic>
        <p:nvPicPr>
          <p:cNvPr id="396" name="11.jpg" descr="1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34870" y="1524000"/>
            <a:ext cx="530913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title" idx="4294967295"/>
          </p:nvPr>
        </p:nvSpPr>
        <p:spPr>
          <a:xfrm>
            <a:off x="423333" y="-66212"/>
            <a:ext cx="8709885" cy="78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Spleen..cont</a:t>
            </a:r>
          </a:p>
        </p:txBody>
      </p:sp>
      <p:sp>
        <p:nvSpPr>
          <p:cNvPr id="399" name="Shape 399"/>
          <p:cNvSpPr>
            <a:spLocks noGrp="1"/>
          </p:cNvSpPr>
          <p:nvPr>
            <p:ph type="body" idx="4294967295"/>
          </p:nvPr>
        </p:nvSpPr>
        <p:spPr>
          <a:xfrm>
            <a:off x="67733" y="1016000"/>
            <a:ext cx="4419601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FF00"/>
                </a:solidFill>
              </a:rPr>
              <a:t>Borders of spleen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1- sup. Border </a:t>
            </a:r>
            <a:endParaRPr sz="2800">
              <a:solidFill>
                <a:srgbClr val="FFFFFF"/>
              </a:solidFill>
            </a:endParaRPr>
          </a:p>
          <a:p>
            <a:pPr marL="300037" lvl="0" indent="-30003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It is free</a:t>
            </a:r>
          </a:p>
          <a:p>
            <a:pPr marL="300037" lvl="0" indent="-30003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Sharp</a:t>
            </a:r>
          </a:p>
          <a:p>
            <a:pPr marL="300037" lvl="0" indent="-30003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Thin</a:t>
            </a:r>
          </a:p>
          <a:p>
            <a:pPr marL="300037" lvl="0" indent="-30003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Often notched(sup.notch), especially below</a:t>
            </a:r>
          </a:p>
          <a:p>
            <a:pPr marL="300037" lvl="0" indent="-300037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It separates the diaphragmatic surface from the gastric surface</a:t>
            </a:r>
          </a:p>
        </p:txBody>
      </p:sp>
      <p:pic>
        <p:nvPicPr>
          <p:cNvPr id="400" name="11.jpg" descr="1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62119" y="1219200"/>
            <a:ext cx="4781881" cy="563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title" idx="4294967295"/>
          </p:nvPr>
        </p:nvSpPr>
        <p:spPr>
          <a:xfrm>
            <a:off x="457200" y="-6403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Spleen……cont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idx="4294967295"/>
          </p:nvPr>
        </p:nvSpPr>
        <p:spPr>
          <a:xfrm>
            <a:off x="67733" y="956732"/>
            <a:ext cx="4443678" cy="567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70890" lvl="0" indent="-270890" defTabSz="722376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00"/>
                </a:solidFill>
              </a:rPr>
              <a:t>2- inferior border</a:t>
            </a:r>
          </a:p>
          <a:p>
            <a:pPr marL="270890" lvl="0" indent="-270890" defTabSz="722376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607">
              <a:solidFill>
                <a:srgbClr val="FFFFFF"/>
              </a:solidFill>
            </a:endParaRPr>
          </a:p>
          <a:p>
            <a:pPr marL="270890" lvl="0" indent="-270890" defTabSz="722376">
              <a:spcBef>
                <a:spcPts val="3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FF"/>
                </a:solidFill>
              </a:rPr>
              <a:t>More rounded and blunter</a:t>
            </a:r>
          </a:p>
          <a:p>
            <a:pPr marL="270890" lvl="0" indent="-270890" defTabSz="722376">
              <a:spcBef>
                <a:spcPts val="3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607">
              <a:solidFill>
                <a:srgbClr val="FFFFFF"/>
              </a:solidFill>
            </a:endParaRPr>
          </a:p>
          <a:p>
            <a:pPr marL="270890" lvl="0" indent="-270890" defTabSz="722376">
              <a:spcBef>
                <a:spcPts val="3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FF"/>
                </a:solidFill>
              </a:rPr>
              <a:t>Separates the renal from the diaphragmatic surface; </a:t>
            </a:r>
          </a:p>
          <a:p>
            <a:pPr marL="270890" lvl="0" indent="-270890" defTabSz="722376">
              <a:spcBef>
                <a:spcPts val="3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607">
              <a:solidFill>
                <a:srgbClr val="FFFFFF"/>
              </a:solidFill>
            </a:endParaRPr>
          </a:p>
          <a:p>
            <a:pPr marL="270890" lvl="0" indent="-270890" defTabSz="722376">
              <a:spcBef>
                <a:spcPts val="3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FF"/>
                </a:solidFill>
              </a:rPr>
              <a:t>It corresponds to the lower border of the eleventh rib </a:t>
            </a:r>
          </a:p>
          <a:p>
            <a:pPr marL="270890" lvl="0" indent="-270890" defTabSz="722376">
              <a:spcBef>
                <a:spcPts val="3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607">
              <a:solidFill>
                <a:srgbClr val="FFFFFF"/>
              </a:solidFill>
            </a:endParaRPr>
          </a:p>
          <a:p>
            <a:pPr marL="270890" lvl="0" indent="-270890" defTabSz="722376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7">
                <a:solidFill>
                  <a:srgbClr val="FFFFFF"/>
                </a:solidFill>
              </a:rPr>
              <a:t>-  lies between the diaphragm and left kidney.</a:t>
            </a:r>
          </a:p>
        </p:txBody>
      </p:sp>
      <p:pic>
        <p:nvPicPr>
          <p:cNvPr id="404" name="11.jpg" descr="1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85282" y="1126066"/>
            <a:ext cx="4641785" cy="533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 idx="4294967295"/>
          </p:nvPr>
        </p:nvSpPr>
        <p:spPr>
          <a:xfrm>
            <a:off x="457200" y="257704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Blood Supply of pancreas</a:t>
            </a:r>
            <a:br>
              <a:rPr sz="3564">
                <a:solidFill>
                  <a:srgbClr val="FFFFFF"/>
                </a:solidFill>
              </a:rPr>
            </a:br>
            <a:endParaRPr sz="3564">
              <a:solidFill>
                <a:srgbClr val="FFFFFF"/>
              </a:solidFill>
            </a:endParaRPr>
          </a:p>
        </p:txBody>
      </p:sp>
      <p:pic>
        <p:nvPicPr>
          <p:cNvPr id="343" name="353.jpg" descr="353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51462" y="1631950"/>
            <a:ext cx="9246924" cy="5226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/>
          </p:cNvSpPr>
          <p:nvPr>
            <p:ph type="title" idx="4294967295"/>
          </p:nvPr>
        </p:nvSpPr>
        <p:spPr>
          <a:xfrm>
            <a:off x="457199" y="10649"/>
            <a:ext cx="8229602" cy="759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Spleen….cont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4294967295"/>
          </p:nvPr>
        </p:nvSpPr>
        <p:spPr>
          <a:xfrm>
            <a:off x="-16934" y="1006706"/>
            <a:ext cx="4031524" cy="5568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spcBef>
                <a:spcPts val="500"/>
              </a:spcBef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FFFFFF"/>
              </a:solidFill>
            </a:endParaRPr>
          </a:p>
          <a:p>
            <a:pPr lvl="0">
              <a:spcBef>
                <a:spcPts val="500"/>
              </a:spcBef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 u="sng">
                <a:solidFill>
                  <a:srgbClr val="FFFF00"/>
                </a:solidFill>
              </a:rPr>
              <a:t>Intermediate margin </a:t>
            </a:r>
            <a:r>
              <a:rPr sz="2600">
                <a:solidFill>
                  <a:srgbClr val="FFFFFF"/>
                </a:solidFill>
              </a:rPr>
              <a:t>is the ridge which separates the renal and gastric surfaces.</a:t>
            </a: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endParaRPr sz="2600" i="1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endParaRPr sz="2600" i="1">
              <a:solidFill>
                <a:srgbClr val="FFFFFF"/>
              </a:solidFill>
            </a:endParaRPr>
          </a:p>
          <a:p>
            <a:pPr lvl="0">
              <a:spcBef>
                <a:spcPts val="500"/>
              </a:spcBef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600" i="1" u="sng">
                <a:solidFill>
                  <a:srgbClr val="FFFF00"/>
                </a:solidFill>
              </a:rPr>
              <a:t>Internal border</a:t>
            </a:r>
            <a:r>
              <a:rPr sz="2600" u="sng">
                <a:solidFill>
                  <a:srgbClr val="FFFF00"/>
                </a:solidFill>
              </a:rPr>
              <a:t> </a:t>
            </a:r>
            <a:r>
              <a:rPr sz="2600">
                <a:solidFill>
                  <a:srgbClr val="FFFFFF"/>
                </a:solidFill>
              </a:rPr>
              <a:t>separates the diaphragmatic from the colic surface.</a:t>
            </a:r>
          </a:p>
        </p:txBody>
      </p:sp>
      <p:pic>
        <p:nvPicPr>
          <p:cNvPr id="408" name="Gray1188.png" descr="File:Gray1188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36747" y="914400"/>
            <a:ext cx="5161824" cy="575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 idx="4294967295"/>
          </p:nvPr>
        </p:nvSpPr>
        <p:spPr>
          <a:xfrm>
            <a:off x="220133" y="105304"/>
            <a:ext cx="8229601" cy="71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68680">
              <a:defRPr sz="41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80">
                <a:solidFill>
                  <a:srgbClr val="FFFFFF"/>
                </a:solidFill>
              </a:rPr>
              <a:t>Spleen…cont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4294967295"/>
          </p:nvPr>
        </p:nvSpPr>
        <p:spPr>
          <a:xfrm>
            <a:off x="67733" y="1380066"/>
            <a:ext cx="3164947" cy="5363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00037" lvl="0" indent="-300037">
              <a:spcBef>
                <a:spcPts val="600"/>
              </a:spcBef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 u="sng">
                <a:solidFill>
                  <a:srgbClr val="FFFF00"/>
                </a:solidFill>
              </a:rPr>
              <a:t>2 Ends</a:t>
            </a:r>
          </a:p>
          <a:p>
            <a:pPr lvl="0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800" u="sng">
              <a:solidFill>
                <a:srgbClr val="FFFF00"/>
              </a:solidFill>
            </a:endParaRPr>
          </a:p>
          <a:p>
            <a:pPr marL="300037" lvl="0" indent="-300037">
              <a:spcBef>
                <a:spcPts val="600"/>
              </a:spcBef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00"/>
                </a:solidFill>
              </a:rPr>
              <a:t>Med.end</a:t>
            </a:r>
            <a:r>
              <a:rPr sz="28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00">
                <a:solidFill>
                  <a:srgbClr val="FFFFFF"/>
                </a:solidFill>
              </a:rPr>
              <a:t>sup &amp; back</a:t>
            </a:r>
          </a:p>
          <a:p>
            <a:pPr lvl="0">
              <a:spcBef>
                <a:spcPts val="600"/>
              </a:spcBef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marL="300037" lvl="0" indent="-300037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4cm away from mid line post</a:t>
            </a:r>
          </a:p>
          <a:p>
            <a:pPr lvl="0"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marL="300037" lvl="0" indent="-300037">
              <a:spcBef>
                <a:spcPts val="600"/>
              </a:spcBef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00"/>
                </a:solidFill>
              </a:rPr>
              <a:t>Lat.end</a:t>
            </a:r>
            <a:r>
              <a:rPr sz="28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00">
                <a:solidFill>
                  <a:srgbClr val="FFFFFF"/>
                </a:solidFill>
              </a:rPr>
              <a:t>in left mid axillary line</a:t>
            </a:r>
          </a:p>
        </p:txBody>
      </p:sp>
      <p:pic>
        <p:nvPicPr>
          <p:cNvPr id="412" name="Biliary system multilingual.png" descr="File:Biliary system multilingual.sv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83057" y="1061971"/>
            <a:ext cx="6060943" cy="5491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Blood Supply</a:t>
            </a:r>
          </a:p>
        </p:txBody>
      </p:sp>
      <p:sp>
        <p:nvSpPr>
          <p:cNvPr id="415" name="Shape 415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large splenic artery is the largest branch of the celiac artery.</a:t>
            </a: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It has a tortuous course </a:t>
            </a: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It runs along the upper border of the pancreas</a:t>
            </a: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splenic artery then divides into about six branches, which enter the spleen at the hilum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Blood Supply of Spleen</a:t>
            </a:r>
          </a:p>
        </p:txBody>
      </p:sp>
      <p:sp>
        <p:nvSpPr>
          <p:cNvPr id="418" name="Shape 41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71487" lvl="0" indent="-471487">
              <a:spcBef>
                <a:spcPts val="1000"/>
              </a:spcBef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4400" u="sng">
                <a:solidFill>
                  <a:srgbClr val="FFFF00"/>
                </a:solidFill>
              </a:rPr>
              <a:t>Veins</a:t>
            </a: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splenic vein leaves the hilum and runs behind the tail and the body of the pancreas.</a:t>
            </a:r>
          </a:p>
          <a:p>
            <a:pPr lvl="0"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- Behind the neck of the pancreas, the splenic vein joins the superior mesenteric vein to form </a:t>
            </a:r>
            <a:r>
              <a:rPr sz="3200">
                <a:solidFill>
                  <a:srgbClr val="FFFF00"/>
                </a:solidFill>
              </a:rPr>
              <a:t>the portal vein.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 idx="4294967295"/>
          </p:nvPr>
        </p:nvSpPr>
        <p:spPr>
          <a:xfrm>
            <a:off x="457200" y="3757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Lymphatic Drainage of spleen</a:t>
            </a:r>
            <a:br>
              <a:rPr sz="3564">
                <a:solidFill>
                  <a:srgbClr val="FFFFFF"/>
                </a:solidFill>
              </a:rPr>
            </a:br>
            <a:endParaRPr sz="3564">
              <a:solidFill>
                <a:srgbClr val="FFFFFF"/>
              </a:solidFill>
            </a:endParaRPr>
          </a:p>
        </p:txBody>
      </p:sp>
      <p:sp>
        <p:nvSpPr>
          <p:cNvPr id="421" name="Shape 421"/>
          <p:cNvSpPr>
            <a:spLocks noGrp="1"/>
          </p:cNvSpPr>
          <p:nvPr>
            <p:ph type="body" idx="4294967295"/>
          </p:nvPr>
        </p:nvSpPr>
        <p:spPr>
          <a:xfrm>
            <a:off x="457200" y="829733"/>
            <a:ext cx="8229600" cy="475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lymph vessels emerge from the hilum and pass through a few lymph nodes along the course of the splenic artery and then drain into the celiac nodes.</a:t>
            </a:r>
          </a:p>
        </p:txBody>
      </p:sp>
      <p:pic>
        <p:nvPicPr>
          <p:cNvPr id="422" name="Lymphatic drainage of the distal pancreas and spleen.jpg" descr="Lymphatic drainage of the distal pancreas and spleen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867091"/>
            <a:ext cx="9144000" cy="3990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Nerve Supply of Spleen</a:t>
            </a:r>
            <a:br>
              <a:rPr sz="3564">
                <a:solidFill>
                  <a:srgbClr val="FFFFFF"/>
                </a:solidFill>
              </a:rPr>
            </a:br>
            <a:endParaRPr sz="3564">
              <a:solidFill>
                <a:srgbClr val="FFFFFF"/>
              </a:solidFill>
            </a:endParaRPr>
          </a:p>
        </p:txBody>
      </p:sp>
      <p:sp>
        <p:nvSpPr>
          <p:cNvPr id="425" name="Shape 425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nerves accompany the splenic artery and are derived from the celiac plexus.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2.jpg" descr="2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19866" y="487362"/>
            <a:ext cx="6811807" cy="5883350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>
            <a:off x="-262467" y="2040466"/>
            <a:ext cx="2611901" cy="342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SzTx/>
              <a:buNone/>
              <a:defRPr sz="1800"/>
            </a:pPr>
            <a:r>
              <a:rPr sz="3100">
                <a:latin typeface="Arial"/>
                <a:ea typeface="Arial"/>
                <a:cs typeface="Arial"/>
                <a:sym typeface="Arial"/>
              </a:rPr>
              <a:t> pancreaticoduodenal artery and its branches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Tx/>
              <a:buNone/>
              <a:defRPr sz="1800"/>
            </a:pPr>
            <a:r>
              <a:rPr sz="3100">
                <a:latin typeface="Arial"/>
                <a:ea typeface="Arial"/>
                <a:cs typeface="Arial"/>
                <a:sym typeface="Arial"/>
              </a:rPr>
              <a:t>     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Tx/>
              <a:buNone/>
              <a:defRPr sz="1800"/>
            </a:pPr>
            <a:r>
              <a:rPr sz="3100"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 idx="4294967295"/>
          </p:nvPr>
        </p:nvSpPr>
        <p:spPr>
          <a:xfrm>
            <a:off x="457200" y="54504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Lymphatic drainage of pancreas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4294967295"/>
          </p:nvPr>
        </p:nvSpPr>
        <p:spPr>
          <a:xfrm>
            <a:off x="50800" y="1657085"/>
            <a:ext cx="3727054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00037" lvl="0" indent="-300037">
              <a:lnSpc>
                <a:spcPct val="9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Lymph nodes are situated along the arteries that supply the gland.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The efferent vessels ultimately drain into the </a:t>
            </a:r>
            <a:r>
              <a:rPr sz="2800">
                <a:solidFill>
                  <a:srgbClr val="FFFF00"/>
                </a:solidFill>
              </a:rPr>
              <a:t>celiac </a:t>
            </a:r>
            <a:r>
              <a:rPr sz="2800">
                <a:solidFill>
                  <a:srgbClr val="FFFFFF"/>
                </a:solidFill>
              </a:rPr>
              <a:t>and </a:t>
            </a:r>
            <a:r>
              <a:rPr sz="2800">
                <a:solidFill>
                  <a:srgbClr val="FFFF00"/>
                </a:solidFill>
              </a:rPr>
              <a:t>superior mesenteric lymph nodes.</a:t>
            </a:r>
          </a:p>
        </p:txBody>
      </p:sp>
      <p:pic>
        <p:nvPicPr>
          <p:cNvPr id="350" name="354.jpg" descr="354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19061" y="2005541"/>
            <a:ext cx="5621405" cy="4861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Nerve Supply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idx="4294967295"/>
          </p:nvPr>
        </p:nvSpPr>
        <p:spPr>
          <a:xfrm>
            <a:off x="457200" y="1803400"/>
            <a:ext cx="8229600" cy="2152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Sympathetic and parasympathetic chain</a:t>
            </a: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Parasympathetic = vagus nerve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41247">
              <a:defRPr sz="4416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4416" b="1"/>
              <a:t>Congenital defects of pancreas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idx="4294967295"/>
          </p:nvPr>
        </p:nvSpPr>
        <p:spPr>
          <a:xfrm>
            <a:off x="253999" y="1439333"/>
            <a:ext cx="9144002" cy="48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sz="3600" b="1"/>
          </a:p>
          <a:p>
            <a:pPr marL="514350" lvl="0" indent="-514350">
              <a:spcBef>
                <a:spcPts val="1100"/>
              </a:spcBef>
              <a:buClr>
                <a:srgbClr val="CC009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4800" b="1"/>
              <a:t>Annular Pancreas </a:t>
            </a:r>
            <a:r>
              <a:rPr sz="4000" b="1"/>
              <a:t>(pancreas encircles duodenum)</a:t>
            </a:r>
            <a:r>
              <a:rPr sz="4800" b="1"/>
              <a:t> </a:t>
            </a:r>
            <a:r>
              <a:rPr sz="3600" b="1"/>
              <a:t>(rare)</a:t>
            </a:r>
          </a:p>
          <a:p>
            <a:pPr lvl="0">
              <a:spcBef>
                <a:spcPts val="1100"/>
              </a:spcBef>
              <a:buClr>
                <a:srgbClr val="CC0099"/>
              </a:buClr>
              <a:buChar char="•"/>
              <a:defRPr sz="1800">
                <a:solidFill>
                  <a:srgbClr val="000000"/>
                </a:solidFill>
              </a:defRPr>
            </a:pPr>
            <a:endParaRPr sz="3600" b="1"/>
          </a:p>
          <a:p>
            <a:pPr marL="514350" lvl="0" indent="-514350">
              <a:spcBef>
                <a:spcPts val="1100"/>
              </a:spcBef>
              <a:buClr>
                <a:srgbClr val="CC0099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4800" b="1"/>
              <a:t>Ectopic Pancreas </a:t>
            </a:r>
            <a:r>
              <a:rPr sz="2800" b="1"/>
              <a:t>(very common)= </a:t>
            </a:r>
            <a:r>
              <a:rPr sz="2800"/>
              <a:t>Outside the gastrointestinal tract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Clinical Notes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idx="4294967295"/>
          </p:nvPr>
        </p:nvSpPr>
        <p:spPr>
          <a:xfrm>
            <a:off x="169332" y="1549400"/>
            <a:ext cx="9144002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Cancer head of pancreas 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Obstruction jaundices</a:t>
            </a: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Cancer body of pancreas 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pressure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I.V.C &amp; portal vein</a:t>
            </a: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Acute pancreatitis= inflammation of pancreas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spcBef>
                <a:spcPts val="2100"/>
              </a:spcBef>
              <a:buSzTx/>
              <a:buNone/>
              <a:defRPr sz="8800"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8800" i="1">
                <a:solidFill>
                  <a:srgbClr val="FFFFFF"/>
                </a:solidFill>
              </a:rPr>
              <a:t>Spleen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365760">
              <a:defRPr sz="1800">
                <a:solidFill>
                  <a:srgbClr val="000000"/>
                </a:solidFill>
              </a:defRPr>
            </a:pPr>
            <a:r>
              <a:rPr sz="1760">
                <a:solidFill>
                  <a:srgbClr val="FFFFFF"/>
                </a:solidFill>
              </a:rPr>
              <a:t/>
            </a:r>
            <a:br>
              <a:rPr sz="1760">
                <a:solidFill>
                  <a:srgbClr val="FFFFFF"/>
                </a:solidFill>
              </a:rPr>
            </a:br>
            <a:r>
              <a:rPr sz="1760">
                <a:solidFill>
                  <a:srgbClr val="FFFFFF"/>
                </a:solidFill>
              </a:rPr>
              <a:t>Spleen</a:t>
            </a:r>
            <a:br>
              <a:rPr sz="1760">
                <a:solidFill>
                  <a:srgbClr val="FFFFFF"/>
                </a:solidFill>
              </a:rPr>
            </a:br>
            <a:r>
              <a:rPr sz="176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idx="4294967295"/>
          </p:nvPr>
        </p:nvSpPr>
        <p:spPr>
          <a:xfrm>
            <a:off x="33866" y="33866"/>
            <a:ext cx="4572001" cy="668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39470" lvl="0" indent="-339470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00"/>
                </a:solidFill>
              </a:rPr>
              <a:t>Location and Description </a:t>
            </a:r>
          </a:p>
          <a:p>
            <a:pPr marL="254603" lvl="0" indent="-254603" defTabSz="90525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it is reddish &amp; oval shaped </a:t>
            </a:r>
          </a:p>
          <a:p>
            <a:pPr marL="254603" lvl="0" indent="-254603" defTabSz="90525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the largest single mass of lymphoid tissue in the body. </a:t>
            </a:r>
          </a:p>
          <a:p>
            <a:pPr marL="254603" lvl="0" indent="-254603" defTabSz="90525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and</a:t>
            </a:r>
          </a:p>
          <a:p>
            <a:pPr marL="254603" lvl="0" indent="-254603" defTabSz="90525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has a notched anterior border. </a:t>
            </a:r>
          </a:p>
          <a:p>
            <a:pPr marL="339470" lvl="0" indent="-339470" defTabSz="905255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endParaRPr sz="2376">
              <a:solidFill>
                <a:srgbClr val="FFFFFF"/>
              </a:solidFill>
            </a:endParaRPr>
          </a:p>
          <a:p>
            <a:pPr marL="339470" lvl="0" indent="-339470" defTabSz="905255">
              <a:buClr>
                <a:srgbClr val="FFFF00"/>
              </a:buClr>
              <a:buChar char="•"/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FFFF00"/>
                </a:solidFill>
              </a:rPr>
              <a:t> location</a:t>
            </a:r>
            <a:r>
              <a:rPr sz="3168">
                <a:solidFill>
                  <a:srgbClr val="FFFFFF"/>
                </a:solidFill>
              </a:rPr>
              <a:t>:</a:t>
            </a:r>
          </a:p>
          <a:p>
            <a:pPr marL="212169" lvl="0" indent="-212169" defTabSz="905255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</a:rPr>
              <a:t>Lt hypochondrium</a:t>
            </a:r>
          </a:p>
          <a:p>
            <a:pPr marL="212169" lvl="0" indent="-212169" defTabSz="905255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</a:rPr>
              <a:t>It lies just beneath the left half of the diaphragm</a:t>
            </a:r>
          </a:p>
          <a:p>
            <a:pPr marL="212169" lvl="0" indent="-212169" defTabSz="905255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</a:rPr>
              <a:t> under the  9th, 10th, and 11th ribs. </a:t>
            </a:r>
          </a:p>
          <a:p>
            <a:pPr marL="212169" lvl="0" indent="-212169" defTabSz="905255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</a:rPr>
              <a:t>Its long axis parallel to the 10th rib</a:t>
            </a:r>
          </a:p>
          <a:p>
            <a:pPr marL="212169" lvl="0" indent="-212169" defTabSz="905255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</a:rPr>
              <a:t>Medial end is 4 cm away from mid line post</a:t>
            </a:r>
          </a:p>
          <a:p>
            <a:pPr marL="212169" lvl="0" indent="-212169" defTabSz="905255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</a:rPr>
              <a:t>Lat.end is in left mid axillary line</a:t>
            </a:r>
          </a:p>
        </p:txBody>
      </p:sp>
      <p:pic>
        <p:nvPicPr>
          <p:cNvPr id="365" name="spleen.png" descr="D:\صور تشريح\spleen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3454" y="1388"/>
            <a:ext cx="4572002" cy="6747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742</Words>
  <Application>Microsoft Office PowerPoint</Application>
  <PresentationFormat>On-screen Show (4:3)</PresentationFormat>
  <Paragraphs>158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Blood Supply of pancreas </vt:lpstr>
      <vt:lpstr>Blood Supply of pancreas </vt:lpstr>
      <vt:lpstr>Slide 3</vt:lpstr>
      <vt:lpstr>Lymphatic drainage of pancreas</vt:lpstr>
      <vt:lpstr>Nerve Supply</vt:lpstr>
      <vt:lpstr>Congenital defects of pancreas</vt:lpstr>
      <vt:lpstr>Clinical Notes</vt:lpstr>
      <vt:lpstr>Slide 8</vt:lpstr>
      <vt:lpstr> Spleen  </vt:lpstr>
      <vt:lpstr>Spleen</vt:lpstr>
      <vt:lpstr>Spleen......cont</vt:lpstr>
      <vt:lpstr>Surfaces of spleen </vt:lpstr>
      <vt:lpstr>Slide 13</vt:lpstr>
      <vt:lpstr>Spleen…..cont</vt:lpstr>
      <vt:lpstr>Spleen……cont</vt:lpstr>
      <vt:lpstr>Spleen…..cont</vt:lpstr>
      <vt:lpstr>Spleen….cont</vt:lpstr>
      <vt:lpstr>Spleen..cont</vt:lpstr>
      <vt:lpstr>Spleen……cont</vt:lpstr>
      <vt:lpstr>Spleen….cont</vt:lpstr>
      <vt:lpstr>Spleen…cont</vt:lpstr>
      <vt:lpstr>Blood Supply</vt:lpstr>
      <vt:lpstr>Blood Supply of Spleen</vt:lpstr>
      <vt:lpstr>Lymphatic Drainage of spleen </vt:lpstr>
      <vt:lpstr>Nerve Supply of Spleen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Supply of pancreas </dc:title>
  <dc:creator>Hasan</dc:creator>
  <cp:lastModifiedBy>Hasan</cp:lastModifiedBy>
  <cp:revision>1</cp:revision>
  <dcterms:created xsi:type="dcterms:W3CDTF">2015-03-24T16:07:01Z</dcterms:created>
  <dcterms:modified xsi:type="dcterms:W3CDTF">2015-03-24T16:08:25Z</dcterms:modified>
</cp:coreProperties>
</file>