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C1622-9F80-4245-B8BB-495B08349D76}" type="datetimeFigureOut">
              <a:rPr lang="en-US" smtClean="0"/>
              <a:pPr/>
              <a:t>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ABA8E-578A-4982-9BD4-73BABC8079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DCA06E-FE0F-41FA-9A8F-A6CE47A95543}"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DCA06E-FE0F-41FA-9A8F-A6CE47A95543}"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733436-63C0-4A9C-8561-820BFAFC6317}"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CA4769-3FE9-4812-9544-8CACEF6270DB}"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A4769-3FE9-4812-9544-8CACEF6270DB}"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A4769-3FE9-4812-9544-8CACEF6270DB}"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A4769-3FE9-4812-9544-8CACEF6270DB}"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A4769-3FE9-4812-9544-8CACEF6270DB}"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CA4769-3FE9-4812-9544-8CACEF6270DB}" type="datetimeFigureOut">
              <a:rPr lang="en-US" smtClean="0"/>
              <a:pPr/>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CA4769-3FE9-4812-9544-8CACEF6270DB}" type="datetimeFigureOut">
              <a:rPr lang="en-US" smtClean="0"/>
              <a:pPr/>
              <a:t>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CA4769-3FE9-4812-9544-8CACEF6270DB}" type="datetimeFigureOut">
              <a:rPr lang="en-US" smtClean="0"/>
              <a:pPr/>
              <a:t>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A4769-3FE9-4812-9544-8CACEF6270DB}" type="datetimeFigureOut">
              <a:rPr lang="en-US" smtClean="0"/>
              <a:pPr/>
              <a:t>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A4769-3FE9-4812-9544-8CACEF6270DB}" type="datetimeFigureOut">
              <a:rPr lang="en-US" smtClean="0"/>
              <a:pPr/>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A4769-3FE9-4812-9544-8CACEF6270DB}" type="datetimeFigureOut">
              <a:rPr lang="en-US" smtClean="0"/>
              <a:pPr/>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77E8F-EA4D-40EC-A290-2AE2E7FF4E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A4769-3FE9-4812-9544-8CACEF6270DB}" type="datetimeFigureOut">
              <a:rPr lang="en-US" smtClean="0"/>
              <a:pPr/>
              <a:t>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77E8F-EA4D-40EC-A290-2AE2E7FF4E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376" y="1844824"/>
            <a:ext cx="6773008" cy="3046988"/>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9600" dirty="0" smtClean="0">
                <a:latin typeface="Algerian" pitchFamily="82" charset="0"/>
              </a:rPr>
              <a:t>Anatomy </a:t>
            </a:r>
          </a:p>
          <a:p>
            <a:r>
              <a:rPr lang="en-US" sz="9600" dirty="0" smtClean="0">
                <a:latin typeface="Algerian" pitchFamily="82" charset="0"/>
              </a:rPr>
              <a:t>Of The leg</a:t>
            </a:r>
            <a:endParaRPr lang="en-US" sz="9600"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48235" t="18750" r="18824" b="13542"/>
          <a:stretch>
            <a:fillRect/>
          </a:stretch>
        </p:blipFill>
        <p:spPr bwMode="auto">
          <a:xfrm>
            <a:off x="3352800" y="0"/>
            <a:ext cx="5791200" cy="6858000"/>
          </a:xfrm>
          <a:prstGeom prst="rect">
            <a:avLst/>
          </a:prstGeom>
          <a:noFill/>
          <a:ln w="9525">
            <a:noFill/>
            <a:miter lim="800000"/>
            <a:headEnd/>
            <a:tailEnd/>
          </a:ln>
        </p:spPr>
      </p:pic>
      <p:sp>
        <p:nvSpPr>
          <p:cNvPr id="3" name="TextBox 2"/>
          <p:cNvSpPr txBox="1"/>
          <p:nvPr/>
        </p:nvSpPr>
        <p:spPr>
          <a:xfrm>
            <a:off x="0" y="1447800"/>
            <a:ext cx="335668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Tom has very nice dogs and pigs</a:t>
            </a:r>
          </a:p>
        </p:txBody>
      </p:sp>
      <p:sp>
        <p:nvSpPr>
          <p:cNvPr id="4" name="TextBox 3"/>
          <p:cNvSpPr txBox="1"/>
          <p:nvPr/>
        </p:nvSpPr>
        <p:spPr>
          <a:xfrm>
            <a:off x="152400" y="2057400"/>
            <a:ext cx="304800" cy="2308324"/>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T</a:t>
            </a:r>
            <a:r>
              <a:rPr lang="en-US" dirty="0">
                <a:solidFill>
                  <a:prstClr val="black"/>
                </a:solidFill>
                <a:latin typeface="Times New Roman" pitchFamily="18" charset="0"/>
                <a:cs typeface="Times New Roman" pitchFamily="18" charset="0"/>
              </a:rPr>
              <a:t>ibialis</a:t>
            </a:r>
          </a:p>
        </p:txBody>
      </p:sp>
      <p:sp>
        <p:nvSpPr>
          <p:cNvPr id="5" name="TextBox 4"/>
          <p:cNvSpPr txBox="1"/>
          <p:nvPr/>
        </p:nvSpPr>
        <p:spPr>
          <a:xfrm>
            <a:off x="609600" y="2062877"/>
            <a:ext cx="304800" cy="230832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H</a:t>
            </a:r>
          </a:p>
          <a:p>
            <a:pPr algn="l" rtl="0"/>
            <a:r>
              <a:rPr lang="en-US" dirty="0" err="1">
                <a:solidFill>
                  <a:prstClr val="black"/>
                </a:solidFill>
                <a:latin typeface="Times New Roman" pitchFamily="18" charset="0"/>
                <a:cs typeface="Times New Roman" pitchFamily="18" charset="0"/>
              </a:rPr>
              <a:t>allucis</a:t>
            </a:r>
            <a:endParaRPr lang="en-US" dirty="0">
              <a:solidFill>
                <a:prstClr val="black"/>
              </a:solidFill>
              <a:latin typeface="Times New Roman" pitchFamily="18" charset="0"/>
              <a:cs typeface="Times New Roman" pitchFamily="18" charset="0"/>
            </a:endParaRPr>
          </a:p>
        </p:txBody>
      </p:sp>
      <p:sp>
        <p:nvSpPr>
          <p:cNvPr id="6" name="TextBox 5"/>
          <p:cNvSpPr txBox="1"/>
          <p:nvPr/>
        </p:nvSpPr>
        <p:spPr>
          <a:xfrm>
            <a:off x="1143000" y="2057400"/>
            <a:ext cx="304800" cy="2031325"/>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V</a:t>
            </a:r>
            <a:r>
              <a:rPr lang="en-US" dirty="0">
                <a:solidFill>
                  <a:prstClr val="black"/>
                </a:solidFill>
                <a:latin typeface="Times New Roman" pitchFamily="18" charset="0"/>
                <a:cs typeface="Times New Roman" pitchFamily="18" charset="0"/>
              </a:rPr>
              <a:t>ESSELS</a:t>
            </a:r>
          </a:p>
        </p:txBody>
      </p:sp>
      <p:sp>
        <p:nvSpPr>
          <p:cNvPr id="7" name="TextBox 6"/>
          <p:cNvSpPr txBox="1"/>
          <p:nvPr/>
        </p:nvSpPr>
        <p:spPr>
          <a:xfrm>
            <a:off x="1524000" y="2057400"/>
            <a:ext cx="304799" cy="147732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N</a:t>
            </a:r>
            <a:r>
              <a:rPr lang="en-US" dirty="0">
                <a:solidFill>
                  <a:prstClr val="black"/>
                </a:solidFill>
                <a:latin typeface="Times New Roman" pitchFamily="18" charset="0"/>
                <a:cs typeface="Times New Roman" pitchFamily="18" charset="0"/>
              </a:rPr>
              <a:t>erve</a:t>
            </a:r>
          </a:p>
        </p:txBody>
      </p:sp>
      <p:sp>
        <p:nvSpPr>
          <p:cNvPr id="8" name="TextBox 7"/>
          <p:cNvSpPr txBox="1"/>
          <p:nvPr/>
        </p:nvSpPr>
        <p:spPr>
          <a:xfrm>
            <a:off x="1981200" y="2057400"/>
            <a:ext cx="304799" cy="2585323"/>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D</a:t>
            </a:r>
            <a:r>
              <a:rPr lang="en-US" dirty="0">
                <a:solidFill>
                  <a:prstClr val="black"/>
                </a:solidFill>
                <a:latin typeface="Times New Roman" pitchFamily="18" charset="0"/>
                <a:cs typeface="Times New Roman" pitchFamily="18" charset="0"/>
              </a:rPr>
              <a:t>igitorum</a:t>
            </a:r>
          </a:p>
        </p:txBody>
      </p:sp>
      <p:cxnSp>
        <p:nvCxnSpPr>
          <p:cNvPr id="9" name="Straight Arrow Connector 8"/>
          <p:cNvCxnSpPr/>
          <p:nvPr/>
        </p:nvCxnSpPr>
        <p:spPr>
          <a:xfrm>
            <a:off x="3048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620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64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336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533400"/>
            <a:ext cx="3422988"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FROM MEDIAL TO LATERAL</a:t>
            </a:r>
          </a:p>
        </p:txBody>
      </p:sp>
      <p:sp>
        <p:nvSpPr>
          <p:cNvPr id="15" name="TextBox 14"/>
          <p:cNvSpPr txBox="1"/>
          <p:nvPr/>
        </p:nvSpPr>
        <p:spPr>
          <a:xfrm rot="16200000">
            <a:off x="185847" y="5379115"/>
            <a:ext cx="2283638" cy="369332"/>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Anterior tibial artery</a:t>
            </a:r>
          </a:p>
        </p:txBody>
      </p:sp>
      <p:cxnSp>
        <p:nvCxnSpPr>
          <p:cNvPr id="17" name="Straight Arrow Connector 16"/>
          <p:cNvCxnSpPr>
            <a:stCxn id="6" idx="2"/>
          </p:cNvCxnSpPr>
          <p:nvPr/>
        </p:nvCxnSpPr>
        <p:spPr>
          <a:xfrm>
            <a:off x="1295400" y="4088725"/>
            <a:ext cx="0" cy="178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615899" y="4666166"/>
            <a:ext cx="2185535"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Deep peroneal nerve</a:t>
            </a:r>
          </a:p>
        </p:txBody>
      </p:sp>
      <p:cxnSp>
        <p:nvCxnSpPr>
          <p:cNvPr id="20" name="Straight Arrow Connector 19"/>
          <p:cNvCxnSpPr/>
          <p:nvPr/>
        </p:nvCxnSpPr>
        <p:spPr>
          <a:xfrm>
            <a:off x="1676400" y="3505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19400" y="2057400"/>
            <a:ext cx="228600" cy="2585323"/>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P</a:t>
            </a:r>
            <a:r>
              <a:rPr lang="en-US" dirty="0">
                <a:solidFill>
                  <a:prstClr val="black"/>
                </a:solidFill>
                <a:latin typeface="Times New Roman" pitchFamily="18" charset="0"/>
                <a:cs typeface="Times New Roman" pitchFamily="18" charset="0"/>
              </a:rPr>
              <a:t>eroneus </a:t>
            </a:r>
          </a:p>
        </p:txBody>
      </p:sp>
      <p:cxnSp>
        <p:nvCxnSpPr>
          <p:cNvPr id="22" name="Straight Arrow Connector 21"/>
          <p:cNvCxnSpPr/>
          <p:nvPr/>
        </p:nvCxnSpPr>
        <p:spPr>
          <a:xfrm>
            <a:off x="29718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0" y="2362200"/>
            <a:ext cx="723275"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l" rtl="0"/>
            <a:r>
              <a:rPr lang="en-US" sz="2800" b="1" dirty="0">
                <a:solidFill>
                  <a:prstClr val="black"/>
                </a:solidFill>
                <a:latin typeface="Times New Roman" pitchFamily="18" charset="0"/>
                <a:cs typeface="Times New Roman" pitchFamily="18" charset="0"/>
              </a:rPr>
              <a:t>1)T</a:t>
            </a:r>
          </a:p>
        </p:txBody>
      </p:sp>
      <p:sp>
        <p:nvSpPr>
          <p:cNvPr id="26" name="TextBox 25"/>
          <p:cNvSpPr txBox="1"/>
          <p:nvPr/>
        </p:nvSpPr>
        <p:spPr>
          <a:xfrm>
            <a:off x="7010400" y="381000"/>
            <a:ext cx="763351"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l" rtl="0"/>
            <a:r>
              <a:rPr lang="en-US" sz="2800" b="1" dirty="0">
                <a:solidFill>
                  <a:prstClr val="black"/>
                </a:solidFill>
                <a:latin typeface="Times New Roman" pitchFamily="18" charset="0"/>
                <a:cs typeface="Times New Roman" pitchFamily="18" charset="0"/>
              </a:rPr>
              <a:t>2)H</a:t>
            </a:r>
          </a:p>
        </p:txBody>
      </p:sp>
      <p:sp>
        <p:nvSpPr>
          <p:cNvPr id="27" name="TextBox 26"/>
          <p:cNvSpPr txBox="1"/>
          <p:nvPr/>
        </p:nvSpPr>
        <p:spPr>
          <a:xfrm>
            <a:off x="5334000" y="152400"/>
            <a:ext cx="744114"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l" rtl="0"/>
            <a:r>
              <a:rPr lang="en-US" sz="2800" b="1" dirty="0">
                <a:solidFill>
                  <a:prstClr val="black"/>
                </a:solidFill>
                <a:latin typeface="Times New Roman" pitchFamily="18" charset="0"/>
                <a:cs typeface="Times New Roman" pitchFamily="18" charset="0"/>
              </a:rPr>
              <a:t>3)V</a:t>
            </a:r>
          </a:p>
        </p:txBody>
      </p:sp>
      <p:sp>
        <p:nvSpPr>
          <p:cNvPr id="31" name="TextBox 30"/>
          <p:cNvSpPr txBox="1"/>
          <p:nvPr/>
        </p:nvSpPr>
        <p:spPr>
          <a:xfrm>
            <a:off x="4419600" y="1066800"/>
            <a:ext cx="744114"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l" rtl="0"/>
            <a:r>
              <a:rPr lang="en-US" sz="2800" b="1" dirty="0">
                <a:solidFill>
                  <a:prstClr val="black"/>
                </a:solidFill>
                <a:latin typeface="Times New Roman" pitchFamily="18" charset="0"/>
                <a:cs typeface="Times New Roman" pitchFamily="18" charset="0"/>
              </a:rPr>
              <a:t>4)N</a:t>
            </a:r>
          </a:p>
        </p:txBody>
      </p:sp>
      <p:cxnSp>
        <p:nvCxnSpPr>
          <p:cNvPr id="33" name="Straight Arrow Connector 32"/>
          <p:cNvCxnSpPr/>
          <p:nvPr/>
        </p:nvCxnSpPr>
        <p:spPr>
          <a:xfrm>
            <a:off x="5029200" y="1371600"/>
            <a:ext cx="1524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38600" y="3352800"/>
            <a:ext cx="744114"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l" rtl="0"/>
            <a:r>
              <a:rPr lang="en-US" sz="2800" b="1" dirty="0">
                <a:solidFill>
                  <a:prstClr val="black"/>
                </a:solidFill>
                <a:latin typeface="Times New Roman" pitchFamily="18" charset="0"/>
                <a:cs typeface="Times New Roman" pitchFamily="18" charset="0"/>
              </a:rPr>
              <a:t>5)D</a:t>
            </a:r>
          </a:p>
        </p:txBody>
      </p:sp>
      <p:sp>
        <p:nvSpPr>
          <p:cNvPr id="35" name="TextBox 34"/>
          <p:cNvSpPr txBox="1"/>
          <p:nvPr/>
        </p:nvSpPr>
        <p:spPr>
          <a:xfrm>
            <a:off x="3962400" y="4724400"/>
            <a:ext cx="723275"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l" rtl="0"/>
            <a:r>
              <a:rPr lang="en-US" sz="2800" b="1" dirty="0">
                <a:solidFill>
                  <a:prstClr val="black"/>
                </a:solidFill>
                <a:latin typeface="Times New Roman" pitchFamily="18" charset="0"/>
                <a:cs typeface="Times New Roman" pitchFamily="18" charset="0"/>
              </a:rPr>
              <a:t>6)P</a:t>
            </a:r>
          </a:p>
        </p:txBody>
      </p:sp>
      <p:cxnSp>
        <p:nvCxnSpPr>
          <p:cNvPr id="37" name="Straight Arrow Connector 36"/>
          <p:cNvCxnSpPr/>
          <p:nvPr/>
        </p:nvCxnSpPr>
        <p:spPr>
          <a:xfrm flipV="1">
            <a:off x="4572000" y="4191000"/>
            <a:ext cx="1219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48200" y="37338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772400" y="2743200"/>
            <a:ext cx="76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620000" y="2286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019800" y="2286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1862030" y="5445531"/>
            <a:ext cx="2133599" cy="458074"/>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l" rtl="0">
              <a:lnSpc>
                <a:spcPct val="150000"/>
              </a:lnSpc>
            </a:pPr>
            <a:r>
              <a:rPr lang="en-US" b="1" dirty="0">
                <a:solidFill>
                  <a:prstClr val="black"/>
                </a:solidFill>
                <a:latin typeface="Times New Roman" pitchFamily="18" charset="0"/>
                <a:cs typeface="Times New Roman" pitchFamily="18" charset="0"/>
              </a:rPr>
              <a:t>Peroneus tertius</a:t>
            </a:r>
          </a:p>
        </p:txBody>
      </p:sp>
      <p:sp>
        <p:nvSpPr>
          <p:cNvPr id="36" name="TextBox 35"/>
          <p:cNvSpPr txBox="1"/>
          <p:nvPr/>
        </p:nvSpPr>
        <p:spPr>
          <a:xfrm>
            <a:off x="-13039" y="908720"/>
            <a:ext cx="3290324"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smtClean="0">
                <a:latin typeface="Times New Roman" pitchFamily="18" charset="0"/>
                <a:cs typeface="Times New Roman" pitchFamily="18" charset="0"/>
              </a:rPr>
              <a:t>In front of the medial malleolus</a:t>
            </a:r>
            <a:endParaRPr lang="en-US" b="1" dirty="0">
              <a:latin typeface="Times New Roman" pitchFamily="18" charset="0"/>
              <a:cs typeface="Times New Roman" pitchFamily="18" charset="0"/>
            </a:endParaRPr>
          </a:p>
        </p:txBody>
      </p:sp>
    </p:spTree>
    <p:extLst>
      <p:ext uri="{BB962C8B-B14F-4D97-AF65-F5344CB8AC3E}">
        <p14:creationId xmlns="" xmlns:p14="http://schemas.microsoft.com/office/powerpoint/2010/main" val="705415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1003" t="9090" r="7573" b="491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l="52353" t="15625" r="22941" b="18750"/>
          <a:stretch>
            <a:fillRect/>
          </a:stretch>
        </p:blipFill>
        <p:spPr bwMode="auto">
          <a:xfrm>
            <a:off x="4572000" y="0"/>
            <a:ext cx="4572000" cy="6858000"/>
          </a:xfrm>
          <a:prstGeom prst="rect">
            <a:avLst/>
          </a:prstGeom>
          <a:noFill/>
          <a:ln w="9525">
            <a:noFill/>
            <a:miter lim="800000"/>
            <a:headEnd/>
            <a:tailEnd/>
          </a:ln>
        </p:spPr>
      </p:pic>
      <p:sp>
        <p:nvSpPr>
          <p:cNvPr id="2" name="Rectangle 1"/>
          <p:cNvSpPr/>
          <p:nvPr/>
        </p:nvSpPr>
        <p:spPr>
          <a:xfrm>
            <a:off x="0" y="381000"/>
            <a:ext cx="4716016" cy="4247317"/>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rtl="0">
              <a:buFont typeface="Wingdings" pitchFamily="2" charset="2"/>
              <a:buChar char="Ø"/>
            </a:pPr>
            <a:r>
              <a:rPr lang="en-US" sz="2400" dirty="0">
                <a:latin typeface="Times New Roman" pitchFamily="18" charset="0"/>
                <a:cs typeface="Times New Roman" pitchFamily="18" charset="0"/>
              </a:rPr>
              <a:t>Muscles: </a:t>
            </a:r>
          </a:p>
          <a:p>
            <a:pPr algn="l" rtl="0"/>
            <a:r>
              <a:rPr lang="en-US" sz="2400" b="1" spc="600" dirty="0">
                <a:latin typeface="Times New Roman" pitchFamily="18" charset="0"/>
                <a:cs typeface="Times New Roman" pitchFamily="18" charset="0"/>
              </a:rPr>
              <a:t>Peroneus longus:</a:t>
            </a:r>
          </a:p>
          <a:p>
            <a:pPr algn="l" rtl="0"/>
            <a:r>
              <a:rPr lang="en-US" i="1" dirty="0">
                <a:latin typeface="Times New Roman" pitchFamily="18" charset="0"/>
                <a:cs typeface="Times New Roman" pitchFamily="18" charset="0"/>
              </a:rPr>
              <a:t>Origin</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from the lateral surface of shaft of fibula</a:t>
            </a:r>
          </a:p>
          <a:p>
            <a:pPr algn="l" rtl="0"/>
            <a:r>
              <a:rPr lang="en-US" i="1" dirty="0">
                <a:latin typeface="Times New Roman" pitchFamily="18" charset="0"/>
                <a:cs typeface="Times New Roman" pitchFamily="18" charset="0"/>
              </a:rPr>
              <a:t>Insertion: </a:t>
            </a:r>
            <a:r>
              <a:rPr lang="en-US" b="1" dirty="0">
                <a:latin typeface="Times New Roman" pitchFamily="18" charset="0"/>
                <a:cs typeface="Times New Roman" pitchFamily="18" charset="0"/>
              </a:rPr>
              <a:t>Base of first metatarsal and the medial cuneiform bone </a:t>
            </a:r>
            <a:r>
              <a:rPr lang="en-US" dirty="0">
                <a:latin typeface="Times New Roman" pitchFamily="18" charset="0"/>
                <a:cs typeface="Times New Roman" pitchFamily="18" charset="0"/>
              </a:rPr>
              <a:t>(passes through </a:t>
            </a:r>
            <a:r>
              <a:rPr lang="en-US" b="1" dirty="0">
                <a:latin typeface="Times New Roman" pitchFamily="18" charset="0"/>
                <a:cs typeface="Times New Roman" pitchFamily="18" charset="0"/>
              </a:rPr>
              <a:t>a groove </a:t>
            </a:r>
            <a:r>
              <a:rPr lang="en-US" dirty="0">
                <a:latin typeface="Times New Roman" pitchFamily="18" charset="0"/>
                <a:cs typeface="Times New Roman" pitchFamily="18" charset="0"/>
              </a:rPr>
              <a:t>in the Cuboid bone.</a:t>
            </a:r>
          </a:p>
          <a:p>
            <a:pPr algn="l" rtl="0"/>
            <a:r>
              <a:rPr lang="en-US" sz="2400" b="1" spc="600" dirty="0">
                <a:latin typeface="Times New Roman" pitchFamily="18" charset="0"/>
                <a:cs typeface="Times New Roman" pitchFamily="18" charset="0"/>
              </a:rPr>
              <a:t>peroneus brevis:</a:t>
            </a:r>
          </a:p>
          <a:p>
            <a:pPr algn="l" rtl="0"/>
            <a:r>
              <a:rPr lang="en-US" i="1" dirty="0">
                <a:latin typeface="Times New Roman" pitchFamily="18" charset="0"/>
                <a:cs typeface="Times New Roman" pitchFamily="18" charset="0"/>
              </a:rPr>
              <a:t>Origin: </a:t>
            </a:r>
            <a:r>
              <a:rPr lang="en-US" b="1" dirty="0">
                <a:latin typeface="Times New Roman" pitchFamily="18" charset="0"/>
                <a:cs typeface="Times New Roman" pitchFamily="18" charset="0"/>
              </a:rPr>
              <a:t>Lateral surface of shaft of fibula</a:t>
            </a:r>
          </a:p>
          <a:p>
            <a:pPr algn="l" rtl="0"/>
            <a:r>
              <a:rPr lang="en-US" i="1" dirty="0">
                <a:latin typeface="Times New Roman" pitchFamily="18" charset="0"/>
                <a:cs typeface="Times New Roman" pitchFamily="18" charset="0"/>
              </a:rPr>
              <a:t>Insertion:</a:t>
            </a:r>
            <a:r>
              <a:rPr lang="en-US" dirty="0"/>
              <a:t> </a:t>
            </a:r>
            <a:r>
              <a:rPr lang="en-US" b="1" dirty="0">
                <a:latin typeface="Times New Roman" pitchFamily="18" charset="0"/>
                <a:cs typeface="Times New Roman" pitchFamily="18" charset="0"/>
              </a:rPr>
              <a:t>Base of fifth metatarsal bone</a:t>
            </a:r>
          </a:p>
          <a:p>
            <a:pPr algn="l" rtl="0"/>
            <a:endParaRPr lang="en-US" sz="2400" b="1" spc="600" dirty="0">
              <a:latin typeface="Times New Roman" pitchFamily="18" charset="0"/>
              <a:cs typeface="Times New Roman" pitchFamily="18" charset="0"/>
            </a:endParaRPr>
          </a:p>
          <a:p>
            <a:pPr algn="l" rtl="0"/>
            <a:endParaRPr lang="en-US" sz="2400" b="1" spc="600" dirty="0">
              <a:latin typeface="Times New Roman" pitchFamily="18" charset="0"/>
              <a:cs typeface="Times New Roman" pitchFamily="18" charset="0"/>
            </a:endParaRPr>
          </a:p>
          <a:p>
            <a:pPr algn="l" rtl="0"/>
            <a:endParaRPr lang="en-US" sz="2400" b="1" spc="600" dirty="0">
              <a:latin typeface="Times New Roman" pitchFamily="18" charset="0"/>
              <a:cs typeface="Times New Roman" pitchFamily="18" charset="0"/>
            </a:endParaRPr>
          </a:p>
        </p:txBody>
      </p:sp>
      <p:sp>
        <p:nvSpPr>
          <p:cNvPr id="3" name="Rectangle 2"/>
          <p:cNvSpPr/>
          <p:nvPr/>
        </p:nvSpPr>
        <p:spPr>
          <a:xfrm>
            <a:off x="-76200" y="0"/>
            <a:ext cx="85344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rtl="0"/>
            <a:r>
              <a:rPr lang="en-US" sz="2000" b="1" i="1" spc="300" dirty="0">
                <a:latin typeface="Times New Roman" pitchFamily="18" charset="0"/>
                <a:cs typeface="Times New Roman" pitchFamily="18" charset="0"/>
              </a:rPr>
              <a:t>Contents of the Lateral Fascial Compartment of the Leg</a:t>
            </a:r>
          </a:p>
        </p:txBody>
      </p:sp>
      <p:sp>
        <p:nvSpPr>
          <p:cNvPr id="4" name="Rectangle 3"/>
          <p:cNvSpPr/>
          <p:nvPr/>
        </p:nvSpPr>
        <p:spPr>
          <a:xfrm>
            <a:off x="164976" y="3501008"/>
            <a:ext cx="4191000" cy="1107996"/>
          </a:xfrm>
          <a:prstGeom prst="rect">
            <a:avLst/>
          </a:prstGeom>
          <a:solidFill>
            <a:srgbClr val="00B050"/>
          </a:solidFill>
        </p:spPr>
        <p:txBody>
          <a:bodyPr wrap="square">
            <a:spAutoFit/>
          </a:bodyPr>
          <a:lstStyle/>
          <a:p>
            <a:pPr algn="ctr" rtl="0">
              <a:buFont typeface="Wingdings" pitchFamily="2" charset="2"/>
              <a:buChar char="Ø"/>
            </a:pPr>
            <a:r>
              <a:rPr lang="en-US" sz="2400" b="1" dirty="0">
                <a:latin typeface="Times New Roman" pitchFamily="18" charset="0"/>
                <a:cs typeface="Times New Roman" pitchFamily="18" charset="0"/>
              </a:rPr>
              <a:t>Blood supply: Branches from the peroneal artery </a:t>
            </a:r>
            <a:r>
              <a:rPr lang="en-US" b="1" dirty="0">
                <a:latin typeface="Times New Roman" pitchFamily="18" charset="0"/>
                <a:cs typeface="Times New Roman" pitchFamily="18" charset="0"/>
              </a:rPr>
              <a:t>(branch from posterior tibial artery)</a:t>
            </a:r>
          </a:p>
        </p:txBody>
      </p:sp>
      <p:sp>
        <p:nvSpPr>
          <p:cNvPr id="5" name="Rectangle 4"/>
          <p:cNvSpPr/>
          <p:nvPr/>
        </p:nvSpPr>
        <p:spPr>
          <a:xfrm>
            <a:off x="35496" y="4725144"/>
            <a:ext cx="5400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buFont typeface="Wingdings" pitchFamily="2" charset="2"/>
              <a:buChar char="Ø"/>
            </a:pPr>
            <a:r>
              <a:rPr lang="en-US" sz="2000" b="1" dirty="0">
                <a:latin typeface="Times New Roman" pitchFamily="18" charset="0"/>
                <a:cs typeface="Times New Roman" pitchFamily="18" charset="0"/>
              </a:rPr>
              <a:t>Nerve supply: Superficial peroneal nerve</a:t>
            </a:r>
          </a:p>
        </p:txBody>
      </p:sp>
      <p:sp>
        <p:nvSpPr>
          <p:cNvPr id="6" name="Rectangle 5"/>
          <p:cNvSpPr/>
          <p:nvPr/>
        </p:nvSpPr>
        <p:spPr>
          <a:xfrm>
            <a:off x="107504" y="5243716"/>
            <a:ext cx="4824536"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buFont typeface="Wingdings" pitchFamily="2" charset="2"/>
              <a:buChar char="Ø"/>
            </a:pPr>
            <a:r>
              <a:rPr lang="en-US" sz="2000" b="1" dirty="0">
                <a:latin typeface="Times New Roman" pitchFamily="18" charset="0"/>
                <a:cs typeface="Times New Roman" pitchFamily="18" charset="0"/>
              </a:rPr>
              <a:t>Actions: both </a:t>
            </a:r>
            <a:r>
              <a:rPr lang="en-US" sz="2800" b="1" dirty="0">
                <a:latin typeface="Times New Roman" pitchFamily="18" charset="0"/>
                <a:cs typeface="Times New Roman" pitchFamily="18" charset="0"/>
              </a:rPr>
              <a:t>flex</a:t>
            </a:r>
            <a:r>
              <a:rPr lang="en-US" sz="2400" b="1" dirty="0">
                <a:latin typeface="Times New Roman" pitchFamily="18" charset="0"/>
                <a:cs typeface="Times New Roman" pitchFamily="18" charset="0"/>
              </a:rPr>
              <a:t> </a:t>
            </a:r>
            <a:r>
              <a:rPr lang="en-US" sz="2000" b="1" dirty="0">
                <a:latin typeface="Times New Roman" pitchFamily="18" charset="0"/>
                <a:cs typeface="Times New Roman" pitchFamily="18" charset="0"/>
              </a:rPr>
              <a:t>the foot at the ankle joint </a:t>
            </a:r>
          </a:p>
          <a:p>
            <a:pPr algn="ctr" rtl="0"/>
            <a:r>
              <a:rPr lang="en-US" sz="2800" b="1" dirty="0">
                <a:latin typeface="Times New Roman" pitchFamily="18" charset="0"/>
                <a:cs typeface="Times New Roman" pitchFamily="18" charset="0"/>
              </a:rPr>
              <a:t>Evert </a:t>
            </a:r>
            <a:r>
              <a:rPr lang="en-US" sz="2000" b="1" dirty="0">
                <a:latin typeface="Times New Roman" pitchFamily="18" charset="0"/>
                <a:cs typeface="Times New Roman" pitchFamily="18" charset="0"/>
              </a:rPr>
              <a:t>the foot at the subtalar and transverse tarsal joints</a:t>
            </a:r>
          </a:p>
        </p:txBody>
      </p:sp>
      <p:cxnSp>
        <p:nvCxnSpPr>
          <p:cNvPr id="9" name="Straight Connector 8"/>
          <p:cNvCxnSpPr/>
          <p:nvPr/>
        </p:nvCxnSpPr>
        <p:spPr>
          <a:xfrm>
            <a:off x="3505200" y="9906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24400" y="990600"/>
            <a:ext cx="990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25146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2819400"/>
            <a:ext cx="1447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90342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33271"/>
            <a:ext cx="9144000" cy="830997"/>
          </a:xfrm>
          <a:prstGeom prst="rect">
            <a:avLst/>
          </a:prstGeom>
          <a:solidFill>
            <a:srgbClr val="FFFF00"/>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l" rtl="0">
              <a:buFont typeface="Wingdings" pitchFamily="2" charset="2"/>
              <a:buChar char="Ø"/>
            </a:pPr>
            <a:r>
              <a:rPr lang="en-US" sz="2400" b="1" dirty="0">
                <a:latin typeface="Times New Roman" pitchFamily="18" charset="0"/>
                <a:cs typeface="Times New Roman" pitchFamily="18" charset="0"/>
              </a:rPr>
              <a:t>The transverse septa of the leg </a:t>
            </a:r>
            <a:r>
              <a:rPr lang="en-US" b="1" dirty="0">
                <a:latin typeface="Times New Roman" pitchFamily="18" charset="0"/>
                <a:cs typeface="Times New Roman" pitchFamily="18" charset="0"/>
              </a:rPr>
              <a:t>divides the muscles of the posterior </a:t>
            </a:r>
            <a:r>
              <a:rPr lang="en-US" dirty="0">
                <a:latin typeface="Times New Roman" pitchFamily="18" charset="0"/>
                <a:cs typeface="Times New Roman" pitchFamily="18" charset="0"/>
              </a:rPr>
              <a:t>compartment</a:t>
            </a:r>
          </a:p>
          <a:p>
            <a:pPr algn="l" rtl="0"/>
            <a:r>
              <a:rPr lang="en-US" sz="2400" b="1" dirty="0">
                <a:latin typeface="Times New Roman" pitchFamily="18" charset="0"/>
                <a:cs typeface="Times New Roman" pitchFamily="18" charset="0"/>
              </a:rPr>
              <a:t>                            into </a:t>
            </a:r>
            <a:r>
              <a:rPr lang="en-US" sz="2400" b="1" i="1" u="sng" dirty="0">
                <a:latin typeface="Times New Roman" pitchFamily="18" charset="0"/>
                <a:cs typeface="Times New Roman" pitchFamily="18" charset="0"/>
              </a:rPr>
              <a:t>superficial</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and</a:t>
            </a:r>
            <a:r>
              <a:rPr lang="en-US" sz="2400" b="1" i="1" u="sng" dirty="0">
                <a:latin typeface="Times New Roman" pitchFamily="18" charset="0"/>
                <a:cs typeface="Times New Roman" pitchFamily="18" charset="0"/>
              </a:rPr>
              <a:t> deep </a:t>
            </a:r>
            <a:r>
              <a:rPr lang="en-US" sz="2400" b="1" dirty="0">
                <a:latin typeface="Times New Roman" pitchFamily="18" charset="0"/>
                <a:cs typeface="Times New Roman" pitchFamily="18" charset="0"/>
              </a:rPr>
              <a:t>groups</a:t>
            </a:r>
          </a:p>
        </p:txBody>
      </p:sp>
      <p:sp>
        <p:nvSpPr>
          <p:cNvPr id="6" name="Rectangle 5"/>
          <p:cNvSpPr/>
          <p:nvPr/>
        </p:nvSpPr>
        <p:spPr>
          <a:xfrm>
            <a:off x="0" y="0"/>
            <a:ext cx="91440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a:r>
              <a:rPr lang="en-US" sz="2400" b="1" i="1" spc="300" dirty="0">
                <a:latin typeface="Times New Roman" pitchFamily="18" charset="0"/>
                <a:cs typeface="Times New Roman" pitchFamily="18" charset="0"/>
              </a:rPr>
              <a:t>Contents of the Posterior Fascial Compartment of the Leg</a:t>
            </a:r>
          </a:p>
        </p:txBody>
      </p:sp>
      <p:sp>
        <p:nvSpPr>
          <p:cNvPr id="7" name="Rectangle 6"/>
          <p:cNvSpPr/>
          <p:nvPr/>
        </p:nvSpPr>
        <p:spPr>
          <a:xfrm>
            <a:off x="838200" y="5267980"/>
            <a:ext cx="70104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rtl="0"/>
            <a:r>
              <a:rPr lang="en-US" sz="2800" b="1" dirty="0">
                <a:latin typeface="Times New Roman" pitchFamily="18" charset="0"/>
                <a:cs typeface="Times New Roman" pitchFamily="18" charset="0"/>
              </a:rPr>
              <a:t>Blood supply: Posterior tibial artery</a:t>
            </a:r>
          </a:p>
        </p:txBody>
      </p:sp>
      <p:sp>
        <p:nvSpPr>
          <p:cNvPr id="8" name="Rectangle 7"/>
          <p:cNvSpPr/>
          <p:nvPr/>
        </p:nvSpPr>
        <p:spPr>
          <a:xfrm>
            <a:off x="2057400" y="6015335"/>
            <a:ext cx="3685689"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rtl="0"/>
            <a:r>
              <a:rPr lang="en-US" sz="2400" b="1" dirty="0">
                <a:latin typeface="Times New Roman" pitchFamily="18" charset="0"/>
                <a:cs typeface="Times New Roman" pitchFamily="18" charset="0"/>
              </a:rPr>
              <a:t>Nerve supply: Tibial nerve</a:t>
            </a:r>
            <a:endParaRPr lang="en-US" sz="2400" dirty="0"/>
          </a:p>
        </p:txBody>
      </p:sp>
      <p:sp>
        <p:nvSpPr>
          <p:cNvPr id="9" name="Rectangle 8"/>
          <p:cNvSpPr/>
          <p:nvPr/>
        </p:nvSpPr>
        <p:spPr>
          <a:xfrm>
            <a:off x="4572000" y="1960708"/>
            <a:ext cx="4104456" cy="2677656"/>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sz="2400" b="1" u="sng" dirty="0">
                <a:latin typeface="Times New Roman" pitchFamily="18" charset="0"/>
                <a:cs typeface="Times New Roman" pitchFamily="18" charset="0"/>
              </a:rPr>
              <a:t>Deep group of muscles </a:t>
            </a:r>
          </a:p>
          <a:p>
            <a:pPr algn="ctr" rtl="0">
              <a:lnSpc>
                <a:spcPct val="150000"/>
              </a:lnSpc>
            </a:pPr>
            <a:r>
              <a:rPr lang="en-US" sz="2400" b="1" dirty="0">
                <a:latin typeface="Times New Roman" pitchFamily="18" charset="0"/>
                <a:cs typeface="Times New Roman" pitchFamily="18" charset="0"/>
              </a:rPr>
              <a:t>Popliteus</a:t>
            </a:r>
          </a:p>
          <a:p>
            <a:pPr algn="ctr" rtl="0">
              <a:lnSpc>
                <a:spcPct val="150000"/>
              </a:lnSpc>
            </a:pPr>
            <a:r>
              <a:rPr lang="en-US" sz="2400" b="1" dirty="0">
                <a:latin typeface="Times New Roman" pitchFamily="18" charset="0"/>
                <a:cs typeface="Times New Roman" pitchFamily="18" charset="0"/>
              </a:rPr>
              <a:t>Flexor digitorum longus</a:t>
            </a:r>
          </a:p>
          <a:p>
            <a:pPr algn="ctr" rtl="0">
              <a:lnSpc>
                <a:spcPct val="150000"/>
              </a:lnSpc>
            </a:pPr>
            <a:r>
              <a:rPr lang="en-US" sz="2400" b="1" dirty="0">
                <a:latin typeface="Times New Roman" pitchFamily="18" charset="0"/>
                <a:cs typeface="Times New Roman" pitchFamily="18" charset="0"/>
              </a:rPr>
              <a:t>Flexor hallucis longus</a:t>
            </a:r>
          </a:p>
          <a:p>
            <a:pPr algn="ctr" rtl="0">
              <a:lnSpc>
                <a:spcPct val="150000"/>
              </a:lnSpc>
            </a:pPr>
            <a:r>
              <a:rPr lang="en-US" sz="2400" b="1" dirty="0">
                <a:latin typeface="Times New Roman" pitchFamily="18" charset="0"/>
                <a:cs typeface="Times New Roman" pitchFamily="18" charset="0"/>
              </a:rPr>
              <a:t>Tibialis posterior</a:t>
            </a:r>
          </a:p>
        </p:txBody>
      </p:sp>
      <p:cxnSp>
        <p:nvCxnSpPr>
          <p:cNvPr id="13" name="Straight Arrow Connector 12"/>
          <p:cNvCxnSpPr/>
          <p:nvPr/>
        </p:nvCxnSpPr>
        <p:spPr>
          <a:xfrm>
            <a:off x="5562600" y="1676400"/>
            <a:ext cx="1066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7504" y="2133600"/>
            <a:ext cx="4248472" cy="2123658"/>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sz="2400" b="1" u="sng" dirty="0">
                <a:latin typeface="Times New Roman" pitchFamily="18" charset="0"/>
                <a:cs typeface="Times New Roman" pitchFamily="18" charset="0"/>
              </a:rPr>
              <a:t>Superficial group of muscles</a:t>
            </a:r>
          </a:p>
          <a:p>
            <a:pPr algn="ctr" rtl="0">
              <a:lnSpc>
                <a:spcPct val="150000"/>
              </a:lnSpc>
            </a:pPr>
            <a:r>
              <a:rPr lang="en-US" sz="2400" b="1" dirty="0">
                <a:latin typeface="Times New Roman" pitchFamily="18" charset="0"/>
                <a:cs typeface="Times New Roman" pitchFamily="18" charset="0"/>
              </a:rPr>
              <a:t>Gastrocnemius</a:t>
            </a:r>
          </a:p>
          <a:p>
            <a:pPr algn="ctr" rtl="0">
              <a:lnSpc>
                <a:spcPct val="150000"/>
              </a:lnSpc>
            </a:pPr>
            <a:r>
              <a:rPr lang="en-US" sz="2400" b="1" dirty="0">
                <a:latin typeface="Times New Roman" pitchFamily="18" charset="0"/>
                <a:cs typeface="Times New Roman" pitchFamily="18" charset="0"/>
              </a:rPr>
              <a:t>Plantaris</a:t>
            </a:r>
          </a:p>
          <a:p>
            <a:pPr algn="ctr" rtl="0">
              <a:lnSpc>
                <a:spcPct val="150000"/>
              </a:lnSpc>
            </a:pPr>
            <a:r>
              <a:rPr lang="en-US" sz="2400" b="1" dirty="0">
                <a:latin typeface="Times New Roman" pitchFamily="18" charset="0"/>
                <a:cs typeface="Times New Roman" pitchFamily="18" charset="0"/>
              </a:rPr>
              <a:t> Soleus</a:t>
            </a:r>
          </a:p>
        </p:txBody>
      </p:sp>
      <p:cxnSp>
        <p:nvCxnSpPr>
          <p:cNvPr id="17" name="Straight Arrow Connector 16"/>
          <p:cNvCxnSpPr/>
          <p:nvPr/>
        </p:nvCxnSpPr>
        <p:spPr>
          <a:xfrm flipH="1">
            <a:off x="2514600" y="16764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6800" y="4572000"/>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438400" y="4191000"/>
            <a:ext cx="1295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45348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41176" t="15625" r="12353" b="9375"/>
          <a:stretch>
            <a:fillRect/>
          </a:stretch>
        </p:blipFill>
        <p:spPr bwMode="auto">
          <a:xfrm>
            <a:off x="5508104" y="0"/>
            <a:ext cx="3635896" cy="6858000"/>
          </a:xfrm>
          <a:prstGeom prst="rect">
            <a:avLst/>
          </a:prstGeom>
          <a:noFill/>
          <a:ln w="9525">
            <a:noFill/>
            <a:miter lim="800000"/>
            <a:headEnd/>
            <a:tailEnd/>
          </a:ln>
        </p:spPr>
      </p:pic>
      <p:sp>
        <p:nvSpPr>
          <p:cNvPr id="3" name="Rectangle 2"/>
          <p:cNvSpPr/>
          <p:nvPr/>
        </p:nvSpPr>
        <p:spPr>
          <a:xfrm>
            <a:off x="0" y="0"/>
            <a:ext cx="5364088" cy="4154984"/>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rtl="0"/>
            <a:r>
              <a:rPr lang="en-US" sz="2400" b="1" u="sng" spc="300" dirty="0">
                <a:latin typeface="Times New Roman" pitchFamily="18" charset="0"/>
                <a:cs typeface="Times New Roman" pitchFamily="18" charset="0"/>
              </a:rPr>
              <a:t>Superficial group of muscles</a:t>
            </a:r>
          </a:p>
          <a:p>
            <a:pPr algn="l" rtl="0">
              <a:buFont typeface="Wingdings" pitchFamily="2" charset="2"/>
              <a:buChar char="v"/>
            </a:pPr>
            <a:r>
              <a:rPr lang="en-US" sz="2400" b="1" spc="300" dirty="0">
                <a:latin typeface="Times New Roman" pitchFamily="18" charset="0"/>
                <a:cs typeface="Times New Roman" pitchFamily="18" charset="0"/>
              </a:rPr>
              <a:t>Gastrocnemius</a:t>
            </a:r>
          </a:p>
          <a:p>
            <a:pPr algn="l" rtl="0"/>
            <a:r>
              <a:rPr lang="en-US" i="1" dirty="0">
                <a:latin typeface="Times New Roman" pitchFamily="18" charset="0"/>
                <a:cs typeface="Times New Roman" pitchFamily="18" charset="0"/>
              </a:rPr>
              <a:t>Origin:</a:t>
            </a:r>
            <a:r>
              <a:rPr lang="en-US" dirty="0"/>
              <a:t> </a:t>
            </a:r>
            <a:r>
              <a:rPr lang="en-US" b="1" dirty="0">
                <a:latin typeface="Times New Roman" pitchFamily="18" charset="0"/>
                <a:cs typeface="Times New Roman" pitchFamily="18" charset="0"/>
              </a:rPr>
              <a:t>Lateral</a:t>
            </a:r>
            <a:r>
              <a:rPr lang="en-US" dirty="0">
                <a:latin typeface="Times New Roman" pitchFamily="18" charset="0"/>
                <a:cs typeface="Times New Roman" pitchFamily="18" charset="0"/>
              </a:rPr>
              <a:t> head from </a:t>
            </a:r>
            <a:r>
              <a:rPr lang="en-US" b="1" dirty="0">
                <a:latin typeface="Times New Roman" pitchFamily="18" charset="0"/>
                <a:cs typeface="Times New Roman" pitchFamily="18" charset="0"/>
              </a:rPr>
              <a:t>lateral condyle </a:t>
            </a:r>
            <a:r>
              <a:rPr lang="en-US" dirty="0">
                <a:latin typeface="Times New Roman" pitchFamily="18" charset="0"/>
                <a:cs typeface="Times New Roman" pitchFamily="18" charset="0"/>
              </a:rPr>
              <a:t>of femur</a:t>
            </a:r>
          </a:p>
          <a:p>
            <a:pPr algn="l" rtl="0"/>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Medial </a:t>
            </a:r>
            <a:r>
              <a:rPr lang="en-US" dirty="0">
                <a:latin typeface="Times New Roman" pitchFamily="18" charset="0"/>
                <a:cs typeface="Times New Roman" pitchFamily="18" charset="0"/>
              </a:rPr>
              <a:t>head from above </a:t>
            </a:r>
            <a:r>
              <a:rPr lang="en-US" b="1" dirty="0">
                <a:latin typeface="Times New Roman" pitchFamily="18" charset="0"/>
                <a:cs typeface="Times New Roman" pitchFamily="18" charset="0"/>
              </a:rPr>
              <a:t>medial condyle</a:t>
            </a:r>
          </a:p>
          <a:p>
            <a:pPr algn="l" rtl="0"/>
            <a:r>
              <a:rPr lang="en-US" i="1" dirty="0">
                <a:latin typeface="Times New Roman" pitchFamily="18" charset="0"/>
                <a:cs typeface="Times New Roman" pitchFamily="18" charset="0"/>
              </a:rPr>
              <a:t>Insertion:</a:t>
            </a:r>
            <a:r>
              <a:rPr lang="pt-BR" dirty="0"/>
              <a:t> </a:t>
            </a:r>
            <a:r>
              <a:rPr lang="pt-BR" dirty="0">
                <a:latin typeface="Times New Roman" pitchFamily="18" charset="0"/>
                <a:cs typeface="Times New Roman" pitchFamily="18" charset="0"/>
              </a:rPr>
              <a:t>Via </a:t>
            </a:r>
            <a:r>
              <a:rPr lang="pt-BR" b="1" dirty="0">
                <a:latin typeface="Times New Roman" pitchFamily="18" charset="0"/>
                <a:cs typeface="Times New Roman" pitchFamily="18" charset="0"/>
              </a:rPr>
              <a:t>tendo calcaneus </a:t>
            </a:r>
            <a:r>
              <a:rPr lang="pt-BR" dirty="0">
                <a:latin typeface="Times New Roman" pitchFamily="18" charset="0"/>
                <a:cs typeface="Times New Roman" pitchFamily="18" charset="0"/>
              </a:rPr>
              <a:t>into posterior </a:t>
            </a:r>
          </a:p>
          <a:p>
            <a:pPr algn="l" rtl="0"/>
            <a:r>
              <a:rPr lang="pt-BR" dirty="0">
                <a:latin typeface="Times New Roman" pitchFamily="18" charset="0"/>
                <a:cs typeface="Times New Roman" pitchFamily="18" charset="0"/>
              </a:rPr>
              <a:t>                 surface of calcaneum</a:t>
            </a:r>
          </a:p>
          <a:p>
            <a:pPr algn="l" rtl="0"/>
            <a:r>
              <a:rPr lang="pt-BR" i="1" dirty="0">
                <a:latin typeface="Times New Roman" pitchFamily="18" charset="0"/>
                <a:cs typeface="Times New Roman" pitchFamily="18" charset="0"/>
              </a:rPr>
              <a:t>Nerve supply:</a:t>
            </a:r>
            <a:r>
              <a:rPr lang="en-US" dirty="0"/>
              <a:t> </a:t>
            </a:r>
            <a:r>
              <a:rPr lang="en-US" b="1" dirty="0">
                <a:latin typeface="Times New Roman" pitchFamily="18" charset="0"/>
                <a:cs typeface="Times New Roman" pitchFamily="18" charset="0"/>
              </a:rPr>
              <a:t>Tibial nerve</a:t>
            </a:r>
          </a:p>
          <a:p>
            <a:pPr algn="l" rtl="0"/>
            <a:r>
              <a:rPr lang="en-US" i="1" dirty="0">
                <a:latin typeface="Times New Roman" pitchFamily="18" charset="0"/>
                <a:cs typeface="Times New Roman" pitchFamily="18" charset="0"/>
              </a:rPr>
              <a:t>Actions:</a:t>
            </a:r>
            <a:r>
              <a:rPr lang="en-US" dirty="0"/>
              <a:t> </a:t>
            </a:r>
            <a:r>
              <a:rPr lang="en-US" b="1" dirty="0">
                <a:latin typeface="Times New Roman" pitchFamily="18" charset="0"/>
                <a:cs typeface="Times New Roman" pitchFamily="18" charset="0"/>
              </a:rPr>
              <a:t>Plantar flexes foot at ankle joint</a:t>
            </a:r>
          </a:p>
          <a:p>
            <a:pPr algn="l" rtl="0"/>
            <a:r>
              <a:rPr lang="en-US" b="1" dirty="0">
                <a:latin typeface="Times New Roman" pitchFamily="18" charset="0"/>
                <a:cs typeface="Times New Roman" pitchFamily="18" charset="0"/>
              </a:rPr>
              <a:t>              Flexes knee joint</a:t>
            </a:r>
          </a:p>
          <a:p>
            <a:pPr algn="l" rtl="0">
              <a:lnSpc>
                <a:spcPct val="150000"/>
              </a:lnSpc>
            </a:pPr>
            <a:endParaRPr lang="en-US" b="1" dirty="0">
              <a:latin typeface="Times New Roman" pitchFamily="18" charset="0"/>
              <a:cs typeface="Times New Roman" pitchFamily="18" charset="0"/>
            </a:endParaRPr>
          </a:p>
          <a:p>
            <a:pPr algn="l" rtl="0">
              <a:lnSpc>
                <a:spcPct val="150000"/>
              </a:lnSpc>
            </a:pPr>
            <a:endParaRPr lang="en-US" b="1" dirty="0">
              <a:latin typeface="Times New Roman" pitchFamily="18" charset="0"/>
              <a:cs typeface="Times New Roman" pitchFamily="18" charset="0"/>
            </a:endParaRPr>
          </a:p>
          <a:p>
            <a:pPr algn="l" rtl="0">
              <a:lnSpc>
                <a:spcPct val="150000"/>
              </a:lnSpc>
            </a:pPr>
            <a:r>
              <a:rPr lang="en-US" sz="2400" b="1" dirty="0">
                <a:latin typeface="Times New Roman" pitchFamily="18" charset="0"/>
                <a:cs typeface="Times New Roman" pitchFamily="18" charset="0"/>
              </a:rPr>
              <a:t> </a:t>
            </a:r>
          </a:p>
        </p:txBody>
      </p:sp>
      <p:sp>
        <p:nvSpPr>
          <p:cNvPr id="4" name="Rectangle 3"/>
          <p:cNvSpPr/>
          <p:nvPr/>
        </p:nvSpPr>
        <p:spPr>
          <a:xfrm>
            <a:off x="0" y="2667000"/>
            <a:ext cx="2000869" cy="579967"/>
          </a:xfrm>
          <a:prstGeom prst="rect">
            <a:avLst/>
          </a:prstGeom>
        </p:spPr>
        <p:txBody>
          <a:bodyPr wrap="none">
            <a:spAutoFit/>
          </a:bodyPr>
          <a:lstStyle/>
          <a:p>
            <a:pPr algn="l" rtl="0">
              <a:lnSpc>
                <a:spcPct val="150000"/>
              </a:lnSpc>
              <a:buFont typeface="Wingdings" pitchFamily="2" charset="2"/>
              <a:buChar char="v"/>
            </a:pPr>
            <a:r>
              <a:rPr lang="en-US" sz="2400" b="1" spc="300" dirty="0">
                <a:latin typeface="Times New Roman" pitchFamily="18" charset="0"/>
                <a:cs typeface="Times New Roman" pitchFamily="18" charset="0"/>
              </a:rPr>
              <a:t>Plantaris</a:t>
            </a:r>
          </a:p>
        </p:txBody>
      </p:sp>
      <p:sp>
        <p:nvSpPr>
          <p:cNvPr id="5" name="Rectangle 4"/>
          <p:cNvSpPr/>
          <p:nvPr/>
        </p:nvSpPr>
        <p:spPr>
          <a:xfrm>
            <a:off x="0" y="5589240"/>
            <a:ext cx="4572000" cy="1200329"/>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a:spAutoFit/>
          </a:bodyPr>
          <a:lstStyle/>
          <a:p>
            <a:pPr algn="just" rtl="0"/>
            <a:r>
              <a:rPr lang="en-US" i="1" dirty="0" smtClean="0">
                <a:latin typeface="Times New Roman" pitchFamily="18" charset="0"/>
                <a:cs typeface="Times New Roman" pitchFamily="18" charset="0"/>
              </a:rPr>
              <a:t>Actions: </a:t>
            </a:r>
            <a:r>
              <a:rPr lang="en-US" dirty="0">
                <a:latin typeface="Times New Roman" pitchFamily="18" charset="0"/>
                <a:cs typeface="Times New Roman" pitchFamily="18" charset="0"/>
              </a:rPr>
              <a:t>Together with gastrocnemius and plantaris is powerful plantar flexor of ankle joint; provides main </a:t>
            </a:r>
            <a:r>
              <a:rPr lang="en-US" b="1" i="1" dirty="0">
                <a:latin typeface="Times New Roman" pitchFamily="18" charset="0"/>
                <a:cs typeface="Times New Roman" pitchFamily="18" charset="0"/>
              </a:rPr>
              <a:t>propulsive force in walking and running</a:t>
            </a:r>
          </a:p>
        </p:txBody>
      </p:sp>
      <p:sp>
        <p:nvSpPr>
          <p:cNvPr id="6" name="TextBox 5"/>
          <p:cNvSpPr txBox="1"/>
          <p:nvPr/>
        </p:nvSpPr>
        <p:spPr>
          <a:xfrm>
            <a:off x="0" y="3200400"/>
            <a:ext cx="3409908" cy="369332"/>
          </a:xfrm>
          <a:prstGeom prst="rect">
            <a:avLst/>
          </a:prstGeom>
          <a:noFill/>
        </p:spPr>
        <p:txBody>
          <a:bodyPr wrap="none" rtlCol="0">
            <a:spAutoFit/>
          </a:bodyPr>
          <a:lstStyle/>
          <a:p>
            <a:pPr algn="l" rtl="0"/>
            <a:r>
              <a:rPr lang="en-US" b="1" dirty="0">
                <a:latin typeface="Times New Roman" pitchFamily="18" charset="0"/>
                <a:cs typeface="Times New Roman" pitchFamily="18" charset="0"/>
              </a:rPr>
              <a:t>This muscle some times is absent</a:t>
            </a:r>
          </a:p>
        </p:txBody>
      </p:sp>
      <p:sp>
        <p:nvSpPr>
          <p:cNvPr id="7" name="Rectangle 6"/>
          <p:cNvSpPr/>
          <p:nvPr/>
        </p:nvSpPr>
        <p:spPr>
          <a:xfrm>
            <a:off x="0" y="3581400"/>
            <a:ext cx="2721258" cy="369332"/>
          </a:xfrm>
          <a:prstGeom prst="rect">
            <a:avLst/>
          </a:prstGeom>
        </p:spPr>
        <p:txBody>
          <a:bodyPr wrap="none">
            <a:spAutoFit/>
          </a:bodyPr>
          <a:lstStyle/>
          <a:p>
            <a:pPr algn="l" rtl="0"/>
            <a:r>
              <a:rPr lang="pt-BR" i="1" dirty="0">
                <a:latin typeface="Times New Roman" pitchFamily="18" charset="0"/>
                <a:cs typeface="Times New Roman" pitchFamily="18" charset="0"/>
              </a:rPr>
              <a:t>Nerve supply:</a:t>
            </a:r>
            <a:r>
              <a:rPr lang="en-US" dirty="0"/>
              <a:t> </a:t>
            </a:r>
            <a:r>
              <a:rPr lang="en-US" b="1" dirty="0">
                <a:latin typeface="Times New Roman" pitchFamily="18" charset="0"/>
                <a:cs typeface="Times New Roman" pitchFamily="18" charset="0"/>
              </a:rPr>
              <a:t>Tibial nerve</a:t>
            </a:r>
            <a:endParaRPr lang="pt-BR" dirty="0">
              <a:latin typeface="Times New Roman" pitchFamily="18" charset="0"/>
              <a:cs typeface="Times New Roman" pitchFamily="18" charset="0"/>
            </a:endParaRPr>
          </a:p>
        </p:txBody>
      </p:sp>
      <p:sp>
        <p:nvSpPr>
          <p:cNvPr id="8" name="Rectangle 7"/>
          <p:cNvSpPr/>
          <p:nvPr/>
        </p:nvSpPr>
        <p:spPr>
          <a:xfrm>
            <a:off x="0" y="3875564"/>
            <a:ext cx="5220072"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rtl="0">
              <a:buFont typeface="Wingdings" pitchFamily="2" charset="2"/>
              <a:buChar char="v"/>
            </a:pPr>
            <a:r>
              <a:rPr lang="en-US" sz="2400" b="1" spc="300" dirty="0">
                <a:latin typeface="Times New Roman" pitchFamily="18" charset="0"/>
                <a:cs typeface="Times New Roman" pitchFamily="18" charset="0"/>
              </a:rPr>
              <a:t>Soleus</a:t>
            </a:r>
            <a:endParaRPr lang="en-US" sz="2400" b="1" i="1" spc="300" dirty="0">
              <a:latin typeface="Times New Roman" pitchFamily="18" charset="0"/>
              <a:cs typeface="Times New Roman" pitchFamily="18" charset="0"/>
            </a:endParaRPr>
          </a:p>
          <a:p>
            <a:pPr algn="l" rtl="0"/>
            <a:r>
              <a:rPr lang="en-US" i="1" dirty="0">
                <a:latin typeface="Times New Roman" pitchFamily="18" charset="0"/>
                <a:cs typeface="Times New Roman" pitchFamily="18" charset="0"/>
              </a:rPr>
              <a:t>Origin: </a:t>
            </a:r>
            <a:r>
              <a:rPr lang="en-US" b="1" dirty="0">
                <a:latin typeface="Times New Roman" pitchFamily="18" charset="0"/>
                <a:cs typeface="Times New Roman" pitchFamily="18" charset="0"/>
              </a:rPr>
              <a:t>Shafts of tibia and fibula</a:t>
            </a:r>
          </a:p>
          <a:p>
            <a:pPr algn="l" rtl="0"/>
            <a:r>
              <a:rPr lang="en-US" i="1" dirty="0">
                <a:latin typeface="Times New Roman" pitchFamily="18" charset="0"/>
                <a:cs typeface="Times New Roman" pitchFamily="18" charset="0"/>
              </a:rPr>
              <a:t>Insertion:</a:t>
            </a:r>
            <a:r>
              <a:rPr lang="pt-BR" dirty="0"/>
              <a:t> </a:t>
            </a:r>
            <a:r>
              <a:rPr lang="pt-BR" dirty="0">
                <a:latin typeface="Times New Roman" pitchFamily="18" charset="0"/>
                <a:cs typeface="Times New Roman" pitchFamily="18" charset="0"/>
              </a:rPr>
              <a:t>Via </a:t>
            </a:r>
            <a:r>
              <a:rPr lang="pt-BR" b="1" dirty="0">
                <a:latin typeface="Times New Roman" pitchFamily="18" charset="0"/>
                <a:cs typeface="Times New Roman" pitchFamily="18" charset="0"/>
              </a:rPr>
              <a:t>tendo calcaneus </a:t>
            </a:r>
            <a:r>
              <a:rPr lang="pt-BR" dirty="0">
                <a:latin typeface="Times New Roman" pitchFamily="18" charset="0"/>
                <a:cs typeface="Times New Roman" pitchFamily="18" charset="0"/>
              </a:rPr>
              <a:t>into posterior surface of calcaneum</a:t>
            </a:r>
          </a:p>
          <a:p>
            <a:pPr algn="l" rtl="0"/>
            <a:r>
              <a:rPr lang="pt-BR" i="1" dirty="0">
                <a:latin typeface="Times New Roman" pitchFamily="18" charset="0"/>
                <a:cs typeface="Times New Roman" pitchFamily="18" charset="0"/>
              </a:rPr>
              <a:t>Nerve supply:</a:t>
            </a:r>
            <a:r>
              <a:rPr lang="en-US" dirty="0"/>
              <a:t> </a:t>
            </a:r>
            <a:r>
              <a:rPr lang="en-US" b="1" dirty="0">
                <a:latin typeface="Times New Roman" pitchFamily="18" charset="0"/>
                <a:cs typeface="Times New Roman" pitchFamily="18" charset="0"/>
              </a:rPr>
              <a:t>Tibial nerve</a:t>
            </a:r>
            <a:endParaRPr lang="pt-BR" dirty="0">
              <a:latin typeface="Times New Roman" pitchFamily="18" charset="0"/>
              <a:cs typeface="Times New Roman" pitchFamily="18" charset="0"/>
            </a:endParaRPr>
          </a:p>
        </p:txBody>
      </p:sp>
    </p:spTree>
    <p:extLst>
      <p:ext uri="{BB962C8B-B14F-4D97-AF65-F5344CB8AC3E}">
        <p14:creationId xmlns="" xmlns:p14="http://schemas.microsoft.com/office/powerpoint/2010/main" val="4007652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48" y="397113"/>
            <a:ext cx="3203848" cy="461665"/>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sz="2400" b="1" u="sng" dirty="0">
                <a:solidFill>
                  <a:srgbClr val="002060"/>
                </a:solidFill>
                <a:latin typeface="Times New Roman" pitchFamily="18" charset="0"/>
                <a:cs typeface="Times New Roman" pitchFamily="18" charset="0"/>
              </a:rPr>
              <a:t>Deep group of muscles </a:t>
            </a:r>
          </a:p>
        </p:txBody>
      </p:sp>
      <p:sp>
        <p:nvSpPr>
          <p:cNvPr id="3" name="Rectangle 2"/>
          <p:cNvSpPr/>
          <p:nvPr/>
        </p:nvSpPr>
        <p:spPr>
          <a:xfrm>
            <a:off x="504056" y="3140968"/>
            <a:ext cx="3347864" cy="579967"/>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rtl="0">
              <a:lnSpc>
                <a:spcPct val="150000"/>
              </a:lnSpc>
              <a:buFont typeface="Wingdings" pitchFamily="2" charset="2"/>
              <a:buChar char="v"/>
            </a:pPr>
            <a:r>
              <a:rPr lang="en-US" sz="2400" b="1" dirty="0">
                <a:solidFill>
                  <a:srgbClr val="002060"/>
                </a:solidFill>
                <a:latin typeface="Times New Roman" pitchFamily="18" charset="0"/>
                <a:cs typeface="Times New Roman" pitchFamily="18" charset="0"/>
              </a:rPr>
              <a:t>Flexor hallucis longus</a:t>
            </a:r>
          </a:p>
        </p:txBody>
      </p:sp>
      <p:pic>
        <p:nvPicPr>
          <p:cNvPr id="4098" name="Picture 2"/>
          <p:cNvPicPr>
            <a:picLocks noChangeAspect="1" noChangeArrowheads="1"/>
          </p:cNvPicPr>
          <p:nvPr/>
        </p:nvPicPr>
        <p:blipFill>
          <a:blip r:embed="rId2" cstate="print"/>
          <a:srcRect l="52941" t="14583" r="22353" b="6250"/>
          <a:stretch>
            <a:fillRect/>
          </a:stretch>
        </p:blipFill>
        <p:spPr bwMode="auto">
          <a:xfrm>
            <a:off x="4427984" y="0"/>
            <a:ext cx="4716016" cy="6858000"/>
          </a:xfrm>
          <a:prstGeom prst="rect">
            <a:avLst/>
          </a:prstGeom>
          <a:noFill/>
          <a:ln w="9525">
            <a:noFill/>
            <a:miter lim="800000"/>
            <a:headEnd/>
            <a:tailEnd/>
          </a:ln>
        </p:spPr>
      </p:pic>
      <p:sp>
        <p:nvSpPr>
          <p:cNvPr id="10" name="Rectangle 9"/>
          <p:cNvSpPr/>
          <p:nvPr/>
        </p:nvSpPr>
        <p:spPr>
          <a:xfrm>
            <a:off x="291972" y="2056945"/>
            <a:ext cx="3631956" cy="57996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none">
            <a:spAutoFit/>
          </a:bodyPr>
          <a:lstStyle/>
          <a:p>
            <a:pPr algn="l" rtl="0">
              <a:lnSpc>
                <a:spcPct val="150000"/>
              </a:lnSpc>
              <a:buFont typeface="Wingdings" pitchFamily="2" charset="2"/>
              <a:buChar char="v"/>
            </a:pPr>
            <a:r>
              <a:rPr lang="en-US" sz="2400" b="1" dirty="0">
                <a:solidFill>
                  <a:srgbClr val="002060"/>
                </a:solidFill>
                <a:latin typeface="Times New Roman" pitchFamily="18" charset="0"/>
                <a:cs typeface="Times New Roman" pitchFamily="18" charset="0"/>
              </a:rPr>
              <a:t>Flexor digitorum longus</a:t>
            </a:r>
          </a:p>
        </p:txBody>
      </p:sp>
      <p:sp>
        <p:nvSpPr>
          <p:cNvPr id="13" name="Rectangle 12"/>
          <p:cNvSpPr/>
          <p:nvPr/>
        </p:nvSpPr>
        <p:spPr>
          <a:xfrm>
            <a:off x="847247" y="4217185"/>
            <a:ext cx="2716641" cy="579967"/>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none">
            <a:spAutoFit/>
          </a:bodyPr>
          <a:lstStyle/>
          <a:p>
            <a:pPr algn="l" rtl="0">
              <a:lnSpc>
                <a:spcPct val="150000"/>
              </a:lnSpc>
              <a:buFont typeface="Wingdings" pitchFamily="2" charset="2"/>
              <a:buChar char="v"/>
            </a:pPr>
            <a:r>
              <a:rPr lang="en-US" sz="2400" b="1" dirty="0">
                <a:solidFill>
                  <a:srgbClr val="002060"/>
                </a:solidFill>
                <a:latin typeface="Times New Roman" pitchFamily="18" charset="0"/>
                <a:cs typeface="Times New Roman" pitchFamily="18" charset="0"/>
              </a:rPr>
              <a:t>Tibialis posterior</a:t>
            </a:r>
          </a:p>
        </p:txBody>
      </p:sp>
      <p:sp>
        <p:nvSpPr>
          <p:cNvPr id="7" name="Rectangle 6"/>
          <p:cNvSpPr/>
          <p:nvPr/>
        </p:nvSpPr>
        <p:spPr>
          <a:xfrm>
            <a:off x="1403648" y="1124744"/>
            <a:ext cx="1300356" cy="507831"/>
          </a:xfrm>
          <a:prstGeom prst="rect">
            <a:avLst/>
          </a:prstGeom>
          <a:solidFill>
            <a:srgbClr val="FFFF00"/>
          </a:solidFill>
        </p:spPr>
        <p:txBody>
          <a:bodyPr wrap="none">
            <a:spAutoFit/>
          </a:bodyPr>
          <a:lstStyle/>
          <a:p>
            <a:pPr>
              <a:lnSpc>
                <a:spcPct val="150000"/>
              </a:lnSpc>
              <a:buFont typeface="Wingdings" pitchFamily="2" charset="2"/>
              <a:buChar char="v"/>
            </a:pPr>
            <a:r>
              <a:rPr lang="en-US" b="1" dirty="0" smtClean="0">
                <a:solidFill>
                  <a:srgbClr val="002060"/>
                </a:solidFill>
                <a:latin typeface="Times New Roman" pitchFamily="18" charset="0"/>
                <a:cs typeface="Times New Roman" pitchFamily="18" charset="0"/>
              </a:rPr>
              <a:t>Popliteus</a:t>
            </a: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69973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8235" t="7292" r="7647" b="23958"/>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2133600" y="381000"/>
            <a:ext cx="1055097" cy="461665"/>
          </a:xfrm>
          <a:prstGeom prst="rect">
            <a:avLst/>
          </a:prstGeom>
          <a:noFill/>
        </p:spPr>
        <p:txBody>
          <a:bodyPr wrap="none" rtlCol="0">
            <a:spAutoFit/>
          </a:bodyPr>
          <a:lstStyle/>
          <a:p>
            <a:pPr algn="l" rtl="0"/>
            <a:r>
              <a:rPr lang="en-US" sz="2400" b="1" dirty="0">
                <a:solidFill>
                  <a:prstClr val="black"/>
                </a:solidFill>
                <a:latin typeface="Times New Roman" pitchFamily="18" charset="0"/>
                <a:cs typeface="Times New Roman" pitchFamily="18" charset="0"/>
              </a:rPr>
              <a:t>Origin</a:t>
            </a:r>
          </a:p>
        </p:txBody>
      </p:sp>
      <p:sp>
        <p:nvSpPr>
          <p:cNvPr id="5" name="TextBox 4"/>
          <p:cNvSpPr txBox="1"/>
          <p:nvPr/>
        </p:nvSpPr>
        <p:spPr>
          <a:xfrm>
            <a:off x="3657600" y="381000"/>
            <a:ext cx="1382110" cy="461665"/>
          </a:xfrm>
          <a:prstGeom prst="rect">
            <a:avLst/>
          </a:prstGeom>
          <a:noFill/>
        </p:spPr>
        <p:txBody>
          <a:bodyPr wrap="none" rtlCol="0">
            <a:spAutoFit/>
          </a:bodyPr>
          <a:lstStyle/>
          <a:p>
            <a:pPr algn="l" rtl="0"/>
            <a:r>
              <a:rPr lang="en-US" sz="2400" b="1" dirty="0">
                <a:solidFill>
                  <a:prstClr val="black"/>
                </a:solidFill>
                <a:latin typeface="Times New Roman" pitchFamily="18" charset="0"/>
                <a:cs typeface="Times New Roman" pitchFamily="18" charset="0"/>
              </a:rPr>
              <a:t>Insertion</a:t>
            </a:r>
          </a:p>
        </p:txBody>
      </p:sp>
      <p:sp>
        <p:nvSpPr>
          <p:cNvPr id="6" name="TextBox 5"/>
          <p:cNvSpPr txBox="1"/>
          <p:nvPr/>
        </p:nvSpPr>
        <p:spPr>
          <a:xfrm>
            <a:off x="5334000" y="381000"/>
            <a:ext cx="1047082" cy="461665"/>
          </a:xfrm>
          <a:prstGeom prst="rect">
            <a:avLst/>
          </a:prstGeom>
          <a:noFill/>
        </p:spPr>
        <p:txBody>
          <a:bodyPr wrap="none" rtlCol="0">
            <a:spAutoFit/>
          </a:bodyPr>
          <a:lstStyle/>
          <a:p>
            <a:pPr algn="l" rtl="0"/>
            <a:r>
              <a:rPr lang="en-US" sz="2400" b="1" dirty="0">
                <a:solidFill>
                  <a:prstClr val="black"/>
                </a:solidFill>
                <a:latin typeface="Times New Roman" pitchFamily="18" charset="0"/>
                <a:cs typeface="Times New Roman" pitchFamily="18" charset="0"/>
              </a:rPr>
              <a:t>Nerve </a:t>
            </a:r>
          </a:p>
        </p:txBody>
      </p:sp>
      <p:sp>
        <p:nvSpPr>
          <p:cNvPr id="7" name="TextBox 6"/>
          <p:cNvSpPr txBox="1"/>
          <p:nvPr/>
        </p:nvSpPr>
        <p:spPr>
          <a:xfrm>
            <a:off x="7239000" y="381000"/>
            <a:ext cx="1176925" cy="461665"/>
          </a:xfrm>
          <a:prstGeom prst="rect">
            <a:avLst/>
          </a:prstGeom>
          <a:noFill/>
        </p:spPr>
        <p:txBody>
          <a:bodyPr wrap="none" rtlCol="0">
            <a:spAutoFit/>
          </a:bodyPr>
          <a:lstStyle/>
          <a:p>
            <a:pPr algn="l" rtl="0"/>
            <a:r>
              <a:rPr lang="en-US" sz="2400" b="1" dirty="0">
                <a:solidFill>
                  <a:prstClr val="black"/>
                </a:solidFill>
                <a:latin typeface="Times New Roman" pitchFamily="18" charset="0"/>
                <a:cs typeface="Times New Roman" pitchFamily="18" charset="0"/>
              </a:rPr>
              <a:t>Actions</a:t>
            </a:r>
          </a:p>
        </p:txBody>
      </p:sp>
      <p:cxnSp>
        <p:nvCxnSpPr>
          <p:cNvPr id="9" name="Straight Arrow Connector 8"/>
          <p:cNvCxnSpPr/>
          <p:nvPr/>
        </p:nvCxnSpPr>
        <p:spPr>
          <a:xfrm flipH="1">
            <a:off x="7696200" y="9144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153400" y="9144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34400" y="914400"/>
            <a:ext cx="152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686800" y="914400"/>
            <a:ext cx="152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04268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057400"/>
            <a:ext cx="304800" cy="2308324"/>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T</a:t>
            </a:r>
            <a:r>
              <a:rPr lang="en-US" dirty="0">
                <a:solidFill>
                  <a:prstClr val="black"/>
                </a:solidFill>
                <a:latin typeface="Times New Roman" pitchFamily="18" charset="0"/>
                <a:cs typeface="Times New Roman" pitchFamily="18" charset="0"/>
              </a:rPr>
              <a:t>ibialis</a:t>
            </a:r>
          </a:p>
        </p:txBody>
      </p:sp>
      <p:sp>
        <p:nvSpPr>
          <p:cNvPr id="3" name="TextBox 2"/>
          <p:cNvSpPr txBox="1"/>
          <p:nvPr/>
        </p:nvSpPr>
        <p:spPr>
          <a:xfrm>
            <a:off x="609600" y="2062877"/>
            <a:ext cx="304800" cy="2585323"/>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D</a:t>
            </a:r>
          </a:p>
          <a:p>
            <a:pPr algn="l" rtl="0"/>
            <a:r>
              <a:rPr lang="en-US" dirty="0" err="1">
                <a:solidFill>
                  <a:prstClr val="black"/>
                </a:solidFill>
                <a:latin typeface="Times New Roman" pitchFamily="18" charset="0"/>
                <a:cs typeface="Times New Roman" pitchFamily="18" charset="0"/>
              </a:rPr>
              <a:t>igitorum</a:t>
            </a:r>
            <a:endParaRPr lang="en-US" dirty="0">
              <a:solidFill>
                <a:prstClr val="black"/>
              </a:solidFill>
              <a:latin typeface="Times New Roman" pitchFamily="18" charset="0"/>
              <a:cs typeface="Times New Roman" pitchFamily="18" charset="0"/>
            </a:endParaRPr>
          </a:p>
        </p:txBody>
      </p:sp>
      <p:sp>
        <p:nvSpPr>
          <p:cNvPr id="4" name="TextBox 3"/>
          <p:cNvSpPr txBox="1"/>
          <p:nvPr/>
        </p:nvSpPr>
        <p:spPr>
          <a:xfrm>
            <a:off x="1143000" y="2057400"/>
            <a:ext cx="304800" cy="2031325"/>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V</a:t>
            </a:r>
            <a:r>
              <a:rPr lang="en-US" dirty="0">
                <a:solidFill>
                  <a:prstClr val="black"/>
                </a:solidFill>
                <a:latin typeface="Times New Roman" pitchFamily="18" charset="0"/>
                <a:cs typeface="Times New Roman" pitchFamily="18" charset="0"/>
              </a:rPr>
              <a:t>ESSELS</a:t>
            </a:r>
          </a:p>
        </p:txBody>
      </p:sp>
      <p:sp>
        <p:nvSpPr>
          <p:cNvPr id="5" name="TextBox 4"/>
          <p:cNvSpPr txBox="1"/>
          <p:nvPr/>
        </p:nvSpPr>
        <p:spPr>
          <a:xfrm>
            <a:off x="1524000" y="2057400"/>
            <a:ext cx="304799" cy="1477328"/>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N</a:t>
            </a:r>
            <a:r>
              <a:rPr lang="en-US" dirty="0">
                <a:solidFill>
                  <a:prstClr val="black"/>
                </a:solidFill>
                <a:latin typeface="Times New Roman" pitchFamily="18" charset="0"/>
                <a:cs typeface="Times New Roman" pitchFamily="18" charset="0"/>
              </a:rPr>
              <a:t>erve</a:t>
            </a:r>
          </a:p>
        </p:txBody>
      </p:sp>
      <p:sp>
        <p:nvSpPr>
          <p:cNvPr id="6" name="TextBox 5"/>
          <p:cNvSpPr txBox="1"/>
          <p:nvPr/>
        </p:nvSpPr>
        <p:spPr>
          <a:xfrm>
            <a:off x="1981200" y="2057400"/>
            <a:ext cx="304799" cy="2308324"/>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H</a:t>
            </a:r>
          </a:p>
          <a:p>
            <a:pPr algn="l" rtl="0"/>
            <a:r>
              <a:rPr lang="en-US" dirty="0" err="1">
                <a:solidFill>
                  <a:prstClr val="black"/>
                </a:solidFill>
                <a:latin typeface="Times New Roman" pitchFamily="18" charset="0"/>
                <a:cs typeface="Times New Roman" pitchFamily="18" charset="0"/>
              </a:rPr>
              <a:t>allucis</a:t>
            </a:r>
            <a:endParaRPr lang="en-US" dirty="0">
              <a:solidFill>
                <a:prstClr val="black"/>
              </a:solidFill>
              <a:latin typeface="Times New Roman" pitchFamily="18" charset="0"/>
              <a:cs typeface="Times New Roman" pitchFamily="18" charset="0"/>
            </a:endParaRPr>
          </a:p>
        </p:txBody>
      </p:sp>
      <p:cxnSp>
        <p:nvCxnSpPr>
          <p:cNvPr id="7" name="Straight Arrow Connector 6"/>
          <p:cNvCxnSpPr/>
          <p:nvPr/>
        </p:nvCxnSpPr>
        <p:spPr>
          <a:xfrm>
            <a:off x="3048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0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954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764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p:cNvCxnSpPr>
          <p:nvPr/>
        </p:nvCxnSpPr>
        <p:spPr>
          <a:xfrm>
            <a:off x="1295400" y="4088725"/>
            <a:ext cx="0" cy="178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1018895" y="4366155"/>
            <a:ext cx="1379545" cy="36933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none" rtlCol="0">
            <a:spAutoFit/>
          </a:bodyPr>
          <a:lstStyle/>
          <a:p>
            <a:pPr algn="l" rtl="0"/>
            <a:r>
              <a:rPr lang="en-US" b="1" dirty="0" smtClean="0">
                <a:solidFill>
                  <a:prstClr val="black"/>
                </a:solidFill>
                <a:latin typeface="Times New Roman" pitchFamily="18" charset="0"/>
                <a:cs typeface="Times New Roman" pitchFamily="18" charset="0"/>
              </a:rPr>
              <a:t>Tibial nerve</a:t>
            </a:r>
            <a:endParaRPr lang="en-US" b="1" dirty="0">
              <a:solidFill>
                <a:prstClr val="black"/>
              </a:solidFill>
              <a:latin typeface="Times New Roman" pitchFamily="18" charset="0"/>
              <a:cs typeface="Times New Roman" pitchFamily="18" charset="0"/>
            </a:endParaRPr>
          </a:p>
        </p:txBody>
      </p:sp>
      <p:cxnSp>
        <p:nvCxnSpPr>
          <p:cNvPr id="14" name="Straight Arrow Connector 13"/>
          <p:cNvCxnSpPr/>
          <p:nvPr/>
        </p:nvCxnSpPr>
        <p:spPr>
          <a:xfrm>
            <a:off x="1676400" y="3505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1447800"/>
            <a:ext cx="2535951" cy="369332"/>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l" rtl="0"/>
            <a:r>
              <a:rPr lang="en-US" b="1" dirty="0">
                <a:solidFill>
                  <a:srgbClr val="F79646">
                    <a:lumMod val="50000"/>
                  </a:srgbClr>
                </a:solidFill>
                <a:latin typeface="Times New Roman" pitchFamily="18" charset="0"/>
                <a:cs typeface="Times New Roman" pitchFamily="18" charset="0"/>
              </a:rPr>
              <a:t>Tom does very nice hats</a:t>
            </a:r>
          </a:p>
        </p:txBody>
      </p:sp>
      <p:sp>
        <p:nvSpPr>
          <p:cNvPr id="17" name="TextBox 16"/>
          <p:cNvSpPr txBox="1"/>
          <p:nvPr/>
        </p:nvSpPr>
        <p:spPr>
          <a:xfrm rot="16200000">
            <a:off x="-139163" y="5396963"/>
            <a:ext cx="1866858" cy="369332"/>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Flexor digitorum</a:t>
            </a:r>
          </a:p>
        </p:txBody>
      </p:sp>
      <p:sp>
        <p:nvSpPr>
          <p:cNvPr id="18" name="TextBox 17"/>
          <p:cNvSpPr txBox="1"/>
          <p:nvPr/>
        </p:nvSpPr>
        <p:spPr>
          <a:xfrm rot="16200000">
            <a:off x="83998" y="5326202"/>
            <a:ext cx="2334935" cy="36933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Posterior tibial artery</a:t>
            </a:r>
          </a:p>
        </p:txBody>
      </p:sp>
      <p:sp>
        <p:nvSpPr>
          <p:cNvPr id="19" name="TextBox 18"/>
          <p:cNvSpPr txBox="1"/>
          <p:nvPr/>
        </p:nvSpPr>
        <p:spPr>
          <a:xfrm rot="16200000">
            <a:off x="1308219" y="5205779"/>
            <a:ext cx="1693733" cy="369332"/>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Flexor hallucis </a:t>
            </a:r>
          </a:p>
        </p:txBody>
      </p:sp>
      <p:sp>
        <p:nvSpPr>
          <p:cNvPr id="20" name="TextBox 19"/>
          <p:cNvSpPr txBox="1"/>
          <p:nvPr/>
        </p:nvSpPr>
        <p:spPr>
          <a:xfrm rot="16200000">
            <a:off x="-674441" y="5230051"/>
            <a:ext cx="1933222" cy="369332"/>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wrap="none" rtlCol="0">
            <a:spAutoFit/>
          </a:bodyPr>
          <a:lstStyle/>
          <a:p>
            <a:pPr algn="l" rtl="0"/>
            <a:r>
              <a:rPr lang="en-US" b="1" dirty="0">
                <a:solidFill>
                  <a:prstClr val="black"/>
                </a:solidFill>
                <a:latin typeface="Times New Roman" pitchFamily="18" charset="0"/>
                <a:cs typeface="Times New Roman" pitchFamily="18" charset="0"/>
              </a:rPr>
              <a:t>Tibialis posterior </a:t>
            </a:r>
          </a:p>
        </p:txBody>
      </p:sp>
      <p:cxnSp>
        <p:nvCxnSpPr>
          <p:cNvPr id="24" name="Straight Arrow Connector 23"/>
          <p:cNvCxnSpPr/>
          <p:nvPr/>
        </p:nvCxnSpPr>
        <p:spPr>
          <a:xfrm>
            <a:off x="1219200" y="1066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2" cstate="print"/>
          <a:srcRect/>
          <a:stretch>
            <a:fillRect/>
          </a:stretch>
        </p:blipFill>
        <p:spPr bwMode="auto">
          <a:xfrm>
            <a:off x="2819400" y="0"/>
            <a:ext cx="6324600" cy="6858000"/>
          </a:xfrm>
          <a:prstGeom prst="rect">
            <a:avLst/>
          </a:prstGeom>
          <a:noFill/>
          <a:ln w="9525">
            <a:noFill/>
            <a:miter lim="800000"/>
            <a:headEnd/>
            <a:tailEnd/>
          </a:ln>
        </p:spPr>
      </p:pic>
      <p:sp>
        <p:nvSpPr>
          <p:cNvPr id="27" name="TextBox 26"/>
          <p:cNvSpPr txBox="1"/>
          <p:nvPr/>
        </p:nvSpPr>
        <p:spPr>
          <a:xfrm>
            <a:off x="4382125" y="838200"/>
            <a:ext cx="530915"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l" rtl="0"/>
            <a:r>
              <a:rPr lang="en-US" b="1" dirty="0">
                <a:solidFill>
                  <a:prstClr val="black"/>
                </a:solidFill>
                <a:latin typeface="Times New Roman" pitchFamily="18" charset="0"/>
                <a:cs typeface="Times New Roman" pitchFamily="18" charset="0"/>
              </a:rPr>
              <a:t>1)T</a:t>
            </a:r>
          </a:p>
        </p:txBody>
      </p:sp>
      <p:sp>
        <p:nvSpPr>
          <p:cNvPr id="30" name="TextBox 29"/>
          <p:cNvSpPr txBox="1"/>
          <p:nvPr/>
        </p:nvSpPr>
        <p:spPr>
          <a:xfrm>
            <a:off x="3851920" y="1305580"/>
            <a:ext cx="64807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rtl="0"/>
            <a:r>
              <a:rPr lang="en-US" b="1" dirty="0">
                <a:solidFill>
                  <a:prstClr val="black"/>
                </a:solidFill>
                <a:latin typeface="Times New Roman" pitchFamily="18" charset="0"/>
                <a:cs typeface="Times New Roman" pitchFamily="18" charset="0"/>
              </a:rPr>
              <a:t>2)D</a:t>
            </a:r>
          </a:p>
        </p:txBody>
      </p:sp>
      <p:sp>
        <p:nvSpPr>
          <p:cNvPr id="31" name="TextBox 30"/>
          <p:cNvSpPr txBox="1"/>
          <p:nvPr/>
        </p:nvSpPr>
        <p:spPr>
          <a:xfrm>
            <a:off x="3980286" y="1676400"/>
            <a:ext cx="503664"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l" rtl="0"/>
            <a:r>
              <a:rPr lang="en-US" sz="1600" b="1" dirty="0">
                <a:solidFill>
                  <a:prstClr val="black"/>
                </a:solidFill>
                <a:latin typeface="Times New Roman" pitchFamily="18" charset="0"/>
                <a:cs typeface="Times New Roman" pitchFamily="18" charset="0"/>
              </a:rPr>
              <a:t>3)V</a:t>
            </a:r>
          </a:p>
        </p:txBody>
      </p:sp>
      <p:sp>
        <p:nvSpPr>
          <p:cNvPr id="32" name="TextBox 31"/>
          <p:cNvSpPr txBox="1"/>
          <p:nvPr/>
        </p:nvSpPr>
        <p:spPr>
          <a:xfrm>
            <a:off x="4500384" y="2082334"/>
            <a:ext cx="503664" cy="338554"/>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sz="1600" b="1" dirty="0">
                <a:solidFill>
                  <a:prstClr val="black"/>
                </a:solidFill>
                <a:latin typeface="Times New Roman" pitchFamily="18" charset="0"/>
                <a:cs typeface="Times New Roman" pitchFamily="18" charset="0"/>
              </a:rPr>
              <a:t>4)N</a:t>
            </a:r>
          </a:p>
        </p:txBody>
      </p:sp>
      <p:sp>
        <p:nvSpPr>
          <p:cNvPr id="33" name="TextBox 32"/>
          <p:cNvSpPr txBox="1"/>
          <p:nvPr/>
        </p:nvSpPr>
        <p:spPr>
          <a:xfrm>
            <a:off x="3767480" y="2442374"/>
            <a:ext cx="516488" cy="338554"/>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rtl="0"/>
            <a:r>
              <a:rPr lang="en-US" sz="1600" b="1" dirty="0">
                <a:solidFill>
                  <a:prstClr val="black"/>
                </a:solidFill>
                <a:latin typeface="Times New Roman" pitchFamily="18" charset="0"/>
                <a:cs typeface="Times New Roman" pitchFamily="18" charset="0"/>
              </a:rPr>
              <a:t>5)H</a:t>
            </a:r>
          </a:p>
        </p:txBody>
      </p:sp>
      <p:sp>
        <p:nvSpPr>
          <p:cNvPr id="22" name="TextBox 21"/>
          <p:cNvSpPr txBox="1"/>
          <p:nvPr/>
        </p:nvSpPr>
        <p:spPr>
          <a:xfrm>
            <a:off x="0" y="692696"/>
            <a:ext cx="303159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l" rtl="0"/>
            <a:r>
              <a:rPr lang="en-US" b="1" dirty="0">
                <a:solidFill>
                  <a:schemeClr val="bg1"/>
                </a:solidFill>
                <a:latin typeface="Times New Roman" pitchFamily="18" charset="0"/>
                <a:cs typeface="Times New Roman" pitchFamily="18" charset="0"/>
              </a:rPr>
              <a:t>Behind the medial malleolus </a:t>
            </a:r>
          </a:p>
        </p:txBody>
      </p:sp>
    </p:spTree>
    <p:extLst>
      <p:ext uri="{BB962C8B-B14F-4D97-AF65-F5344CB8AC3E}">
        <p14:creationId xmlns="" xmlns:p14="http://schemas.microsoft.com/office/powerpoint/2010/main" val="3380355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116" y="2289646"/>
            <a:ext cx="7680308" cy="92333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5400" dirty="0" smtClean="0">
                <a:latin typeface="Algerian" pitchFamily="82" charset="0"/>
              </a:rPr>
              <a:t>Anatomy of the foot</a:t>
            </a:r>
            <a:endParaRPr lang="en-US" sz="5400" dirty="0">
              <a:latin typeface="Algerian"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3068" t="31273" r="22159" b="41090"/>
          <a:stretch/>
        </p:blipFill>
        <p:spPr bwMode="auto">
          <a:xfrm>
            <a:off x="251520" y="260648"/>
            <a:ext cx="4176464" cy="6264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0551" t="54412" r="20993" b="15059"/>
          <a:stretch/>
        </p:blipFill>
        <p:spPr bwMode="auto">
          <a:xfrm>
            <a:off x="4639234" y="332656"/>
            <a:ext cx="3469341" cy="6264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1356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31594" t="32595" r="25000" b="6806"/>
          <a:stretch>
            <a:fillRect/>
          </a:stretch>
        </p:blipFill>
        <p:spPr bwMode="auto">
          <a:xfrm>
            <a:off x="6156176" y="0"/>
            <a:ext cx="2987824" cy="6885384"/>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36909" t="51615" r="32969" b="4916"/>
          <a:stretch>
            <a:fillRect/>
          </a:stretch>
        </p:blipFill>
        <p:spPr bwMode="auto">
          <a:xfrm>
            <a:off x="0" y="0"/>
            <a:ext cx="3024336" cy="6858000"/>
          </a:xfrm>
          <a:prstGeom prst="rect">
            <a:avLst/>
          </a:prstGeom>
          <a:noFill/>
          <a:ln w="9525">
            <a:noFill/>
            <a:miter lim="800000"/>
            <a:headEnd/>
            <a:tailEnd/>
          </a:ln>
        </p:spPr>
      </p:pic>
      <p:sp>
        <p:nvSpPr>
          <p:cNvPr id="5" name="Rectangle 4"/>
          <p:cNvSpPr/>
          <p:nvPr/>
        </p:nvSpPr>
        <p:spPr>
          <a:xfrm>
            <a:off x="3456384" y="0"/>
            <a:ext cx="2771800" cy="2462213"/>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l" rtl="0"/>
            <a:r>
              <a:rPr lang="en-US" sz="28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Skin of the Leg</a:t>
            </a:r>
          </a:p>
          <a:p>
            <a:pPr algn="l" rtl="0"/>
            <a:r>
              <a:rPr lang="en-US" dirty="0" smtClean="0">
                <a:latin typeface="Times New Roman" pitchFamily="18" charset="0"/>
                <a:cs typeface="Times New Roman" pitchFamily="18" charset="0"/>
              </a:rPr>
              <a:t>Cutaneous Nerves</a:t>
            </a:r>
          </a:p>
          <a:p>
            <a:pPr algn="l" rtl="0"/>
            <a:r>
              <a:rPr lang="en-US" dirty="0" smtClean="0">
                <a:latin typeface="Times New Roman" pitchFamily="18" charset="0"/>
                <a:cs typeface="Times New Roman" pitchFamily="18" charset="0"/>
              </a:rPr>
              <a:t>1-Anteromedially:</a:t>
            </a:r>
          </a:p>
          <a:p>
            <a:pPr algn="l" rtl="0"/>
            <a:r>
              <a:rPr lang="en-US" b="1" u="sng" dirty="0" smtClean="0">
                <a:latin typeface="Times New Roman" pitchFamily="18" charset="0"/>
                <a:cs typeface="Times New Roman" pitchFamily="18" charset="0"/>
              </a:rPr>
              <a:t>The saphenous nerve</a:t>
            </a:r>
            <a:r>
              <a:rPr lang="en-US" dirty="0" smtClean="0">
                <a:latin typeface="Times New Roman" pitchFamily="18" charset="0"/>
                <a:cs typeface="Times New Roman" pitchFamily="18" charset="0"/>
              </a:rPr>
              <a:t>, a branch of the femoral nerve supplies the skin on the anteromedial surface of the leg </a:t>
            </a:r>
          </a:p>
        </p:txBody>
      </p:sp>
      <p:cxnSp>
        <p:nvCxnSpPr>
          <p:cNvPr id="7" name="Straight Arrow Connector 6"/>
          <p:cNvCxnSpPr>
            <a:stCxn id="5" idx="1"/>
          </p:cNvCxnSpPr>
          <p:nvPr/>
        </p:nvCxnSpPr>
        <p:spPr>
          <a:xfrm flipH="1">
            <a:off x="2555776" y="1231107"/>
            <a:ext cx="900608" cy="14058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stCxn id="5" idx="1"/>
          </p:cNvCxnSpPr>
          <p:nvPr/>
        </p:nvCxnSpPr>
        <p:spPr>
          <a:xfrm flipH="1" flipV="1">
            <a:off x="2627784" y="836712"/>
            <a:ext cx="828600" cy="3943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5" idx="1"/>
          </p:cNvCxnSpPr>
          <p:nvPr/>
        </p:nvCxnSpPr>
        <p:spPr>
          <a:xfrm flipH="1">
            <a:off x="2627784" y="1231107"/>
            <a:ext cx="828600" cy="30619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3347864" y="2632844"/>
            <a:ext cx="2718048" cy="2308324"/>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rtl="0"/>
            <a:r>
              <a:rPr lang="en-US" dirty="0" smtClean="0">
                <a:latin typeface="Times New Roman" pitchFamily="18" charset="0"/>
                <a:cs typeface="Times New Roman" pitchFamily="18" charset="0"/>
              </a:rPr>
              <a:t>2- Anterolaterally: </a:t>
            </a:r>
          </a:p>
          <a:p>
            <a:pPr algn="ctr" rtl="0"/>
            <a:r>
              <a:rPr lang="en-US" b="1" u="sng" dirty="0" smtClean="0">
                <a:latin typeface="Times New Roman" pitchFamily="18" charset="0"/>
                <a:cs typeface="Times New Roman" pitchFamily="18" charset="0"/>
              </a:rPr>
              <a:t>Upper part</a:t>
            </a:r>
          </a:p>
          <a:p>
            <a:pPr algn="ctr" rtl="0"/>
            <a:r>
              <a:rPr lang="en-US" b="1" u="sng" dirty="0" smtClean="0">
                <a:latin typeface="Times New Roman" pitchFamily="18" charset="0"/>
                <a:cs typeface="Times New Roman" pitchFamily="18" charset="0"/>
              </a:rPr>
              <a:t>The lateral cutaneous nerve of the calf,</a:t>
            </a:r>
            <a:r>
              <a:rPr lang="en-US" dirty="0" smtClean="0">
                <a:latin typeface="Times New Roman" pitchFamily="18" charset="0"/>
                <a:cs typeface="Times New Roman" pitchFamily="18" charset="0"/>
              </a:rPr>
              <a:t> a branch of the </a:t>
            </a:r>
            <a:r>
              <a:rPr lang="en-US" b="1" u="sng" dirty="0" smtClean="0">
                <a:latin typeface="Times New Roman" pitchFamily="18" charset="0"/>
                <a:cs typeface="Times New Roman" pitchFamily="18" charset="0"/>
              </a:rPr>
              <a:t>common peroneal </a:t>
            </a:r>
            <a:r>
              <a:rPr lang="en-US" dirty="0" smtClean="0">
                <a:latin typeface="Times New Roman" pitchFamily="18" charset="0"/>
                <a:cs typeface="Times New Roman" pitchFamily="18" charset="0"/>
              </a:rPr>
              <a:t>nerve supplies the skin on the upper part of the lateral surface of the leg</a:t>
            </a:r>
          </a:p>
        </p:txBody>
      </p:sp>
      <p:sp>
        <p:nvSpPr>
          <p:cNvPr id="11" name="Rectangle 10"/>
          <p:cNvSpPr/>
          <p:nvPr/>
        </p:nvSpPr>
        <p:spPr>
          <a:xfrm>
            <a:off x="3203848" y="5229200"/>
            <a:ext cx="4572000" cy="1477328"/>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spAutoFit/>
          </a:bodyPr>
          <a:lstStyle/>
          <a:p>
            <a:pPr algn="ctr" rtl="0"/>
            <a:r>
              <a:rPr lang="en-US" b="1" u="sng" dirty="0" smtClean="0">
                <a:latin typeface="Times New Roman" pitchFamily="18" charset="0"/>
                <a:cs typeface="Times New Roman" pitchFamily="18" charset="0"/>
              </a:rPr>
              <a:t>Lower part</a:t>
            </a:r>
          </a:p>
          <a:p>
            <a:pPr algn="ctr" rtl="0"/>
            <a:r>
              <a:rPr lang="en-US" b="1" i="1" u="sng" dirty="0" smtClean="0">
                <a:latin typeface="Times New Roman" pitchFamily="18" charset="0"/>
                <a:cs typeface="Times New Roman" pitchFamily="18" charset="0"/>
              </a:rPr>
              <a:t>The superficial peroneal nerve,</a:t>
            </a:r>
            <a:r>
              <a:rPr lang="en-US" dirty="0" smtClean="0">
                <a:latin typeface="Times New Roman" pitchFamily="18" charset="0"/>
                <a:cs typeface="Times New Roman" pitchFamily="18" charset="0"/>
              </a:rPr>
              <a:t> a terminal branch of the common peroneal nerve </a:t>
            </a:r>
          </a:p>
          <a:p>
            <a:pPr algn="ctr" rtl="0"/>
            <a:r>
              <a:rPr lang="en-US" dirty="0" smtClean="0">
                <a:latin typeface="Times New Roman" pitchFamily="18" charset="0"/>
                <a:cs typeface="Times New Roman" pitchFamily="18" charset="0"/>
              </a:rPr>
              <a:t>supplies the skin of the lower part of the anterolateral surface of the leg</a:t>
            </a:r>
          </a:p>
        </p:txBody>
      </p:sp>
      <p:cxnSp>
        <p:nvCxnSpPr>
          <p:cNvPr id="23" name="Straight Arrow Connector 22"/>
          <p:cNvCxnSpPr>
            <a:stCxn id="5" idx="1"/>
          </p:cNvCxnSpPr>
          <p:nvPr/>
        </p:nvCxnSpPr>
        <p:spPr>
          <a:xfrm flipH="1">
            <a:off x="2627784" y="1231107"/>
            <a:ext cx="828600" cy="443014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V="1">
            <a:off x="6300192" y="3789040"/>
            <a:ext cx="1728192" cy="1440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stCxn id="8" idx="3"/>
          </p:cNvCxnSpPr>
          <p:nvPr/>
        </p:nvCxnSpPr>
        <p:spPr>
          <a:xfrm flipV="1">
            <a:off x="6065912" y="1916832"/>
            <a:ext cx="1818456" cy="18701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6477" t="18909" r="21023" b="20182"/>
          <a:stretch/>
        </p:blipFill>
        <p:spPr bwMode="auto">
          <a:xfrm>
            <a:off x="4788024" y="-27384"/>
            <a:ext cx="4322440" cy="6885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4016" y="2132856"/>
            <a:ext cx="4572000" cy="1477328"/>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spAutoFit/>
          </a:bodyPr>
          <a:lstStyle/>
          <a:p>
            <a:pPr algn="ctr" rtl="0">
              <a:buFont typeface="Wingdings" pitchFamily="2" charset="2"/>
              <a:buChar char="Ø"/>
            </a:pPr>
            <a:r>
              <a:rPr lang="en-US" dirty="0" smtClean="0">
                <a:latin typeface="Times New Roman" pitchFamily="18" charset="0"/>
                <a:cs typeface="Times New Roman" pitchFamily="18" charset="0"/>
              </a:rPr>
              <a:t>Is a triangular thickening of the deep fascia </a:t>
            </a:r>
          </a:p>
          <a:p>
            <a:pPr algn="ctr" rtl="0">
              <a:buFont typeface="Wingdings" pitchFamily="2" charset="2"/>
              <a:buChar char="Ø"/>
            </a:pPr>
            <a:r>
              <a:rPr lang="en-US" dirty="0" smtClean="0">
                <a:latin typeface="Times New Roman" pitchFamily="18" charset="0"/>
                <a:cs typeface="Times New Roman" pitchFamily="18" charset="0"/>
              </a:rPr>
              <a:t>Its apex is attached to the medial and lateral tubercles of the </a:t>
            </a:r>
            <a:r>
              <a:rPr lang="en-US" dirty="0" err="1" smtClean="0">
                <a:latin typeface="Times New Roman" pitchFamily="18" charset="0"/>
                <a:cs typeface="Times New Roman" pitchFamily="18" charset="0"/>
              </a:rPr>
              <a:t>calcaneum</a:t>
            </a:r>
            <a:r>
              <a:rPr lang="en-US" dirty="0" smtClean="0">
                <a:latin typeface="Times New Roman" pitchFamily="18" charset="0"/>
                <a:cs typeface="Times New Roman" pitchFamily="18" charset="0"/>
              </a:rPr>
              <a:t>. </a:t>
            </a:r>
          </a:p>
          <a:p>
            <a:pPr algn="ctr" rtl="0">
              <a:buFont typeface="Wingdings" pitchFamily="2" charset="2"/>
              <a:buChar char="Ø"/>
            </a:pPr>
            <a:r>
              <a:rPr lang="en-US" dirty="0" smtClean="0">
                <a:latin typeface="Times New Roman" pitchFamily="18" charset="0"/>
                <a:cs typeface="Times New Roman" pitchFamily="18" charset="0"/>
              </a:rPr>
              <a:t>The base of the aponeurosis divides into five slips that pass into the toes</a:t>
            </a:r>
            <a:endParaRPr lang="en-US" dirty="0">
              <a:latin typeface="Times New Roman" pitchFamily="18" charset="0"/>
              <a:cs typeface="Times New Roman" pitchFamily="18" charset="0"/>
            </a:endParaRPr>
          </a:p>
        </p:txBody>
      </p:sp>
      <p:sp>
        <p:nvSpPr>
          <p:cNvPr id="6" name="Rectangle 5"/>
          <p:cNvSpPr/>
          <p:nvPr/>
        </p:nvSpPr>
        <p:spPr>
          <a:xfrm>
            <a:off x="1403648" y="620688"/>
            <a:ext cx="2587247"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rtl="0"/>
            <a:r>
              <a:rPr lang="en-US" b="1" dirty="0" smtClean="0">
                <a:latin typeface="Times New Roman" pitchFamily="18" charset="0"/>
                <a:cs typeface="Times New Roman" pitchFamily="18" charset="0"/>
              </a:rPr>
              <a:t>The plantar aponeurosis</a:t>
            </a:r>
          </a:p>
        </p:txBody>
      </p:sp>
    </p:spTree>
    <p:extLst>
      <p:ext uri="{BB962C8B-B14F-4D97-AF65-F5344CB8AC3E}">
        <p14:creationId xmlns="" xmlns:p14="http://schemas.microsoft.com/office/powerpoint/2010/main" val="3818124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2500" t="16000" r="21818" b="12727"/>
          <a:stretch/>
        </p:blipFill>
        <p:spPr bwMode="auto">
          <a:xfrm>
            <a:off x="5724128" y="0"/>
            <a:ext cx="3419872"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489446"/>
            <a:ext cx="5544616" cy="923330"/>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rtl="0"/>
            <a:r>
              <a:rPr lang="en-US" b="1" i="1" u="sng" dirty="0" smtClean="0">
                <a:latin typeface="Times New Roman" pitchFamily="18" charset="0"/>
                <a:cs typeface="Times New Roman" pitchFamily="18" charset="0"/>
              </a:rPr>
              <a:t>Muscles of the Sole of the </a:t>
            </a:r>
            <a:r>
              <a:rPr lang="en-US" b="1" i="1" u="sng" dirty="0" smtClean="0">
                <a:latin typeface="Times New Roman" pitchFamily="18" charset="0"/>
                <a:cs typeface="Times New Roman" pitchFamily="18" charset="0"/>
              </a:rPr>
              <a:t>Foot</a:t>
            </a:r>
            <a:endParaRPr lang="en-US" b="1" i="1" u="sng"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The muscles of the sole are conveniently described in four </a:t>
            </a:r>
          </a:p>
          <a:p>
            <a:pPr algn="ctr" rtl="0"/>
            <a:r>
              <a:rPr lang="en-US" dirty="0" smtClean="0">
                <a:latin typeface="Times New Roman" pitchFamily="18" charset="0"/>
                <a:cs typeface="Times New Roman" pitchFamily="18" charset="0"/>
              </a:rPr>
              <a:t>layers from the inferior layer superiorly</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4" name="Rectangle 3"/>
          <p:cNvSpPr/>
          <p:nvPr/>
        </p:nvSpPr>
        <p:spPr>
          <a:xfrm>
            <a:off x="467544" y="2780928"/>
            <a:ext cx="4572000" cy="1200329"/>
          </a:xfrm>
          <a:prstGeom prst="rect">
            <a:avLst/>
          </a:prstGeom>
          <a:solidFill>
            <a:srgbClr val="FFFF00"/>
          </a:solidFill>
        </p:spPr>
        <p:txBody>
          <a:bodyPr>
            <a:spAutoFit/>
          </a:bodyPr>
          <a:lstStyle/>
          <a:p>
            <a:pPr algn="ctr" rtl="0"/>
            <a:r>
              <a:rPr lang="en-US" b="1" dirty="0" smtClean="0">
                <a:latin typeface="Times New Roman" pitchFamily="18" charset="0"/>
                <a:cs typeface="Times New Roman" pitchFamily="18" charset="0"/>
              </a:rPr>
              <a:t>First layer:</a:t>
            </a:r>
          </a:p>
          <a:p>
            <a:pPr algn="ctr" rtl="0"/>
            <a:r>
              <a:rPr lang="en-US" b="1" dirty="0" smtClean="0">
                <a:latin typeface="Times New Roman" pitchFamily="18" charset="0"/>
                <a:cs typeface="Times New Roman" pitchFamily="18" charset="0"/>
              </a:rPr>
              <a:t>1- Abductor hallucis</a:t>
            </a:r>
          </a:p>
          <a:p>
            <a:pPr algn="ctr" rtl="0"/>
            <a:r>
              <a:rPr lang="en-US" b="1" dirty="0" smtClean="0">
                <a:latin typeface="Times New Roman" pitchFamily="18" charset="0"/>
                <a:cs typeface="Times New Roman" pitchFamily="18" charset="0"/>
              </a:rPr>
              <a:t>2- Flexor digitorum brevis </a:t>
            </a:r>
          </a:p>
          <a:p>
            <a:pPr algn="ctr" rtl="0"/>
            <a:r>
              <a:rPr lang="en-US" b="1" dirty="0" smtClean="0">
                <a:latin typeface="Times New Roman" pitchFamily="18" charset="0"/>
                <a:cs typeface="Times New Roman" pitchFamily="18" charset="0"/>
              </a:rPr>
              <a:t>3-Abductor </a:t>
            </a:r>
            <a:r>
              <a:rPr lang="en-US" b="1" dirty="0" err="1" smtClean="0">
                <a:latin typeface="Times New Roman" pitchFamily="18" charset="0"/>
                <a:cs typeface="Times New Roman" pitchFamily="18" charset="0"/>
              </a:rPr>
              <a:t>digiti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minimi</a:t>
            </a:r>
            <a:endParaRPr lang="en-US"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86570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2501" t="19636" r="22272" b="8182"/>
          <a:stretch/>
        </p:blipFill>
        <p:spPr bwMode="auto">
          <a:xfrm>
            <a:off x="4716016" y="0"/>
            <a:ext cx="4427985"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1616601"/>
            <a:ext cx="4248472" cy="3108543"/>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2800" b="1" i="1" u="sng" dirty="0" smtClean="0">
                <a:latin typeface="Times New Roman" pitchFamily="18" charset="0"/>
                <a:cs typeface="Times New Roman" pitchFamily="18" charset="0"/>
              </a:rPr>
              <a:t>Second layer: </a:t>
            </a:r>
          </a:p>
          <a:p>
            <a:pPr algn="ctr" rtl="0"/>
            <a:r>
              <a:rPr lang="en-US" sz="2800" b="1" dirty="0" smtClean="0">
                <a:latin typeface="Times New Roman" pitchFamily="18" charset="0"/>
                <a:cs typeface="Times New Roman" pitchFamily="18" charset="0"/>
              </a:rPr>
              <a:t>1-Quadratus plantae, </a:t>
            </a:r>
          </a:p>
          <a:p>
            <a:pPr algn="ctr" rtl="0"/>
            <a:r>
              <a:rPr lang="en-US" sz="2800" b="1" dirty="0" smtClean="0">
                <a:latin typeface="Times New Roman" pitchFamily="18" charset="0"/>
                <a:cs typeface="Times New Roman" pitchFamily="18" charset="0"/>
              </a:rPr>
              <a:t>2-Lumbricals</a:t>
            </a:r>
          </a:p>
          <a:p>
            <a:pPr algn="ctr" rtl="0"/>
            <a:r>
              <a:rPr lang="en-US" sz="2800" b="1" dirty="0" smtClean="0">
                <a:latin typeface="Times New Roman" pitchFamily="18" charset="0"/>
                <a:cs typeface="Times New Roman" pitchFamily="18" charset="0"/>
              </a:rPr>
              <a:t>3-Flexor digitorum longus tendon,</a:t>
            </a:r>
          </a:p>
          <a:p>
            <a:pPr algn="ctr" rtl="0"/>
            <a:r>
              <a:rPr lang="en-US" sz="2800" b="1" dirty="0" smtClean="0">
                <a:latin typeface="Times New Roman" pitchFamily="18" charset="0"/>
                <a:cs typeface="Times New Roman" pitchFamily="18" charset="0"/>
              </a:rPr>
              <a:t>4- Flexor hallucis longus tendon</a:t>
            </a:r>
          </a:p>
        </p:txBody>
      </p:sp>
    </p:spTree>
    <p:extLst>
      <p:ext uri="{BB962C8B-B14F-4D97-AF65-F5344CB8AC3E}">
        <p14:creationId xmlns="" xmlns:p14="http://schemas.microsoft.com/office/powerpoint/2010/main" val="856973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2613" t="15273" r="20796" b="8000"/>
          <a:stretch/>
        </p:blipFill>
        <p:spPr bwMode="auto">
          <a:xfrm>
            <a:off x="5076056" y="0"/>
            <a:ext cx="4067944"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1916832"/>
            <a:ext cx="4572000" cy="2246769"/>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spAutoFit/>
          </a:bodyPr>
          <a:lstStyle/>
          <a:p>
            <a:pPr algn="ctr" rtl="0"/>
            <a:r>
              <a:rPr lang="en-US" sz="2800" b="1" i="1" u="sng" dirty="0" smtClean="0">
                <a:latin typeface="Times New Roman" pitchFamily="18" charset="0"/>
                <a:cs typeface="Times New Roman" pitchFamily="18" charset="0"/>
              </a:rPr>
              <a:t>Third layer: </a:t>
            </a:r>
          </a:p>
          <a:p>
            <a:pPr algn="ctr" rtl="0"/>
            <a:r>
              <a:rPr lang="en-US" sz="2800" b="1" dirty="0" smtClean="0">
                <a:latin typeface="Times New Roman" pitchFamily="18" charset="0"/>
                <a:cs typeface="Times New Roman" pitchFamily="18" charset="0"/>
              </a:rPr>
              <a:t>1-Flexor hallucis brevis</a:t>
            </a:r>
          </a:p>
          <a:p>
            <a:pPr algn="ctr" rtl="0"/>
            <a:r>
              <a:rPr lang="en-US" sz="2800" b="1" dirty="0" smtClean="0">
                <a:latin typeface="Times New Roman" pitchFamily="18" charset="0"/>
                <a:cs typeface="Times New Roman" pitchFamily="18" charset="0"/>
              </a:rPr>
              <a:t>2-Adductor hallucis</a:t>
            </a:r>
          </a:p>
          <a:p>
            <a:pPr algn="ctr" rtl="0"/>
            <a:r>
              <a:rPr lang="en-US" sz="2800" b="1" dirty="0" smtClean="0">
                <a:latin typeface="Times New Roman" pitchFamily="18" charset="0"/>
                <a:cs typeface="Times New Roman" pitchFamily="18" charset="0"/>
              </a:rPr>
              <a:t>3- Flexor </a:t>
            </a:r>
            <a:r>
              <a:rPr lang="en-US" sz="2800" b="1" dirty="0" err="1" smtClean="0">
                <a:latin typeface="Times New Roman" pitchFamily="18" charset="0"/>
                <a:cs typeface="Times New Roman" pitchFamily="18" charset="0"/>
              </a:rPr>
              <a:t>digiti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minimi</a:t>
            </a:r>
            <a:r>
              <a:rPr lang="en-US" sz="2800" b="1" dirty="0" smtClean="0">
                <a:latin typeface="Times New Roman" pitchFamily="18" charset="0"/>
                <a:cs typeface="Times New Roman" pitchFamily="18" charset="0"/>
              </a:rPr>
              <a:t> brevis</a:t>
            </a:r>
          </a:p>
        </p:txBody>
      </p:sp>
    </p:spTree>
    <p:extLst>
      <p:ext uri="{BB962C8B-B14F-4D97-AF65-F5344CB8AC3E}">
        <p14:creationId xmlns="" xmlns:p14="http://schemas.microsoft.com/office/powerpoint/2010/main" val="2766845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3068" t="14363" r="21137" b="10000"/>
          <a:stretch/>
        </p:blipFill>
        <p:spPr bwMode="auto">
          <a:xfrm>
            <a:off x="6444208" y="0"/>
            <a:ext cx="2699792"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91880" y="187474"/>
            <a:ext cx="2520280" cy="3385542"/>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800" b="1" dirty="0" smtClean="0">
                <a:latin typeface="Times New Roman" pitchFamily="18" charset="0"/>
                <a:cs typeface="Times New Roman" pitchFamily="18" charset="0"/>
              </a:rPr>
              <a:t>Fourth layer:</a:t>
            </a:r>
          </a:p>
          <a:p>
            <a:pPr algn="l" rtl="0"/>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Interossei</a:t>
            </a:r>
            <a:endParaRPr lang="en-US" sz="2800" b="1" dirty="0" smtClean="0">
              <a:latin typeface="Times New Roman" pitchFamily="18" charset="0"/>
              <a:cs typeface="Times New Roman" pitchFamily="18" charset="0"/>
            </a:endParaRPr>
          </a:p>
          <a:p>
            <a:pPr algn="l" rtl="0"/>
            <a:r>
              <a:rPr lang="en-US" sz="2800" b="1" dirty="0" smtClean="0">
                <a:latin typeface="Times New Roman" pitchFamily="18" charset="0"/>
                <a:cs typeface="Times New Roman" pitchFamily="18" charset="0"/>
              </a:rPr>
              <a:t>2- peroneus longus tendon</a:t>
            </a:r>
          </a:p>
          <a:p>
            <a:pPr algn="l" rtl="0"/>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tibialis</a:t>
            </a:r>
            <a:r>
              <a:rPr lang="en-US" sz="2800" b="1" dirty="0" smtClean="0">
                <a:latin typeface="Times New Roman" pitchFamily="18" charset="0"/>
                <a:cs typeface="Times New Roman" pitchFamily="18" charset="0"/>
              </a:rPr>
              <a:t> posterior tendon</a:t>
            </a:r>
          </a:p>
          <a:p>
            <a:pPr algn="l" rtl="0"/>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Rectangle 3"/>
          <p:cNvSpPr/>
          <p:nvPr/>
        </p:nvSpPr>
        <p:spPr>
          <a:xfrm>
            <a:off x="3347864" y="3789040"/>
            <a:ext cx="2736304" cy="2862322"/>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Unlike the small muscles of the hand, the sole muscles have few delicate functions and are chiefly concerned with supporting the arches of the foot. Although their names would suggest control of individual toes, this function is rarely used in most people</a:t>
            </a:r>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2386" t="14727" r="22046" b="19637"/>
          <a:stretch/>
        </p:blipFill>
        <p:spPr bwMode="auto">
          <a:xfrm>
            <a:off x="0" y="0"/>
            <a:ext cx="313184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82527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2613" t="18726" r="20796" b="5091"/>
          <a:stretch/>
        </p:blipFill>
        <p:spPr bwMode="auto">
          <a:xfrm>
            <a:off x="5580112" y="0"/>
            <a:ext cx="356388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016" y="226963"/>
            <a:ext cx="5292080" cy="2769989"/>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sz="4000" b="1" dirty="0" smtClean="0">
                <a:latin typeface="Times New Roman" pitchFamily="18" charset="0"/>
                <a:cs typeface="Times New Roman" pitchFamily="18" charset="0"/>
              </a:rPr>
              <a:t>Arteries of the Sole of the Foot</a:t>
            </a:r>
          </a:p>
          <a:p>
            <a:pPr algn="ctr" rtl="0"/>
            <a:r>
              <a:rPr lang="en-US" sz="4000" b="1" dirty="0" smtClean="0">
                <a:latin typeface="Times New Roman" pitchFamily="18" charset="0"/>
                <a:cs typeface="Times New Roman" pitchFamily="18" charset="0"/>
              </a:rPr>
              <a:t>Medial Plantar Artery</a:t>
            </a:r>
          </a:p>
          <a:p>
            <a:pPr algn="ctr" rtl="0">
              <a:buFont typeface="Wingdings" pitchFamily="2" charset="2"/>
              <a:buChar char="Ø"/>
            </a:pPr>
            <a:r>
              <a:rPr lang="en-US" b="1" i="1" u="sng" dirty="0" smtClean="0">
                <a:latin typeface="Times New Roman" pitchFamily="18" charset="0"/>
                <a:cs typeface="Times New Roman" pitchFamily="18" charset="0"/>
              </a:rPr>
              <a:t>The medial plantar artery </a:t>
            </a:r>
            <a:r>
              <a:rPr lang="en-US" dirty="0" smtClean="0">
                <a:latin typeface="Times New Roman" pitchFamily="18" charset="0"/>
                <a:cs typeface="Times New Roman" pitchFamily="18" charset="0"/>
              </a:rPr>
              <a:t>is the smaller </a:t>
            </a:r>
          </a:p>
          <a:p>
            <a:pPr algn="ctr" rtl="0"/>
            <a:r>
              <a:rPr lang="en-US" dirty="0" smtClean="0">
                <a:latin typeface="Times New Roman" pitchFamily="18" charset="0"/>
                <a:cs typeface="Times New Roman" pitchFamily="18" charset="0"/>
              </a:rPr>
              <a:t>of the terminal branches of the posterior tibial artery </a:t>
            </a:r>
          </a:p>
          <a:p>
            <a:pPr algn="ctr" rtl="0"/>
            <a:r>
              <a:rPr lang="en-US" dirty="0" smtClean="0">
                <a:latin typeface="Times New Roman" pitchFamily="18" charset="0"/>
                <a:cs typeface="Times New Roman" pitchFamily="18" charset="0"/>
              </a:rPr>
              <a:t>It ends by supplying the medial side of the big toe</a:t>
            </a:r>
            <a:endParaRPr lang="en-US" dirty="0">
              <a:latin typeface="Times New Roman" pitchFamily="18" charset="0"/>
              <a:cs typeface="Times New Roman" pitchFamily="18" charset="0"/>
            </a:endParaRPr>
          </a:p>
        </p:txBody>
      </p:sp>
      <p:sp>
        <p:nvSpPr>
          <p:cNvPr id="4" name="Rectangle 3"/>
          <p:cNvSpPr/>
          <p:nvPr/>
        </p:nvSpPr>
        <p:spPr>
          <a:xfrm>
            <a:off x="504056" y="3395895"/>
            <a:ext cx="4499992" cy="2985433"/>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4000" b="1" dirty="0" smtClean="0">
                <a:latin typeface="Times New Roman" pitchFamily="18" charset="0"/>
                <a:cs typeface="Times New Roman" pitchFamily="18" charset="0"/>
              </a:rPr>
              <a:t>Lateral Plantar Artery</a:t>
            </a:r>
          </a:p>
          <a:p>
            <a:pPr algn="ctr" rtl="0"/>
            <a:r>
              <a:rPr lang="en-US" dirty="0" smtClean="0">
                <a:latin typeface="Times New Roman" pitchFamily="18" charset="0"/>
                <a:cs typeface="Times New Roman" pitchFamily="18" charset="0"/>
              </a:rPr>
              <a:t>The lateral plantar artery </a:t>
            </a:r>
            <a:r>
              <a:rPr lang="en-US" b="1" dirty="0" smtClean="0">
                <a:latin typeface="Times New Roman" pitchFamily="18" charset="0"/>
                <a:cs typeface="Times New Roman" pitchFamily="18" charset="0"/>
              </a:rPr>
              <a:t>is the larger of the terminal </a:t>
            </a:r>
            <a:r>
              <a:rPr lang="en-US" dirty="0" smtClean="0">
                <a:latin typeface="Times New Roman" pitchFamily="18" charset="0"/>
                <a:cs typeface="Times New Roman" pitchFamily="18" charset="0"/>
              </a:rPr>
              <a:t>branches of the posterior tibial artery </a:t>
            </a:r>
          </a:p>
          <a:p>
            <a:pPr algn="ctr" rtl="0"/>
            <a:r>
              <a:rPr lang="en-US" b="1" i="1" u="sng" dirty="0" smtClean="0">
                <a:latin typeface="Times New Roman" pitchFamily="18" charset="0"/>
                <a:cs typeface="Times New Roman" pitchFamily="18" charset="0"/>
              </a:rPr>
              <a:t>forms the plantar arch </a:t>
            </a:r>
          </a:p>
          <a:p>
            <a:pPr algn="ctr" rtl="0">
              <a:buFont typeface="Wingdings" pitchFamily="2" charset="2"/>
              <a:buChar char="Ø"/>
            </a:pPr>
            <a:r>
              <a:rPr lang="en-US" dirty="0" smtClean="0">
                <a:latin typeface="Times New Roman" pitchFamily="18" charset="0"/>
                <a:cs typeface="Times New Roman" pitchFamily="18" charset="0"/>
              </a:rPr>
              <a:t>at the proximal end of the first </a:t>
            </a:r>
            <a:r>
              <a:rPr lang="en-US" dirty="0" err="1" smtClean="0">
                <a:latin typeface="Times New Roman" pitchFamily="18" charset="0"/>
                <a:cs typeface="Times New Roman" pitchFamily="18" charset="0"/>
              </a:rPr>
              <a:t>intermetatarsal</a:t>
            </a:r>
            <a:r>
              <a:rPr lang="en-US" dirty="0" smtClean="0">
                <a:latin typeface="Times New Roman" pitchFamily="18" charset="0"/>
                <a:cs typeface="Times New Roman" pitchFamily="18" charset="0"/>
              </a:rPr>
              <a:t> space joins the dorsalis pedis artery</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945493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3636" t="14363" r="20682" b="26000"/>
          <a:stretch/>
        </p:blipFill>
        <p:spPr bwMode="auto">
          <a:xfrm>
            <a:off x="5436096" y="0"/>
            <a:ext cx="3707904"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1412776"/>
            <a:ext cx="3779912" cy="2769989"/>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sz="2800" b="1" dirty="0" smtClean="0">
                <a:latin typeface="Times New Roman" pitchFamily="18" charset="0"/>
                <a:cs typeface="Times New Roman" pitchFamily="18" charset="0"/>
              </a:rPr>
              <a:t>Dorsalis Pedis Artery (the Dorsal Artery of the Foot)</a:t>
            </a:r>
          </a:p>
          <a:p>
            <a:pPr algn="ctr" rtl="0"/>
            <a:r>
              <a:rPr lang="en-US" dirty="0" smtClean="0">
                <a:latin typeface="Times New Roman" pitchFamily="18" charset="0"/>
                <a:cs typeface="Times New Roman" pitchFamily="18" charset="0"/>
              </a:rPr>
              <a:t>On entering the sole between the two heads of the first dorsal interosseous muscle, the dorsalis pedis artery immediately joins the lateral plantar artery </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346040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1250" t="21273" r="21137" b="5454"/>
          <a:stretch/>
        </p:blipFill>
        <p:spPr bwMode="auto">
          <a:xfrm>
            <a:off x="4788024" y="0"/>
            <a:ext cx="4355976"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6024" y="129987"/>
            <a:ext cx="5292080" cy="1138773"/>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rtl="0"/>
            <a:r>
              <a:rPr lang="en-US" sz="3200" b="1" dirty="0" smtClean="0">
                <a:latin typeface="Times New Roman" pitchFamily="18" charset="0"/>
                <a:cs typeface="Times New Roman" pitchFamily="18" charset="0"/>
              </a:rPr>
              <a:t>Nerves of the Sole of the Foot</a:t>
            </a:r>
          </a:p>
          <a:p>
            <a:pPr algn="ctr" rtl="0"/>
            <a:r>
              <a:rPr lang="en-US" sz="3600" b="1" dirty="0" smtClean="0">
                <a:latin typeface="Times New Roman" pitchFamily="18" charset="0"/>
                <a:cs typeface="Times New Roman" pitchFamily="18" charset="0"/>
              </a:rPr>
              <a:t>Medial Plantar </a:t>
            </a:r>
            <a:r>
              <a:rPr lang="en-US" sz="3600" b="1" dirty="0" smtClean="0">
                <a:latin typeface="Times New Roman" pitchFamily="18" charset="0"/>
                <a:cs typeface="Times New Roman" pitchFamily="18" charset="0"/>
              </a:rPr>
              <a:t>Nerve</a:t>
            </a:r>
            <a:endParaRPr lang="en-US" sz="3600" b="1" dirty="0" smtClean="0">
              <a:latin typeface="Times New Roman" pitchFamily="18" charset="0"/>
              <a:cs typeface="Times New Roman" pitchFamily="18" charset="0"/>
            </a:endParaRPr>
          </a:p>
        </p:txBody>
      </p:sp>
      <p:sp>
        <p:nvSpPr>
          <p:cNvPr id="4" name="Rectangle 3"/>
          <p:cNvSpPr/>
          <p:nvPr/>
        </p:nvSpPr>
        <p:spPr>
          <a:xfrm>
            <a:off x="107504" y="4460919"/>
            <a:ext cx="4572000" cy="1200329"/>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spAutoFit/>
          </a:bodyPr>
          <a:lstStyle/>
          <a:p>
            <a:pPr algn="l" rtl="0"/>
            <a:r>
              <a:rPr lang="en-US" sz="3600" b="1" dirty="0" smtClean="0">
                <a:latin typeface="Times New Roman" pitchFamily="18" charset="0"/>
                <a:cs typeface="Times New Roman" pitchFamily="18" charset="0"/>
              </a:rPr>
              <a:t>Lateral Plantar Nerve</a:t>
            </a:r>
          </a:p>
          <a:p>
            <a:pPr algn="l" rtl="0"/>
            <a:r>
              <a:rPr lang="en-US" dirty="0" smtClean="0">
                <a:latin typeface="Times New Roman" pitchFamily="18" charset="0"/>
                <a:cs typeface="Times New Roman" pitchFamily="18" charset="0"/>
              </a:rPr>
              <a:t>The lateral plantar nerve is a terminal branch of the tibial nerve</a:t>
            </a:r>
            <a:endParaRPr lang="en-US" dirty="0">
              <a:latin typeface="Times New Roman" pitchFamily="18" charset="0"/>
              <a:cs typeface="Times New Roman" pitchFamily="18" charset="0"/>
            </a:endParaRPr>
          </a:p>
        </p:txBody>
      </p:sp>
      <p:sp>
        <p:nvSpPr>
          <p:cNvPr id="5" name="TextBox 4"/>
          <p:cNvSpPr txBox="1"/>
          <p:nvPr/>
        </p:nvSpPr>
        <p:spPr>
          <a:xfrm>
            <a:off x="145982" y="3635732"/>
            <a:ext cx="449802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smtClean="0">
                <a:latin typeface="Times New Roman" pitchFamily="18" charset="0"/>
                <a:cs typeface="Times New Roman" pitchFamily="18" charset="0"/>
              </a:rPr>
              <a:t> Remember it is similar to the median nerve</a:t>
            </a:r>
            <a:endParaRPr lang="en-US" b="1" dirty="0">
              <a:latin typeface="Times New Roman" pitchFamily="18" charset="0"/>
              <a:cs typeface="Times New Roman" pitchFamily="18" charset="0"/>
            </a:endParaRPr>
          </a:p>
        </p:txBody>
      </p:sp>
      <p:sp>
        <p:nvSpPr>
          <p:cNvPr id="6" name="Rectangle 5"/>
          <p:cNvSpPr/>
          <p:nvPr/>
        </p:nvSpPr>
        <p:spPr>
          <a:xfrm>
            <a:off x="179512" y="1484784"/>
            <a:ext cx="4572000" cy="1754326"/>
          </a:xfrm>
          <a:prstGeom prst="rect">
            <a:avLst/>
          </a:prstGeom>
          <a:solidFill>
            <a:srgbClr val="FFFF00"/>
          </a:solidFill>
        </p:spPr>
        <p:txBody>
          <a:bodyPr>
            <a:spAutoFit/>
          </a:bodyPr>
          <a:lstStyle/>
          <a:p>
            <a:pPr algn="ctr"/>
            <a:r>
              <a:rPr lang="en-US" dirty="0" smtClean="0">
                <a:latin typeface="Times New Roman" pitchFamily="18" charset="0"/>
                <a:cs typeface="Times New Roman" pitchFamily="18" charset="0"/>
              </a:rPr>
              <a:t>The medial plantar nerve</a:t>
            </a:r>
          </a:p>
          <a:p>
            <a:pPr algn="ctr"/>
            <a:r>
              <a:rPr lang="en-US" dirty="0" smtClean="0">
                <a:latin typeface="Times New Roman" pitchFamily="18" charset="0"/>
                <a:cs typeface="Times New Roman" pitchFamily="18" charset="0"/>
              </a:rPr>
              <a:t> </a:t>
            </a:r>
            <a:r>
              <a:rPr lang="en-US" b="1" i="1" u="sng" dirty="0" smtClean="0">
                <a:latin typeface="Times New Roman" pitchFamily="18" charset="0"/>
                <a:cs typeface="Times New Roman" pitchFamily="18" charset="0"/>
              </a:rPr>
              <a:t>is a terminal branch of the tibial nerve </a:t>
            </a:r>
          </a:p>
          <a:p>
            <a:pPr algn="ctr"/>
            <a:r>
              <a:rPr lang="en-US" b="1" i="1" u="sng" dirty="0" smtClean="0">
                <a:latin typeface="Times New Roman" pitchFamily="18" charset="0"/>
                <a:cs typeface="Times New Roman" pitchFamily="18" charset="0"/>
              </a:rPr>
              <a:t>Cutaneous branches: Plantar </a:t>
            </a:r>
            <a:r>
              <a:rPr lang="en-US" i="1" u="sng" dirty="0" smtClean="0">
                <a:latin typeface="Times New Roman" pitchFamily="18" charset="0"/>
                <a:cs typeface="Times New Roman" pitchFamily="18" charset="0"/>
              </a:rPr>
              <a:t>digital nerves run to the sides of the medial three and a half toes. </a:t>
            </a:r>
            <a:r>
              <a:rPr lang="en-US" dirty="0" smtClean="0">
                <a:latin typeface="Times New Roman" pitchFamily="18" charset="0"/>
                <a:cs typeface="Times New Roman" pitchFamily="18" charset="0"/>
              </a:rPr>
              <a:t>The nerves extend onto the dorsum and supply the nail beds and the tips of the toes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375963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2924944"/>
            <a:ext cx="3491880" cy="92333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Normally, the ball of the foot</a:t>
            </a:r>
          </a:p>
          <a:p>
            <a:pPr algn="ctr"/>
            <a:r>
              <a:rPr lang="en-US" dirty="0" smtClean="0">
                <a:latin typeface="Times New Roman" pitchFamily="18" charset="0"/>
                <a:cs typeface="Times New Roman" pitchFamily="18" charset="0"/>
              </a:rPr>
              <a:t>carries about 40% of the weight and the heel carries about 60%. </a:t>
            </a:r>
          </a:p>
        </p:txBody>
      </p:sp>
      <p:pic>
        <p:nvPicPr>
          <p:cNvPr id="2050" name="Picture 2"/>
          <p:cNvPicPr>
            <a:picLocks noChangeAspect="1" noChangeArrowheads="1"/>
          </p:cNvPicPr>
          <p:nvPr/>
        </p:nvPicPr>
        <p:blipFill>
          <a:blip r:embed="rId2" cstate="print"/>
          <a:srcRect/>
          <a:stretch>
            <a:fillRect/>
          </a:stretch>
        </p:blipFill>
        <p:spPr bwMode="auto">
          <a:xfrm>
            <a:off x="5940152" y="1"/>
            <a:ext cx="3168352" cy="6858000"/>
          </a:xfrm>
          <a:prstGeom prst="rect">
            <a:avLst/>
          </a:prstGeom>
          <a:noFill/>
          <a:ln w="9525">
            <a:noFill/>
            <a:miter lim="800000"/>
            <a:headEnd/>
            <a:tailEnd/>
          </a:ln>
        </p:spPr>
      </p:pic>
      <p:sp>
        <p:nvSpPr>
          <p:cNvPr id="5" name="Rectangle 4"/>
          <p:cNvSpPr/>
          <p:nvPr/>
        </p:nvSpPr>
        <p:spPr>
          <a:xfrm>
            <a:off x="4463720" y="188640"/>
            <a:ext cx="1332416" cy="646331"/>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ctr"/>
            <a:r>
              <a:rPr lang="en-US" dirty="0" smtClean="0">
                <a:latin typeface="Times New Roman" pitchFamily="18" charset="0"/>
                <a:cs typeface="Times New Roman" pitchFamily="18" charset="0"/>
              </a:rPr>
              <a:t>body weight</a:t>
            </a:r>
          </a:p>
          <a:p>
            <a:pPr algn="ctr"/>
            <a:r>
              <a:rPr lang="en-US" dirty="0" smtClean="0">
                <a:latin typeface="Times New Roman" pitchFamily="18" charset="0"/>
                <a:cs typeface="Times New Roman" pitchFamily="18" charset="0"/>
              </a:rPr>
              <a:t>100%</a:t>
            </a:r>
            <a:endParaRPr lang="en-US" dirty="0"/>
          </a:p>
        </p:txBody>
      </p:sp>
      <p:sp>
        <p:nvSpPr>
          <p:cNvPr id="6" name="Down Arrow 5"/>
          <p:cNvSpPr/>
          <p:nvPr/>
        </p:nvSpPr>
        <p:spPr>
          <a:xfrm>
            <a:off x="4860032" y="980728"/>
            <a:ext cx="432048" cy="216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rot="2675372">
            <a:off x="4413635" y="281022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8919070">
            <a:off x="5278019" y="28536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4139952" y="3458704"/>
            <a:ext cx="484632" cy="1410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5527528" y="3429000"/>
            <a:ext cx="484632"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5508104" y="501317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4139952" y="50428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2627784" y="6120295"/>
            <a:ext cx="2425148" cy="717827"/>
          </a:xfrm>
          <a:custGeom>
            <a:avLst/>
            <a:gdLst>
              <a:gd name="connsiteX0" fmla="*/ 0 w 2425148"/>
              <a:gd name="connsiteY0" fmla="*/ 704575 h 717827"/>
              <a:gd name="connsiteX1" fmla="*/ 172278 w 2425148"/>
              <a:gd name="connsiteY1" fmla="*/ 479288 h 717827"/>
              <a:gd name="connsiteX2" fmla="*/ 596348 w 2425148"/>
              <a:gd name="connsiteY2" fmla="*/ 214244 h 717827"/>
              <a:gd name="connsiteX3" fmla="*/ 980661 w 2425148"/>
              <a:gd name="connsiteY3" fmla="*/ 81722 h 717827"/>
              <a:gd name="connsiteX4" fmla="*/ 1470991 w 2425148"/>
              <a:gd name="connsiteY4" fmla="*/ 2209 h 717827"/>
              <a:gd name="connsiteX5" fmla="*/ 1749287 w 2425148"/>
              <a:gd name="connsiteY5" fmla="*/ 68470 h 717827"/>
              <a:gd name="connsiteX6" fmla="*/ 2080591 w 2425148"/>
              <a:gd name="connsiteY6" fmla="*/ 267253 h 717827"/>
              <a:gd name="connsiteX7" fmla="*/ 2186609 w 2425148"/>
              <a:gd name="connsiteY7" fmla="*/ 399775 h 717827"/>
              <a:gd name="connsiteX8" fmla="*/ 2358887 w 2425148"/>
              <a:gd name="connsiteY8" fmla="*/ 651566 h 717827"/>
              <a:gd name="connsiteX9" fmla="*/ 2425148 w 2425148"/>
              <a:gd name="connsiteY9" fmla="*/ 717827 h 71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5148" h="717827">
                <a:moveTo>
                  <a:pt x="0" y="704575"/>
                </a:moveTo>
                <a:cubicBezTo>
                  <a:pt x="36443" y="632792"/>
                  <a:pt x="72887" y="561010"/>
                  <a:pt x="172278" y="479288"/>
                </a:cubicBezTo>
                <a:cubicBezTo>
                  <a:pt x="271669" y="397566"/>
                  <a:pt x="461618" y="280505"/>
                  <a:pt x="596348" y="214244"/>
                </a:cubicBezTo>
                <a:cubicBezTo>
                  <a:pt x="731078" y="147983"/>
                  <a:pt x="834887" y="117061"/>
                  <a:pt x="980661" y="81722"/>
                </a:cubicBezTo>
                <a:cubicBezTo>
                  <a:pt x="1126435" y="46383"/>
                  <a:pt x="1342887" y="4418"/>
                  <a:pt x="1470991" y="2209"/>
                </a:cubicBezTo>
                <a:cubicBezTo>
                  <a:pt x="1599095" y="0"/>
                  <a:pt x="1647687" y="24296"/>
                  <a:pt x="1749287" y="68470"/>
                </a:cubicBezTo>
                <a:cubicBezTo>
                  <a:pt x="1850887" y="112644"/>
                  <a:pt x="2007704" y="212035"/>
                  <a:pt x="2080591" y="267253"/>
                </a:cubicBezTo>
                <a:cubicBezTo>
                  <a:pt x="2153478" y="322471"/>
                  <a:pt x="2140226" y="335723"/>
                  <a:pt x="2186609" y="399775"/>
                </a:cubicBezTo>
                <a:cubicBezTo>
                  <a:pt x="2232992" y="463827"/>
                  <a:pt x="2319131" y="598557"/>
                  <a:pt x="2358887" y="651566"/>
                </a:cubicBezTo>
                <a:cubicBezTo>
                  <a:pt x="2398644" y="704575"/>
                  <a:pt x="2411896" y="711201"/>
                  <a:pt x="2425148" y="717827"/>
                </a:cubicBezTo>
              </a:path>
            </a:pathLst>
          </a:custGeom>
          <a:ln w="1270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3707904" y="2060848"/>
            <a:ext cx="115212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50%</a:t>
            </a:r>
          </a:p>
          <a:p>
            <a:pPr algn="ctr"/>
            <a:r>
              <a:rPr lang="en-US" dirty="0" smtClean="0"/>
              <a:t>On the right side</a:t>
            </a:r>
            <a:endParaRPr lang="en-US" dirty="0"/>
          </a:p>
        </p:txBody>
      </p:sp>
      <p:sp>
        <p:nvSpPr>
          <p:cNvPr id="18" name="TextBox 17"/>
          <p:cNvSpPr txBox="1"/>
          <p:nvPr/>
        </p:nvSpPr>
        <p:spPr>
          <a:xfrm>
            <a:off x="4716016" y="5795972"/>
            <a:ext cx="58381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30%</a:t>
            </a:r>
            <a:endParaRPr lang="en-US" dirty="0"/>
          </a:p>
        </p:txBody>
      </p:sp>
      <p:sp>
        <p:nvSpPr>
          <p:cNvPr id="19" name="TextBox 18"/>
          <p:cNvSpPr txBox="1"/>
          <p:nvPr/>
        </p:nvSpPr>
        <p:spPr>
          <a:xfrm>
            <a:off x="3340114" y="5723964"/>
            <a:ext cx="58381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20%</a:t>
            </a:r>
            <a:endParaRPr lang="en-US" dirty="0"/>
          </a:p>
        </p:txBody>
      </p:sp>
      <p:sp>
        <p:nvSpPr>
          <p:cNvPr id="20" name="TextBox 19"/>
          <p:cNvSpPr txBox="1"/>
          <p:nvPr/>
        </p:nvSpPr>
        <p:spPr>
          <a:xfrm>
            <a:off x="5292080" y="2073622"/>
            <a:ext cx="115212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50%</a:t>
            </a:r>
          </a:p>
          <a:p>
            <a:pPr algn="ctr"/>
            <a:r>
              <a:rPr lang="en-US" dirty="0" smtClean="0"/>
              <a:t>On the left side</a:t>
            </a:r>
            <a:endParaRPr lang="en-US" dirty="0"/>
          </a:p>
        </p:txBody>
      </p:sp>
      <p:sp>
        <p:nvSpPr>
          <p:cNvPr id="24" name="Rectangle 23"/>
          <p:cNvSpPr/>
          <p:nvPr/>
        </p:nvSpPr>
        <p:spPr>
          <a:xfrm>
            <a:off x="5184308" y="6453336"/>
            <a:ext cx="1043876"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dirty="0" smtClean="0">
                <a:latin typeface="Times New Roman" pitchFamily="18" charset="0"/>
                <a:cs typeface="Times New Roman" pitchFamily="18" charset="0"/>
              </a:rPr>
              <a:t>The heel </a:t>
            </a:r>
            <a:endParaRPr lang="en-US" dirty="0"/>
          </a:p>
        </p:txBody>
      </p:sp>
      <p:sp>
        <p:nvSpPr>
          <p:cNvPr id="25" name="Rectangle 24"/>
          <p:cNvSpPr/>
          <p:nvPr/>
        </p:nvSpPr>
        <p:spPr>
          <a:xfrm>
            <a:off x="611560" y="6453336"/>
            <a:ext cx="1967205"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dirty="0" smtClean="0">
                <a:latin typeface="Times New Roman" pitchFamily="18" charset="0"/>
                <a:cs typeface="Times New Roman" pitchFamily="18" charset="0"/>
              </a:rPr>
              <a:t>The ball of the foot</a:t>
            </a:r>
            <a:endParaRPr lang="en-US" dirty="0"/>
          </a:p>
        </p:txBody>
      </p:sp>
      <p:sp>
        <p:nvSpPr>
          <p:cNvPr id="26" name="Rectangle 25"/>
          <p:cNvSpPr/>
          <p:nvPr/>
        </p:nvSpPr>
        <p:spPr>
          <a:xfrm>
            <a:off x="35496" y="-27384"/>
            <a:ext cx="3001079" cy="523220"/>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sz="2800" b="1" dirty="0" smtClean="0">
                <a:latin typeface="Times New Roman" pitchFamily="18" charset="0"/>
                <a:cs typeface="Times New Roman" pitchFamily="18" charset="0"/>
              </a:rPr>
              <a:t>Arches of the Foot</a:t>
            </a:r>
          </a:p>
        </p:txBody>
      </p:sp>
      <p:sp>
        <p:nvSpPr>
          <p:cNvPr id="27" name="Rectangle 26"/>
          <p:cNvSpPr/>
          <p:nvPr/>
        </p:nvSpPr>
        <p:spPr>
          <a:xfrm>
            <a:off x="0" y="572487"/>
            <a:ext cx="4355976" cy="92333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bones of the foot are arranged in two </a:t>
            </a:r>
            <a:r>
              <a:rPr lang="en-US" b="1" dirty="0" smtClean="0">
                <a:latin typeface="Times New Roman" pitchFamily="18" charset="0"/>
                <a:cs typeface="Times New Roman" pitchFamily="18" charset="0"/>
              </a:rPr>
              <a:t>arches that are held in position</a:t>
            </a:r>
          </a:p>
          <a:p>
            <a:pPr algn="ctr"/>
            <a:r>
              <a:rPr lang="en-US" dirty="0" smtClean="0">
                <a:latin typeface="Times New Roman" pitchFamily="18" charset="0"/>
                <a:cs typeface="Times New Roman" pitchFamily="18" charset="0"/>
              </a:rPr>
              <a:t>by ligaments and tendons </a:t>
            </a:r>
          </a:p>
        </p:txBody>
      </p:sp>
      <p:sp>
        <p:nvSpPr>
          <p:cNvPr id="28" name="Rectangle 27"/>
          <p:cNvSpPr/>
          <p:nvPr/>
        </p:nvSpPr>
        <p:spPr>
          <a:xfrm>
            <a:off x="0" y="1628800"/>
            <a:ext cx="3563888" cy="92333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arches provide an ideal distribution of body weight over the soft and hard tissues of the foot</a:t>
            </a:r>
            <a:endParaRPr lang="en-US" dirty="0">
              <a:latin typeface="Times New Roman" pitchFamily="18" charset="0"/>
              <a:cs typeface="Times New Roman" pitchFamily="18" charset="0"/>
            </a:endParaRPr>
          </a:p>
        </p:txBody>
      </p:sp>
      <p:sp>
        <p:nvSpPr>
          <p:cNvPr id="22" name="Rectangle 21"/>
          <p:cNvSpPr/>
          <p:nvPr/>
        </p:nvSpPr>
        <p:spPr>
          <a:xfrm>
            <a:off x="0" y="4366845"/>
            <a:ext cx="3059832" cy="646331"/>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Usually, the arches are fully developed by age 12 or 13.</a:t>
            </a:r>
            <a:endParaRPr lang="en-US" dirty="0">
              <a:latin typeface="Times New Roman" pitchFamily="18" charset="0"/>
              <a:cs typeface="Times New Roman" pitchFamily="18" charset="0"/>
            </a:endParaRPr>
          </a:p>
        </p:txBody>
      </p:sp>
      <p:sp>
        <p:nvSpPr>
          <p:cNvPr id="23" name="Right Arrow 22"/>
          <p:cNvSpPr/>
          <p:nvPr/>
        </p:nvSpPr>
        <p:spPr>
          <a:xfrm rot="10800000">
            <a:off x="6099016" y="8367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36512" y="3717032"/>
            <a:ext cx="6732240" cy="3140968"/>
          </a:xfrm>
          <a:prstGeom prst="rect">
            <a:avLst/>
          </a:prstGeom>
          <a:noFill/>
          <a:ln w="9525">
            <a:noFill/>
            <a:miter lim="800000"/>
            <a:headEnd/>
            <a:tailEnd/>
          </a:ln>
        </p:spPr>
      </p:pic>
      <p:sp>
        <p:nvSpPr>
          <p:cNvPr id="10" name="Rectangle 9"/>
          <p:cNvSpPr/>
          <p:nvPr/>
        </p:nvSpPr>
        <p:spPr>
          <a:xfrm>
            <a:off x="6551712" y="4149080"/>
            <a:ext cx="2592288" cy="203132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en-US" dirty="0" smtClean="0">
                <a:latin typeface="Times New Roman" pitchFamily="18" charset="0"/>
                <a:cs typeface="Times New Roman" pitchFamily="18" charset="0"/>
              </a:rPr>
              <a:t>Made of:</a:t>
            </a:r>
          </a:p>
          <a:p>
            <a:pPr algn="l"/>
            <a:r>
              <a:rPr lang="en-US" dirty="0" smtClean="0">
                <a:latin typeface="Times New Roman" pitchFamily="18" charset="0"/>
                <a:cs typeface="Times New Roman" pitchFamily="18" charset="0"/>
              </a:rPr>
              <a:t>a-</a:t>
            </a:r>
            <a:r>
              <a:rPr lang="en-US" dirty="0" err="1" smtClean="0">
                <a:latin typeface="Times New Roman" pitchFamily="18" charset="0"/>
                <a:cs typeface="Times New Roman" pitchFamily="18" charset="0"/>
              </a:rPr>
              <a:t>Calcaneus</a:t>
            </a:r>
            <a:endParaRPr lang="en-US" dirty="0" smtClean="0">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b-Talus </a:t>
            </a:r>
          </a:p>
          <a:p>
            <a:pPr algn="l"/>
            <a:r>
              <a:rPr lang="en-US" dirty="0" smtClean="0">
                <a:latin typeface="Times New Roman" pitchFamily="18" charset="0"/>
                <a:cs typeface="Times New Roman" pitchFamily="18" charset="0"/>
              </a:rPr>
              <a:t>c-Navicular, </a:t>
            </a:r>
          </a:p>
          <a:p>
            <a:pPr algn="l"/>
            <a:r>
              <a:rPr lang="en-US" dirty="0" smtClean="0">
                <a:latin typeface="Times New Roman" pitchFamily="18" charset="0"/>
                <a:cs typeface="Times New Roman" pitchFamily="18" charset="0"/>
              </a:rPr>
              <a:t>d-The three cuneiforms, </a:t>
            </a:r>
          </a:p>
          <a:p>
            <a:pPr algn="l"/>
            <a:r>
              <a:rPr lang="en-US" dirty="0" smtClean="0">
                <a:latin typeface="Times New Roman" pitchFamily="18" charset="0"/>
                <a:cs typeface="Times New Roman" pitchFamily="18" charset="0"/>
              </a:rPr>
              <a:t>e- The heads of the three medial metatarsals.</a:t>
            </a:r>
            <a:endParaRPr lang="en-US" dirty="0">
              <a:latin typeface="Times New Roman" pitchFamily="18" charset="0"/>
              <a:cs typeface="Times New Roman" pitchFamily="18" charset="0"/>
            </a:endParaRPr>
          </a:p>
        </p:txBody>
      </p:sp>
      <p:sp>
        <p:nvSpPr>
          <p:cNvPr id="7" name="Rectangle 6"/>
          <p:cNvSpPr/>
          <p:nvPr/>
        </p:nvSpPr>
        <p:spPr>
          <a:xfrm>
            <a:off x="5580112" y="3717032"/>
            <a:ext cx="356388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i="1" dirty="0" smtClean="0">
                <a:latin typeface="Times New Roman" pitchFamily="18" charset="0"/>
                <a:cs typeface="Times New Roman" pitchFamily="18" charset="0"/>
              </a:rPr>
              <a:t>1-The medial Longitudinal arch</a:t>
            </a:r>
            <a:endParaRPr lang="en-US" i="1" dirty="0">
              <a:latin typeface="Times New Roman" pitchFamily="18" charset="0"/>
              <a:cs typeface="Times New Roman" pitchFamily="18" charset="0"/>
            </a:endParaRPr>
          </a:p>
        </p:txBody>
      </p:sp>
      <p:sp>
        <p:nvSpPr>
          <p:cNvPr id="14" name="Freeform 13"/>
          <p:cNvSpPr/>
          <p:nvPr/>
        </p:nvSpPr>
        <p:spPr>
          <a:xfrm>
            <a:off x="1780208" y="5561495"/>
            <a:ext cx="3772453" cy="905566"/>
          </a:xfrm>
          <a:custGeom>
            <a:avLst/>
            <a:gdLst>
              <a:gd name="connsiteX0" fmla="*/ 3772453 w 3772453"/>
              <a:gd name="connsiteY0" fmla="*/ 905566 h 905566"/>
              <a:gd name="connsiteX1" fmla="*/ 3560418 w 3772453"/>
              <a:gd name="connsiteY1" fmla="*/ 494748 h 905566"/>
              <a:gd name="connsiteX2" fmla="*/ 3255618 w 3772453"/>
              <a:gd name="connsiteY2" fmla="*/ 269462 h 905566"/>
              <a:gd name="connsiteX3" fmla="*/ 2884557 w 3772453"/>
              <a:gd name="connsiteY3" fmla="*/ 57427 h 905566"/>
              <a:gd name="connsiteX4" fmla="*/ 2659270 w 3772453"/>
              <a:gd name="connsiteY4" fmla="*/ 4418 h 905566"/>
              <a:gd name="connsiteX5" fmla="*/ 2354470 w 3772453"/>
              <a:gd name="connsiteY5" fmla="*/ 30922 h 905566"/>
              <a:gd name="connsiteX6" fmla="*/ 1930401 w 3772453"/>
              <a:gd name="connsiteY6" fmla="*/ 97183 h 905566"/>
              <a:gd name="connsiteX7" fmla="*/ 1479827 w 3772453"/>
              <a:gd name="connsiteY7" fmla="*/ 176696 h 905566"/>
              <a:gd name="connsiteX8" fmla="*/ 1254540 w 3772453"/>
              <a:gd name="connsiteY8" fmla="*/ 242957 h 905566"/>
              <a:gd name="connsiteX9" fmla="*/ 843722 w 3772453"/>
              <a:gd name="connsiteY9" fmla="*/ 282714 h 905566"/>
              <a:gd name="connsiteX10" fmla="*/ 499166 w 3772453"/>
              <a:gd name="connsiteY10" fmla="*/ 468244 h 905566"/>
              <a:gd name="connsiteX11" fmla="*/ 154609 w 3772453"/>
              <a:gd name="connsiteY11" fmla="*/ 614018 h 905566"/>
              <a:gd name="connsiteX12" fmla="*/ 48592 w 3772453"/>
              <a:gd name="connsiteY12" fmla="*/ 759792 h 905566"/>
              <a:gd name="connsiteX13" fmla="*/ 8835 w 3772453"/>
              <a:gd name="connsiteY13" fmla="*/ 826053 h 905566"/>
              <a:gd name="connsiteX14" fmla="*/ 101601 w 3772453"/>
              <a:gd name="connsiteY14" fmla="*/ 839305 h 905566"/>
              <a:gd name="connsiteX15" fmla="*/ 101601 w 3772453"/>
              <a:gd name="connsiteY15" fmla="*/ 839305 h 9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2453" h="905566">
                <a:moveTo>
                  <a:pt x="3772453" y="905566"/>
                </a:moveTo>
                <a:cubicBezTo>
                  <a:pt x="3709505" y="753165"/>
                  <a:pt x="3646557" y="600765"/>
                  <a:pt x="3560418" y="494748"/>
                </a:cubicBezTo>
                <a:cubicBezTo>
                  <a:pt x="3474279" y="388731"/>
                  <a:pt x="3368261" y="342349"/>
                  <a:pt x="3255618" y="269462"/>
                </a:cubicBezTo>
                <a:cubicBezTo>
                  <a:pt x="3142975" y="196575"/>
                  <a:pt x="2983948" y="101601"/>
                  <a:pt x="2884557" y="57427"/>
                </a:cubicBezTo>
                <a:cubicBezTo>
                  <a:pt x="2785166" y="13253"/>
                  <a:pt x="2747618" y="8836"/>
                  <a:pt x="2659270" y="4418"/>
                </a:cubicBezTo>
                <a:cubicBezTo>
                  <a:pt x="2570922" y="0"/>
                  <a:pt x="2475948" y="15461"/>
                  <a:pt x="2354470" y="30922"/>
                </a:cubicBezTo>
                <a:cubicBezTo>
                  <a:pt x="2232992" y="46383"/>
                  <a:pt x="1930401" y="97183"/>
                  <a:pt x="1930401" y="97183"/>
                </a:cubicBezTo>
                <a:cubicBezTo>
                  <a:pt x="1784627" y="121479"/>
                  <a:pt x="1592470" y="152400"/>
                  <a:pt x="1479827" y="176696"/>
                </a:cubicBezTo>
                <a:cubicBezTo>
                  <a:pt x="1367184" y="200992"/>
                  <a:pt x="1360558" y="225287"/>
                  <a:pt x="1254540" y="242957"/>
                </a:cubicBezTo>
                <a:cubicBezTo>
                  <a:pt x="1148523" y="260627"/>
                  <a:pt x="969618" y="245166"/>
                  <a:pt x="843722" y="282714"/>
                </a:cubicBezTo>
                <a:cubicBezTo>
                  <a:pt x="717826" y="320262"/>
                  <a:pt x="614018" y="413027"/>
                  <a:pt x="499166" y="468244"/>
                </a:cubicBezTo>
                <a:cubicBezTo>
                  <a:pt x="384314" y="523461"/>
                  <a:pt x="229705" y="565427"/>
                  <a:pt x="154609" y="614018"/>
                </a:cubicBezTo>
                <a:cubicBezTo>
                  <a:pt x="79513" y="662609"/>
                  <a:pt x="72888" y="724453"/>
                  <a:pt x="48592" y="759792"/>
                </a:cubicBezTo>
                <a:cubicBezTo>
                  <a:pt x="24296" y="795131"/>
                  <a:pt x="0" y="812801"/>
                  <a:pt x="8835" y="826053"/>
                </a:cubicBezTo>
                <a:cubicBezTo>
                  <a:pt x="17670" y="839305"/>
                  <a:pt x="101601" y="839305"/>
                  <a:pt x="101601" y="839305"/>
                </a:cubicBezTo>
                <a:lnTo>
                  <a:pt x="101601" y="839305"/>
                </a:lnTo>
              </a:path>
            </a:pathLst>
          </a:custGeom>
          <a:ln w="952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1619672" y="0"/>
            <a:ext cx="5868145" cy="3528467"/>
          </a:xfrm>
          <a:prstGeom prst="rect">
            <a:avLst/>
          </a:prstGeom>
          <a:noFill/>
          <a:ln w="9525">
            <a:noFill/>
            <a:miter lim="800000"/>
            <a:headEnd/>
            <a:tailEnd/>
          </a:ln>
        </p:spPr>
      </p:pic>
      <p:sp>
        <p:nvSpPr>
          <p:cNvPr id="16" name="TextBox 15"/>
          <p:cNvSpPr txBox="1"/>
          <p:nvPr/>
        </p:nvSpPr>
        <p:spPr>
          <a:xfrm>
            <a:off x="3923928" y="2708920"/>
            <a:ext cx="30168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1</a:t>
            </a:r>
            <a:endParaRPr lang="en-US" dirty="0"/>
          </a:p>
        </p:txBody>
      </p:sp>
      <p:sp>
        <p:nvSpPr>
          <p:cNvPr id="18" name="TextBox 17"/>
          <p:cNvSpPr txBox="1"/>
          <p:nvPr/>
        </p:nvSpPr>
        <p:spPr>
          <a:xfrm>
            <a:off x="2411760" y="2996952"/>
            <a:ext cx="30168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3</a:t>
            </a:r>
            <a:endParaRPr lang="en-US" dirty="0"/>
          </a:p>
        </p:txBody>
      </p:sp>
      <p:sp>
        <p:nvSpPr>
          <p:cNvPr id="19" name="TextBox 18"/>
          <p:cNvSpPr txBox="1"/>
          <p:nvPr/>
        </p:nvSpPr>
        <p:spPr>
          <a:xfrm>
            <a:off x="5292080" y="2771636"/>
            <a:ext cx="30168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2</a:t>
            </a:r>
            <a:endParaRPr lang="en-US" dirty="0"/>
          </a:p>
        </p:txBody>
      </p:sp>
      <p:cxnSp>
        <p:nvCxnSpPr>
          <p:cNvPr id="21" name="Straight Arrow Connector 20"/>
          <p:cNvCxnSpPr>
            <a:stCxn id="7" idx="1"/>
          </p:cNvCxnSpPr>
          <p:nvPr/>
        </p:nvCxnSpPr>
        <p:spPr>
          <a:xfrm flipH="1">
            <a:off x="4716016" y="3901698"/>
            <a:ext cx="864096" cy="1615534"/>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0"/>
            <a:ext cx="298782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b="1" dirty="0" smtClean="0">
                <a:latin typeface="Times New Roman" pitchFamily="18" charset="0"/>
                <a:cs typeface="Times New Roman" pitchFamily="18" charset="0"/>
              </a:rPr>
              <a:t>A- longitudinal </a:t>
            </a:r>
            <a:r>
              <a:rPr lang="en-US" b="1" dirty="0" err="1" smtClean="0">
                <a:latin typeface="Times New Roman" pitchFamily="18" charset="0"/>
                <a:cs typeface="Times New Roman" pitchFamily="18" charset="0"/>
              </a:rPr>
              <a:t>archs</a:t>
            </a:r>
            <a:endParaRPr lang="en-US" b="1" dirty="0" smtClean="0">
              <a:latin typeface="Times New Roman" pitchFamily="18" charset="0"/>
              <a:cs typeface="Times New Roman" pitchFamily="18" charset="0"/>
            </a:endParaRPr>
          </a:p>
        </p:txBody>
      </p:sp>
      <p:sp>
        <p:nvSpPr>
          <p:cNvPr id="24" name="Rectangle 23"/>
          <p:cNvSpPr/>
          <p:nvPr/>
        </p:nvSpPr>
        <p:spPr>
          <a:xfrm>
            <a:off x="0" y="1547500"/>
            <a:ext cx="236058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latin typeface="Times New Roman" pitchFamily="18" charset="0"/>
                <a:cs typeface="Times New Roman" pitchFamily="18" charset="0"/>
              </a:rPr>
              <a:t>B</a:t>
            </a:r>
            <a:r>
              <a:rPr lang="en-US" i="1"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transverse arch</a:t>
            </a:r>
            <a:endParaRPr lang="en-US" i="1" dirty="0">
              <a:latin typeface="Times New Roman" pitchFamily="18" charset="0"/>
              <a:cs typeface="Times New Roman" pitchFamily="18" charset="0"/>
            </a:endParaRPr>
          </a:p>
        </p:txBody>
      </p:sp>
      <p:sp>
        <p:nvSpPr>
          <p:cNvPr id="25" name="Rectangle 24"/>
          <p:cNvSpPr/>
          <p:nvPr/>
        </p:nvSpPr>
        <p:spPr>
          <a:xfrm>
            <a:off x="-36512" y="476672"/>
            <a:ext cx="31683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i="1" dirty="0" smtClean="0">
                <a:latin typeface="Times New Roman" pitchFamily="18" charset="0"/>
                <a:cs typeface="Times New Roman" pitchFamily="18" charset="0"/>
              </a:rPr>
              <a:t>1-The medial Longitudinal arch</a:t>
            </a:r>
            <a:endParaRPr lang="en-US" i="1" dirty="0">
              <a:latin typeface="Times New Roman" pitchFamily="18" charset="0"/>
              <a:cs typeface="Times New Roman" pitchFamily="18" charset="0"/>
            </a:endParaRPr>
          </a:p>
        </p:txBody>
      </p:sp>
      <p:sp>
        <p:nvSpPr>
          <p:cNvPr id="26" name="Rectangle 25"/>
          <p:cNvSpPr/>
          <p:nvPr/>
        </p:nvSpPr>
        <p:spPr>
          <a:xfrm>
            <a:off x="0" y="899428"/>
            <a:ext cx="2999539"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i="1" dirty="0" smtClean="0">
                <a:latin typeface="Times New Roman" pitchFamily="18" charset="0"/>
                <a:cs typeface="Times New Roman" pitchFamily="18" charset="0"/>
              </a:rPr>
              <a:t>2-The</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lateral longitudinal arch</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35137" t="52560" r="33560" b="4916"/>
          <a:stretch>
            <a:fillRect/>
          </a:stretch>
        </p:blipFill>
        <p:spPr bwMode="auto">
          <a:xfrm>
            <a:off x="2627784" y="0"/>
            <a:ext cx="3960440" cy="6858000"/>
          </a:xfrm>
          <a:prstGeom prst="rect">
            <a:avLst/>
          </a:prstGeom>
          <a:noFill/>
          <a:ln w="9525">
            <a:noFill/>
            <a:miter lim="800000"/>
            <a:headEnd/>
            <a:tailEnd/>
          </a:ln>
        </p:spPr>
      </p:pic>
      <p:sp>
        <p:nvSpPr>
          <p:cNvPr id="3" name="Rectangle 2"/>
          <p:cNvSpPr/>
          <p:nvPr/>
        </p:nvSpPr>
        <p:spPr>
          <a:xfrm>
            <a:off x="323528" y="44624"/>
            <a:ext cx="1872208" cy="3693319"/>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b="1" dirty="0" smtClean="0">
                <a:latin typeface="Times New Roman" pitchFamily="18" charset="0"/>
                <a:cs typeface="Times New Roman" pitchFamily="18" charset="0"/>
              </a:rPr>
              <a:t>Posteriorly:</a:t>
            </a:r>
          </a:p>
          <a:p>
            <a:pPr algn="l" rtl="0"/>
            <a:r>
              <a:rPr lang="en-US" b="1" i="1" u="sng" dirty="0" smtClean="0">
                <a:latin typeface="Times New Roman" pitchFamily="18" charset="0"/>
                <a:cs typeface="Times New Roman" pitchFamily="18" charset="0"/>
              </a:rPr>
              <a:t>The posterior cutaneous nerve of the thigh </a:t>
            </a:r>
            <a:r>
              <a:rPr lang="en-US" dirty="0" smtClean="0">
                <a:latin typeface="Times New Roman" pitchFamily="18" charset="0"/>
                <a:cs typeface="Times New Roman" pitchFamily="18" charset="0"/>
              </a:rPr>
              <a:t>descends on the back of the thigh In the popliteal fossa, it supplies the skin over the popliteal fossa and the upper part of the back of the leg </a:t>
            </a:r>
          </a:p>
        </p:txBody>
      </p:sp>
      <p:sp>
        <p:nvSpPr>
          <p:cNvPr id="4" name="Rectangle 3"/>
          <p:cNvSpPr/>
          <p:nvPr/>
        </p:nvSpPr>
        <p:spPr>
          <a:xfrm>
            <a:off x="6984776" y="0"/>
            <a:ext cx="1691680" cy="3693319"/>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b="1" u="sng" dirty="0" smtClean="0">
                <a:latin typeface="Times New Roman" pitchFamily="18" charset="0"/>
                <a:cs typeface="Times New Roman" pitchFamily="18" charset="0"/>
              </a:rPr>
              <a:t>The lateral cutaneous nerve of the calf</a:t>
            </a:r>
            <a:r>
              <a:rPr lang="en-US"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 branch of the common peroneal nerve supplies the skin on</a:t>
            </a:r>
          </a:p>
          <a:p>
            <a:pPr algn="ctr" rtl="0"/>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the upper part of the </a:t>
            </a:r>
            <a:r>
              <a:rPr lang="en-US" b="1" u="sng" dirty="0" err="1" smtClean="0">
                <a:latin typeface="Times New Roman" pitchFamily="18" charset="0"/>
                <a:cs typeface="Times New Roman" pitchFamily="18" charset="0"/>
              </a:rPr>
              <a:t>posterolateral</a:t>
            </a:r>
            <a:r>
              <a:rPr lang="en-US" b="1" u="sng" dirty="0" smtClean="0">
                <a:latin typeface="Times New Roman" pitchFamily="18" charset="0"/>
                <a:cs typeface="Times New Roman" pitchFamily="18" charset="0"/>
              </a:rPr>
              <a:t> surface of the leg</a:t>
            </a:r>
            <a:endParaRPr lang="en-US" dirty="0">
              <a:latin typeface="Times New Roman" pitchFamily="18" charset="0"/>
              <a:cs typeface="Times New Roman" pitchFamily="18" charset="0"/>
            </a:endParaRPr>
          </a:p>
        </p:txBody>
      </p:sp>
      <p:sp>
        <p:nvSpPr>
          <p:cNvPr id="5" name="Rectangle 4"/>
          <p:cNvSpPr/>
          <p:nvPr/>
        </p:nvSpPr>
        <p:spPr>
          <a:xfrm>
            <a:off x="7020272" y="3861048"/>
            <a:ext cx="1746448" cy="286232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b="1" u="sng" dirty="0" smtClean="0">
                <a:latin typeface="Times New Roman" pitchFamily="18" charset="0"/>
                <a:cs typeface="Times New Roman" pitchFamily="18" charset="0"/>
              </a:rPr>
              <a:t>The sural nerve</a:t>
            </a:r>
            <a:r>
              <a:rPr lang="en-US" u="sng" dirty="0" smtClean="0">
                <a:latin typeface="Times New Roman" pitchFamily="18" charset="0"/>
                <a:cs typeface="Times New Roman" pitchFamily="18" charset="0"/>
              </a:rPr>
              <a:t>,</a:t>
            </a:r>
          </a:p>
          <a:p>
            <a:pPr algn="ctr" rtl="0"/>
            <a:r>
              <a:rPr lang="en-US" dirty="0" smtClean="0">
                <a:latin typeface="Times New Roman" pitchFamily="18" charset="0"/>
                <a:cs typeface="Times New Roman" pitchFamily="18" charset="0"/>
              </a:rPr>
              <a:t> a branch of the tibial nerve supplies the skin on </a:t>
            </a:r>
            <a:r>
              <a:rPr lang="en-US" b="1" u="sng" dirty="0" smtClean="0">
                <a:latin typeface="Times New Roman" pitchFamily="18" charset="0"/>
                <a:cs typeface="Times New Roman" pitchFamily="18" charset="0"/>
              </a:rPr>
              <a:t>the lower part of the </a:t>
            </a:r>
            <a:r>
              <a:rPr lang="en-US" b="1" u="sng" dirty="0" err="1" smtClean="0">
                <a:latin typeface="Times New Roman" pitchFamily="18" charset="0"/>
                <a:cs typeface="Times New Roman" pitchFamily="18" charset="0"/>
              </a:rPr>
              <a:t>posterolateral</a:t>
            </a:r>
            <a:r>
              <a:rPr lang="en-US" b="1" u="sng" dirty="0" smtClean="0">
                <a:latin typeface="Times New Roman" pitchFamily="18" charset="0"/>
                <a:cs typeface="Times New Roman" pitchFamily="18" charset="0"/>
              </a:rPr>
              <a:t> surface of the leg</a:t>
            </a:r>
          </a:p>
        </p:txBody>
      </p:sp>
      <p:sp>
        <p:nvSpPr>
          <p:cNvPr id="6" name="Rectangle 5"/>
          <p:cNvSpPr/>
          <p:nvPr/>
        </p:nvSpPr>
        <p:spPr>
          <a:xfrm>
            <a:off x="251520" y="4293096"/>
            <a:ext cx="1925960" cy="2308324"/>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b="1" i="1" u="sng" dirty="0" smtClean="0">
                <a:latin typeface="Times New Roman" pitchFamily="18" charset="0"/>
                <a:cs typeface="Times New Roman" pitchFamily="18" charset="0"/>
              </a:rPr>
              <a:t>The saphenous nerve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branch of the femoral nerve gives off branches that supply the skin on the posteromedial surface of the leg</a:t>
            </a:r>
            <a:endParaRPr lang="en-US" dirty="0">
              <a:latin typeface="Times New Roman" pitchFamily="18" charset="0"/>
              <a:cs typeface="Times New Roman" pitchFamily="18" charset="0"/>
            </a:endParaRPr>
          </a:p>
        </p:txBody>
      </p:sp>
      <p:cxnSp>
        <p:nvCxnSpPr>
          <p:cNvPr id="8" name="Straight Arrow Connector 7"/>
          <p:cNvCxnSpPr/>
          <p:nvPr/>
        </p:nvCxnSpPr>
        <p:spPr>
          <a:xfrm flipV="1">
            <a:off x="1187624" y="332656"/>
            <a:ext cx="460851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11760" y="3140968"/>
            <a:ext cx="31683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11760" y="3140968"/>
            <a:ext cx="324036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39752" y="3140968"/>
            <a:ext cx="3312368"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39752" y="2060848"/>
            <a:ext cx="338437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75656" y="3140968"/>
            <a:ext cx="936104" cy="12961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668344" cy="1077218"/>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rtl="0"/>
            <a:r>
              <a:rPr lang="en-US" sz="2800" b="1" dirty="0" smtClean="0">
                <a:latin typeface="Times New Roman" pitchFamily="18" charset="0"/>
                <a:cs typeface="Times New Roman" pitchFamily="18" charset="0"/>
              </a:rPr>
              <a:t>The Arches of the Foot</a:t>
            </a:r>
          </a:p>
          <a:p>
            <a:pPr algn="l" rtl="0"/>
            <a:r>
              <a:rPr lang="en-US" dirty="0" smtClean="0">
                <a:latin typeface="Times New Roman" pitchFamily="18" charset="0"/>
                <a:cs typeface="Times New Roman" pitchFamily="18" charset="0"/>
              </a:rPr>
              <a:t>A segmented structure can hold up weight only if it is built in the form of an arch.</a:t>
            </a:r>
          </a:p>
          <a:p>
            <a:pPr algn="l" rtl="0"/>
            <a:r>
              <a:rPr lang="en-US" dirty="0" smtClean="0">
                <a:latin typeface="Times New Roman" pitchFamily="18" charset="0"/>
                <a:cs typeface="Times New Roman" pitchFamily="18" charset="0"/>
              </a:rPr>
              <a:t> The foot has three such arches: </a:t>
            </a:r>
          </a:p>
        </p:txBody>
      </p:sp>
      <p:pic>
        <p:nvPicPr>
          <p:cNvPr id="2050" name="Picture 2"/>
          <p:cNvPicPr>
            <a:picLocks noChangeAspect="1" noChangeArrowheads="1"/>
          </p:cNvPicPr>
          <p:nvPr/>
        </p:nvPicPr>
        <p:blipFill>
          <a:blip r:embed="rId2" cstate="print"/>
          <a:srcRect/>
          <a:stretch>
            <a:fillRect/>
          </a:stretch>
        </p:blipFill>
        <p:spPr bwMode="auto">
          <a:xfrm>
            <a:off x="2411760" y="4221088"/>
            <a:ext cx="6732240" cy="2592288"/>
          </a:xfrm>
          <a:prstGeom prst="rect">
            <a:avLst/>
          </a:prstGeom>
          <a:noFill/>
          <a:ln w="9525">
            <a:noFill/>
            <a:miter lim="800000"/>
            <a:headEnd/>
            <a:tailEnd/>
          </a:ln>
        </p:spPr>
      </p:pic>
      <p:sp>
        <p:nvSpPr>
          <p:cNvPr id="6" name="Rectangle 5"/>
          <p:cNvSpPr/>
          <p:nvPr/>
        </p:nvSpPr>
        <p:spPr>
          <a:xfrm>
            <a:off x="1150186" y="2564904"/>
            <a:ext cx="4717958" cy="58477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none">
            <a:spAutoFit/>
          </a:bodyPr>
          <a:lstStyle/>
          <a:p>
            <a:pPr algn="l" rtl="0"/>
            <a:r>
              <a:rPr lang="en-US" sz="3200" b="1" dirty="0" smtClean="0">
                <a:latin typeface="Times New Roman" pitchFamily="18" charset="0"/>
                <a:cs typeface="Times New Roman" pitchFamily="18" charset="0"/>
              </a:rPr>
              <a:t>1-The medial longitudinal</a:t>
            </a:r>
          </a:p>
        </p:txBody>
      </p:sp>
      <p:sp>
        <p:nvSpPr>
          <p:cNvPr id="7" name="Rectangle 6"/>
          <p:cNvSpPr/>
          <p:nvPr/>
        </p:nvSpPr>
        <p:spPr>
          <a:xfrm>
            <a:off x="0" y="3443516"/>
            <a:ext cx="3347864" cy="156966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sz="1600" b="1" dirty="0" smtClean="0">
                <a:latin typeface="Times New Roman" pitchFamily="18" charset="0"/>
                <a:cs typeface="Times New Roman" pitchFamily="18" charset="0"/>
              </a:rPr>
              <a:t>Consists of :</a:t>
            </a:r>
          </a:p>
          <a:p>
            <a:pPr algn="l" rtl="0"/>
            <a:r>
              <a:rPr lang="en-US" sz="1600" b="1" dirty="0" smtClean="0">
                <a:latin typeface="Times New Roman" pitchFamily="18" charset="0"/>
                <a:cs typeface="Times New Roman" pitchFamily="18" charset="0"/>
              </a:rPr>
              <a:t>1-The </a:t>
            </a:r>
            <a:r>
              <a:rPr lang="en-US" sz="1600" b="1" dirty="0" err="1" smtClean="0">
                <a:latin typeface="Times New Roman" pitchFamily="18" charset="0"/>
                <a:cs typeface="Times New Roman" pitchFamily="18" charset="0"/>
              </a:rPr>
              <a:t>calcaneum</a:t>
            </a:r>
            <a:r>
              <a:rPr lang="en-US" sz="1600" b="1" dirty="0" smtClean="0">
                <a:latin typeface="Times New Roman" pitchFamily="18" charset="0"/>
                <a:cs typeface="Times New Roman" pitchFamily="18" charset="0"/>
              </a:rPr>
              <a:t>, </a:t>
            </a:r>
          </a:p>
          <a:p>
            <a:pPr algn="l" rtl="0"/>
            <a:r>
              <a:rPr lang="en-US" sz="1600" b="1" dirty="0" smtClean="0">
                <a:latin typeface="Times New Roman" pitchFamily="18" charset="0"/>
                <a:cs typeface="Times New Roman" pitchFamily="18" charset="0"/>
              </a:rPr>
              <a:t>2-The talus,</a:t>
            </a:r>
          </a:p>
          <a:p>
            <a:pPr algn="l" rtl="0"/>
            <a:r>
              <a:rPr lang="en-US" sz="1600" b="1" dirty="0" smtClean="0">
                <a:latin typeface="Times New Roman" pitchFamily="18" charset="0"/>
                <a:cs typeface="Times New Roman" pitchFamily="18" charset="0"/>
              </a:rPr>
              <a:t>3- The </a:t>
            </a:r>
            <a:r>
              <a:rPr lang="en-US" sz="1600" b="1" dirty="0" err="1" smtClean="0">
                <a:latin typeface="Times New Roman" pitchFamily="18" charset="0"/>
                <a:cs typeface="Times New Roman" pitchFamily="18" charset="0"/>
              </a:rPr>
              <a:t>navicular</a:t>
            </a:r>
            <a:r>
              <a:rPr lang="en-US" sz="1600" b="1" dirty="0" smtClean="0">
                <a:latin typeface="Times New Roman" pitchFamily="18" charset="0"/>
                <a:cs typeface="Times New Roman" pitchFamily="18" charset="0"/>
              </a:rPr>
              <a:t> bone, </a:t>
            </a:r>
          </a:p>
          <a:p>
            <a:pPr algn="l" rtl="0"/>
            <a:r>
              <a:rPr lang="en-US" sz="1600" b="1" dirty="0" smtClean="0">
                <a:latin typeface="Times New Roman" pitchFamily="18" charset="0"/>
                <a:cs typeface="Times New Roman" pitchFamily="18" charset="0"/>
              </a:rPr>
              <a:t>4-The three cuneiform bones, </a:t>
            </a:r>
          </a:p>
          <a:p>
            <a:pPr algn="l" rtl="0"/>
            <a:r>
              <a:rPr lang="en-US" sz="1600" b="1" dirty="0" smtClean="0">
                <a:latin typeface="Times New Roman" pitchFamily="18" charset="0"/>
                <a:cs typeface="Times New Roman" pitchFamily="18" charset="0"/>
              </a:rPr>
              <a:t>5- The first three metatarsal bones </a:t>
            </a:r>
            <a:endParaRPr lang="en-US" sz="1600" b="1" dirty="0"/>
          </a:p>
        </p:txBody>
      </p:sp>
      <p:sp>
        <p:nvSpPr>
          <p:cNvPr id="8" name="Rectangle 7"/>
          <p:cNvSpPr/>
          <p:nvPr/>
        </p:nvSpPr>
        <p:spPr>
          <a:xfrm>
            <a:off x="0" y="1196752"/>
            <a:ext cx="4572000" cy="1200329"/>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spAutoFit/>
          </a:bodyPr>
          <a:lstStyle/>
          <a:p>
            <a:pPr algn="l" rtl="0"/>
            <a:r>
              <a:rPr lang="en-US" sz="2400" b="1" dirty="0" smtClean="0">
                <a:latin typeface="Times New Roman" pitchFamily="18" charset="0"/>
                <a:cs typeface="Times New Roman" pitchFamily="18" charset="0"/>
              </a:rPr>
              <a:t>1-The medial longitudinal</a:t>
            </a:r>
          </a:p>
          <a:p>
            <a:pPr algn="l" rtl="0"/>
            <a:r>
              <a:rPr lang="en-US" sz="2400" b="1" dirty="0" smtClean="0">
                <a:latin typeface="Times New Roman" pitchFamily="18" charset="0"/>
                <a:cs typeface="Times New Roman" pitchFamily="18" charset="0"/>
              </a:rPr>
              <a:t>2-Lateral longitudinal</a:t>
            </a:r>
          </a:p>
          <a:p>
            <a:pPr algn="l" rtl="0"/>
            <a:r>
              <a:rPr lang="en-US" sz="2400" b="1" dirty="0" smtClean="0">
                <a:latin typeface="Times New Roman" pitchFamily="18" charset="0"/>
                <a:cs typeface="Times New Roman" pitchFamily="18" charset="0"/>
              </a:rPr>
              <a:t>3-Transverse arches </a:t>
            </a:r>
          </a:p>
        </p:txBody>
      </p:sp>
      <p:sp>
        <p:nvSpPr>
          <p:cNvPr id="9" name="Rectangle 8"/>
          <p:cNvSpPr/>
          <p:nvPr/>
        </p:nvSpPr>
        <p:spPr>
          <a:xfrm rot="19481035">
            <a:off x="6336704" y="1556792"/>
            <a:ext cx="2483768"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a:r>
              <a:rPr lang="en-US" dirty="0" smtClean="0">
                <a:latin typeface="Times New Roman" pitchFamily="18" charset="0"/>
                <a:cs typeface="Times New Roman" pitchFamily="18" charset="0"/>
              </a:rPr>
              <a:t>In the young child, the foot appears to be flat because of the presence of a large amount of subcutaneous fat on the sole of the foot.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646331"/>
          </a:xfrm>
          <a:prstGeom prst="rect">
            <a:avLst/>
          </a:prstGeom>
        </p:spPr>
        <p:txBody>
          <a:bodyPr>
            <a:spAutoFit/>
          </a:bodyPr>
          <a:lstStyle/>
          <a:p>
            <a:pPr algn="l" rtl="0"/>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0" y="1844824"/>
            <a:ext cx="5505450" cy="2428875"/>
          </a:xfrm>
          <a:prstGeom prst="rect">
            <a:avLst/>
          </a:prstGeom>
          <a:noFill/>
          <a:ln w="9525">
            <a:noFill/>
            <a:miter lim="800000"/>
            <a:headEnd/>
            <a:tailEnd/>
          </a:ln>
        </p:spPr>
      </p:pic>
      <p:sp>
        <p:nvSpPr>
          <p:cNvPr id="4" name="Rectangle 3"/>
          <p:cNvSpPr/>
          <p:nvPr/>
        </p:nvSpPr>
        <p:spPr>
          <a:xfrm>
            <a:off x="0" y="0"/>
            <a:ext cx="4572000" cy="163121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l" rtl="0"/>
            <a:r>
              <a:rPr lang="en-US" sz="2800" b="1" dirty="0" smtClean="0">
                <a:latin typeface="Times New Roman" pitchFamily="18" charset="0"/>
                <a:cs typeface="Times New Roman" pitchFamily="18" charset="0"/>
              </a:rPr>
              <a:t>2-Lateral longitudinal arch: </a:t>
            </a:r>
          </a:p>
          <a:p>
            <a:pPr algn="l" rtl="0"/>
            <a:r>
              <a:rPr lang="en-US" dirty="0" smtClean="0">
                <a:latin typeface="Times New Roman" pitchFamily="18" charset="0"/>
                <a:cs typeface="Times New Roman" pitchFamily="18" charset="0"/>
              </a:rPr>
              <a:t>Consists of:</a:t>
            </a:r>
          </a:p>
          <a:p>
            <a:pPr algn="l" rtl="0"/>
            <a:r>
              <a:rPr lang="en-US" dirty="0" smtClean="0">
                <a:latin typeface="Times New Roman" pitchFamily="18" charset="0"/>
                <a:cs typeface="Times New Roman" pitchFamily="18" charset="0"/>
              </a:rPr>
              <a:t>1- </a:t>
            </a:r>
            <a:r>
              <a:rPr lang="en-US" b="1" i="1" dirty="0" smtClean="0">
                <a:latin typeface="Times New Roman" pitchFamily="18" charset="0"/>
                <a:cs typeface="Times New Roman" pitchFamily="18" charset="0"/>
              </a:rPr>
              <a:t>The </a:t>
            </a:r>
            <a:r>
              <a:rPr lang="en-US" b="1" i="1" dirty="0" err="1" smtClean="0">
                <a:latin typeface="Times New Roman" pitchFamily="18" charset="0"/>
                <a:cs typeface="Times New Roman" pitchFamily="18" charset="0"/>
              </a:rPr>
              <a:t>calcaneum</a:t>
            </a:r>
            <a:r>
              <a:rPr lang="en-US" b="1" i="1" dirty="0" smtClean="0">
                <a:latin typeface="Times New Roman" pitchFamily="18" charset="0"/>
                <a:cs typeface="Times New Roman" pitchFamily="18" charset="0"/>
              </a:rPr>
              <a:t>,</a:t>
            </a:r>
          </a:p>
          <a:p>
            <a:pPr algn="l" rtl="0"/>
            <a:r>
              <a:rPr lang="en-US" b="1" i="1" dirty="0" smtClean="0">
                <a:latin typeface="Times New Roman" pitchFamily="18" charset="0"/>
                <a:cs typeface="Times New Roman" pitchFamily="18" charset="0"/>
              </a:rPr>
              <a:t> 2-The </a:t>
            </a:r>
            <a:r>
              <a:rPr lang="en-US" b="1" i="1" dirty="0" err="1" smtClean="0">
                <a:latin typeface="Times New Roman" pitchFamily="18" charset="0"/>
                <a:cs typeface="Times New Roman" pitchFamily="18" charset="0"/>
              </a:rPr>
              <a:t>cuboid</a:t>
            </a:r>
            <a:endParaRPr lang="en-US" b="1" i="1" dirty="0" smtClean="0">
              <a:latin typeface="Times New Roman" pitchFamily="18" charset="0"/>
              <a:cs typeface="Times New Roman" pitchFamily="18" charset="0"/>
            </a:endParaRPr>
          </a:p>
          <a:p>
            <a:pPr algn="l" rtl="0"/>
            <a:r>
              <a:rPr lang="en-US" b="1" i="1" dirty="0" smtClean="0">
                <a:latin typeface="Times New Roman" pitchFamily="18" charset="0"/>
                <a:cs typeface="Times New Roman" pitchFamily="18" charset="0"/>
              </a:rPr>
              <a:t>3-The fourth and fifth metatarsal bones</a:t>
            </a:r>
          </a:p>
        </p:txBody>
      </p:sp>
      <p:sp>
        <p:nvSpPr>
          <p:cNvPr id="5" name="Rectangle 4"/>
          <p:cNvSpPr/>
          <p:nvPr/>
        </p:nvSpPr>
        <p:spPr>
          <a:xfrm>
            <a:off x="0" y="4433044"/>
            <a:ext cx="3779912" cy="2308324"/>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sz="3600" b="1" dirty="0" smtClean="0">
                <a:latin typeface="Times New Roman" pitchFamily="18" charset="0"/>
                <a:cs typeface="Times New Roman" pitchFamily="18" charset="0"/>
              </a:rPr>
              <a:t>3-Transverse arch: </a:t>
            </a:r>
          </a:p>
          <a:p>
            <a:pPr algn="l" rtl="0"/>
            <a:r>
              <a:rPr lang="en-US" dirty="0" smtClean="0">
                <a:latin typeface="Times New Roman" pitchFamily="18" charset="0"/>
                <a:cs typeface="Times New Roman" pitchFamily="18" charset="0"/>
              </a:rPr>
              <a:t>Consists of :</a:t>
            </a:r>
          </a:p>
          <a:p>
            <a:pPr algn="l" rtl="0"/>
            <a:r>
              <a:rPr lang="en-US" b="1" i="1" dirty="0" smtClean="0">
                <a:latin typeface="Times New Roman" pitchFamily="18" charset="0"/>
                <a:cs typeface="Times New Roman" pitchFamily="18" charset="0"/>
              </a:rPr>
              <a:t>1-The bases of the metatarsal bones </a:t>
            </a:r>
          </a:p>
          <a:p>
            <a:pPr algn="l" rtl="0"/>
            <a:r>
              <a:rPr lang="en-US" b="1" i="1" dirty="0" smtClean="0">
                <a:latin typeface="Times New Roman" pitchFamily="18" charset="0"/>
                <a:cs typeface="Times New Roman" pitchFamily="18" charset="0"/>
              </a:rPr>
              <a:t>2-The </a:t>
            </a:r>
            <a:r>
              <a:rPr lang="en-US" b="1" i="1" dirty="0" err="1" smtClean="0">
                <a:latin typeface="Times New Roman" pitchFamily="18" charset="0"/>
                <a:cs typeface="Times New Roman" pitchFamily="18" charset="0"/>
              </a:rPr>
              <a:t>cuboid</a:t>
            </a:r>
            <a:endParaRPr lang="en-US" b="1" i="1" dirty="0" smtClean="0">
              <a:latin typeface="Times New Roman" pitchFamily="18" charset="0"/>
              <a:cs typeface="Times New Roman" pitchFamily="18" charset="0"/>
            </a:endParaRPr>
          </a:p>
          <a:p>
            <a:pPr algn="l" rtl="0"/>
            <a:r>
              <a:rPr lang="en-US" b="1" i="1" dirty="0" smtClean="0">
                <a:latin typeface="Times New Roman" pitchFamily="18" charset="0"/>
                <a:cs typeface="Times New Roman" pitchFamily="18" charset="0"/>
              </a:rPr>
              <a:t>3- The three cuneiform bones</a:t>
            </a:r>
            <a:endParaRPr lang="en-US" b="1" i="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cstate="print"/>
          <a:srcRect/>
          <a:stretch>
            <a:fillRect/>
          </a:stretch>
        </p:blipFill>
        <p:spPr bwMode="auto">
          <a:xfrm>
            <a:off x="3923927" y="4562475"/>
            <a:ext cx="5220073"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2031325"/>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spAutoFit/>
          </a:bodyPr>
          <a:lstStyle/>
          <a:p>
            <a:pPr algn="l" rtl="0"/>
            <a:r>
              <a:rPr lang="en-US" b="1" u="sng" dirty="0" smtClean="0">
                <a:latin typeface="Times New Roman" pitchFamily="18" charset="0"/>
                <a:cs typeface="Times New Roman" pitchFamily="18" charset="0"/>
              </a:rPr>
              <a:t>Mechanisms of Arch Support</a:t>
            </a:r>
          </a:p>
          <a:p>
            <a:pPr algn="l" rtl="0"/>
            <a:r>
              <a:rPr lang="en-US" dirty="0" smtClean="0">
                <a:latin typeface="Times New Roman" pitchFamily="18" charset="0"/>
                <a:cs typeface="Times New Roman" pitchFamily="18" charset="0"/>
              </a:rPr>
              <a:t>Examination of the design of any stone bridge reveals the following engineering methods used for its support </a:t>
            </a:r>
          </a:p>
          <a:p>
            <a:pPr algn="l" rtl="0"/>
            <a:r>
              <a:rPr lang="en-US" b="1" u="sng" dirty="0" smtClean="0">
                <a:latin typeface="Times New Roman" pitchFamily="18" charset="0"/>
                <a:cs typeface="Times New Roman" pitchFamily="18" charset="0"/>
              </a:rPr>
              <a:t>The shape of the stones: </a:t>
            </a:r>
            <a:r>
              <a:rPr lang="en-US" dirty="0" smtClean="0">
                <a:latin typeface="Times New Roman" pitchFamily="18" charset="0"/>
                <a:cs typeface="Times New Roman" pitchFamily="18" charset="0"/>
              </a:rPr>
              <a:t>the stones are wedge shaped</a:t>
            </a:r>
          </a:p>
          <a:p>
            <a:pPr algn="l" rtl="0"/>
            <a:r>
              <a:rPr lang="en-US" dirty="0" smtClean="0">
                <a:latin typeface="Times New Roman" pitchFamily="18" charset="0"/>
                <a:cs typeface="Times New Roman" pitchFamily="18" charset="0"/>
              </a:rPr>
              <a:t> </a:t>
            </a:r>
          </a:p>
        </p:txBody>
      </p:sp>
      <p:sp>
        <p:nvSpPr>
          <p:cNvPr id="3" name="Rectangle 2"/>
          <p:cNvSpPr/>
          <p:nvPr/>
        </p:nvSpPr>
        <p:spPr>
          <a:xfrm>
            <a:off x="0" y="5674022"/>
            <a:ext cx="3635896" cy="92333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l"/>
            <a:r>
              <a:rPr lang="en-US" b="1" u="sng" dirty="0" smtClean="0">
                <a:latin typeface="Times New Roman" pitchFamily="18" charset="0"/>
                <a:cs typeface="Times New Roman" pitchFamily="18" charset="0"/>
              </a:rPr>
              <a:t>A suspension bridge</a:t>
            </a:r>
            <a:r>
              <a:rPr lang="en-US" dirty="0" smtClean="0">
                <a:latin typeface="Times New Roman" pitchFamily="18" charset="0"/>
                <a:cs typeface="Times New Roman" pitchFamily="18" charset="0"/>
              </a:rPr>
              <a:t>: multiple supports suspending the arch from a cable above the level of the bridge</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644008" y="-27384"/>
            <a:ext cx="4499992" cy="35623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572000" y="3486150"/>
            <a:ext cx="4608512" cy="3371850"/>
          </a:xfrm>
          <a:prstGeom prst="rect">
            <a:avLst/>
          </a:prstGeom>
          <a:noFill/>
          <a:ln w="9525">
            <a:noFill/>
            <a:miter lim="800000"/>
            <a:headEnd/>
            <a:tailEnd/>
          </a:ln>
        </p:spPr>
      </p:pic>
      <p:cxnSp>
        <p:nvCxnSpPr>
          <p:cNvPr id="9" name="Straight Arrow Connector 8"/>
          <p:cNvCxnSpPr/>
          <p:nvPr/>
        </p:nvCxnSpPr>
        <p:spPr>
          <a:xfrm flipV="1">
            <a:off x="3779912" y="692696"/>
            <a:ext cx="158417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7504" y="3596823"/>
            <a:ext cx="3960440" cy="1200329"/>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l" rtl="0"/>
            <a:r>
              <a:rPr lang="en-US" b="1" u="sng" dirty="0" smtClean="0">
                <a:latin typeface="Times New Roman" pitchFamily="18" charset="0"/>
                <a:cs typeface="Times New Roman" pitchFamily="18" charset="0"/>
              </a:rPr>
              <a:t>The use of the tie beams:</a:t>
            </a:r>
            <a:r>
              <a:rPr lang="en-US" dirty="0" smtClean="0">
                <a:latin typeface="Times New Roman" pitchFamily="18" charset="0"/>
                <a:cs typeface="Times New Roman" pitchFamily="18" charset="0"/>
              </a:rPr>
              <a:t> a tie beam connecting the ends effectively prevents separation of the pillars and consequent sagging of the arch</a:t>
            </a:r>
            <a:endParaRPr lang="en-US" dirty="0">
              <a:latin typeface="Times New Roman" pitchFamily="18" charset="0"/>
              <a:cs typeface="Times New Roman" pitchFamily="18" charset="0"/>
            </a:endParaRPr>
          </a:p>
        </p:txBody>
      </p:sp>
      <p:sp>
        <p:nvSpPr>
          <p:cNvPr id="10" name="Rectangle 9"/>
          <p:cNvSpPr/>
          <p:nvPr/>
        </p:nvSpPr>
        <p:spPr>
          <a:xfrm>
            <a:off x="0" y="2276872"/>
            <a:ext cx="4572000" cy="92333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spAutoFit/>
          </a:bodyPr>
          <a:lstStyle/>
          <a:p>
            <a:pPr algn="l"/>
            <a:r>
              <a:rPr lang="en-US" b="1" u="sng" dirty="0" smtClean="0">
                <a:latin typeface="Times New Roman" pitchFamily="18" charset="0"/>
                <a:cs typeface="Times New Roman" pitchFamily="18" charset="0"/>
              </a:rPr>
              <a:t>The inferior edges of the stones are tied together:</a:t>
            </a:r>
            <a:r>
              <a:rPr lang="en-US" dirty="0" smtClean="0">
                <a:latin typeface="Times New Roman" pitchFamily="18" charset="0"/>
                <a:cs typeface="Times New Roman" pitchFamily="18" charset="0"/>
              </a:rPr>
              <a:t> This is accomplished by binding their lower edges together with metal staples</a:t>
            </a:r>
            <a:endParaRPr lang="en-US" dirty="0"/>
          </a:p>
        </p:txBody>
      </p:sp>
      <p:cxnSp>
        <p:nvCxnSpPr>
          <p:cNvPr id="12" name="Straight Arrow Connector 11"/>
          <p:cNvCxnSpPr/>
          <p:nvPr/>
        </p:nvCxnSpPr>
        <p:spPr>
          <a:xfrm>
            <a:off x="4067944" y="2420888"/>
            <a:ext cx="151216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51920" y="4149080"/>
            <a:ext cx="194421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79912" y="5805264"/>
            <a:ext cx="187220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4716016" cy="4678204"/>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rtl="0"/>
            <a:r>
              <a:rPr lang="en-US" b="1" i="1" u="sng" dirty="0" smtClean="0">
                <a:latin typeface="Times New Roman" pitchFamily="18" charset="0"/>
                <a:cs typeface="Times New Roman" pitchFamily="18" charset="0"/>
              </a:rPr>
              <a:t>Maintenance of the Medial Longitudinal Arch</a:t>
            </a:r>
          </a:p>
          <a:p>
            <a:pPr algn="l" rtl="0"/>
            <a:r>
              <a:rPr lang="en-US" b="1" dirty="0" smtClean="0">
                <a:latin typeface="Times New Roman" pitchFamily="18" charset="0"/>
                <a:cs typeface="Times New Roman" pitchFamily="18" charset="0"/>
              </a:rPr>
              <a:t>1-Shape of the bones: </a:t>
            </a:r>
          </a:p>
          <a:p>
            <a:pPr algn="l" rtl="0"/>
            <a:r>
              <a:rPr lang="en-US" b="1" dirty="0" smtClean="0">
                <a:latin typeface="Times New Roman" pitchFamily="18" charset="0"/>
                <a:cs typeface="Times New Roman" pitchFamily="18" charset="0"/>
              </a:rPr>
              <a:t>for example, the </a:t>
            </a:r>
            <a:r>
              <a:rPr lang="en-US" b="1" dirty="0" err="1" smtClean="0">
                <a:latin typeface="Times New Roman" pitchFamily="18" charset="0"/>
                <a:cs typeface="Times New Roman" pitchFamily="18" charset="0"/>
              </a:rPr>
              <a:t>sustentaculum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tali</a:t>
            </a:r>
            <a:r>
              <a:rPr lang="en-US" b="1" dirty="0" smtClean="0">
                <a:latin typeface="Times New Roman" pitchFamily="18" charset="0"/>
                <a:cs typeface="Times New Roman" pitchFamily="18" charset="0"/>
              </a:rPr>
              <a:t> holds up the talus</a:t>
            </a:r>
            <a:endParaRPr lang="en-US" dirty="0" smtClean="0">
              <a:latin typeface="Times New Roman" pitchFamily="18" charset="0"/>
              <a:cs typeface="Times New Roman" pitchFamily="18" charset="0"/>
            </a:endParaRPr>
          </a:p>
          <a:p>
            <a:pPr algn="l" rtl="0"/>
            <a:r>
              <a:rPr lang="en-US" b="1" dirty="0" smtClean="0">
                <a:latin typeface="Times New Roman" pitchFamily="18" charset="0"/>
                <a:cs typeface="Times New Roman" pitchFamily="18" charset="0"/>
              </a:rPr>
              <a:t>The rounded head of the talus is the keystone in the center of the arch </a:t>
            </a:r>
          </a:p>
          <a:p>
            <a:pPr algn="l" rtl="0"/>
            <a:endParaRPr lang="en-US" b="1" dirty="0" smtClean="0">
              <a:latin typeface="Times New Roman" pitchFamily="18" charset="0"/>
              <a:cs typeface="Times New Roman" pitchFamily="18" charset="0"/>
            </a:endParaRPr>
          </a:p>
          <a:p>
            <a:pPr algn="l" rtl="0"/>
            <a:r>
              <a:rPr lang="en-US" b="1" i="1" dirty="0" smtClean="0">
                <a:latin typeface="Times New Roman" pitchFamily="18" charset="0"/>
                <a:cs typeface="Times New Roman" pitchFamily="18" charset="0"/>
              </a:rPr>
              <a:t>2-The inferior edges of the bones are tied together by the plantar ligaments</a:t>
            </a:r>
          </a:p>
          <a:p>
            <a:pPr algn="l" rtl="0"/>
            <a:r>
              <a:rPr lang="en-US" dirty="0" smtClean="0">
                <a:latin typeface="Times New Roman" pitchFamily="18" charset="0"/>
                <a:cs typeface="Times New Roman" pitchFamily="18" charset="0"/>
              </a:rPr>
              <a:t>The most important ligament is </a:t>
            </a:r>
            <a:r>
              <a:rPr lang="en-US" b="1" dirty="0" smtClean="0">
                <a:latin typeface="Times New Roman" pitchFamily="18" charset="0"/>
                <a:cs typeface="Times New Roman" pitchFamily="18" charset="0"/>
              </a:rPr>
              <a:t>the plantar </a:t>
            </a:r>
            <a:r>
              <a:rPr lang="en-US" b="1" dirty="0" err="1" smtClean="0">
                <a:latin typeface="Times New Roman" pitchFamily="18" charset="0"/>
                <a:cs typeface="Times New Roman" pitchFamily="18" charset="0"/>
              </a:rPr>
              <a:t>calcaneonavicular</a:t>
            </a:r>
            <a:r>
              <a:rPr lang="en-US" b="1" dirty="0" smtClean="0">
                <a:latin typeface="Times New Roman" pitchFamily="18" charset="0"/>
                <a:cs typeface="Times New Roman" pitchFamily="18" charset="0"/>
              </a:rPr>
              <a:t> ligament </a:t>
            </a:r>
          </a:p>
          <a:p>
            <a:pPr algn="ctr" rtl="0"/>
            <a:r>
              <a:rPr lang="en-US" sz="2800" b="1" dirty="0" smtClean="0">
                <a:latin typeface="Times New Roman" pitchFamily="18" charset="0"/>
                <a:cs typeface="Times New Roman" pitchFamily="18" charset="0"/>
              </a:rPr>
              <a:t>(spring ligament)</a:t>
            </a:r>
          </a:p>
          <a:p>
            <a:pPr algn="l" rtl="0"/>
            <a:r>
              <a:rPr lang="en-US" b="1" i="1" dirty="0" smtClean="0">
                <a:latin typeface="Times New Roman" pitchFamily="18" charset="0"/>
                <a:cs typeface="Times New Roman" pitchFamily="18" charset="0"/>
              </a:rPr>
              <a:t>3-Tying the ends of the arch together </a:t>
            </a:r>
            <a:r>
              <a:rPr lang="en-US" dirty="0" smtClean="0">
                <a:latin typeface="Times New Roman" pitchFamily="18" charset="0"/>
                <a:cs typeface="Times New Roman" pitchFamily="18" charset="0"/>
              </a:rPr>
              <a:t>are the plantar aponeurosis, and short muscles of the foot for example, </a:t>
            </a:r>
            <a:r>
              <a:rPr lang="en-US" b="1" i="1" u="sng" dirty="0" smtClean="0">
                <a:latin typeface="Times New Roman" pitchFamily="18" charset="0"/>
                <a:cs typeface="Times New Roman" pitchFamily="18" charset="0"/>
              </a:rPr>
              <a:t>the abductor hallucis, the flexor hallucis longus</a:t>
            </a:r>
          </a:p>
        </p:txBody>
      </p:sp>
      <p:pic>
        <p:nvPicPr>
          <p:cNvPr id="1026" name="Picture 2"/>
          <p:cNvPicPr>
            <a:picLocks noChangeAspect="1" noChangeArrowheads="1"/>
          </p:cNvPicPr>
          <p:nvPr/>
        </p:nvPicPr>
        <p:blipFill>
          <a:blip r:embed="rId2" cstate="print"/>
          <a:srcRect/>
          <a:stretch>
            <a:fillRect/>
          </a:stretch>
        </p:blipFill>
        <p:spPr bwMode="auto">
          <a:xfrm>
            <a:off x="4716017" y="1047353"/>
            <a:ext cx="4427984" cy="3533775"/>
          </a:xfrm>
          <a:prstGeom prst="rect">
            <a:avLst/>
          </a:prstGeom>
          <a:solidFill>
            <a:srgbClr val="FFFF00"/>
          </a:solidFill>
          <a:ln w="9525">
            <a:noFill/>
            <a:miter lim="800000"/>
            <a:headEnd/>
            <a:tailEnd/>
          </a:ln>
        </p:spPr>
      </p:pic>
      <p:cxnSp>
        <p:nvCxnSpPr>
          <p:cNvPr id="5" name="Straight Arrow Connector 4"/>
          <p:cNvCxnSpPr/>
          <p:nvPr/>
        </p:nvCxnSpPr>
        <p:spPr>
          <a:xfrm flipV="1">
            <a:off x="3563888" y="3140968"/>
            <a:ext cx="331236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5496" y="5157192"/>
            <a:ext cx="4572000" cy="92333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a:spAutoFit/>
          </a:bodyPr>
          <a:lstStyle/>
          <a:p>
            <a:pPr algn="l" rtl="0"/>
            <a:r>
              <a:rPr lang="en-US" b="1" i="1" dirty="0" smtClean="0">
                <a:latin typeface="Times New Roman" pitchFamily="18" charset="0"/>
                <a:cs typeface="Times New Roman" pitchFamily="18" charset="0"/>
              </a:rPr>
              <a:t>4-Suspending the arch from above </a:t>
            </a:r>
            <a:r>
              <a:rPr lang="en-US" b="1" dirty="0" smtClean="0">
                <a:latin typeface="Times New Roman" pitchFamily="18" charset="0"/>
                <a:cs typeface="Times New Roman" pitchFamily="18" charset="0"/>
              </a:rPr>
              <a:t>are the </a:t>
            </a:r>
            <a:r>
              <a:rPr lang="en-US" b="1" dirty="0" err="1" smtClean="0">
                <a:latin typeface="Times New Roman" pitchFamily="18" charset="0"/>
                <a:cs typeface="Times New Roman" pitchFamily="18" charset="0"/>
              </a:rPr>
              <a:t>tibialis</a:t>
            </a:r>
            <a:r>
              <a:rPr lang="en-US" b="1" dirty="0" smtClean="0">
                <a:latin typeface="Times New Roman" pitchFamily="18" charset="0"/>
                <a:cs typeface="Times New Roman" pitchFamily="18" charset="0"/>
              </a:rPr>
              <a:t> anterior and posterior and the medial ligament of the ankle joint</a:t>
            </a:r>
            <a:endParaRPr lang="en-US" b="1" dirty="0">
              <a:latin typeface="Times New Roman" pitchFamily="18" charset="0"/>
              <a:cs typeface="Times New Roman" pitchFamily="18" charset="0"/>
            </a:endParaRPr>
          </a:p>
        </p:txBody>
      </p:sp>
      <p:cxnSp>
        <p:nvCxnSpPr>
          <p:cNvPr id="8" name="Straight Arrow Connector 7"/>
          <p:cNvCxnSpPr/>
          <p:nvPr/>
        </p:nvCxnSpPr>
        <p:spPr>
          <a:xfrm flipV="1">
            <a:off x="4211960" y="2564904"/>
            <a:ext cx="2808312" cy="3096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2862322"/>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b="1" i="1" u="sng" dirty="0" smtClean="0">
                <a:latin typeface="Times New Roman" pitchFamily="18" charset="0"/>
                <a:cs typeface="Times New Roman" pitchFamily="18" charset="0"/>
              </a:rPr>
              <a:t>Maintenance of the Lateral Longitudinal Arch</a:t>
            </a:r>
          </a:p>
          <a:p>
            <a:pPr algn="l" rtl="0"/>
            <a:r>
              <a:rPr lang="en-US" b="1" i="1" dirty="0" smtClean="0">
                <a:latin typeface="Times New Roman" pitchFamily="18" charset="0"/>
                <a:cs typeface="Times New Roman" pitchFamily="18" charset="0"/>
              </a:rPr>
              <a:t>1-Shape of the bones: </a:t>
            </a:r>
            <a:r>
              <a:rPr lang="en-US" dirty="0" smtClean="0">
                <a:latin typeface="Times New Roman" pitchFamily="18" charset="0"/>
                <a:cs typeface="Times New Roman" pitchFamily="18" charset="0"/>
              </a:rPr>
              <a:t>Minimal shaping of the distal end of the </a:t>
            </a:r>
            <a:r>
              <a:rPr lang="en-US" dirty="0" err="1" smtClean="0">
                <a:latin typeface="Times New Roman" pitchFamily="18" charset="0"/>
                <a:cs typeface="Times New Roman" pitchFamily="18" charset="0"/>
              </a:rPr>
              <a:t>calcaneum</a:t>
            </a:r>
            <a:r>
              <a:rPr lang="en-US" dirty="0" smtClean="0">
                <a:latin typeface="Times New Roman" pitchFamily="18" charset="0"/>
                <a:cs typeface="Times New Roman" pitchFamily="18" charset="0"/>
              </a:rPr>
              <a:t> and the proximal end of the </a:t>
            </a:r>
            <a:r>
              <a:rPr lang="en-US" dirty="0" err="1" smtClean="0">
                <a:latin typeface="Times New Roman" pitchFamily="18" charset="0"/>
                <a:cs typeface="Times New Roman" pitchFamily="18" charset="0"/>
              </a:rPr>
              <a:t>cuboid</a:t>
            </a:r>
            <a:r>
              <a:rPr lang="en-US" dirty="0" smtClean="0">
                <a:latin typeface="Times New Roman" pitchFamily="18" charset="0"/>
                <a:cs typeface="Times New Roman" pitchFamily="18" charset="0"/>
              </a:rPr>
              <a:t>. </a:t>
            </a:r>
          </a:p>
          <a:p>
            <a:pPr algn="l" rtl="0"/>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cuboid</a:t>
            </a:r>
            <a:r>
              <a:rPr lang="en-US" b="1" dirty="0" smtClean="0">
                <a:latin typeface="Times New Roman" pitchFamily="18" charset="0"/>
                <a:cs typeface="Times New Roman" pitchFamily="18" charset="0"/>
              </a:rPr>
              <a:t> is the keystone.</a:t>
            </a:r>
          </a:p>
          <a:p>
            <a:pPr algn="l" rtl="0"/>
            <a:r>
              <a:rPr lang="en-US" b="1" i="1" dirty="0" smtClean="0">
                <a:latin typeface="Times New Roman" pitchFamily="18" charset="0"/>
                <a:cs typeface="Times New Roman" pitchFamily="18" charset="0"/>
              </a:rPr>
              <a:t>2-The inferior edges of the bones are tied </a:t>
            </a:r>
            <a:r>
              <a:rPr lang="en-US" dirty="0" smtClean="0">
                <a:latin typeface="Times New Roman" pitchFamily="18" charset="0"/>
                <a:cs typeface="Times New Roman" pitchFamily="18" charset="0"/>
              </a:rPr>
              <a:t>together </a:t>
            </a:r>
            <a:r>
              <a:rPr lang="en-US" b="1" u="sng" dirty="0" smtClean="0">
                <a:latin typeface="Times New Roman" pitchFamily="18" charset="0"/>
                <a:cs typeface="Times New Roman" pitchFamily="18" charset="0"/>
              </a:rPr>
              <a:t>by the long and short plantar ligaments</a:t>
            </a:r>
            <a:endParaRPr lang="en-US" dirty="0" smtClean="0">
              <a:latin typeface="Times New Roman" pitchFamily="18" charset="0"/>
              <a:cs typeface="Times New Roman" pitchFamily="18" charset="0"/>
            </a:endParaRPr>
          </a:p>
          <a:p>
            <a:pPr algn="l" rtl="0"/>
            <a:r>
              <a:rPr lang="en-US" b="1" i="1" dirty="0" smtClean="0">
                <a:latin typeface="Times New Roman" pitchFamily="18" charset="0"/>
                <a:cs typeface="Times New Roman" pitchFamily="18" charset="0"/>
              </a:rPr>
              <a:t>3-Tying the ends of the arch together </a:t>
            </a:r>
            <a:r>
              <a:rPr lang="en-US" b="1" u="sng" dirty="0" smtClean="0">
                <a:latin typeface="Times New Roman" pitchFamily="18" charset="0"/>
                <a:cs typeface="Times New Roman" pitchFamily="18" charset="0"/>
              </a:rPr>
              <a:t>, FOR EXAMPLE, the plantar aponeurosis</a:t>
            </a:r>
            <a:endParaRPr lang="en-US" dirty="0" smtClean="0">
              <a:latin typeface="Times New Roman" pitchFamily="18" charset="0"/>
              <a:cs typeface="Times New Roman" pitchFamily="18" charset="0"/>
            </a:endParaRPr>
          </a:p>
          <a:p>
            <a:pPr algn="l" rtl="0"/>
            <a:r>
              <a:rPr lang="en-US" b="1" i="1" dirty="0" smtClean="0">
                <a:latin typeface="Times New Roman" pitchFamily="18" charset="0"/>
                <a:cs typeface="Times New Roman" pitchFamily="18" charset="0"/>
              </a:rPr>
              <a:t>4-Suspending the arch from above </a:t>
            </a:r>
            <a:r>
              <a:rPr lang="en-US" b="1" u="sng" dirty="0" smtClean="0">
                <a:latin typeface="Times New Roman" pitchFamily="18" charset="0"/>
                <a:cs typeface="Times New Roman" pitchFamily="18" charset="0"/>
              </a:rPr>
              <a:t>are </a:t>
            </a:r>
            <a:r>
              <a:rPr lang="en-US" sz="3600" b="1" u="sng" dirty="0" smtClean="0">
                <a:latin typeface="Times New Roman" pitchFamily="18" charset="0"/>
                <a:cs typeface="Times New Roman" pitchFamily="18" charset="0"/>
              </a:rPr>
              <a:t>the peroneus longus and the brevis</a:t>
            </a:r>
          </a:p>
        </p:txBody>
      </p:sp>
      <p:sp>
        <p:nvSpPr>
          <p:cNvPr id="3" name="Rectangle 2"/>
          <p:cNvSpPr/>
          <p:nvPr/>
        </p:nvSpPr>
        <p:spPr>
          <a:xfrm>
            <a:off x="0" y="3469064"/>
            <a:ext cx="685800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rtl="0"/>
            <a:r>
              <a:rPr lang="en-US" b="1" i="1" u="sng" dirty="0" smtClean="0">
                <a:latin typeface="Times New Roman" pitchFamily="18" charset="0"/>
                <a:cs typeface="Times New Roman" pitchFamily="18" charset="0"/>
              </a:rPr>
              <a:t>Maintenance of the Transverse Arch</a:t>
            </a:r>
          </a:p>
          <a:p>
            <a:pPr algn="l" rtl="0"/>
            <a:r>
              <a:rPr lang="en-US" b="1" i="1" dirty="0" smtClean="0">
                <a:latin typeface="Times New Roman" pitchFamily="18" charset="0"/>
                <a:cs typeface="Times New Roman" pitchFamily="18" charset="0"/>
              </a:rPr>
              <a:t>1-Shape of the bones: </a:t>
            </a:r>
            <a:r>
              <a:rPr lang="en-US" dirty="0" smtClean="0">
                <a:latin typeface="Times New Roman" pitchFamily="18" charset="0"/>
                <a:cs typeface="Times New Roman" pitchFamily="18" charset="0"/>
              </a:rPr>
              <a:t>The marked wedge shaping </a:t>
            </a:r>
            <a:r>
              <a:rPr lang="en-US" b="1" u="sng" dirty="0" smtClean="0">
                <a:latin typeface="Times New Roman" pitchFamily="18" charset="0"/>
                <a:cs typeface="Times New Roman" pitchFamily="18" charset="0"/>
              </a:rPr>
              <a:t>of the cuneiform bones and the bases of the metatarsal bones</a:t>
            </a:r>
          </a:p>
          <a:p>
            <a:pPr algn="l" rtl="0"/>
            <a:r>
              <a:rPr lang="en-US" b="1" i="1" dirty="0" smtClean="0">
                <a:latin typeface="Times New Roman" pitchFamily="18" charset="0"/>
                <a:cs typeface="Times New Roman" pitchFamily="18" charset="0"/>
              </a:rPr>
              <a:t>2-The inferior edges of the bones are tied together </a:t>
            </a:r>
            <a:r>
              <a:rPr lang="en-US" dirty="0" smtClean="0">
                <a:latin typeface="Times New Roman" pitchFamily="18" charset="0"/>
                <a:cs typeface="Times New Roman" pitchFamily="18" charset="0"/>
              </a:rPr>
              <a:t>by </a:t>
            </a:r>
            <a:r>
              <a:rPr lang="en-US" b="1" dirty="0" smtClean="0">
                <a:latin typeface="Times New Roman" pitchFamily="18" charset="0"/>
                <a:cs typeface="Times New Roman" pitchFamily="18" charset="0"/>
              </a:rPr>
              <a:t>the deep transverse ligaments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strong plantar ligaments</a:t>
            </a:r>
            <a:endParaRPr lang="en-US" dirty="0" smtClean="0">
              <a:latin typeface="Times New Roman" pitchFamily="18" charset="0"/>
              <a:cs typeface="Times New Roman" pitchFamily="18" charset="0"/>
            </a:endParaRPr>
          </a:p>
          <a:p>
            <a:pPr algn="l" rtl="0"/>
            <a:r>
              <a:rPr lang="en-US" b="1" i="1" dirty="0" smtClean="0">
                <a:latin typeface="Times New Roman" pitchFamily="18" charset="0"/>
                <a:cs typeface="Times New Roman" pitchFamily="18" charset="0"/>
              </a:rPr>
              <a:t>3-Tying the ends of the arch together </a:t>
            </a:r>
            <a:r>
              <a:rPr lang="en-US" b="1" dirty="0" smtClean="0">
                <a:latin typeface="Times New Roman" pitchFamily="18" charset="0"/>
                <a:cs typeface="Times New Roman" pitchFamily="18" charset="0"/>
              </a:rPr>
              <a:t>is the peroneus longus tendon</a:t>
            </a:r>
            <a:r>
              <a:rPr lang="en-US" dirty="0" smtClean="0">
                <a:latin typeface="Times New Roman" pitchFamily="18" charset="0"/>
                <a:cs typeface="Times New Roman" pitchFamily="18" charset="0"/>
              </a:rPr>
              <a:t>.</a:t>
            </a:r>
          </a:p>
          <a:p>
            <a:pPr algn="l" rtl="0"/>
            <a:r>
              <a:rPr lang="en-US" b="1" i="1" dirty="0" smtClean="0">
                <a:latin typeface="Times New Roman" pitchFamily="18" charset="0"/>
                <a:cs typeface="Times New Roman" pitchFamily="18" charset="0"/>
              </a:rPr>
              <a:t>4-Suspending the arch from above </a:t>
            </a:r>
            <a:r>
              <a:rPr lang="en-US" b="1" dirty="0" smtClean="0">
                <a:latin typeface="Times New Roman" pitchFamily="18" charset="0"/>
                <a:cs typeface="Times New Roman" pitchFamily="18" charset="0"/>
              </a:rPr>
              <a:t>are </a:t>
            </a:r>
            <a:r>
              <a:rPr lang="en-US" sz="3600" b="1" u="sng" dirty="0" smtClean="0">
                <a:latin typeface="Times New Roman" pitchFamily="18" charset="0"/>
                <a:cs typeface="Times New Roman" pitchFamily="18" charset="0"/>
              </a:rPr>
              <a:t>the peroneus longus tendon and the peroneus brevis</a:t>
            </a:r>
            <a:endParaRPr lang="en-US" sz="36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1176" t="14583" r="27059" b="35417"/>
          <a:stretch>
            <a:fillRect/>
          </a:stretch>
        </p:blipFill>
        <p:spPr bwMode="auto">
          <a:xfrm>
            <a:off x="5364088" y="0"/>
            <a:ext cx="3779912" cy="6858000"/>
          </a:xfrm>
          <a:prstGeom prst="rect">
            <a:avLst/>
          </a:prstGeom>
          <a:noFill/>
          <a:ln w="9525">
            <a:noFill/>
            <a:miter lim="800000"/>
            <a:headEnd/>
            <a:tailEnd/>
          </a:ln>
        </p:spPr>
      </p:pic>
      <p:sp>
        <p:nvSpPr>
          <p:cNvPr id="5" name="Rectangle 4"/>
          <p:cNvSpPr/>
          <p:nvPr/>
        </p:nvSpPr>
        <p:spPr>
          <a:xfrm>
            <a:off x="288032" y="4293096"/>
            <a:ext cx="4572000" cy="2308324"/>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When a person wears high-heeled shoes, however, the distribution</a:t>
            </a:r>
          </a:p>
          <a:p>
            <a:pPr algn="ctr"/>
            <a:r>
              <a:rPr lang="en-US" dirty="0" smtClean="0">
                <a:latin typeface="Times New Roman" pitchFamily="18" charset="0"/>
                <a:cs typeface="Times New Roman" pitchFamily="18" charset="0"/>
              </a:rPr>
              <a:t>of weight changes so that the ball of the foot may carry up to 80%</a:t>
            </a:r>
          </a:p>
          <a:p>
            <a:pPr algn="ctr"/>
            <a:r>
              <a:rPr lang="en-US" dirty="0" smtClean="0">
                <a:latin typeface="Times New Roman" pitchFamily="18" charset="0"/>
                <a:cs typeface="Times New Roman" pitchFamily="18" charset="0"/>
              </a:rPr>
              <a:t>and the heel 20%. As a result, the fat pads at the ball of the foot are damaged,</a:t>
            </a:r>
          </a:p>
          <a:p>
            <a:pPr algn="ctr"/>
            <a:r>
              <a:rPr lang="en-US" dirty="0" smtClean="0">
                <a:latin typeface="Times New Roman" pitchFamily="18" charset="0"/>
                <a:cs typeface="Times New Roman" pitchFamily="18" charset="0"/>
              </a:rPr>
              <a:t>joint pain develops, and structural changes in bones may occur.</a:t>
            </a:r>
            <a:endParaRPr lang="en-US" dirty="0">
              <a:latin typeface="Times New Roman" pitchFamily="18" charset="0"/>
              <a:cs typeface="Times New Roman" pitchFamily="18" charset="0"/>
            </a:endParaRPr>
          </a:p>
        </p:txBody>
      </p:sp>
      <p:sp>
        <p:nvSpPr>
          <p:cNvPr id="3" name="Rectangle 2"/>
          <p:cNvSpPr/>
          <p:nvPr/>
        </p:nvSpPr>
        <p:spPr>
          <a:xfrm>
            <a:off x="0" y="0"/>
            <a:ext cx="4860032" cy="3046988"/>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4800" b="1" dirty="0" smtClean="0">
                <a:latin typeface="Times New Roman" pitchFamily="18" charset="0"/>
                <a:cs typeface="Times New Roman" pitchFamily="18" charset="0"/>
              </a:rPr>
              <a:t>Flat foot</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Is a condition in which the medial longitudinal arch is depressed or collapsed. </a:t>
            </a:r>
          </a:p>
          <a:p>
            <a:pPr algn="l" rtl="0"/>
            <a:r>
              <a:rPr lang="en-US" b="1" i="1" dirty="0" smtClean="0">
                <a:latin typeface="Times New Roman" pitchFamily="18" charset="0"/>
                <a:cs typeface="Times New Roman" pitchFamily="18" charset="0"/>
              </a:rPr>
              <a:t>As a result, </a:t>
            </a:r>
          </a:p>
          <a:p>
            <a:pPr algn="l" rtl="0"/>
            <a:r>
              <a:rPr lang="en-US" b="1" i="1" dirty="0" smtClean="0">
                <a:latin typeface="Times New Roman" pitchFamily="18" charset="0"/>
                <a:cs typeface="Times New Roman" pitchFamily="18" charset="0"/>
              </a:rPr>
              <a:t>1-The forefoot is displaced laterally </a:t>
            </a:r>
            <a:r>
              <a:rPr lang="en-US" b="1" i="1" dirty="0" err="1" smtClean="0">
                <a:latin typeface="Times New Roman" pitchFamily="18" charset="0"/>
                <a:cs typeface="Times New Roman" pitchFamily="18" charset="0"/>
              </a:rPr>
              <a:t>everted</a:t>
            </a:r>
            <a:r>
              <a:rPr lang="en-US" b="1" i="1" dirty="0" smtClean="0">
                <a:latin typeface="Times New Roman" pitchFamily="18" charset="0"/>
                <a:cs typeface="Times New Roman" pitchFamily="18" charset="0"/>
              </a:rPr>
              <a:t>. </a:t>
            </a:r>
          </a:p>
          <a:p>
            <a:pPr algn="l" rtl="0"/>
            <a:r>
              <a:rPr lang="en-US" b="1" i="1" dirty="0" smtClean="0">
                <a:latin typeface="Times New Roman" pitchFamily="18" charset="0"/>
                <a:cs typeface="Times New Roman" pitchFamily="18" charset="0"/>
              </a:rPr>
              <a:t>2-The head of the talus is no longer supported</a:t>
            </a:r>
          </a:p>
          <a:p>
            <a:pPr algn="l" rtl="0"/>
            <a:r>
              <a:rPr lang="en-US" b="1" i="1" dirty="0" smtClean="0">
                <a:latin typeface="Times New Roman" pitchFamily="18" charset="0"/>
                <a:cs typeface="Times New Roman" pitchFamily="18" charset="0"/>
              </a:rPr>
              <a:t>3-The body weight forces it downward and medially between the calcaneum and the navicular bone. </a:t>
            </a:r>
          </a:p>
        </p:txBody>
      </p:sp>
      <p:sp>
        <p:nvSpPr>
          <p:cNvPr id="6" name="Rectangle 5"/>
          <p:cNvSpPr/>
          <p:nvPr/>
        </p:nvSpPr>
        <p:spPr>
          <a:xfrm>
            <a:off x="179512" y="3356992"/>
            <a:ext cx="4572000" cy="646331"/>
          </a:xfrm>
          <a:prstGeom prst="rect">
            <a:avLst/>
          </a:prstGeom>
          <a:solidFill>
            <a:srgbClr val="FFFF00"/>
          </a:solidFill>
        </p:spPr>
        <p:txBody>
          <a:bodyPr>
            <a:spAutoFit/>
          </a:bodyPr>
          <a:lstStyle/>
          <a:p>
            <a:pPr algn="l" rtl="0"/>
            <a:r>
              <a:rPr lang="en-US" dirty="0" smtClean="0">
                <a:latin typeface="Times New Roman" pitchFamily="18" charset="0"/>
                <a:cs typeface="Times New Roman" pitchFamily="18" charset="0"/>
              </a:rPr>
              <a:t>The causes of flat foot are both congenital and acquired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667000"/>
            <a:ext cx="8268610" cy="64633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l" rtl="0"/>
            <a:r>
              <a:rPr lang="en-US" sz="3600" dirty="0">
                <a:solidFill>
                  <a:prstClr val="black"/>
                </a:solidFill>
                <a:latin typeface="Algerian" pitchFamily="82" charset="0"/>
              </a:rPr>
              <a:t>Fascial Compartments of the Leg</a:t>
            </a:r>
          </a:p>
        </p:txBody>
      </p:sp>
    </p:spTree>
    <p:extLst>
      <p:ext uri="{BB962C8B-B14F-4D97-AF65-F5344CB8AC3E}">
        <p14:creationId xmlns="" xmlns:p14="http://schemas.microsoft.com/office/powerpoint/2010/main" val="2781370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1554" y="148570"/>
            <a:ext cx="5020926"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rtl="0"/>
            <a:r>
              <a:rPr lang="en-US" sz="2000" b="1" spc="300" dirty="0">
                <a:latin typeface="Times New Roman" pitchFamily="18" charset="0"/>
                <a:cs typeface="Times New Roman" pitchFamily="18" charset="0"/>
              </a:rPr>
              <a:t>Fascial Compartments of the Leg</a:t>
            </a:r>
          </a:p>
        </p:txBody>
      </p:sp>
      <p:sp>
        <p:nvSpPr>
          <p:cNvPr id="4" name="Rectangle 3"/>
          <p:cNvSpPr/>
          <p:nvPr/>
        </p:nvSpPr>
        <p:spPr>
          <a:xfrm>
            <a:off x="139080" y="116632"/>
            <a:ext cx="3352800" cy="2951064"/>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rtl="0">
              <a:lnSpc>
                <a:spcPct val="150000"/>
              </a:lnSpc>
              <a:buFont typeface="Wingdings" pitchFamily="2" charset="2"/>
              <a:buChar char="Ø"/>
            </a:pPr>
            <a:r>
              <a:rPr lang="en-US" b="1" dirty="0">
                <a:latin typeface="Times New Roman" pitchFamily="18" charset="0"/>
                <a:cs typeface="Times New Roman" pitchFamily="18" charset="0"/>
              </a:rPr>
              <a:t>The deep fascia </a:t>
            </a:r>
            <a:r>
              <a:rPr lang="en-US" dirty="0">
                <a:latin typeface="Times New Roman" pitchFamily="18" charset="0"/>
                <a:cs typeface="Times New Roman" pitchFamily="18" charset="0"/>
              </a:rPr>
              <a:t>of the leg forms </a:t>
            </a:r>
            <a:r>
              <a:rPr lang="en-US" b="1" dirty="0">
                <a:latin typeface="Times New Roman" pitchFamily="18" charset="0"/>
                <a:cs typeface="Times New Roman" pitchFamily="18" charset="0"/>
              </a:rPr>
              <a:t>Two intermuscular septa (anterior and posterior) </a:t>
            </a:r>
            <a:r>
              <a:rPr lang="en-US" dirty="0">
                <a:latin typeface="Times New Roman" pitchFamily="18" charset="0"/>
                <a:cs typeface="Times New Roman" pitchFamily="18" charset="0"/>
              </a:rPr>
              <a:t>which are attached to the fibula </a:t>
            </a:r>
          </a:p>
          <a:p>
            <a:pPr algn="ctr" rtl="0">
              <a:lnSpc>
                <a:spcPct val="150000"/>
              </a:lnSpc>
            </a:pPr>
            <a:r>
              <a:rPr lang="en-US" b="1" dirty="0">
                <a:latin typeface="Times New Roman" pitchFamily="18" charset="0"/>
                <a:cs typeface="Times New Roman" pitchFamily="18" charset="0"/>
              </a:rPr>
              <a:t>These,</a:t>
            </a:r>
            <a:r>
              <a:rPr lang="en-US" dirty="0">
                <a:latin typeface="Times New Roman" pitchFamily="18" charset="0"/>
                <a:cs typeface="Times New Roman" pitchFamily="18" charset="0"/>
              </a:rPr>
              <a:t> together with the </a:t>
            </a:r>
            <a:r>
              <a:rPr lang="en-US" b="1" dirty="0">
                <a:latin typeface="Times New Roman" pitchFamily="18" charset="0"/>
                <a:cs typeface="Times New Roman" pitchFamily="18" charset="0"/>
              </a:rPr>
              <a:t>interosseous membrane </a:t>
            </a:r>
            <a:r>
              <a:rPr lang="en-US" dirty="0">
                <a:latin typeface="Times New Roman" pitchFamily="18" charset="0"/>
                <a:cs typeface="Times New Roman" pitchFamily="18" charset="0"/>
              </a:rPr>
              <a:t>divide the leg </a:t>
            </a:r>
            <a:r>
              <a:rPr lang="en-US" b="1" dirty="0" smtClean="0">
                <a:latin typeface="Times New Roman" pitchFamily="18" charset="0"/>
                <a:cs typeface="Times New Roman" pitchFamily="18" charset="0"/>
              </a:rPr>
              <a:t>into:</a:t>
            </a:r>
          </a:p>
        </p:txBody>
      </p:sp>
      <p:pic>
        <p:nvPicPr>
          <p:cNvPr id="8" name="Picture 2"/>
          <p:cNvPicPr>
            <a:picLocks noChangeAspect="1" noChangeArrowheads="1"/>
          </p:cNvPicPr>
          <p:nvPr/>
        </p:nvPicPr>
        <p:blipFill>
          <a:blip r:embed="rId2" cstate="print"/>
          <a:srcRect l="28823" t="11458" r="26471" b="6250"/>
          <a:stretch>
            <a:fillRect/>
          </a:stretch>
        </p:blipFill>
        <p:spPr bwMode="auto">
          <a:xfrm>
            <a:off x="3995936" y="821432"/>
            <a:ext cx="4788024" cy="4479776"/>
          </a:xfrm>
          <a:prstGeom prst="rect">
            <a:avLst/>
          </a:prstGeom>
          <a:noFill/>
          <a:ln w="9525">
            <a:noFill/>
            <a:miter lim="800000"/>
            <a:headEnd/>
            <a:tailEnd/>
          </a:ln>
        </p:spPr>
      </p:pic>
      <p:sp>
        <p:nvSpPr>
          <p:cNvPr id="5" name="Rectangle 4"/>
          <p:cNvSpPr/>
          <p:nvPr/>
        </p:nvSpPr>
        <p:spPr>
          <a:xfrm>
            <a:off x="144016" y="4653136"/>
            <a:ext cx="3491880" cy="2031325"/>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in the posterior compartment, a </a:t>
            </a:r>
            <a:r>
              <a:rPr lang="en-US" b="1" dirty="0" smtClean="0">
                <a:latin typeface="Times New Roman" pitchFamily="18" charset="0"/>
                <a:cs typeface="Times New Roman" pitchFamily="18" charset="0"/>
              </a:rPr>
              <a:t>superficial and deep transverse septum f</a:t>
            </a:r>
            <a:r>
              <a:rPr lang="en-US" dirty="0" smtClean="0">
                <a:latin typeface="Times New Roman" pitchFamily="18" charset="0"/>
                <a:cs typeface="Times New Roman" pitchFamily="18" charset="0"/>
              </a:rPr>
              <a:t>urther divide the posterior compartment into layers of superficial and deep muscles)</a:t>
            </a:r>
            <a:endParaRPr lang="en-US" b="1" dirty="0" smtClean="0">
              <a:latin typeface="Times New Roman" pitchFamily="18" charset="0"/>
              <a:cs typeface="Times New Roman" pitchFamily="18" charset="0"/>
            </a:endParaRPr>
          </a:p>
          <a:p>
            <a:pPr algn="l" rtl="0">
              <a:buFont typeface="Wingdings" pitchFamily="2" charset="2"/>
              <a:buChar char="Ø"/>
            </a:pPr>
            <a:r>
              <a:rPr lang="en-US" b="1" dirty="0" smtClean="0">
                <a:latin typeface="Times New Roman" pitchFamily="18" charset="0"/>
                <a:cs typeface="Times New Roman" pitchFamily="18" charset="0"/>
              </a:rPr>
              <a:t>Each having its own muscles, blood supply, and nerve supply.</a:t>
            </a:r>
          </a:p>
        </p:txBody>
      </p:sp>
      <p:sp>
        <p:nvSpPr>
          <p:cNvPr id="6" name="Rectangle 5"/>
          <p:cNvSpPr/>
          <p:nvPr/>
        </p:nvSpPr>
        <p:spPr>
          <a:xfrm>
            <a:off x="216024" y="3212976"/>
            <a:ext cx="3203848" cy="1338828"/>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rtl="0">
              <a:lnSpc>
                <a:spcPct val="150000"/>
              </a:lnSpc>
            </a:pPr>
            <a:r>
              <a:rPr lang="en-US" b="1" dirty="0" smtClean="0">
                <a:latin typeface="Times New Roman" pitchFamily="18" charset="0"/>
                <a:cs typeface="Times New Roman" pitchFamily="18" charset="0"/>
              </a:rPr>
              <a:t> </a:t>
            </a:r>
            <a:r>
              <a:rPr lang="en-US" sz="1600" b="1" spc="300" dirty="0" smtClean="0">
                <a:latin typeface="Times New Roman" pitchFamily="18" charset="0"/>
                <a:cs typeface="Times New Roman" pitchFamily="18" charset="0"/>
              </a:rPr>
              <a:t>Three compartments;</a:t>
            </a:r>
          </a:p>
          <a:p>
            <a:pPr algn="ctr" rtl="0"/>
            <a:r>
              <a:rPr lang="en-US" b="1" spc="600" dirty="0" smtClean="0">
                <a:latin typeface="Times New Roman" pitchFamily="18" charset="0"/>
                <a:cs typeface="Times New Roman" pitchFamily="18" charset="0"/>
              </a:rPr>
              <a:t>Anterior</a:t>
            </a:r>
          </a:p>
          <a:p>
            <a:pPr algn="ctr" rtl="0"/>
            <a:r>
              <a:rPr lang="en-US" b="1" spc="600" dirty="0" smtClean="0">
                <a:latin typeface="Times New Roman" pitchFamily="18" charset="0"/>
                <a:cs typeface="Times New Roman" pitchFamily="18" charset="0"/>
              </a:rPr>
              <a:t>Lateral</a:t>
            </a:r>
          </a:p>
          <a:p>
            <a:pPr algn="ctr" rtl="0"/>
            <a:r>
              <a:rPr lang="en-US" b="1" spc="600" dirty="0" smtClean="0">
                <a:latin typeface="Times New Roman" pitchFamily="18" charset="0"/>
                <a:cs typeface="Times New Roman" pitchFamily="18" charset="0"/>
              </a:rPr>
              <a:t>Posterior</a:t>
            </a:r>
            <a:endParaRPr lang="en-US" b="1" spc="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817853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696" y="90498"/>
            <a:ext cx="3505200" cy="1754326"/>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rtl="0"/>
            <a:r>
              <a:rPr lang="en-US" b="1" dirty="0">
                <a:solidFill>
                  <a:srgbClr val="7030A0"/>
                </a:solidFill>
                <a:latin typeface="Times New Roman" pitchFamily="18" charset="0"/>
                <a:cs typeface="Times New Roman" pitchFamily="18" charset="0"/>
              </a:rPr>
              <a:t>Retinacula of the Ankle</a:t>
            </a:r>
          </a:p>
          <a:p>
            <a:pPr algn="just" rtl="0">
              <a:buFont typeface="Wingdings" pitchFamily="2" charset="2"/>
              <a:buChar char="Ø"/>
            </a:pPr>
            <a:r>
              <a:rPr lang="en-US" b="1" dirty="0">
                <a:solidFill>
                  <a:prstClr val="black"/>
                </a:solidFill>
                <a:latin typeface="Times New Roman" pitchFamily="18" charset="0"/>
                <a:cs typeface="Times New Roman" pitchFamily="18" charset="0"/>
              </a:rPr>
              <a:t>The retinacula are thickenings of the deep fascia that keep the long tendons around the ankle joint in position and act as pulleys.</a:t>
            </a:r>
          </a:p>
        </p:txBody>
      </p:sp>
      <p:pic>
        <p:nvPicPr>
          <p:cNvPr id="1027" name="Picture 3"/>
          <p:cNvPicPr>
            <a:picLocks noChangeAspect="1" noChangeArrowheads="1"/>
          </p:cNvPicPr>
          <p:nvPr/>
        </p:nvPicPr>
        <p:blipFill>
          <a:blip r:embed="rId3" cstate="print"/>
          <a:srcRect l="28824" t="7292" r="31176" b="6250"/>
          <a:stretch>
            <a:fillRect/>
          </a:stretch>
        </p:blipFill>
        <p:spPr bwMode="auto">
          <a:xfrm>
            <a:off x="3733800" y="0"/>
            <a:ext cx="5181600" cy="6858000"/>
          </a:xfrm>
          <a:prstGeom prst="rect">
            <a:avLst/>
          </a:prstGeom>
          <a:noFill/>
          <a:ln w="9525">
            <a:noFill/>
            <a:miter lim="800000"/>
            <a:headEnd/>
            <a:tailEnd/>
          </a:ln>
        </p:spPr>
      </p:pic>
      <p:cxnSp>
        <p:nvCxnSpPr>
          <p:cNvPr id="10" name="Straight Arrow Connector 9"/>
          <p:cNvCxnSpPr>
            <a:stCxn id="13" idx="3"/>
          </p:cNvCxnSpPr>
          <p:nvPr/>
        </p:nvCxnSpPr>
        <p:spPr>
          <a:xfrm>
            <a:off x="3635896" y="2452246"/>
            <a:ext cx="631304" cy="1662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76600" y="3733800"/>
            <a:ext cx="838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0696" y="3429000"/>
            <a:ext cx="3505200" cy="1200329"/>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rtl="0">
              <a:buFont typeface="Wingdings" pitchFamily="2" charset="2"/>
              <a:buChar char="Ø"/>
            </a:pPr>
            <a:r>
              <a:rPr lang="en-US" b="1" dirty="0">
                <a:solidFill>
                  <a:srgbClr val="7030A0"/>
                </a:solidFill>
                <a:latin typeface="Times New Roman" pitchFamily="18" charset="0"/>
                <a:cs typeface="Times New Roman" pitchFamily="18" charset="0"/>
              </a:rPr>
              <a:t>Inferior Extensor Retinaculum</a:t>
            </a:r>
          </a:p>
          <a:p>
            <a:pPr algn="just" rtl="0"/>
            <a:r>
              <a:rPr lang="en-US" b="1" dirty="0">
                <a:solidFill>
                  <a:prstClr val="black"/>
                </a:solidFill>
                <a:latin typeface="Times New Roman" pitchFamily="18" charset="0"/>
                <a:cs typeface="Times New Roman" pitchFamily="18" charset="0"/>
              </a:rPr>
              <a:t>The inferior extensor retinaculum is a Y-shaped band located in front of the ankle joint.</a:t>
            </a:r>
          </a:p>
        </p:txBody>
      </p:sp>
      <p:sp>
        <p:nvSpPr>
          <p:cNvPr id="13" name="Rectangle 12"/>
          <p:cNvSpPr/>
          <p:nvPr/>
        </p:nvSpPr>
        <p:spPr>
          <a:xfrm>
            <a:off x="130696" y="2267580"/>
            <a:ext cx="3505200" cy="36933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rtl="0">
              <a:buFont typeface="Wingdings" pitchFamily="2" charset="2"/>
              <a:buChar char="Ø"/>
            </a:pPr>
            <a:r>
              <a:rPr lang="en-US" b="1" dirty="0">
                <a:solidFill>
                  <a:srgbClr val="7030A0"/>
                </a:solidFill>
                <a:latin typeface="Times New Roman" pitchFamily="18" charset="0"/>
                <a:cs typeface="Times New Roman" pitchFamily="18" charset="0"/>
              </a:rPr>
              <a:t>Superior Extensor Retinaculum</a:t>
            </a:r>
          </a:p>
        </p:txBody>
      </p:sp>
    </p:spTree>
    <p:extLst>
      <p:ext uri="{BB962C8B-B14F-4D97-AF65-F5344CB8AC3E}">
        <p14:creationId xmlns="" xmlns:p14="http://schemas.microsoft.com/office/powerpoint/2010/main" val="920794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3657600" y="0"/>
            <a:ext cx="5486400" cy="6858000"/>
          </a:xfrm>
          <a:prstGeom prst="rect">
            <a:avLst/>
          </a:prstGeom>
          <a:noFill/>
          <a:ln w="9525">
            <a:noFill/>
            <a:miter lim="800000"/>
            <a:headEnd/>
            <a:tailEnd/>
          </a:ln>
        </p:spPr>
      </p:pic>
      <p:sp>
        <p:nvSpPr>
          <p:cNvPr id="4" name="Rectangle 3"/>
          <p:cNvSpPr/>
          <p:nvPr/>
        </p:nvSpPr>
        <p:spPr>
          <a:xfrm>
            <a:off x="139080" y="3581400"/>
            <a:ext cx="3352800" cy="1754326"/>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buFont typeface="Wingdings" pitchFamily="2" charset="2"/>
              <a:buChar char="Ø"/>
            </a:pPr>
            <a:r>
              <a:rPr lang="en-US" b="1" dirty="0">
                <a:solidFill>
                  <a:srgbClr val="7030A0"/>
                </a:solidFill>
                <a:latin typeface="Times New Roman" pitchFamily="18" charset="0"/>
                <a:cs typeface="Times New Roman" pitchFamily="18" charset="0"/>
              </a:rPr>
              <a:t>Flexor Retinaculum</a:t>
            </a:r>
          </a:p>
          <a:p>
            <a:pPr algn="ctr" rtl="0"/>
            <a:r>
              <a:rPr lang="en-US" dirty="0">
                <a:solidFill>
                  <a:prstClr val="black"/>
                </a:solidFill>
                <a:latin typeface="Times New Roman" pitchFamily="18" charset="0"/>
                <a:cs typeface="Times New Roman" pitchFamily="18" charset="0"/>
              </a:rPr>
              <a:t>The flexor retinaculum extends from the </a:t>
            </a:r>
            <a:r>
              <a:rPr lang="en-US" b="1" dirty="0">
                <a:solidFill>
                  <a:prstClr val="black"/>
                </a:solidFill>
                <a:latin typeface="Times New Roman" pitchFamily="18" charset="0"/>
                <a:cs typeface="Times New Roman" pitchFamily="18" charset="0"/>
              </a:rPr>
              <a:t>medial malleolus </a:t>
            </a:r>
            <a:r>
              <a:rPr lang="en-US" dirty="0">
                <a:solidFill>
                  <a:prstClr val="black"/>
                </a:solidFill>
                <a:latin typeface="Times New Roman" pitchFamily="18" charset="0"/>
                <a:cs typeface="Times New Roman" pitchFamily="18" charset="0"/>
              </a:rPr>
              <a:t>downward and backward to be attached to the </a:t>
            </a:r>
            <a:r>
              <a:rPr lang="en-US" b="1" dirty="0">
                <a:solidFill>
                  <a:prstClr val="black"/>
                </a:solidFill>
                <a:latin typeface="Times New Roman" pitchFamily="18" charset="0"/>
                <a:cs typeface="Times New Roman" pitchFamily="18" charset="0"/>
              </a:rPr>
              <a:t>medial surface of the calcaneum</a:t>
            </a:r>
          </a:p>
        </p:txBody>
      </p:sp>
      <p:sp>
        <p:nvSpPr>
          <p:cNvPr id="5" name="Rectangle 4"/>
          <p:cNvSpPr/>
          <p:nvPr/>
        </p:nvSpPr>
        <p:spPr>
          <a:xfrm>
            <a:off x="160040" y="762000"/>
            <a:ext cx="2971800" cy="646331"/>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buFont typeface="Wingdings" pitchFamily="2" charset="2"/>
              <a:buChar char="Ø"/>
            </a:pPr>
            <a:r>
              <a:rPr lang="en-US" b="1" dirty="0">
                <a:solidFill>
                  <a:prstClr val="black"/>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Superior Peroneal Retinaculum</a:t>
            </a:r>
          </a:p>
        </p:txBody>
      </p:sp>
      <p:cxnSp>
        <p:nvCxnSpPr>
          <p:cNvPr id="7" name="Straight Arrow Connector 6"/>
          <p:cNvCxnSpPr>
            <a:stCxn id="5" idx="3"/>
          </p:cNvCxnSpPr>
          <p:nvPr/>
        </p:nvCxnSpPr>
        <p:spPr>
          <a:xfrm>
            <a:off x="3131840" y="1085166"/>
            <a:ext cx="2895600" cy="2864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91880" y="4077072"/>
            <a:ext cx="3594720" cy="8759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0628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cstate="print"/>
          <a:srcRect l="51176" t="14583" r="21765" b="6250"/>
          <a:stretch>
            <a:fillRect/>
          </a:stretch>
        </p:blipFill>
        <p:spPr bwMode="auto">
          <a:xfrm>
            <a:off x="4038600" y="0"/>
            <a:ext cx="5105400" cy="6858000"/>
          </a:xfrm>
          <a:prstGeom prst="rect">
            <a:avLst/>
          </a:prstGeom>
          <a:noFill/>
          <a:ln w="9525">
            <a:noFill/>
            <a:miter lim="800000"/>
            <a:headEnd/>
            <a:tailEnd/>
          </a:ln>
        </p:spPr>
      </p:pic>
      <p:sp>
        <p:nvSpPr>
          <p:cNvPr id="3" name="Rectangle 2"/>
          <p:cNvSpPr/>
          <p:nvPr/>
        </p:nvSpPr>
        <p:spPr>
          <a:xfrm>
            <a:off x="107504" y="25460"/>
            <a:ext cx="3678559" cy="52322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sz="1400" b="1" i="1" spc="300" dirty="0">
                <a:latin typeface="Times New Roman" pitchFamily="18" charset="0"/>
                <a:cs typeface="Times New Roman" pitchFamily="18" charset="0"/>
              </a:rPr>
              <a:t>Contents of the Anterior </a:t>
            </a:r>
            <a:r>
              <a:rPr lang="en-US" sz="1400" b="1" i="1" dirty="0">
                <a:latin typeface="Times New Roman" pitchFamily="18" charset="0"/>
                <a:cs typeface="Times New Roman" pitchFamily="18" charset="0"/>
              </a:rPr>
              <a:t>Fascial</a:t>
            </a:r>
            <a:r>
              <a:rPr lang="en-US" sz="1400" b="1" i="1" spc="300" dirty="0">
                <a:latin typeface="Times New Roman" pitchFamily="18" charset="0"/>
                <a:cs typeface="Times New Roman" pitchFamily="18" charset="0"/>
              </a:rPr>
              <a:t> Compartment of the </a:t>
            </a:r>
            <a:r>
              <a:rPr lang="en-US" sz="1400" b="1" i="1" spc="300" dirty="0" smtClean="0">
                <a:latin typeface="Times New Roman" pitchFamily="18" charset="0"/>
                <a:cs typeface="Times New Roman" pitchFamily="18" charset="0"/>
              </a:rPr>
              <a:t>Leg</a:t>
            </a:r>
            <a:endParaRPr lang="en-US" sz="1400" b="1" i="1" spc="300" dirty="0">
              <a:latin typeface="Times New Roman" pitchFamily="18" charset="0"/>
              <a:cs typeface="Times New Roman" pitchFamily="18" charset="0"/>
            </a:endParaRPr>
          </a:p>
        </p:txBody>
      </p:sp>
      <p:sp>
        <p:nvSpPr>
          <p:cNvPr id="5" name="Rectangle 4"/>
          <p:cNvSpPr/>
          <p:nvPr/>
        </p:nvSpPr>
        <p:spPr>
          <a:xfrm>
            <a:off x="0" y="685800"/>
            <a:ext cx="2915816" cy="203132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l" rtl="0"/>
            <a:r>
              <a:rPr lang="en-US" b="1" dirty="0">
                <a:latin typeface="Times New Roman" pitchFamily="18" charset="0"/>
                <a:cs typeface="Times New Roman" pitchFamily="18" charset="0"/>
              </a:rPr>
              <a:t>Muscles: </a:t>
            </a:r>
          </a:p>
          <a:p>
            <a:pPr algn="l" rtl="0">
              <a:lnSpc>
                <a:spcPct val="150000"/>
              </a:lnSpc>
            </a:pPr>
            <a:r>
              <a:rPr lang="en-US" b="1" dirty="0">
                <a:latin typeface="Times New Roman" pitchFamily="18" charset="0"/>
                <a:cs typeface="Times New Roman" pitchFamily="18" charset="0"/>
              </a:rPr>
              <a:t>The tibialis anterior</a:t>
            </a:r>
          </a:p>
          <a:p>
            <a:pPr algn="l" rtl="0">
              <a:lnSpc>
                <a:spcPct val="150000"/>
              </a:lnSpc>
            </a:pPr>
            <a:r>
              <a:rPr lang="en-US" b="1" dirty="0">
                <a:latin typeface="Times New Roman" pitchFamily="18" charset="0"/>
                <a:cs typeface="Times New Roman" pitchFamily="18" charset="0"/>
              </a:rPr>
              <a:t>Extensor digitorum longus</a:t>
            </a:r>
          </a:p>
          <a:p>
            <a:pPr algn="l" rtl="0">
              <a:lnSpc>
                <a:spcPct val="150000"/>
              </a:lnSpc>
            </a:pPr>
            <a:r>
              <a:rPr lang="en-US" b="1" dirty="0">
                <a:latin typeface="Times New Roman" pitchFamily="18" charset="0"/>
                <a:cs typeface="Times New Roman" pitchFamily="18" charset="0"/>
              </a:rPr>
              <a:t>Extensor hallucis longus</a:t>
            </a:r>
          </a:p>
          <a:p>
            <a:pPr algn="l" rtl="0">
              <a:lnSpc>
                <a:spcPct val="150000"/>
              </a:lnSpc>
            </a:pPr>
            <a:endParaRPr lang="en-US" b="1" dirty="0">
              <a:latin typeface="Times New Roman" pitchFamily="18" charset="0"/>
              <a:cs typeface="Times New Roman" pitchFamily="18" charset="0"/>
            </a:endParaRPr>
          </a:p>
        </p:txBody>
      </p:sp>
      <p:sp>
        <p:nvSpPr>
          <p:cNvPr id="6" name="Rectangle 5"/>
          <p:cNvSpPr/>
          <p:nvPr/>
        </p:nvSpPr>
        <p:spPr>
          <a:xfrm>
            <a:off x="0" y="3657600"/>
            <a:ext cx="3694345" cy="36933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none">
            <a:spAutoFit/>
          </a:bodyPr>
          <a:lstStyle/>
          <a:p>
            <a:pPr algn="l" rtl="0"/>
            <a:r>
              <a:rPr lang="en-US" b="1" dirty="0">
                <a:latin typeface="Times New Roman" pitchFamily="18" charset="0"/>
                <a:cs typeface="Times New Roman" pitchFamily="18" charset="0"/>
              </a:rPr>
              <a:t>Blood supply: Anterior tibial artery</a:t>
            </a:r>
          </a:p>
        </p:txBody>
      </p:sp>
      <p:sp>
        <p:nvSpPr>
          <p:cNvPr id="7" name="Rectangle 6"/>
          <p:cNvSpPr/>
          <p:nvPr/>
        </p:nvSpPr>
        <p:spPr>
          <a:xfrm>
            <a:off x="0" y="4659868"/>
            <a:ext cx="3642985" cy="369332"/>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none">
            <a:spAutoFit/>
          </a:bodyPr>
          <a:lstStyle/>
          <a:p>
            <a:pPr algn="l" rtl="0"/>
            <a:r>
              <a:rPr lang="en-US" b="1" dirty="0">
                <a:latin typeface="Times New Roman" pitchFamily="18" charset="0"/>
                <a:cs typeface="Times New Roman" pitchFamily="18" charset="0"/>
              </a:rPr>
              <a:t>Nerve supply: Deep peroneal nerve</a:t>
            </a:r>
          </a:p>
        </p:txBody>
      </p:sp>
      <p:cxnSp>
        <p:nvCxnSpPr>
          <p:cNvPr id="18" name="Straight Arrow Connector 17"/>
          <p:cNvCxnSpPr/>
          <p:nvPr/>
        </p:nvCxnSpPr>
        <p:spPr>
          <a:xfrm>
            <a:off x="2133600" y="1219200"/>
            <a:ext cx="2667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2514600" y="1676400"/>
            <a:ext cx="22098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3962400" y="2971800"/>
            <a:ext cx="762000" cy="1066800"/>
          </a:xfrm>
          <a:prstGeom prst="line">
            <a:avLst/>
          </a:prstGeom>
        </p:spPr>
        <p:style>
          <a:lnRef idx="3">
            <a:schemeClr val="accent6"/>
          </a:lnRef>
          <a:fillRef idx="0">
            <a:schemeClr val="accent6"/>
          </a:fillRef>
          <a:effectRef idx="2">
            <a:schemeClr val="accent6"/>
          </a:effectRef>
          <a:fontRef idx="minor">
            <a:schemeClr val="tx1"/>
          </a:fontRef>
        </p:style>
      </p:cxnSp>
      <p:sp>
        <p:nvSpPr>
          <p:cNvPr id="35" name="Rectangle 34"/>
          <p:cNvSpPr/>
          <p:nvPr/>
        </p:nvSpPr>
        <p:spPr>
          <a:xfrm>
            <a:off x="0" y="2362200"/>
            <a:ext cx="1789914" cy="507831"/>
          </a:xfrm>
          <a:prstGeom prst="rect">
            <a:avLst/>
          </a:prstGeom>
        </p:spPr>
        <p:txBody>
          <a:bodyPr wrap="none">
            <a:spAutoFit/>
          </a:bodyPr>
          <a:lstStyle/>
          <a:p>
            <a:pPr algn="l" rtl="0">
              <a:lnSpc>
                <a:spcPct val="150000"/>
              </a:lnSpc>
            </a:pPr>
            <a:r>
              <a:rPr lang="en-US" b="1" dirty="0">
                <a:latin typeface="Times New Roman" pitchFamily="18" charset="0"/>
                <a:cs typeface="Times New Roman" pitchFamily="18" charset="0"/>
              </a:rPr>
              <a:t>Peroneus tertius</a:t>
            </a:r>
          </a:p>
        </p:txBody>
      </p:sp>
      <p:cxnSp>
        <p:nvCxnSpPr>
          <p:cNvPr id="37" name="Straight Connector 36"/>
          <p:cNvCxnSpPr/>
          <p:nvPr/>
        </p:nvCxnSpPr>
        <p:spPr>
          <a:xfrm>
            <a:off x="1600200" y="2667000"/>
            <a:ext cx="2362200" cy="304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Straight Arrow Connector 38"/>
          <p:cNvCxnSpPr/>
          <p:nvPr/>
        </p:nvCxnSpPr>
        <p:spPr>
          <a:xfrm>
            <a:off x="2895600" y="2133600"/>
            <a:ext cx="3200400" cy="2209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3" name="Straight Connector 52"/>
          <p:cNvCxnSpPr/>
          <p:nvPr/>
        </p:nvCxnSpPr>
        <p:spPr>
          <a:xfrm flipH="1">
            <a:off x="2362200" y="2133600"/>
            <a:ext cx="533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27291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672" y="156989"/>
            <a:ext cx="8305800" cy="161582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dirty="0">
                <a:latin typeface="Times New Roman" pitchFamily="18" charset="0"/>
                <a:cs typeface="Times New Roman" pitchFamily="18" charset="0"/>
              </a:rPr>
              <a:t>All the muscles </a:t>
            </a:r>
            <a:r>
              <a:rPr lang="en-US" b="1" dirty="0">
                <a:latin typeface="Times New Roman" pitchFamily="18" charset="0"/>
                <a:cs typeface="Times New Roman" pitchFamily="18" charset="0"/>
              </a:rPr>
              <a:t>of the anterior compartment of the leg </a:t>
            </a:r>
            <a:r>
              <a:rPr lang="en-US" dirty="0">
                <a:latin typeface="Times New Roman" pitchFamily="18" charset="0"/>
                <a:cs typeface="Times New Roman" pitchFamily="18" charset="0"/>
              </a:rPr>
              <a:t>originate from</a:t>
            </a:r>
          </a:p>
          <a:p>
            <a:pPr algn="ctr" rtl="0">
              <a:lnSpc>
                <a:spcPct val="150000"/>
              </a:lnSpc>
            </a:pPr>
            <a:r>
              <a:rPr lang="en-US" b="1" dirty="0">
                <a:latin typeface="Times New Roman" pitchFamily="18" charset="0"/>
                <a:cs typeface="Times New Roman" pitchFamily="18" charset="0"/>
              </a:rPr>
              <a:t>Lateral surface of the shaft of tibia (tibialis anterior) or</a:t>
            </a:r>
          </a:p>
          <a:p>
            <a:pPr algn="ctr" rtl="0">
              <a:lnSpc>
                <a:spcPct val="150000"/>
              </a:lnSpc>
            </a:pPr>
            <a:r>
              <a:rPr lang="en-US" b="1" dirty="0">
                <a:latin typeface="Times New Roman" pitchFamily="18" charset="0"/>
                <a:cs typeface="Times New Roman" pitchFamily="18" charset="0"/>
              </a:rPr>
              <a:t>The anterior surface of shaft of fibula (extensor surface) the remaining three muscles</a:t>
            </a:r>
          </a:p>
        </p:txBody>
      </p:sp>
      <p:sp>
        <p:nvSpPr>
          <p:cNvPr id="3" name="TextBox 2"/>
          <p:cNvSpPr txBox="1"/>
          <p:nvPr/>
        </p:nvSpPr>
        <p:spPr>
          <a:xfrm>
            <a:off x="1475656" y="1977221"/>
            <a:ext cx="6480720" cy="3323987"/>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0"/>
            <a:r>
              <a:rPr lang="en-US" sz="1600" b="1" i="1" dirty="0">
                <a:latin typeface="Times New Roman" pitchFamily="18" charset="0"/>
                <a:cs typeface="Times New Roman" pitchFamily="18" charset="0"/>
              </a:rPr>
              <a:t>The main actions of these muscles are</a:t>
            </a:r>
          </a:p>
          <a:p>
            <a:pPr algn="ctr" rtl="0"/>
            <a:r>
              <a:rPr lang="en-US" sz="1600" b="1" dirty="0">
                <a:latin typeface="Times New Roman" pitchFamily="18" charset="0"/>
                <a:cs typeface="Times New Roman" pitchFamily="18" charset="0"/>
              </a:rPr>
              <a:t>Extension of the foot at the ankle joint</a:t>
            </a:r>
            <a:r>
              <a:rPr lang="en-US" sz="2000" b="1" dirty="0">
                <a:latin typeface="Times New Roman" pitchFamily="18" charset="0"/>
                <a:cs typeface="Times New Roman" pitchFamily="18" charset="0"/>
              </a:rPr>
              <a:t> (dorsiflextion</a:t>
            </a:r>
            <a:r>
              <a:rPr lang="en-US" sz="1600" b="1" dirty="0">
                <a:latin typeface="Times New Roman" pitchFamily="18" charset="0"/>
                <a:cs typeface="Times New Roman" pitchFamily="18" charset="0"/>
              </a:rPr>
              <a:t>) to raise the toes up (in other words</a:t>
            </a:r>
          </a:p>
          <a:p>
            <a:pPr algn="ctr" rtl="0"/>
            <a:r>
              <a:rPr lang="en-US" sz="1600" b="1" dirty="0">
                <a:latin typeface="Times New Roman" pitchFamily="18" charset="0"/>
                <a:cs typeface="Times New Roman" pitchFamily="18" charset="0"/>
              </a:rPr>
              <a:t> to </a:t>
            </a:r>
            <a:r>
              <a:rPr lang="en-US" sz="2000" b="1" dirty="0">
                <a:latin typeface="Times New Roman" pitchFamily="18" charset="0"/>
                <a:cs typeface="Times New Roman" pitchFamily="18" charset="0"/>
              </a:rPr>
              <a:t>stand up on the heels</a:t>
            </a:r>
            <a:r>
              <a:rPr lang="en-US" sz="1600" b="1" dirty="0" smtClean="0">
                <a:latin typeface="Times New Roman" pitchFamily="18" charset="0"/>
                <a:cs typeface="Times New Roman" pitchFamily="18" charset="0"/>
              </a:rPr>
              <a:t>)</a:t>
            </a:r>
            <a:endParaRPr lang="en-US" sz="1600" b="1" dirty="0">
              <a:latin typeface="Times New Roman" pitchFamily="18" charset="0"/>
              <a:cs typeface="Times New Roman" pitchFamily="18" charset="0"/>
            </a:endParaRPr>
          </a:p>
          <a:p>
            <a:pPr algn="ctr" rtl="0">
              <a:lnSpc>
                <a:spcPct val="150000"/>
              </a:lnSpc>
            </a:pPr>
            <a:r>
              <a:rPr lang="en-US" sz="1600" b="1" dirty="0">
                <a:latin typeface="Times New Roman" pitchFamily="18" charset="0"/>
                <a:cs typeface="Times New Roman" pitchFamily="18" charset="0"/>
              </a:rPr>
              <a:t>In addition any muscle that got </a:t>
            </a:r>
            <a:r>
              <a:rPr lang="en-US" sz="2000" b="1" dirty="0">
                <a:latin typeface="Times New Roman" pitchFamily="18" charset="0"/>
                <a:cs typeface="Times New Roman" pitchFamily="18" charset="0"/>
              </a:rPr>
              <a:t>(tibialis</a:t>
            </a:r>
            <a:r>
              <a:rPr lang="en-US" sz="1600" b="1" dirty="0">
                <a:latin typeface="Times New Roman" pitchFamily="18" charset="0"/>
                <a:cs typeface="Times New Roman" pitchFamily="18" charset="0"/>
              </a:rPr>
              <a:t>) in its name will </a:t>
            </a:r>
            <a:r>
              <a:rPr lang="en-US" sz="2000" b="1" dirty="0">
                <a:latin typeface="Times New Roman" pitchFamily="18" charset="0"/>
                <a:cs typeface="Times New Roman" pitchFamily="18" charset="0"/>
              </a:rPr>
              <a:t>invert the foot at subtalar and transverse tarsal joints</a:t>
            </a:r>
          </a:p>
          <a:p>
            <a:pPr algn="ctr" rtl="0">
              <a:lnSpc>
                <a:spcPct val="150000"/>
              </a:lnSpc>
            </a:pPr>
            <a:r>
              <a:rPr lang="en-US" sz="2000" b="1" dirty="0">
                <a:latin typeface="Times New Roman" pitchFamily="18" charset="0"/>
                <a:cs typeface="Times New Roman" pitchFamily="18" charset="0"/>
              </a:rPr>
              <a:t> </a:t>
            </a:r>
            <a:r>
              <a:rPr lang="en-US" sz="1600" b="1" dirty="0">
                <a:latin typeface="Times New Roman" pitchFamily="18" charset="0"/>
                <a:cs typeface="Times New Roman" pitchFamily="18" charset="0"/>
              </a:rPr>
              <a:t>while any muscle got </a:t>
            </a:r>
            <a:r>
              <a:rPr lang="en-US" sz="2000" b="1" dirty="0">
                <a:latin typeface="Times New Roman" pitchFamily="18" charset="0"/>
                <a:cs typeface="Times New Roman" pitchFamily="18" charset="0"/>
              </a:rPr>
              <a:t>(peroneus) </a:t>
            </a:r>
            <a:r>
              <a:rPr lang="en-US" sz="1600" b="1" dirty="0">
                <a:latin typeface="Times New Roman" pitchFamily="18" charset="0"/>
                <a:cs typeface="Times New Roman" pitchFamily="18" charset="0"/>
              </a:rPr>
              <a:t>in its name will </a:t>
            </a:r>
          </a:p>
          <a:p>
            <a:pPr algn="ctr" rtl="0">
              <a:lnSpc>
                <a:spcPct val="150000"/>
              </a:lnSpc>
            </a:pPr>
            <a:r>
              <a:rPr lang="en-US" sz="2000" b="1" dirty="0">
                <a:latin typeface="Times New Roman" pitchFamily="18" charset="0"/>
                <a:cs typeface="Times New Roman" pitchFamily="18" charset="0"/>
              </a:rPr>
              <a:t>Everts foot at subtalar and transverse tarsal joints</a:t>
            </a:r>
          </a:p>
          <a:p>
            <a:pPr algn="ctr" rtl="0"/>
            <a:endParaRPr lang="en-US" sz="1600" b="1" dirty="0">
              <a:latin typeface="Times New Roman" pitchFamily="18" charset="0"/>
              <a:cs typeface="Times New Roman" pitchFamily="18" charset="0"/>
            </a:endParaRPr>
          </a:p>
        </p:txBody>
      </p:sp>
      <p:sp>
        <p:nvSpPr>
          <p:cNvPr id="4" name="TextBox 3"/>
          <p:cNvSpPr txBox="1"/>
          <p:nvPr/>
        </p:nvSpPr>
        <p:spPr>
          <a:xfrm>
            <a:off x="1093642" y="5445224"/>
            <a:ext cx="7131119" cy="96949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rtl="0">
              <a:lnSpc>
                <a:spcPct val="150000"/>
              </a:lnSpc>
            </a:pPr>
            <a:r>
              <a:rPr lang="en-US" b="1" dirty="0">
                <a:latin typeface="Times New Roman" pitchFamily="18" charset="0"/>
                <a:cs typeface="Times New Roman" pitchFamily="18" charset="0"/>
              </a:rPr>
              <a:t>Nerve supply of all the muscles of the anterior compartment of the leg:</a:t>
            </a:r>
          </a:p>
          <a:p>
            <a:pPr algn="ctr" rtl="0">
              <a:lnSpc>
                <a:spcPct val="150000"/>
              </a:lnSpc>
            </a:pPr>
            <a:r>
              <a:rPr lang="en-US" sz="1600" b="1" dirty="0">
                <a:latin typeface="Times New Roman" pitchFamily="18" charset="0"/>
                <a:cs typeface="Times New Roman" pitchFamily="18" charset="0"/>
              </a:rPr>
              <a:t> </a:t>
            </a:r>
            <a:r>
              <a:rPr lang="en-US" sz="2000" b="1" dirty="0">
                <a:latin typeface="Times New Roman" pitchFamily="18" charset="0"/>
                <a:cs typeface="Times New Roman" pitchFamily="18" charset="0"/>
              </a:rPr>
              <a:t>deep peroneal nerve</a:t>
            </a:r>
          </a:p>
        </p:txBody>
      </p:sp>
      <p:sp>
        <p:nvSpPr>
          <p:cNvPr id="5" name="TextBox 4"/>
          <p:cNvSpPr txBox="1"/>
          <p:nvPr/>
        </p:nvSpPr>
        <p:spPr>
          <a:xfrm>
            <a:off x="0" y="1239143"/>
            <a:ext cx="1535998"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l" rtl="0"/>
            <a:r>
              <a:rPr lang="en-US" sz="2400" b="1" dirty="0">
                <a:latin typeface="Times New Roman" pitchFamily="18" charset="0"/>
                <a:cs typeface="Times New Roman" pitchFamily="18" charset="0"/>
              </a:rPr>
              <a:t>Insertion?</a:t>
            </a:r>
          </a:p>
        </p:txBody>
      </p:sp>
    </p:spTree>
    <p:extLst>
      <p:ext uri="{BB962C8B-B14F-4D97-AF65-F5344CB8AC3E}">
        <p14:creationId xmlns="" xmlns:p14="http://schemas.microsoft.com/office/powerpoint/2010/main" val="4095545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2028</Words>
  <Application>Microsoft Office PowerPoint</Application>
  <PresentationFormat>On-screen Show (4:3)</PresentationFormat>
  <Paragraphs>295</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cp:revision>
  <dcterms:created xsi:type="dcterms:W3CDTF">2014-02-28T20:06:42Z</dcterms:created>
  <dcterms:modified xsi:type="dcterms:W3CDTF">2014-03-01T22:02:22Z</dcterms:modified>
</cp:coreProperties>
</file>