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notesMasterIdLst>
    <p:notesMasterId r:id="rId23"/>
  </p:notesMasterIdLst>
  <p:sldIdLst>
    <p:sldId id="445" r:id="rId2"/>
    <p:sldId id="424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0678" autoAdjust="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45282-03C7-4985-B6D9-2ADCE4BFA98F}" type="datetimeFigureOut">
              <a:rPr lang="ar-JO" smtClean="0"/>
              <a:pPr/>
              <a:t>21/04/1436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82BD9B-B0E4-4CBE-A905-6BCDC0C20B9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42708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A75-0A32-4CF1-A9A0-E5382F5B79C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uteus medius and mini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28"/>
            <a:ext cx="4286280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14306" y="201297"/>
            <a:ext cx="3429000" cy="63709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Gluteus medius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Gluteus minimus</a:t>
            </a:r>
          </a:p>
          <a:p>
            <a:pPr marL="742950" lvl="1" indent="-285750" algn="l" rt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Ilium ?</a:t>
            </a:r>
          </a:p>
          <a:p>
            <a:pPr marL="742950" lvl="1" indent="-285750" algn="l" rt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Insertion</a:t>
            </a:r>
            <a:r>
              <a:rPr lang="en-US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Greater trochanter of femur </a:t>
            </a:r>
          </a:p>
          <a:p>
            <a:pPr marL="742950" lvl="1" indent="-285750" algn="l" rt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1-Abduction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(main abductor of the hip joint)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2-Medial rotation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(anterior fibers)</a:t>
            </a:r>
          </a:p>
          <a:p>
            <a:pPr marL="742950" lvl="1" indent="-285750" algn="just" rtl="0"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3-Both muscle  </a:t>
            </a:r>
            <a:r>
              <a:rPr lang="en-US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contract </a:t>
            </a:r>
            <a:r>
              <a:rPr lang="en-US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reflexly</a:t>
            </a:r>
            <a:r>
              <a:rPr lang="en-US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on each side </a:t>
            </a:r>
            <a:r>
              <a:rPr lang="en-US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alternatively</a:t>
            </a:r>
            <a:r>
              <a:rPr lang="en-US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during walking to prevent </a:t>
            </a:r>
            <a:r>
              <a:rPr lang="en-US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tilting</a:t>
            </a:r>
            <a:r>
              <a:rPr lang="en-US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of the pelvis to the </a:t>
            </a:r>
            <a:r>
              <a:rPr lang="en-US" sz="2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unsupported </a:t>
            </a:r>
            <a:r>
              <a:rPr lang="en-US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en-US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742950" lvl="1" indent="-285750" algn="just" rt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Innervation 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Superior gluteal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0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ort external rota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00042"/>
            <a:ext cx="4071966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52430" y="1143000"/>
            <a:ext cx="3048000" cy="378565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1-Piriformis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2-Quadratus femoris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3-Obturator internus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4-Superior gemellus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5-Obturator externus </a:t>
            </a:r>
          </a:p>
          <a:p>
            <a:pPr algn="l" rtl="0">
              <a:lnSpc>
                <a:spcPct val="20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6-Inferior gemellus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421" y="457122"/>
            <a:ext cx="3426323" cy="40011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Short Lateral rotator muscles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6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400175"/>
            <a:ext cx="760097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810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 these muscles from this slide which can be found on page (566) Snell 8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edition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447800"/>
            <a:ext cx="762002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860" y="19928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2" y="19928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Insertion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8" y="198809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Nerve supply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33400"/>
            <a:ext cx="453008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Short lateral rotator muscles of the hip joint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99306" y="495300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914400"/>
            <a:ext cx="679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have common function;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lateral rotation of the thigh at hip joint.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3400" y="8382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19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acral plex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14356"/>
            <a:ext cx="3257576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71472" y="357165"/>
            <a:ext cx="4286280" cy="4585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A) Structures passing through the greater sciatic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foramen:</a:t>
            </a:r>
          </a:p>
          <a:p>
            <a:pPr algn="just" rtl="0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Piriformis: 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fills the foramen almost completely  leaving some structures to  pass either 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below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it.</a:t>
            </a:r>
          </a:p>
          <a:p>
            <a:pPr algn="just" rtl="0"/>
            <a:endParaRPr lang="en-U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Structures passing </a:t>
            </a:r>
            <a:r>
              <a:rPr lang="en-US" sz="1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Piriformis muscle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1- Superior gluteal </a:t>
            </a:r>
            <a:r>
              <a:rPr lang="en-US" sz="1600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nerve and vessels</a:t>
            </a:r>
          </a:p>
          <a:p>
            <a:pPr algn="l" rtl="0"/>
            <a:endParaRPr lang="en-US" sz="1200" b="1" i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Structures passing</a:t>
            </a:r>
            <a:r>
              <a:rPr lang="en-US" sz="1600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below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Piriformis muscle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1-inferior gluteal nerve</a:t>
            </a:r>
          </a:p>
          <a:p>
            <a:pPr algn="l" rtl="0"/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2-inferior gluteal vessels</a:t>
            </a:r>
          </a:p>
          <a:p>
            <a:pPr algn="l" rtl="0"/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3-sciatic nerve</a:t>
            </a:r>
          </a:p>
          <a:p>
            <a:pPr algn="l" rtl="0"/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4-posterior cutaneous nerve of the thigh</a:t>
            </a:r>
          </a:p>
          <a:p>
            <a:pPr algn="l" rtl="0"/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5-nerve to quadratus femoris</a:t>
            </a:r>
          </a:p>
          <a:p>
            <a:pPr algn="l" rtl="0"/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6-pudendal nerve</a:t>
            </a:r>
          </a:p>
          <a:p>
            <a:pPr algn="l" rtl="0"/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7-internal pudendal vessels</a:t>
            </a:r>
          </a:p>
          <a:p>
            <a:pPr algn="l" rtl="0"/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9-nerve to obturator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internus</a:t>
            </a:r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070" y="5050049"/>
            <a:ext cx="450968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B) Structures passing through the lesser sciatic foramen: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4414" y="5500702"/>
            <a:ext cx="3071802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1- tendon of obturator internus</a:t>
            </a:r>
          </a:p>
          <a:p>
            <a:pPr algn="l" rtl="0"/>
            <a:r>
              <a:rPr lang="en-US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2-pudendal nerve</a:t>
            </a:r>
          </a:p>
          <a:p>
            <a:pPr algn="l" rtl="0"/>
            <a:r>
              <a:rPr lang="en-US" sz="1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3-internal pudendal vessels</a:t>
            </a:r>
          </a:p>
          <a:p>
            <a:pPr algn="l" rtl="0"/>
            <a:r>
              <a:rPr lang="en-US" sz="1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4-nerve to obturator internus</a:t>
            </a:r>
          </a:p>
        </p:txBody>
      </p:sp>
      <p:cxnSp>
        <p:nvCxnSpPr>
          <p:cNvPr id="9" name="Elbow Connector 8"/>
          <p:cNvCxnSpPr/>
          <p:nvPr/>
        </p:nvCxnSpPr>
        <p:spPr>
          <a:xfrm>
            <a:off x="4499992" y="1412776"/>
            <a:ext cx="3043808" cy="1178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35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2852"/>
            <a:ext cx="3286148" cy="381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Superior Gluteal Nerve (L4, 5 and S1)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branch of the sacral plexus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leaves the pelvis through the greater sciatic foramen </a:t>
            </a: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above the piriformis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 divides into </a:t>
            </a:r>
            <a:r>
              <a:rPr lang="en-US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superior and inferior branches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superior branch </a:t>
            </a:r>
            <a:r>
              <a:rPr lang="en-US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supplies  the gluteus medius muscle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inferior branch </a:t>
            </a:r>
            <a:r>
              <a:rPr lang="en-US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supplies the gluteus medius, minimus muscles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ends by supplying the </a:t>
            </a:r>
            <a:r>
              <a:rPr lang="en-US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tensor fasciae latae muscle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2476" r="14660" b="4916"/>
          <a:stretch>
            <a:fillRect/>
          </a:stretch>
        </p:blipFill>
        <p:spPr bwMode="auto">
          <a:xfrm>
            <a:off x="3643306" y="571480"/>
            <a:ext cx="4714908" cy="521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85720" y="4143380"/>
            <a:ext cx="307183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Inferior Gluteal Nerve </a:t>
            </a:r>
          </a:p>
          <a:p>
            <a:pPr algn="l" rtl="0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(L5, S1, S2)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branch of the sacral plexus, leaves the pelvis through the greater sciatic foramen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below the piriformis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supplies the gluteus maximus muscle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428396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1-Superior Gluteal Artery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branch from the internal iliac artery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enters the gluteal region through the greater sciatic foramen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piriformis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4410978"/>
            <a:ext cx="407139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2-Inferior Gluteal Artery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branch of the internal iliac artery 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enters the gluteal region through the greater sciatic foramen,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below the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piriformis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1470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Arteries of the Gluteal Region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4037" t="32715" r="18204" b="16256"/>
          <a:stretch>
            <a:fillRect/>
          </a:stretch>
        </p:blipFill>
        <p:spPr bwMode="auto">
          <a:xfrm>
            <a:off x="4355976" y="500042"/>
            <a:ext cx="3859362" cy="5572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85720" y="1928802"/>
            <a:ext cx="300039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divides into superficial and deep branches.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superficial branch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supplies 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gluteus maximus muscle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deep branch supplies the glutei medius and minimus.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933379">
            <a:off x="2904748" y="2605569"/>
            <a:ext cx="124425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Read only</a:t>
            </a:r>
            <a:endParaRPr lang="ar-JO" dirty="0"/>
          </a:p>
        </p:txBody>
      </p:sp>
      <p:cxnSp>
        <p:nvCxnSpPr>
          <p:cNvPr id="14" name="Straight Arrow Connector 13"/>
          <p:cNvCxnSpPr>
            <a:stCxn id="10" idx="0"/>
          </p:cNvCxnSpPr>
          <p:nvPr/>
        </p:nvCxnSpPr>
        <p:spPr>
          <a:xfrm rot="10800000">
            <a:off x="3000364" y="2643182"/>
            <a:ext cx="346030" cy="107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4282" y="6000768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divides into numerous branches that are distributed throughout the gluteal region.</a:t>
            </a:r>
          </a:p>
        </p:txBody>
      </p:sp>
      <p:sp>
        <p:nvSpPr>
          <p:cNvPr id="16" name="TextBox 15"/>
          <p:cNvSpPr txBox="1"/>
          <p:nvPr/>
        </p:nvSpPr>
        <p:spPr>
          <a:xfrm rot="1553026">
            <a:off x="4523990" y="6253830"/>
            <a:ext cx="124425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Read only</a:t>
            </a:r>
            <a:endParaRPr lang="ar-JO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000496" y="635795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0562" y="1357298"/>
            <a:ext cx="393308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Cruciate Anastomosis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cruciate anastomosis is situated at the level of the lesser trochanter of the femur and, together with the trochanteric anastomosis, provides a connection between the internal iliac and the femoral arteries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Branches from the internal iliac artery (superior and inferior gluteal arteries) anastomosis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 branches from the femoral artery to form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714356"/>
            <a:ext cx="33781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1-The Trochanteric Anastomosis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28" y="785794"/>
            <a:ext cx="29675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2-The Cruciate Anastomosis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6" y="1196752"/>
            <a:ext cx="4143372" cy="51706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trochanteric anastomosis :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provides the main blood supply to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HEAD OF THE FEMUR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nutrient arteries pass along the femoral neck beneath the capsule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arteries take part in the anastomosis: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superior gluteal artery, the inferior gluteal artery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obturator artery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(from the internal iliac artery)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medial femoral circumflex artery, and the lateral femoral circumflex artery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(from the femoral artery)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22320" r="43600" b="20036"/>
          <a:stretch>
            <a:fillRect/>
          </a:stretch>
        </p:blipFill>
        <p:spPr bwMode="auto">
          <a:xfrm>
            <a:off x="5000628" y="3571876"/>
            <a:ext cx="2928958" cy="3078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496653"/>
            <a:ext cx="68580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muscles of the gluteal region are acting on the hip joint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as different functional groups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2038" y="1680116"/>
            <a:ext cx="196720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Gluteus maximus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249" y="2040156"/>
            <a:ext cx="42072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Acts as the main extensor of the hip joint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704" y="2534920"/>
            <a:ext cx="306365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Gluteus medius and minimus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8696" y="3048268"/>
            <a:ext cx="59493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They act as the main abductors of the hip joint while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their anterior fibers act as medial rotators on the hip joint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9531" y="3912364"/>
            <a:ext cx="342632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Short Lateral rotator muscles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5089" y="4488428"/>
            <a:ext cx="441242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They act as lateral rotators on the hip joint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072074"/>
            <a:ext cx="678657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muscles of the gluteal region, therefore, extend, abduct and rotate the hip joint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medially and laterally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Leaving adduction and flexion to other groups of muscles, which ? Why? 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92" y="337117"/>
            <a:ext cx="5963034" cy="187743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400" b="1" i="1" spc="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 to the superior gluteal nerve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 one side causes 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Lurching gait</a:t>
            </a:r>
          </a:p>
          <a:p>
            <a:pPr algn="ctr" rtl="0"/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Both sides 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Waddling gait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132" y="2568355"/>
            <a:ext cx="5887446" cy="646331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Positive Trendelenburg’s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354173"/>
            <a:ext cx="6934591" cy="646331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Note </a:t>
            </a:r>
          </a:p>
          <a:p>
            <a:pPr algn="l" rtl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Other conditions also my cause lurching and waddling gates such as: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5610" y="4228053"/>
            <a:ext cx="6588224" cy="2308324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Notes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Gluteus Medius and Minimus and Poliomyelitis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gluteus medius and minimus muscles may be 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paralyzed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when poliomyelitis involves the lower lumbar and sacral segments of the spinal cord.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supplied by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superior gluteal nerve (L4 and 5 and S1)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Paralysis of these muscles seriously interferes with the ability of the 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patient to tilt the pelvis when walking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3042832">
            <a:off x="6840760" y="995238"/>
            <a:ext cx="1979712" cy="1477328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test indicates ‘a defect in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osseo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-muscular stability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hip joint’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58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00" y="2264332"/>
            <a:ext cx="7636962" cy="175432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When standing 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leg, the abductors of the hip on this side (gluteus medius and minimus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tensor fasciae latae) maintain fixation at the hip joint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If, however, there is any defect in these muscles or lever mechanism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hip joint, the weight of the body in these circumstances forces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pelvis to tilt downwards on the opposite side.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5479" y="236708"/>
            <a:ext cx="2213042" cy="36933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Trendelenburg’s 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668756"/>
            <a:ext cx="5904656" cy="14773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stability of the hip in the standing position depends on two factors: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The strength of the surrounding muscles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integrity of the lever system of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femoral neck and head within the intact hip joint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28662" y="4398071"/>
            <a:ext cx="7000924" cy="203132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positive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Trendelenburg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 is seen if: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 The hip abductors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paralysed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(e.g. poliomyelitis)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B-Congenital dislocation of the hip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C-The head of the femur has been destroyed by disease or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removed operatively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pseudarthrosis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D-There is an un-united fracture of the femoral neck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E-There is a very severe degree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coxa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142984"/>
            <a:ext cx="638668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 smtClean="0">
                <a:latin typeface="Algerian" pitchFamily="82" charset="0"/>
              </a:rPr>
              <a:t>Gluteal region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7290" y="2786058"/>
            <a:ext cx="6534168" cy="7096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Skin and fascia of the gluteal region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619197"/>
            <a:ext cx="3929090" cy="452431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Clinical Notes</a:t>
            </a:r>
          </a:p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great thickness of gluteus maximus muscle makes it ideal for intramuscular injections.</a:t>
            </a:r>
          </a:p>
          <a:p>
            <a:pPr algn="just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avoid injury to the underlying sciatic nerve, the injection should be given well forward on </a:t>
            </a:r>
          </a:p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upper outer quadrant of the buttock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997" t="22320" r="26472" b="29485"/>
          <a:stretch>
            <a:fillRect/>
          </a:stretch>
        </p:blipFill>
        <p:spPr bwMode="auto">
          <a:xfrm>
            <a:off x="4786314" y="428604"/>
            <a:ext cx="3786214" cy="514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18540" r="27654" b="22870"/>
          <a:stretch>
            <a:fillRect/>
          </a:stretch>
        </p:blipFill>
        <p:spPr bwMode="auto">
          <a:xfrm>
            <a:off x="4425704" y="285728"/>
            <a:ext cx="4218262" cy="4151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6296" y="571480"/>
            <a:ext cx="4139952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However, the upper lateral  quadrant, most likely to be made by the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Gluteus medius muscle rather than the gluteus maximus muscle .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The gluteus maximus covers the posterior part only  of the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Gluteus medius while the anterior part (which makes the upper lateral quadrant)</a:t>
            </a:r>
          </a:p>
          <a:p>
            <a:pPr algn="ctr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is covered by skin and fascia only </a:t>
            </a:r>
          </a:p>
          <a:p>
            <a:pPr algn="ctr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Therefore,  the intramuscular injection will be injected into the gluteus medius muscle rather than gluteus maximus muscle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60232" y="260648"/>
            <a:ext cx="72008" cy="345638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508104" y="1772816"/>
            <a:ext cx="223224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8992" y="785794"/>
            <a:ext cx="3591280" cy="50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41513"/>
            <a:ext cx="2898775" cy="42306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2" name="TextBox 21"/>
          <p:cNvSpPr txBox="1"/>
          <p:nvPr/>
        </p:nvSpPr>
        <p:spPr>
          <a:xfrm>
            <a:off x="2419932" y="1066800"/>
            <a:ext cx="45397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L1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L2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L3</a:t>
            </a:r>
            <a:endParaRPr lang="en-US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2590800" y="1676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2552700" y="19431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2514600" y="13716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73716" y="2362200"/>
            <a:ext cx="42832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S1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S2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S3</a:t>
            </a:r>
            <a:endParaRPr lang="en-US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1943100" y="26289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05000" y="28956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828800" y="3124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2400" y="5181600"/>
            <a:ext cx="2209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Branches from posterior cutaneous nerve of the thigh</a:t>
            </a:r>
            <a:endParaRPr lang="en-US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981200" y="49530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29124" y="1002268"/>
            <a:ext cx="4562466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Lateral cutaneous branch of iliohypogastric nerve</a:t>
            </a:r>
            <a:endParaRPr lang="en-US" sz="1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3829049" y="1504951"/>
            <a:ext cx="722313" cy="150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4114800" y="1447800"/>
            <a:ext cx="52011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Lateral cutaneous nerve of the subcostal nerve T12</a:t>
            </a:r>
            <a:endParaRPr lang="en-US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4876006" y="1676400"/>
            <a:ext cx="534194" cy="457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43600" y="4419600"/>
            <a:ext cx="2895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Branches from lateral cutaneous nerves of the thigh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5410200" y="35052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5638800" y="3962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8431427">
            <a:off x="-372550" y="1942063"/>
            <a:ext cx="26276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Posterior primary rami of</a:t>
            </a:r>
            <a:endParaRPr lang="en-US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>
            <a:endCxn id="22" idx="1"/>
          </p:cNvCxnSpPr>
          <p:nvPr/>
        </p:nvCxnSpPr>
        <p:spPr>
          <a:xfrm>
            <a:off x="1600200" y="1524000"/>
            <a:ext cx="819732" cy="4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1257299" y="1866899"/>
            <a:ext cx="838202" cy="152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9600" y="457200"/>
            <a:ext cx="31107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1-The upper medial quadrant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Supplied by</a:t>
            </a:r>
            <a:endParaRPr lang="en-US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8800" y="0"/>
            <a:ext cx="3085140" cy="80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2-The upper lateral quadrant</a:t>
            </a:r>
          </a:p>
          <a:p>
            <a:pPr algn="ctr"/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Supplied by</a:t>
            </a:r>
          </a:p>
          <a:p>
            <a:pPr algn="ctr"/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Anterior primary rami of </a:t>
            </a:r>
            <a:endParaRPr lang="en-US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6324600" y="8382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32512" y="2927846"/>
            <a:ext cx="3048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4-The lower lateral quadrant </a:t>
            </a:r>
          </a:p>
          <a:p>
            <a:pPr algn="ctr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Supplied by </a:t>
            </a:r>
          </a:p>
          <a:p>
            <a:pPr algn="ctr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Anterior primary rami of </a:t>
            </a:r>
          </a:p>
          <a:p>
            <a:pPr algn="ctr"/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3810000"/>
            <a:ext cx="31242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3-The lower medial quadrant </a:t>
            </a:r>
          </a:p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Supplied by </a:t>
            </a:r>
          </a:p>
          <a:p>
            <a:pPr algn="ctr"/>
            <a:r>
              <a:rPr lang="en-US" sz="1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Anterior primary rami of </a:t>
            </a:r>
          </a:p>
          <a:p>
            <a:pPr algn="ctr"/>
            <a:endParaRPr lang="en-US" sz="1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rot="5400000">
            <a:off x="876300" y="49911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2476500" y="46101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2743200" y="4572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51" idx="0"/>
          </p:cNvCxnSpPr>
          <p:nvPr/>
        </p:nvCxnSpPr>
        <p:spPr>
          <a:xfrm rot="5400000">
            <a:off x="7200900" y="4229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57200" y="6309320"/>
            <a:ext cx="83712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spc="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Cutaneous Innervation of the gluteal region</a:t>
            </a:r>
            <a:endParaRPr lang="en-US" sz="2800" b="1" i="1" spc="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1600200" y="9144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200" y="0"/>
            <a:ext cx="52910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Skin of the Buttock (Gluteal region)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2" y="571480"/>
            <a:ext cx="5500694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1- Superficial fascia;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thick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especially in women . It contributes to the prominence of the buttock.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2- Deep fascia;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contentious with the  deep fascia of the thigh (fascia lata).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99932"/>
            <a:ext cx="492922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Fascia of the Buttock (Gluteal region)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002216"/>
            <a:ext cx="464347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 strong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fibrous sheet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surrounds the whole of the thigh like a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tight trousers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 its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side while it is getting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thicker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its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lateral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side to form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iliotibial tract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180" y="3733800"/>
            <a:ext cx="46482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Iliotibial tract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strong wide band 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thickening of the deep fascia (fascia lata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the lateral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side of the thigh) attached above to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tubercle of ilium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below to the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lateral condyle of tibia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Receives the insertion of tensor fascia latae and GM muscles.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51738" y="2544190"/>
            <a:ext cx="1593706" cy="461665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Fascia lata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66"/>
            <a:ext cx="2438400" cy="6000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8" name="Straight Arrow Connector 17"/>
          <p:cNvCxnSpPr/>
          <p:nvPr/>
        </p:nvCxnSpPr>
        <p:spPr>
          <a:xfrm flipV="1">
            <a:off x="2214546" y="3071810"/>
            <a:ext cx="5000660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3116"/>
            <a:ext cx="81439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4400" dirty="0">
                <a:solidFill>
                  <a:prstClr val="black"/>
                </a:solidFill>
                <a:latin typeface="Algerian" pitchFamily="82" charset="0"/>
              </a:rPr>
              <a:t>Muscles of the gluteal region</a:t>
            </a:r>
          </a:p>
        </p:txBody>
      </p:sp>
    </p:spTree>
    <p:extLst>
      <p:ext uri="{BB962C8B-B14F-4D97-AF65-F5344CB8AC3E}">
        <p14:creationId xmlns="" xmlns:p14="http://schemas.microsoft.com/office/powerpoint/2010/main" val="17752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docs.google.com/viewer?attid=0.1&amp;pid=gmail&amp;thid=132f757c7f258752&amp;url=https%3A%2F%2Fmail.google.com%2Fmail%2F%3Fui%3D2%26ik%3D7a647e9c6c%26view%3Datt%26th%3D132f757c7f258752%26attid%3D0.1%26disp%3Dsafe%26realattid%3Df_gfjx6fnv0%26zw&amp;docid=276824b3cedadd0cbb94a2a1ddd627d2%7C2e920903968249183cb0fddc0cfd64b9&amp;a=bi&amp;pagenumber=38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268" name="AutoShape 4" descr="https://docs.google.com/viewer?attid=0.1&amp;pid=gmail&amp;thid=132f757c7f258752&amp;url=https%3A%2F%2Fmail.google.com%2Fmail%2F%3Fui%3D2%26ik%3D7a647e9c6c%26view%3Datt%26th%3D132f757c7f258752%26attid%3D0.1%26disp%3Dsafe%26realattid%3Df_gfjx6fnv0%26zw&amp;docid=276824b3cedadd0cbb94a2a1ddd627d2%7C2e920903968249183cb0fddc0cfd64b9&amp;a=bi&amp;pagenumber=38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270" name="AutoShape 6" descr="https://docs.google.com/viewer?attid=0.1&amp;pid=gmail&amp;thid=132f757c7f258752&amp;url=https%3A%2F%2Fmail.google.com%2Fmail%2F%3Fui%3D2%26ik%3D7a647e9c6c%26view%3Datt%26th%3D132f757c7f258752%26attid%3D0.1%26disp%3Dsafe%26realattid%3Df_gfjx6fnv0%26zw&amp;docid=276824b3cedadd0cbb94a2a1ddd627d2%7C2e920903968249183cb0fddc0cfd64b9&amp;a=bi&amp;pagenumber=38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272" name="AutoShape 8" descr="https://docs.google.com/viewer?attid=0.1&amp;pid=gmail&amp;thid=132f757c7f258752&amp;url=https%3A%2F%2Fmail.google.com%2Fmail%2F%3Fui%3D2%26ik%3D7a647e9c6c%26view%3Datt%26th%3D132f757c7f258752%26attid%3D0.1%26disp%3Dsafe%26realattid%3Df_gfjx6fnv0%26zw&amp;docid=276824b3cedadd0cbb94a2a1ddd627d2%7C2e920903968249183cb0fddc0cfd64b9&amp;a=bi&amp;pagenumber=38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7190" y="214314"/>
            <a:ext cx="3143240" cy="1857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Gluteus maximus</a:t>
            </a:r>
          </a:p>
          <a:p>
            <a:pPr marL="742950" lvl="1" indent="-285750" algn="l" rt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Origin:</a:t>
            </a:r>
            <a:r>
              <a:rPr lang="en-US" sz="1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Ilium ( area behind the </a:t>
            </a:r>
            <a:r>
              <a:rPr lang="en-US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posterior gluteal line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Back of 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  <a:r>
              <a:rPr lang="en-US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coccyx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Back of </a:t>
            </a:r>
            <a:r>
              <a:rPr lang="en-US" sz="1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sacrotuberous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ligament</a:t>
            </a:r>
            <a:endParaRPr lang="en-US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2205498"/>
            <a:ext cx="2520280" cy="367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1" indent="-285750" algn="l" rt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Insertion</a:t>
            </a:r>
            <a:r>
              <a:rPr lang="en-US" sz="17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The </a:t>
            </a:r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superficial three –fourths are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inserted into the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iliotibial tract</a:t>
            </a:r>
          </a:p>
          <a:p>
            <a:pPr marL="742950" lvl="1" indent="-285750" algn="l" rtl="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The </a:t>
            </a:r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lower deep part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inserted into the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gluteal tuberosity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femur</a:t>
            </a:r>
          </a:p>
          <a:p>
            <a:pPr marL="742950" lvl="1" indent="-285750" algn="l" rtl="0">
              <a:spcBef>
                <a:spcPct val="20000"/>
              </a:spcBef>
            </a:pPr>
            <a:endParaRPr lang="en-US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3929090" cy="1763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2571736" y="500042"/>
            <a:ext cx="371477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1044" t="2476" r="27063" b="60670"/>
          <a:stretch>
            <a:fillRect/>
          </a:stretch>
        </p:blipFill>
        <p:spPr bwMode="auto">
          <a:xfrm>
            <a:off x="5953492" y="2214554"/>
            <a:ext cx="2761912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53447" t="15705" r="21747" b="28540"/>
          <a:stretch>
            <a:fillRect/>
          </a:stretch>
        </p:blipFill>
        <p:spPr bwMode="auto">
          <a:xfrm>
            <a:off x="428596" y="2428868"/>
            <a:ext cx="2572660" cy="4000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35" name="Straight Arrow Connector 34"/>
          <p:cNvCxnSpPr/>
          <p:nvPr/>
        </p:nvCxnSpPr>
        <p:spPr>
          <a:xfrm rot="5400000">
            <a:off x="2071670" y="3929066"/>
            <a:ext cx="2214578" cy="1928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1547664" y="2786058"/>
            <a:ext cx="2309956" cy="1579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80112" y="4869160"/>
            <a:ext cx="2349474" cy="131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339752" y="5085184"/>
            <a:ext cx="1800200" cy="1224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1714480" y="6072206"/>
            <a:ext cx="625272" cy="237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14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15705" r="21747" b="28540"/>
          <a:stretch>
            <a:fillRect/>
          </a:stretch>
        </p:blipFill>
        <p:spPr bwMode="auto">
          <a:xfrm>
            <a:off x="4859462" y="357166"/>
            <a:ext cx="3784504" cy="535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85752" y="326923"/>
            <a:ext cx="4143372" cy="245913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1" indent="-285750" algn="l" rt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Actions </a:t>
            </a:r>
            <a:endParaRPr lang="en-US" sz="17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Extends thigh, some lateral rotation (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main extensor of the hip joint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2-Plays an important role in climbing upstairs and cycling</a:t>
            </a:r>
          </a:p>
          <a:p>
            <a:pPr marL="742950" lvl="1" indent="-285750" algn="l" rtl="0">
              <a:spcBef>
                <a:spcPct val="2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Supports the Extended knee joint through 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Iliotibial tract</a:t>
            </a:r>
            <a:endParaRPr lang="en-US" sz="1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2" y="3717032"/>
            <a:ext cx="4000496" cy="70788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1" indent="-285750" algn="l" rt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Inferior gluteal nerve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L5;S1,2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142852"/>
            <a:ext cx="5500726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STRUCTURES UNDER THE COVER OF GLUTEUS MAXIMUS MUSCLE 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10035" r="25000" b="13421"/>
          <a:stretch>
            <a:fillRect/>
          </a:stretch>
        </p:blipFill>
        <p:spPr bwMode="auto">
          <a:xfrm>
            <a:off x="4748080" y="571480"/>
            <a:ext cx="3610134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 rot="21043833">
            <a:off x="157808" y="154810"/>
            <a:ext cx="1884360" cy="33855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A- Bony structures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700939">
            <a:off x="1152155" y="764704"/>
            <a:ext cx="3361177" cy="923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1-Greater trochanter and bursa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2-Gluteal tuberosity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3-Ischial tuberosity and bursa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700939">
            <a:off x="1398556" y="1936444"/>
            <a:ext cx="2779607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Sacrotuberous ligament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Scrospinous ligament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0863133">
            <a:off x="235317" y="1451224"/>
            <a:ext cx="1594579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Ligaments</a:t>
            </a:r>
          </a:p>
        </p:txBody>
      </p:sp>
      <p:sp>
        <p:nvSpPr>
          <p:cNvPr id="8" name="TextBox 7"/>
          <p:cNvSpPr txBox="1"/>
          <p:nvPr/>
        </p:nvSpPr>
        <p:spPr>
          <a:xfrm rot="20351907">
            <a:off x="92869" y="2249563"/>
            <a:ext cx="1353662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C- Muscles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700939">
            <a:off x="1053963" y="2817716"/>
            <a:ext cx="3223307" cy="8617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1- Gluteus medius and minimus </a:t>
            </a:r>
          </a:p>
          <a:p>
            <a:pPr algn="l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2-Short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Lateral rotator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muscles (6)</a:t>
            </a:r>
          </a:p>
          <a:p>
            <a:pPr algn="l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3- origin of the hamstring muscles</a:t>
            </a:r>
          </a:p>
        </p:txBody>
      </p:sp>
      <p:sp>
        <p:nvSpPr>
          <p:cNvPr id="12" name="TextBox 11"/>
          <p:cNvSpPr txBox="1"/>
          <p:nvPr/>
        </p:nvSpPr>
        <p:spPr>
          <a:xfrm rot="20400677">
            <a:off x="242014" y="3475846"/>
            <a:ext cx="1175105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D- Vessels </a:t>
            </a:r>
          </a:p>
        </p:txBody>
      </p:sp>
      <p:sp>
        <p:nvSpPr>
          <p:cNvPr id="13" name="TextBox 12"/>
          <p:cNvSpPr txBox="1"/>
          <p:nvPr/>
        </p:nvSpPr>
        <p:spPr>
          <a:xfrm rot="765757">
            <a:off x="1070789" y="4027581"/>
            <a:ext cx="2935419" cy="923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Superior gluteal vessels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inferior gluteal vessels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 Internal pudendal vessels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665745">
            <a:off x="168824" y="4769776"/>
            <a:ext cx="1285568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 Nerves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700939">
            <a:off x="927519" y="5413030"/>
            <a:ext cx="3742819" cy="10772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1- Superior and inferior gluteal nerve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2- Sciatic nerve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3- Pudendal nerve</a:t>
            </a:r>
          </a:p>
          <a:p>
            <a:pPr algn="l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4- Posterior cutaneous nerve of the thigh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00939">
            <a:off x="4416529" y="5996522"/>
            <a:ext cx="2840329" cy="5847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5- Nerve to obturator internus</a:t>
            </a:r>
          </a:p>
          <a:p>
            <a:pPr algn="l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6- Nerve to quadratus femoris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yogatuneup.com/blog/wp-content/uploads/2011/03/Glut_TFL_ITban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781452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56959" y="181253"/>
            <a:ext cx="3857851" cy="4001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000" b="1" i="1" spc="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Tensor fasciae latae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5" y="914400"/>
            <a:ext cx="4143371" cy="3816429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Iliac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crest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Insertion</a:t>
            </a:r>
          </a:p>
          <a:p>
            <a:pPr algn="ctr" rtl="0"/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Iliotibial tract</a:t>
            </a:r>
          </a:p>
          <a:p>
            <a:pPr algn="ctr" rtl="0"/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</a:p>
          <a:p>
            <a:pPr algn="ctr" rtl="0"/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 gluteus maximus in extending the knee joint</a:t>
            </a:r>
          </a:p>
          <a:p>
            <a:pPr algn="ctr" rt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Nerve supply</a:t>
            </a:r>
          </a:p>
          <a:p>
            <a:pPr algn="ctr" rtl="0"/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Superior gluteal nerve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L4,5</a:t>
            </a:r>
          </a:p>
        </p:txBody>
      </p:sp>
    </p:spTree>
    <p:extLst>
      <p:ext uri="{BB962C8B-B14F-4D97-AF65-F5344CB8AC3E}">
        <p14:creationId xmlns="" xmlns:p14="http://schemas.microsoft.com/office/powerpoint/2010/main" val="30898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9665</TotalTime>
  <Words>1505</Words>
  <Application>Microsoft Office PowerPoint</Application>
  <PresentationFormat>On-screen Show (4:3)</PresentationFormat>
  <Paragraphs>222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544</cp:revision>
  <dcterms:created xsi:type="dcterms:W3CDTF">2012-01-14T22:25:28Z</dcterms:created>
  <dcterms:modified xsi:type="dcterms:W3CDTF">2015-02-10T16:09:01Z</dcterms:modified>
</cp:coreProperties>
</file>