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5" r:id="rId1"/>
  </p:sldMasterIdLst>
  <p:notesMasterIdLst>
    <p:notesMasterId r:id="rId21"/>
  </p:notesMasterIdLst>
  <p:sldIdLst>
    <p:sldId id="428" r:id="rId2"/>
    <p:sldId id="424" r:id="rId3"/>
    <p:sldId id="410" r:id="rId4"/>
    <p:sldId id="425" r:id="rId5"/>
    <p:sldId id="411" r:id="rId6"/>
    <p:sldId id="412" r:id="rId7"/>
    <p:sldId id="426" r:id="rId8"/>
    <p:sldId id="413" r:id="rId9"/>
    <p:sldId id="427" r:id="rId10"/>
    <p:sldId id="414" r:id="rId11"/>
    <p:sldId id="415" r:id="rId12"/>
    <p:sldId id="416" r:id="rId13"/>
    <p:sldId id="417" r:id="rId14"/>
    <p:sldId id="418" r:id="rId15"/>
    <p:sldId id="419" r:id="rId16"/>
    <p:sldId id="420" r:id="rId17"/>
    <p:sldId id="421" r:id="rId18"/>
    <p:sldId id="422" r:id="rId19"/>
    <p:sldId id="423" r:id="rId20"/>
  </p:sldIdLst>
  <p:sldSz cx="9144000" cy="6858000" type="screen4x3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0678" autoAdjust="0"/>
  </p:normalViewPr>
  <p:slideViewPr>
    <p:cSldViewPr>
      <p:cViewPr>
        <p:scale>
          <a:sx n="70" d="100"/>
          <a:sy n="70" d="100"/>
        </p:scale>
        <p:origin x="-1386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8A45282-03C7-4985-B6D9-2ADCE4BFA98F}" type="datetimeFigureOut">
              <a:rPr lang="ar-JO" smtClean="0"/>
              <a:pPr/>
              <a:t>21/04/1436</a:t>
            </a:fld>
            <a:endParaRPr lang="ar-J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682BD9B-B0E4-4CBE-A905-6BCDC0C20B91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="" xmlns:p14="http://schemas.microsoft.com/office/powerpoint/2010/main" val="4270827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2BD9B-B0E4-4CBE-A905-6BCDC0C20B91}" type="slidenum">
              <a:rPr lang="ar-JO" smtClean="0"/>
              <a:pPr/>
              <a:t>9</a:t>
            </a:fld>
            <a:endParaRPr lang="ar-J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2BD9B-B0E4-4CBE-A905-6BCDC0C20B91}" type="slidenum">
              <a:rPr lang="ar-JO" smtClean="0"/>
              <a:pPr/>
              <a:t>14</a:t>
            </a:fld>
            <a:endParaRPr lang="ar-J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D869576-387C-44A1-9852-D5A51D2195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F88000A-46EC-4B7E-8BEE-BADD9C8F6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69576-387C-44A1-9852-D5A51D2195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000A-46EC-4B7E-8BEE-BADD9C8F6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69576-387C-44A1-9852-D5A51D2195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000A-46EC-4B7E-8BEE-BADD9C8F6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D869576-387C-44A1-9852-D5A51D2195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F88000A-46EC-4B7E-8BEE-BADD9C8F6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D869576-387C-44A1-9852-D5A51D2195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F88000A-46EC-4B7E-8BEE-BADD9C8F6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69576-387C-44A1-9852-D5A51D2195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000A-46EC-4B7E-8BEE-BADD9C8F6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69576-387C-44A1-9852-D5A51D2195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000A-46EC-4B7E-8BEE-BADD9C8F6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D869576-387C-44A1-9852-D5A51D2195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F88000A-46EC-4B7E-8BEE-BADD9C8F6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69576-387C-44A1-9852-D5A51D2195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000A-46EC-4B7E-8BEE-BADD9C8F6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D869576-387C-44A1-9852-D5A51D2195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F88000A-46EC-4B7E-8BEE-BADD9C8F6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D869576-387C-44A1-9852-D5A51D2195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F88000A-46EC-4B7E-8BEE-BADD9C8F6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rtl="0"/>
            <a:fld id="{FD869576-387C-44A1-9852-D5A51D2195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2/10/2015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rtl="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rtl="0"/>
            <a:fld id="{BF88000A-46EC-4B7E-8BEE-BADD9C8F6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285720" y="3214686"/>
            <a:ext cx="2286016" cy="1754326"/>
          </a:xfrm>
          <a:prstGeom prst="rect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Posteriorly: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rtl="0"/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1-Psoas major muscle,  which separates it from the 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hip joint</a:t>
            </a:r>
            <a:endParaRPr lang="en-US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857884" y="785794"/>
            <a:ext cx="1928826" cy="4093428"/>
          </a:xfrm>
          <a:prstGeom prst="rect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rtl="0"/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Medially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: the femoral vein lies </a:t>
            </a:r>
            <a:r>
              <a:rPr lang="en-US" sz="2000" b="1" i="1" u="sng" dirty="0" smtClean="0">
                <a:latin typeface="Times New Roman" pitchFamily="18" charset="0"/>
                <a:cs typeface="Times New Roman" pitchFamily="18" charset="0"/>
              </a:rPr>
              <a:t>medial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to the artery in the upper part of the femoral triangle,  then it lies </a:t>
            </a:r>
            <a:r>
              <a:rPr lang="en-US" sz="2000" b="1" i="1" u="sng" dirty="0" smtClean="0">
                <a:latin typeface="Times New Roman" pitchFamily="18" charset="0"/>
                <a:cs typeface="Times New Roman" pitchFamily="18" charset="0"/>
              </a:rPr>
              <a:t>posteromedial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and finally </a:t>
            </a:r>
            <a:r>
              <a:rPr lang="en-US" sz="2000" b="1" i="1" u="sng" dirty="0" smtClean="0">
                <a:latin typeface="Times New Roman" pitchFamily="18" charset="0"/>
                <a:cs typeface="Times New Roman" pitchFamily="18" charset="0"/>
              </a:rPr>
              <a:t>posterior t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o the artery at the apex of the femoral triangle</a:t>
            </a:r>
            <a:endParaRPr lang="ar-JO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285728"/>
            <a:ext cx="2857520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Rectangle 66"/>
          <p:cNvSpPr/>
          <p:nvPr/>
        </p:nvSpPr>
        <p:spPr>
          <a:xfrm>
            <a:off x="214282" y="928670"/>
            <a:ext cx="2376264" cy="923330"/>
          </a:xfrm>
          <a:prstGeom prst="rect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b="1" i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Laterally</a:t>
            </a:r>
            <a:r>
              <a:rPr lang="en-US" i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 rtl="0"/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The femoral  nerve and</a:t>
            </a:r>
          </a:p>
          <a:p>
            <a:pPr algn="ctr" rtl="0"/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Its branches.</a:t>
            </a:r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Dr.Amjad shatarat</a:t>
            </a:r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rot="10800000">
            <a:off x="4000496" y="4000504"/>
            <a:ext cx="2214578" cy="71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0800000">
            <a:off x="4429124" y="1500174"/>
            <a:ext cx="1500198" cy="1428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>
            <a:off x="4214810" y="2928934"/>
            <a:ext cx="1785950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48680"/>
            <a:ext cx="9144000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Femoral Artery Catheterization</a:t>
            </a:r>
          </a:p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1-Fine catheter can be inserted into the femoral artery as it descends through the femoral triangle. 2-The catheter is guided under fluoroscopic view along the external and common iliac arteries into the aorta. </a:t>
            </a:r>
          </a:p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3-The catheter can then be passed into </a:t>
            </a:r>
            <a:r>
              <a:rPr lang="en-US" i="1" u="sng" dirty="0" smtClean="0">
                <a:latin typeface="Times New Roman" pitchFamily="18" charset="0"/>
                <a:cs typeface="Times New Roman" pitchFamily="18" charset="0"/>
              </a:rPr>
              <a:t>the inferior mesenteric, superior mesenteric, celiac, or renal arteries. </a:t>
            </a:r>
          </a:p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4-Contrast medium can then be injected into the artery under examination and a permanent record obtained by taking a radiograph.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924944"/>
            <a:ext cx="9144000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Femoral Vein Catheterization</a:t>
            </a:r>
          </a:p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1-Femoral vein catheterization is used when rapid access to a large vein is needed. </a:t>
            </a:r>
          </a:p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2-The femoral vein has a constant relationship to the medial side of the femoral artery just below the inguinal ligament and is easily cannulated. </a:t>
            </a:r>
          </a:p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3- Because of the high incidence of thrombosis with the possibility of fatal pulmonary embolism, the catheter should be removed once the patient is stabilized.</a:t>
            </a:r>
          </a:p>
          <a:p>
            <a:pPr algn="l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Anatomy of the Procedure</a:t>
            </a:r>
          </a:p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1-The skin of the thigh below the inguinal ligament is supplied by the genitofemoral nerve; this nerve is blocked with a local anesthetic.</a:t>
            </a:r>
          </a:p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2-The femoral pulse is palpated midway between the anterior superior iliac spine and the symphysis pubis, and the femoral vein lies immediately medial to it.</a:t>
            </a:r>
          </a:p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3-At a site about two fingerbreadths below the inguinal ligament, the needle is inserted into the femoral vein.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15616" y="-27384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Because the femoral artery </a:t>
            </a:r>
            <a:r>
              <a:rPr lang="en-US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lies in the femoral triangle  </a:t>
            </a:r>
            <a:r>
              <a:rPr lang="en-US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superficial</a:t>
            </a:r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algn="ctr"/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The following procedure can be done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53263" y="404664"/>
            <a:ext cx="1861407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Read only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Dr.Amjad shatarat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282" y="270760"/>
            <a:ext cx="3491880" cy="4801314"/>
          </a:xfrm>
          <a:prstGeom prst="rect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6- Branches of the femoral artery</a:t>
            </a:r>
          </a:p>
          <a:p>
            <a:pPr algn="ctr" rtl="0"/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rtl="0"/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rtl="0"/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THREE superficial branches and TWO deep branch</a:t>
            </a:r>
          </a:p>
          <a:p>
            <a:pPr algn="ctr" rtl="0"/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I-Superficial branches</a:t>
            </a:r>
          </a:p>
          <a:p>
            <a:pPr marL="342900" indent="-342900" algn="ctr" rtl="0"/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1-The superficial circumflex iliac artery</a:t>
            </a:r>
          </a:p>
          <a:p>
            <a:pPr algn="l" rtl="0"/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2-The superficial epigastric artery</a:t>
            </a:r>
          </a:p>
          <a:p>
            <a:pPr algn="l" rtl="0"/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3-The superficial external pudendal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357166"/>
            <a:ext cx="4572032" cy="58579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7" name="Rectangle 6"/>
          <p:cNvSpPr/>
          <p:nvPr/>
        </p:nvSpPr>
        <p:spPr>
          <a:xfrm>
            <a:off x="285720" y="5572140"/>
            <a:ext cx="4572000" cy="646331"/>
          </a:xfrm>
          <a:prstGeom prst="rect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They supply cutaneous regions of the upper thigh, lower abdomen, and perineum.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2071670" y="5000636"/>
            <a:ext cx="48463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4282" y="814312"/>
            <a:ext cx="3489188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 In the femoral triangle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Dr.Amjad shatarat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Dr.Amjad shatarat</a:t>
            </a:r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8641"/>
            <a:ext cx="6912767" cy="5832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008" y="31844"/>
            <a:ext cx="4428554" cy="5478423"/>
          </a:xfrm>
          <a:prstGeom prst="rect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II- DEEP BRANCHES</a:t>
            </a:r>
          </a:p>
          <a:p>
            <a:pPr algn="ctr" rtl="0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1-The deep external pudendal artery</a:t>
            </a:r>
          </a:p>
          <a:p>
            <a:pPr algn="ctr" rtl="0"/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2-The profunda femoris artery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Deep artery of thigh)</a:t>
            </a:r>
          </a:p>
          <a:p>
            <a:pPr algn="l" rtl="0"/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 rtl="0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arises from the lateral side of the femoral artery about </a:t>
            </a:r>
          </a:p>
          <a:p>
            <a:pPr algn="ctr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(4 cm) below the inguinal  ligament</a:t>
            </a:r>
          </a:p>
          <a:p>
            <a:pPr algn="ctr" rtl="0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it gives off:</a:t>
            </a:r>
          </a:p>
          <a:p>
            <a:pPr algn="ctr" rtl="0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2400" b="1" i="1" u="sng" dirty="0" smtClean="0">
                <a:latin typeface="Times New Roman" pitchFamily="18" charset="0"/>
                <a:cs typeface="Times New Roman" pitchFamily="18" charset="0"/>
              </a:rPr>
              <a:t> A)</a:t>
            </a:r>
          </a:p>
          <a:p>
            <a:pPr algn="l" rtl="0"/>
            <a:endParaRPr lang="en-US" sz="24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2400" b="1" i="1" u="sng" dirty="0" smtClean="0">
                <a:latin typeface="Times New Roman" pitchFamily="18" charset="0"/>
                <a:cs typeface="Times New Roman" pitchFamily="18" charset="0"/>
              </a:rPr>
              <a:t>B) The medial femoral circumflex artery</a:t>
            </a:r>
            <a:endParaRPr lang="ar-JO" sz="2400" b="1" i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85720" y="5681979"/>
            <a:ext cx="4176464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sz="2400" b="1" i="1" u="sng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i="1" u="sng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b="1" i="1" u="sng" dirty="0" smtClean="0">
                <a:latin typeface="Times New Roman" pitchFamily="18" charset="0"/>
                <a:cs typeface="Times New Roman" pitchFamily="18" charset="0"/>
              </a:rPr>
              <a:t>Perforating </a:t>
            </a:r>
            <a:r>
              <a:rPr lang="en-US" sz="2400" b="1" i="1" u="sng" dirty="0">
                <a:latin typeface="Times New Roman" pitchFamily="18" charset="0"/>
                <a:cs typeface="Times New Roman" pitchFamily="18" charset="0"/>
              </a:rPr>
              <a:t>arteries 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357158" y="3955325"/>
            <a:ext cx="36433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u="sng" dirty="0" smtClean="0">
                <a:latin typeface="Times New Roman" pitchFamily="18" charset="0"/>
                <a:cs typeface="Times New Roman" pitchFamily="18" charset="0"/>
              </a:rPr>
              <a:t>lateral femoral circumflex artery</a:t>
            </a:r>
            <a:endParaRPr lang="en-US" sz="2400" b="1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Dr.Amjad</a:t>
            </a:r>
            <a:r>
              <a:rPr lang="en-US" dirty="0" smtClean="0"/>
              <a:t> </a:t>
            </a:r>
            <a:r>
              <a:rPr lang="en-US" dirty="0" err="1" smtClean="0"/>
              <a:t>shatarat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85728"/>
            <a:ext cx="3563888" cy="57150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2" cstate="print"/>
          <a:srcRect l="24506" t="22320" r="43600" b="20036"/>
          <a:stretch>
            <a:fillRect/>
          </a:stretch>
        </p:blipFill>
        <p:spPr bwMode="auto">
          <a:xfrm>
            <a:off x="4211960" y="357166"/>
            <a:ext cx="4646320" cy="58579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0" y="3789040"/>
            <a:ext cx="42119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2-descending branch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connects with a branch of the popliteal artery near the knee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484784"/>
            <a:ext cx="42119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divides into three terminal branches: </a:t>
            </a:r>
          </a:p>
          <a:p>
            <a:pPr algn="l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1-ascending branch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supplies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the neck and head of the femur</a:t>
            </a:r>
            <a:r>
              <a:rPr lang="en-US" dirty="0" smtClean="0"/>
              <a:t>;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5013176"/>
            <a:ext cx="421196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3-transverse branch: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anastomoses with branches from the medial femoral circumflex artery, the inferior gluteal artery, and the first perforating artery to form the cruciate anastomosis around the hip.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21196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A) lateral femoral circumflex artery</a:t>
            </a:r>
            <a:r>
              <a:rPr lang="en-US" sz="20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Normally originates proximally from the lateral side of the profunda femoris artery , </a:t>
            </a:r>
            <a:r>
              <a:rPr lang="en-US" i="1" u="sng" dirty="0" smtClean="0">
                <a:latin typeface="Times New Roman" pitchFamily="18" charset="0"/>
                <a:cs typeface="Times New Roman" pitchFamily="18" charset="0"/>
              </a:rPr>
              <a:t>but may arise directly from the femoral artery </a:t>
            </a:r>
          </a:p>
          <a:p>
            <a:pPr algn="l"/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308304" y="4365104"/>
            <a:ext cx="1584176" cy="64633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Profunda femoris artery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43608" y="1196752"/>
            <a:ext cx="11272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Read only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5-Point Star 15"/>
          <p:cNvSpPr/>
          <p:nvPr/>
        </p:nvSpPr>
        <p:spPr>
          <a:xfrm>
            <a:off x="3851920" y="5034880"/>
            <a:ext cx="216024" cy="266328"/>
          </a:xfrm>
          <a:prstGeom prst="star5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3707904" y="3717032"/>
            <a:ext cx="216024" cy="266328"/>
          </a:xfrm>
          <a:prstGeom prst="star5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2267744" y="2010544"/>
            <a:ext cx="216024" cy="266328"/>
          </a:xfrm>
          <a:prstGeom prst="star5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Dr.Amjad shatarat</a:t>
            </a:r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928662" y="3429000"/>
            <a:ext cx="11272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Read only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57224" y="4643446"/>
            <a:ext cx="11272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Read only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3" y="285728"/>
            <a:ext cx="3281589" cy="54292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0" y="0"/>
            <a:ext cx="51480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B) The medial circumflex femoral artery </a:t>
            </a:r>
          </a:p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normally originates proximally from the posteromedial aspect of the  profunda femoris artery but may originate from the femoral artery </a:t>
            </a:r>
          </a:p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gives off 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904" y="2699628"/>
            <a:ext cx="5842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Ascending branch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shears in the trochonteric anastomosis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275692"/>
            <a:ext cx="5521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Transverse branch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shears in the cruciate anastomosis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436583"/>
            <a:ext cx="45720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Acetabular branch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which enters the hip joint through the acetabular notch and </a:t>
            </a:r>
            <a:r>
              <a:rPr lang="en-US" i="1" u="sng" dirty="0" smtClean="0">
                <a:latin typeface="Times New Roman" pitchFamily="18" charset="0"/>
                <a:cs typeface="Times New Roman" pitchFamily="18" charset="0"/>
              </a:rPr>
              <a:t>anastomoses with the acetabular branch of the 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obturator artery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933056"/>
            <a:ext cx="28083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b="1" i="1" u="sng" dirty="0" smtClean="0">
                <a:latin typeface="Times New Roman" pitchFamily="18" charset="0"/>
                <a:cs typeface="Times New Roman" pitchFamily="18" charset="0"/>
              </a:rPr>
              <a:t>Perforating </a:t>
            </a:r>
            <a:r>
              <a:rPr lang="en-US" sz="2000" b="1" i="1" u="sng" dirty="0">
                <a:latin typeface="Times New Roman" pitchFamily="18" charset="0"/>
                <a:cs typeface="Times New Roman" pitchFamily="18" charset="0"/>
              </a:rPr>
              <a:t>arteries </a:t>
            </a:r>
            <a:r>
              <a:rPr lang="en-US" sz="2000" u="sng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7786710" y="642918"/>
            <a:ext cx="1152128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profunda femoris artery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4365104"/>
            <a:ext cx="61500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profunda femoris artery gives off perforating branches.</a:t>
            </a:r>
          </a:p>
          <a:p>
            <a:pPr algn="l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first three arteries arise as branches </a:t>
            </a:r>
          </a:p>
          <a:p>
            <a:pPr algn="l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of the profunda femoris artery, 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while the fourth one is </a:t>
            </a:r>
          </a:p>
          <a:p>
            <a:pPr algn="l" rtl="0"/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the termination of the profunda femoris artery</a:t>
            </a:r>
            <a:endParaRPr lang="en-US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59632" y="1124744"/>
            <a:ext cx="11272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Read only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Dr.Amjad shatarat</a:t>
            </a:r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000232" y="2357430"/>
            <a:ext cx="11272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Read only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2" cstate="print"/>
          <a:srcRect l="29231" t="2476" r="14660" b="12476"/>
          <a:stretch>
            <a:fillRect/>
          </a:stretch>
        </p:blipFill>
        <p:spPr bwMode="auto">
          <a:xfrm>
            <a:off x="4427984" y="0"/>
            <a:ext cx="47160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38681" t="2476" r="12298" b="15311"/>
          <a:stretch>
            <a:fillRect/>
          </a:stretch>
        </p:blipFill>
        <p:spPr bwMode="auto">
          <a:xfrm>
            <a:off x="-108520" y="0"/>
            <a:ext cx="44999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Dr.Amjad shatarat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816" y="528348"/>
            <a:ext cx="3779912" cy="1200329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the lower part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its course,</a:t>
            </a:r>
          </a:p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the femoral artery passes behind the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sartorius ( deep)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muscle in the subsartorial canal (adductor canal).</a:t>
            </a:r>
            <a:endParaRPr lang="ar-JO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 l="34053" t="1806" r="19879" b="5000"/>
          <a:stretch>
            <a:fillRect/>
          </a:stretch>
        </p:blipFill>
        <p:spPr bwMode="auto">
          <a:xfrm>
            <a:off x="4286248" y="285752"/>
            <a:ext cx="4071966" cy="5643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10" name="TextBox 9"/>
          <p:cNvSpPr txBox="1"/>
          <p:nvPr/>
        </p:nvSpPr>
        <p:spPr>
          <a:xfrm>
            <a:off x="2855382" y="2229156"/>
            <a:ext cx="184731" cy="369332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21675" y="1725100"/>
            <a:ext cx="3281668" cy="646331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Relations of the femoral artery</a:t>
            </a:r>
          </a:p>
          <a:p>
            <a:pPr algn="ctr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 the subsartorial canal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1816" y="2531930"/>
            <a:ext cx="3850413" cy="1754326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Anteriomedially:</a:t>
            </a:r>
          </a:p>
          <a:p>
            <a:pPr algn="ctr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Skin and fascia</a:t>
            </a:r>
          </a:p>
          <a:p>
            <a:pPr algn="ctr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Sartorius muscle and fibrous roof </a:t>
            </a:r>
          </a:p>
          <a:p>
            <a:pPr algn="ctr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of the canal</a:t>
            </a:r>
          </a:p>
          <a:p>
            <a:pPr algn="ctr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Saphenous nerve which crosses from</a:t>
            </a:r>
          </a:p>
          <a:p>
            <a:pPr algn="ctr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lateral to medial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4867" y="4474178"/>
            <a:ext cx="2576346" cy="923330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Anterolaterally: </a:t>
            </a:r>
          </a:p>
          <a:p>
            <a:pPr algn="ctr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vastus medialis</a:t>
            </a:r>
          </a:p>
          <a:p>
            <a:pPr algn="ctr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Nerve to vastus medialis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04231" y="5997379"/>
            <a:ext cx="1479892" cy="646331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Posteriorly: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femoral vein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605344" y="3669316"/>
            <a:ext cx="187220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sp>
        <p:nvSpPr>
          <p:cNvPr id="15" name="TextBox 14"/>
          <p:cNvSpPr txBox="1"/>
          <p:nvPr/>
        </p:nvSpPr>
        <p:spPr>
          <a:xfrm rot="1597076">
            <a:off x="3064575" y="334635"/>
            <a:ext cx="1127232" cy="369332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Read only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Dr.Amjad shatarat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99" y="35332"/>
            <a:ext cx="5694829" cy="369332"/>
          </a:xfrm>
          <a:prstGeom prst="rect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r" rtl="0">
              <a:buFont typeface="Wingdings" pitchFamily="2" charset="2"/>
              <a:buChar char="v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Branches of the femoral artery  in the  adductor canal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04664"/>
            <a:ext cx="3367268" cy="646331"/>
          </a:xfrm>
          <a:prstGeom prst="rect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It  gives off only one branch</a:t>
            </a:r>
          </a:p>
          <a:p>
            <a:pPr algn="ctr"/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The descending genicular artery</a:t>
            </a:r>
            <a:endParaRPr lang="en-US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7190" y="2420888"/>
            <a:ext cx="3571868" cy="3139321"/>
          </a:xfrm>
          <a:prstGeom prst="rect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Obturator Artery</a:t>
            </a:r>
          </a:p>
          <a:p>
            <a:pPr algn="ctr" rtl="0"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obturator artery is a branch of the internal iliac artery</a:t>
            </a:r>
          </a:p>
          <a:p>
            <a:pPr algn="ctr" rtl="0"/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rtl="0"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It passes forward on the lateral wall of the pelvis and accompanies the obturator nerve </a:t>
            </a:r>
          </a:p>
          <a:p>
            <a:pPr algn="ctr" rtl="0"/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rtl="0"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It gives off muscular branches and an articular branch to the hip joint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82691" y="1124744"/>
            <a:ext cx="5985806" cy="954107"/>
          </a:xfrm>
          <a:prstGeom prst="rect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Other arteries that shear in the blood </a:t>
            </a:r>
          </a:p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Supply of the lower limb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8721" t="32715" r="17023" b="20036"/>
          <a:stretch>
            <a:fillRect/>
          </a:stretch>
        </p:blipFill>
        <p:spPr bwMode="auto">
          <a:xfrm>
            <a:off x="4211960" y="2060848"/>
            <a:ext cx="3931940" cy="3439854"/>
          </a:xfrm>
          <a:prstGeom prst="rect">
            <a:avLst/>
          </a:prstGeom>
          <a:ln w="28575">
            <a:solidFill>
              <a:srgbClr val="002060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cxnSp>
        <p:nvCxnSpPr>
          <p:cNvPr id="8" name="Straight Arrow Connector 7"/>
          <p:cNvCxnSpPr/>
          <p:nvPr/>
        </p:nvCxnSpPr>
        <p:spPr>
          <a:xfrm>
            <a:off x="2915816" y="2636912"/>
            <a:ext cx="3656448" cy="863526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ln w="28575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smtClean="0"/>
              <a:t>Dr.Amjad shatarat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Dr.Amjad shatarat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00166" y="803017"/>
            <a:ext cx="6143668" cy="2554545"/>
          </a:xfrm>
          <a:prstGeom prst="rect">
            <a:avLst/>
          </a:prstGeom>
          <a:ln w="571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Adductor canal</a:t>
            </a:r>
          </a:p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(Subsartorial)</a:t>
            </a:r>
          </a:p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or</a:t>
            </a:r>
          </a:p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Hunter’s canal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2910" y="3931042"/>
            <a:ext cx="7572428" cy="1569660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John 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Hunter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described the exposure and ligation of the femoral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artery in this canal for aneurysm of the popliteal artery; this method has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advantage that the artery at this site is healthy and will not tear when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tied, as may happen if ligation is attempted immediately above the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aneurysm.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31003" t="24210" r="22338" b="13421"/>
          <a:stretch>
            <a:fillRect/>
          </a:stretch>
        </p:blipFill>
        <p:spPr bwMode="auto">
          <a:xfrm>
            <a:off x="3714744" y="285728"/>
            <a:ext cx="4857784" cy="52092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Freeform 7"/>
          <p:cNvSpPr/>
          <p:nvPr/>
        </p:nvSpPr>
        <p:spPr>
          <a:xfrm>
            <a:off x="5138382" y="2838734"/>
            <a:ext cx="1089546" cy="1276066"/>
          </a:xfrm>
          <a:custGeom>
            <a:avLst/>
            <a:gdLst>
              <a:gd name="connsiteX0" fmla="*/ 375314 w 1089546"/>
              <a:gd name="connsiteY0" fmla="*/ 586854 h 1276066"/>
              <a:gd name="connsiteX1" fmla="*/ 539087 w 1089546"/>
              <a:gd name="connsiteY1" fmla="*/ 696036 h 1276066"/>
              <a:gd name="connsiteX2" fmla="*/ 539087 w 1089546"/>
              <a:gd name="connsiteY2" fmla="*/ 696036 h 1276066"/>
              <a:gd name="connsiteX3" fmla="*/ 798394 w 1089546"/>
              <a:gd name="connsiteY3" fmla="*/ 764275 h 1276066"/>
              <a:gd name="connsiteX4" fmla="*/ 948519 w 1089546"/>
              <a:gd name="connsiteY4" fmla="*/ 764275 h 1276066"/>
              <a:gd name="connsiteX5" fmla="*/ 1084997 w 1089546"/>
              <a:gd name="connsiteY5" fmla="*/ 791570 h 1276066"/>
              <a:gd name="connsiteX6" fmla="*/ 921224 w 1089546"/>
              <a:gd name="connsiteY6" fmla="*/ 805218 h 1276066"/>
              <a:gd name="connsiteX7" fmla="*/ 784746 w 1089546"/>
              <a:gd name="connsiteY7" fmla="*/ 941696 h 1276066"/>
              <a:gd name="connsiteX8" fmla="*/ 675564 w 1089546"/>
              <a:gd name="connsiteY8" fmla="*/ 1091821 h 1276066"/>
              <a:gd name="connsiteX9" fmla="*/ 416257 w 1089546"/>
              <a:gd name="connsiteY9" fmla="*/ 1214651 h 1276066"/>
              <a:gd name="connsiteX10" fmla="*/ 156949 w 1089546"/>
              <a:gd name="connsiteY10" fmla="*/ 1269242 h 1276066"/>
              <a:gd name="connsiteX11" fmla="*/ 34119 w 1089546"/>
              <a:gd name="connsiteY11" fmla="*/ 1255594 h 1276066"/>
              <a:gd name="connsiteX12" fmla="*/ 34119 w 1089546"/>
              <a:gd name="connsiteY12" fmla="*/ 1146412 h 1276066"/>
              <a:gd name="connsiteX13" fmla="*/ 6824 w 1089546"/>
              <a:gd name="connsiteY13" fmla="*/ 996287 h 1276066"/>
              <a:gd name="connsiteX14" fmla="*/ 6824 w 1089546"/>
              <a:gd name="connsiteY14" fmla="*/ 764275 h 1276066"/>
              <a:gd name="connsiteX15" fmla="*/ 47767 w 1089546"/>
              <a:gd name="connsiteY15" fmla="*/ 559559 h 1276066"/>
              <a:gd name="connsiteX16" fmla="*/ 116006 w 1089546"/>
              <a:gd name="connsiteY16" fmla="*/ 436729 h 1276066"/>
              <a:gd name="connsiteX17" fmla="*/ 143302 w 1089546"/>
              <a:gd name="connsiteY17" fmla="*/ 272956 h 1276066"/>
              <a:gd name="connsiteX18" fmla="*/ 197893 w 1089546"/>
              <a:gd name="connsiteY18" fmla="*/ 68239 h 1276066"/>
              <a:gd name="connsiteX19" fmla="*/ 225188 w 1089546"/>
              <a:gd name="connsiteY19" fmla="*/ 0 h 1276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89546" h="1276066">
                <a:moveTo>
                  <a:pt x="375314" y="586854"/>
                </a:moveTo>
                <a:lnTo>
                  <a:pt x="539087" y="696036"/>
                </a:lnTo>
                <a:lnTo>
                  <a:pt x="539087" y="696036"/>
                </a:lnTo>
                <a:cubicBezTo>
                  <a:pt x="582305" y="707409"/>
                  <a:pt x="730155" y="752902"/>
                  <a:pt x="798394" y="764275"/>
                </a:cubicBezTo>
                <a:cubicBezTo>
                  <a:pt x="866633" y="775648"/>
                  <a:pt x="900752" y="759726"/>
                  <a:pt x="948519" y="764275"/>
                </a:cubicBezTo>
                <a:cubicBezTo>
                  <a:pt x="996286" y="768824"/>
                  <a:pt x="1089546" y="784746"/>
                  <a:pt x="1084997" y="791570"/>
                </a:cubicBezTo>
                <a:cubicBezTo>
                  <a:pt x="1080448" y="798394"/>
                  <a:pt x="971266" y="780197"/>
                  <a:pt x="921224" y="805218"/>
                </a:cubicBezTo>
                <a:cubicBezTo>
                  <a:pt x="871182" y="830239"/>
                  <a:pt x="825689" y="893929"/>
                  <a:pt x="784746" y="941696"/>
                </a:cubicBezTo>
                <a:cubicBezTo>
                  <a:pt x="743803" y="989463"/>
                  <a:pt x="736979" y="1046328"/>
                  <a:pt x="675564" y="1091821"/>
                </a:cubicBezTo>
                <a:cubicBezTo>
                  <a:pt x="614149" y="1137314"/>
                  <a:pt x="502693" y="1185081"/>
                  <a:pt x="416257" y="1214651"/>
                </a:cubicBezTo>
                <a:cubicBezTo>
                  <a:pt x="329821" y="1244221"/>
                  <a:pt x="220639" y="1262418"/>
                  <a:pt x="156949" y="1269242"/>
                </a:cubicBezTo>
                <a:cubicBezTo>
                  <a:pt x="93259" y="1276066"/>
                  <a:pt x="54591" y="1276066"/>
                  <a:pt x="34119" y="1255594"/>
                </a:cubicBezTo>
                <a:cubicBezTo>
                  <a:pt x="13647" y="1235122"/>
                  <a:pt x="38668" y="1189630"/>
                  <a:pt x="34119" y="1146412"/>
                </a:cubicBezTo>
                <a:cubicBezTo>
                  <a:pt x="29570" y="1103194"/>
                  <a:pt x="11373" y="1059976"/>
                  <a:pt x="6824" y="996287"/>
                </a:cubicBezTo>
                <a:cubicBezTo>
                  <a:pt x="2275" y="932598"/>
                  <a:pt x="0" y="837063"/>
                  <a:pt x="6824" y="764275"/>
                </a:cubicBezTo>
                <a:cubicBezTo>
                  <a:pt x="13648" y="691487"/>
                  <a:pt x="29570" y="614150"/>
                  <a:pt x="47767" y="559559"/>
                </a:cubicBezTo>
                <a:cubicBezTo>
                  <a:pt x="65964" y="504968"/>
                  <a:pt x="100084" y="484496"/>
                  <a:pt x="116006" y="436729"/>
                </a:cubicBezTo>
                <a:cubicBezTo>
                  <a:pt x="131929" y="388962"/>
                  <a:pt x="129654" y="334371"/>
                  <a:pt x="143302" y="272956"/>
                </a:cubicBezTo>
                <a:cubicBezTo>
                  <a:pt x="156950" y="211541"/>
                  <a:pt x="184245" y="113732"/>
                  <a:pt x="197893" y="68239"/>
                </a:cubicBezTo>
                <a:cubicBezTo>
                  <a:pt x="211541" y="22746"/>
                  <a:pt x="218364" y="11373"/>
                  <a:pt x="225188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786314" y="5715016"/>
            <a:ext cx="3000364" cy="4308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Transverse section through the middle of the right thigh as seen from above</a:t>
            </a:r>
            <a:endParaRPr lang="en-US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9267" y="4643446"/>
            <a:ext cx="2662535" cy="1569660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1-Anteromedial wall</a:t>
            </a:r>
          </a:p>
          <a:p>
            <a:pPr algn="ctr" rtl="0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2-Posterior wall</a:t>
            </a:r>
          </a:p>
          <a:p>
            <a:pPr algn="ctr" rtl="0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3-Lateral wall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86446" y="357166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anterior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>
          <a:xfrm rot="5400000">
            <a:off x="8072462" y="2714620"/>
            <a:ext cx="1428760" cy="428628"/>
          </a:xfrm>
        </p:spPr>
        <p:txBody>
          <a:bodyPr/>
          <a:lstStyle/>
          <a:p>
            <a:r>
              <a:rPr lang="en-US" smtClean="0"/>
              <a:t>Dr.Amjad shatarat</a:t>
            </a: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14314" y="799911"/>
            <a:ext cx="3214678" cy="1200329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is an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intermuscular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cleft situated on 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the medial aspect of the middle third of the thigh beneath the </a:t>
            </a:r>
            <a:r>
              <a:rPr lang="en-US" b="1" i="1" u="sng" dirty="0" err="1" smtClean="0">
                <a:latin typeface="Times New Roman" pitchFamily="18" charset="0"/>
                <a:cs typeface="Times New Roman" pitchFamily="18" charset="0"/>
              </a:rPr>
              <a:t>sartorius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 muscle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14282" y="2143116"/>
            <a:ext cx="3071834" cy="2308324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It commences above at the apex of the femoral triangle and ends below at the opening in the adductor magnus. </a:t>
            </a:r>
          </a:p>
          <a:p>
            <a:pPr algn="ctr" rtl="0"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 cross section it is triangular,  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having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57158" y="214290"/>
            <a:ext cx="3219791" cy="369332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Adductor (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Subsartorial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 Canal</a:t>
            </a:r>
          </a:p>
        </p:txBody>
      </p:sp>
      <p:cxnSp>
        <p:nvCxnSpPr>
          <p:cNvPr id="25" name="Straight Connector 24"/>
          <p:cNvCxnSpPr>
            <a:stCxn id="23" idx="3"/>
          </p:cNvCxnSpPr>
          <p:nvPr/>
        </p:nvCxnSpPr>
        <p:spPr>
          <a:xfrm flipH="1">
            <a:off x="3500430" y="398956"/>
            <a:ext cx="76519" cy="238710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500430" y="2786058"/>
            <a:ext cx="1785950" cy="71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31003" t="24210" r="22338" b="13421"/>
          <a:stretch>
            <a:fillRect/>
          </a:stretch>
        </p:blipFill>
        <p:spPr bwMode="auto">
          <a:xfrm>
            <a:off x="2357422" y="791518"/>
            <a:ext cx="4857784" cy="52092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214314" y="258055"/>
            <a:ext cx="3286116" cy="1384995"/>
          </a:xfrm>
          <a:prstGeom prst="rect">
            <a:avLst/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i="1" u="sng" dirty="0" err="1" smtClean="0">
                <a:latin typeface="Times New Roman" pitchFamily="18" charset="0"/>
                <a:cs typeface="Times New Roman" pitchFamily="18" charset="0"/>
              </a:rPr>
              <a:t>Anteriomediall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 wall is formed by:</a:t>
            </a: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The sartorius muscle and fascia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 rot="20755946">
            <a:off x="125588" y="4397530"/>
            <a:ext cx="2849896" cy="1384995"/>
          </a:xfrm>
          <a:prstGeom prst="rect">
            <a:avLst/>
          </a:prstGeom>
          <a:ln w="571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The posterior wall is formed by:</a:t>
            </a:r>
          </a:p>
          <a:p>
            <a:pPr algn="ctr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The adductor longus and magnus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16200000" flipH="1">
            <a:off x="2428860" y="1857364"/>
            <a:ext cx="2071702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11" idx="2"/>
          </p:cNvCxnSpPr>
          <p:nvPr/>
        </p:nvCxnSpPr>
        <p:spPr>
          <a:xfrm rot="10800000" flipV="1">
            <a:off x="4214811" y="2163266"/>
            <a:ext cx="3162517" cy="83710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 rot="3045411">
            <a:off x="6334252" y="1334175"/>
            <a:ext cx="2872748" cy="1015663"/>
          </a:xfrm>
          <a:prstGeom prst="rect">
            <a:avLst/>
          </a:prstGeom>
          <a:ln w="571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The lateral wall is formed by:</a:t>
            </a: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The vastus medialis</a:t>
            </a:r>
            <a:endParaRPr lang="ar-JO" dirty="0"/>
          </a:p>
        </p:txBody>
      </p:sp>
      <p:cxnSp>
        <p:nvCxnSpPr>
          <p:cNvPr id="17" name="Straight Arrow Connector 16"/>
          <p:cNvCxnSpPr>
            <a:stCxn id="4" idx="3"/>
          </p:cNvCxnSpPr>
          <p:nvPr/>
        </p:nvCxnSpPr>
        <p:spPr>
          <a:xfrm flipV="1">
            <a:off x="2932750" y="3643314"/>
            <a:ext cx="1139184" cy="11003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572000" y="428604"/>
            <a:ext cx="992579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anterior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75170" y="6072206"/>
            <a:ext cx="1292341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en-US" b="1" dirty="0" smtClean="0"/>
              <a:t>posterior</a:t>
            </a:r>
            <a:endParaRPr lang="ar-JO" b="1" dirty="0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1675560" y="2747138"/>
            <a:ext cx="851515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medial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5400000">
            <a:off x="7058377" y="3045714"/>
            <a:ext cx="825867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lateral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31003" t="14760" r="22338" b="5861"/>
          <a:stretch>
            <a:fillRect/>
          </a:stretch>
        </p:blipFill>
        <p:spPr bwMode="auto">
          <a:xfrm>
            <a:off x="2357422" y="785794"/>
            <a:ext cx="4643470" cy="54292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6500826" y="4714884"/>
            <a:ext cx="178595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5-The deep lymph vessels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Dr.Amjad shatarat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43240" y="214290"/>
            <a:ext cx="3040255" cy="369332"/>
          </a:xfrm>
          <a:prstGeom prst="rect">
            <a:avLst/>
          </a:prstGeom>
          <a:ln w="571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adductor canal contains </a:t>
            </a:r>
            <a:endParaRPr lang="ar-JO" dirty="0"/>
          </a:p>
        </p:txBody>
      </p:sp>
      <p:sp>
        <p:nvSpPr>
          <p:cNvPr id="8" name="Rectangle 7"/>
          <p:cNvSpPr/>
          <p:nvPr/>
        </p:nvSpPr>
        <p:spPr>
          <a:xfrm rot="1198722">
            <a:off x="896102" y="1134553"/>
            <a:ext cx="1785950" cy="923330"/>
          </a:xfrm>
          <a:prstGeom prst="rect">
            <a:avLst/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1-The 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terminal part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of the femoral artery</a:t>
            </a:r>
          </a:p>
        </p:txBody>
      </p:sp>
      <p:cxnSp>
        <p:nvCxnSpPr>
          <p:cNvPr id="10" name="Straight Arrow Connector 9"/>
          <p:cNvCxnSpPr>
            <a:stCxn id="8" idx="3"/>
          </p:cNvCxnSpPr>
          <p:nvPr/>
        </p:nvCxnSpPr>
        <p:spPr>
          <a:xfrm>
            <a:off x="2628312" y="1901321"/>
            <a:ext cx="2015126" cy="195630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57158" y="2857496"/>
            <a:ext cx="2056973" cy="369332"/>
          </a:xfrm>
          <a:prstGeom prst="rect">
            <a:avLst/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2-The femoral vein</a:t>
            </a:r>
          </a:p>
        </p:txBody>
      </p:sp>
      <p:cxnSp>
        <p:nvCxnSpPr>
          <p:cNvPr id="13" name="Straight Arrow Connector 12"/>
          <p:cNvCxnSpPr>
            <a:stCxn id="11" idx="3"/>
          </p:cNvCxnSpPr>
          <p:nvPr/>
        </p:nvCxnSpPr>
        <p:spPr>
          <a:xfrm>
            <a:off x="2414131" y="3042162"/>
            <a:ext cx="2157869" cy="9583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14282" y="3643314"/>
            <a:ext cx="1928826" cy="646331"/>
          </a:xfrm>
          <a:prstGeom prst="rect">
            <a:avLst/>
          </a:prstGeom>
          <a:ln w="571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3-The saphenous nerve</a:t>
            </a:r>
          </a:p>
        </p:txBody>
      </p:sp>
      <p:cxnSp>
        <p:nvCxnSpPr>
          <p:cNvPr id="15" name="Straight Arrow Connector 14"/>
          <p:cNvCxnSpPr>
            <a:stCxn id="14" idx="3"/>
          </p:cNvCxnSpPr>
          <p:nvPr/>
        </p:nvCxnSpPr>
        <p:spPr>
          <a:xfrm>
            <a:off x="2143108" y="3966480"/>
            <a:ext cx="2500330" cy="3912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357950" y="3643314"/>
            <a:ext cx="2193389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4-The terminal part of the obturator nerve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5534585"/>
            <a:ext cx="6786578" cy="1323439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rtl="0"/>
            <a:r>
              <a:rPr lang="en-US" sz="1600" b="1" i="1" u="sng" dirty="0" smtClean="0">
                <a:latin typeface="Times New Roman" pitchFamily="18" charset="0"/>
                <a:cs typeface="Times New Roman" pitchFamily="18" charset="0"/>
              </a:rPr>
              <a:t>Subsartorial plexus of nerves: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Located on the fascia under the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sartorius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muscle and is formed by branches from</a:t>
            </a:r>
          </a:p>
          <a:p>
            <a:pPr algn="l" rtl="0"/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1-Medial cutaneous nerve of the thigh, Saphenous nerve and The anterior division of obturator nerve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857232"/>
            <a:ext cx="4429156" cy="55007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/>
          <p:cNvSpPr txBox="1"/>
          <p:nvPr/>
        </p:nvSpPr>
        <p:spPr>
          <a:xfrm>
            <a:off x="7000892" y="285728"/>
            <a:ext cx="1519008" cy="1908215"/>
          </a:xfrm>
          <a:prstGeom prst="rect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2-It 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lies midway between the 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anterior superior iliac spine 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b="1" i="1" u="sng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i="1" u="sng" dirty="0" err="1">
                <a:latin typeface="Times New Roman" pitchFamily="18" charset="0"/>
                <a:cs typeface="Times New Roman" pitchFamily="18" charset="0"/>
              </a:rPr>
              <a:t>symphysis</a:t>
            </a:r>
            <a:r>
              <a:rPr lang="en-US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pubis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5508104" y="3789040"/>
            <a:ext cx="2520280" cy="2376264"/>
          </a:xfrm>
          <a:prstGeom prst="straightConnector1">
            <a:avLst/>
          </a:prstGeom>
          <a:ln w="31750">
            <a:noFil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14282" y="1571612"/>
            <a:ext cx="1714512" cy="3416320"/>
          </a:xfrm>
          <a:prstGeom prst="rect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femoral artery </a:t>
            </a:r>
            <a:endParaRPr lang="en-US" sz="2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1- It enters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the thigh from behind the inguinal ligament as a continuation of </a:t>
            </a:r>
            <a:r>
              <a:rPr lang="en-US" b="1" i="1" u="sng" dirty="0">
                <a:latin typeface="Times New Roman" pitchFamily="18" charset="0"/>
                <a:cs typeface="Times New Roman" pitchFamily="18" charset="0"/>
              </a:rPr>
              <a:t>the external iliac artery.</a:t>
            </a:r>
            <a:endParaRPr lang="en-US" b="1" i="1" u="sng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4788024" y="2996952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>
          <a:xfrm rot="5400000">
            <a:off x="7036978" y="3784032"/>
            <a:ext cx="3200400" cy="272176"/>
          </a:xfrm>
        </p:spPr>
        <p:txBody>
          <a:bodyPr/>
          <a:lstStyle/>
          <a:p>
            <a:r>
              <a:rPr lang="en-US" smtClean="0"/>
              <a:t>Dr.Amjad shatarat</a:t>
            </a:r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1285852" y="1571614"/>
            <a:ext cx="3000396" cy="23574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0800000" flipV="1">
            <a:off x="4000496" y="928670"/>
            <a:ext cx="3286148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0800000" flipV="1">
            <a:off x="6357950" y="2071678"/>
            <a:ext cx="1143008" cy="7143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 rot="1017357">
            <a:off x="5472083" y="3833960"/>
            <a:ext cx="3587842" cy="584775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(midinguinal point)</a:t>
            </a:r>
            <a:endParaRPr lang="ar-JO" sz="3200" dirty="0"/>
          </a:p>
        </p:txBody>
      </p:sp>
      <p:sp>
        <p:nvSpPr>
          <p:cNvPr id="39" name="Down Arrow 38"/>
          <p:cNvSpPr/>
          <p:nvPr/>
        </p:nvSpPr>
        <p:spPr>
          <a:xfrm rot="1034126">
            <a:off x="7177060" y="2160376"/>
            <a:ext cx="708109" cy="16842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571480"/>
            <a:ext cx="4071966" cy="59293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357158" y="928670"/>
            <a:ext cx="2428892" cy="3970318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3-As the femoral artery descends downwards, its upper half lies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superficial</a:t>
            </a:r>
          </a:p>
          <a:p>
            <a:pPr algn="ctr" rtl="0"/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in the femoral triangle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(what does this mean?)</a:t>
            </a:r>
          </a:p>
          <a:p>
            <a:pPr algn="ctr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See next slides</a:t>
            </a:r>
          </a:p>
          <a:p>
            <a:pPr algn="ctr" rtl="0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 rtl="0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while in the lower half it lies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deep in the subsartorial (adductor) canal 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071670" y="2000240"/>
            <a:ext cx="3286148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1785918" y="3786190"/>
            <a:ext cx="3714776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90" y="929232"/>
            <a:ext cx="3571868" cy="3785652"/>
          </a:xfrm>
          <a:prstGeom prst="rect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The femoral artery then descends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almost vertically toward the adductor tubercle of the femur and ends at 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opening (Adductor hiatus)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 the adductor magnus muscle by entering the popliteal space 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as 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THE POPLITEAL ARTERY </a:t>
            </a: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5" y="357166"/>
            <a:ext cx="3498752" cy="50006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Dr.Amjad shatarat</a:t>
            </a:r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714612" y="3071810"/>
            <a:ext cx="3929090" cy="14287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714612" y="4500570"/>
            <a:ext cx="4000528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3108" y="214290"/>
            <a:ext cx="2714644" cy="2031325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the upper part of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its course, femoral artery </a:t>
            </a:r>
            <a:r>
              <a:rPr lang="en-US" i="1" u="sng" dirty="0" smtClean="0">
                <a:latin typeface="Times New Roman" pitchFamily="18" charset="0"/>
                <a:cs typeface="Times New Roman" pitchFamily="18" charset="0"/>
              </a:rPr>
              <a:t>lies in the femoral triangle  (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superficial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       </a:t>
            </a:r>
          </a:p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Exposed to injuries  </a:t>
            </a:r>
          </a:p>
          <a:p>
            <a:pPr algn="ctr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Good approach for taking femoral pulse</a:t>
            </a:r>
            <a:endParaRPr lang="en-US" b="1" i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57166"/>
            <a:ext cx="3357586" cy="51435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5" name="Straight Arrow Connector 4"/>
          <p:cNvCxnSpPr/>
          <p:nvPr/>
        </p:nvCxnSpPr>
        <p:spPr>
          <a:xfrm rot="16200000" flipV="1">
            <a:off x="6500826" y="5643578"/>
            <a:ext cx="1428760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571744"/>
            <a:ext cx="428628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4643438" y="6000768"/>
            <a:ext cx="3428992" cy="646331"/>
          </a:xfrm>
          <a:prstGeom prst="rect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>
              <a:buFont typeface="Wingdings" pitchFamily="2" charset="2"/>
              <a:buChar char="Ø"/>
            </a:pP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Its lower part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crossed </a:t>
            </a:r>
          </a:p>
          <a:p>
            <a:pPr algn="ctr" rtl="0"/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by the saphenous Nerve</a:t>
            </a:r>
            <a:endParaRPr lang="ar-JO" dirty="0"/>
          </a:p>
        </p:txBody>
      </p:sp>
      <p:sp>
        <p:nvSpPr>
          <p:cNvPr id="7" name="Rectangle 6"/>
          <p:cNvSpPr/>
          <p:nvPr/>
        </p:nvSpPr>
        <p:spPr>
          <a:xfrm>
            <a:off x="142876" y="2000240"/>
            <a:ext cx="1928794" cy="2893100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sz="1400" b="1" i="1" u="sng" dirty="0" smtClean="0">
                <a:latin typeface="Times New Roman" pitchFamily="18" charset="0"/>
                <a:cs typeface="Times New Roman" pitchFamily="18" charset="0"/>
              </a:rPr>
              <a:t>Anteriorly :  </a:t>
            </a:r>
            <a:r>
              <a:rPr lang="en-US" sz="1400" i="1" u="sng" dirty="0" smtClean="0">
                <a:latin typeface="Times New Roman" pitchFamily="18" charset="0"/>
                <a:cs typeface="Times New Roman" pitchFamily="18" charset="0"/>
              </a:rPr>
              <a:t>(in the femoral triangle)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 rtl="0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The femoral artery is covered by skin and fascia</a:t>
            </a:r>
          </a:p>
          <a:p>
            <a:pPr algn="ctr" rtl="0">
              <a:buFont typeface="Wingdings" pitchFamily="2" charset="2"/>
              <a:buChar char="Ø"/>
            </a:pPr>
            <a:r>
              <a:rPr lang="en-US" sz="1400" u="sng" dirty="0" smtClean="0">
                <a:latin typeface="Times New Roman" pitchFamily="18" charset="0"/>
                <a:cs typeface="Times New Roman" pitchFamily="18" charset="0"/>
              </a:rPr>
              <a:t>Its upper part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(1.5 inch) </a:t>
            </a:r>
            <a:r>
              <a:rPr lang="en-US" sz="1400" b="1" i="1" dirty="0" smtClean="0">
                <a:latin typeface="Times New Roman" pitchFamily="18" charset="0"/>
                <a:cs typeface="Times New Roman" pitchFamily="18" charset="0"/>
              </a:rPr>
              <a:t>is covered by the anterior wall </a:t>
            </a:r>
          </a:p>
          <a:p>
            <a:pPr algn="ctr" rtl="0"/>
            <a:r>
              <a:rPr lang="en-US" sz="1400" b="1" i="1" dirty="0" smtClean="0"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en-US" sz="1400" b="1" i="1" u="sng" dirty="0" smtClean="0">
                <a:latin typeface="Times New Roman" pitchFamily="18" charset="0"/>
                <a:cs typeface="Times New Roman" pitchFamily="18" charset="0"/>
              </a:rPr>
              <a:t>femoral sheath </a:t>
            </a:r>
            <a:r>
              <a:rPr lang="en-US" sz="1400" b="1" i="1" dirty="0" smtClean="0">
                <a:latin typeface="Times New Roman" pitchFamily="18" charset="0"/>
                <a:cs typeface="Times New Roman" pitchFamily="18" charset="0"/>
              </a:rPr>
              <a:t>and crossed by </a:t>
            </a:r>
          </a:p>
          <a:p>
            <a:pPr algn="ctr" rtl="0"/>
            <a:r>
              <a:rPr lang="en-US" sz="1400" b="1" i="1" dirty="0" smtClean="0">
                <a:latin typeface="Times New Roman" pitchFamily="18" charset="0"/>
                <a:cs typeface="Times New Roman" pitchFamily="18" charset="0"/>
              </a:rPr>
              <a:t>the femoral branch of </a:t>
            </a:r>
            <a:r>
              <a:rPr lang="en-US" sz="1400" b="1" i="1" dirty="0" err="1" smtClean="0">
                <a:latin typeface="Times New Roman" pitchFamily="18" charset="0"/>
                <a:cs typeface="Times New Roman" pitchFamily="18" charset="0"/>
              </a:rPr>
              <a:t>genito</a:t>
            </a:r>
            <a:r>
              <a:rPr lang="en-US" sz="1400" b="1" i="1" dirty="0" smtClean="0">
                <a:latin typeface="Times New Roman" pitchFamily="18" charset="0"/>
                <a:cs typeface="Times New Roman" pitchFamily="18" charset="0"/>
              </a:rPr>
              <a:t>-femoral </a:t>
            </a:r>
          </a:p>
          <a:p>
            <a:pPr algn="ctr" rtl="0"/>
            <a:r>
              <a:rPr lang="en-US" sz="1400" b="1" i="1" dirty="0" smtClean="0">
                <a:latin typeface="Times New Roman" pitchFamily="18" charset="0"/>
                <a:cs typeface="Times New Roman" pitchFamily="18" charset="0"/>
              </a:rPr>
              <a:t>nerve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643042" y="4572008"/>
            <a:ext cx="2143140" cy="8572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11472</TotalTime>
  <Words>1253</Words>
  <Application>Microsoft Office PowerPoint</Application>
  <PresentationFormat>On-screen Show (4:3)</PresentationFormat>
  <Paragraphs>180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Oriel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623</cp:revision>
  <dcterms:created xsi:type="dcterms:W3CDTF">2012-01-14T22:25:28Z</dcterms:created>
  <dcterms:modified xsi:type="dcterms:W3CDTF">2015-02-10T15:43:30Z</dcterms:modified>
</cp:coreProperties>
</file>