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5" r:id="rId1"/>
  </p:sldMasterIdLst>
  <p:notesMasterIdLst>
    <p:notesMasterId r:id="rId25"/>
  </p:notesMasterIdLst>
  <p:sldIdLst>
    <p:sldId id="431" r:id="rId2"/>
    <p:sldId id="409" r:id="rId3"/>
    <p:sldId id="410" r:id="rId4"/>
    <p:sldId id="429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30" r:id="rId20"/>
    <p:sldId id="425" r:id="rId21"/>
    <p:sldId id="426" r:id="rId22"/>
    <p:sldId id="427" r:id="rId23"/>
    <p:sldId id="428" r:id="rId2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0678" autoAdjust="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A45282-03C7-4985-B6D9-2ADCE4BFA98F}" type="datetimeFigureOut">
              <a:rPr lang="ar-JO" smtClean="0"/>
              <a:pPr/>
              <a:t>21/04/1436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82BD9B-B0E4-4CBE-A905-6BCDC0C20B9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2708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C69C-431B-4061-A3A4-2F083EE8F8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C69C-431B-4061-A3A4-2F083EE8F8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2/10/2015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928670"/>
            <a:ext cx="4857784" cy="521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4282" y="451474"/>
            <a:ext cx="271464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Is the small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medial compartment for the lymph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vessels.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1.3 cm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length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just admits the tip of the little finger.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4746508"/>
            <a:ext cx="282085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Note: the femoral ring is wider in femals because of their wider pelvis and therefore,  femoral hernia is commoner in femals than in males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892" y="3300241"/>
            <a:ext cx="24277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femoral septum (is a condensation of extraperitoneal tissue), closes the ring.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52" y="2272721"/>
            <a:ext cx="235742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Its upper opening is called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femoral ring.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43372" y="71414"/>
            <a:ext cx="35044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800" b="1" i="1" spc="600" dirty="0">
                <a:latin typeface="Times New Roman" pitchFamily="18" charset="0"/>
                <a:cs typeface="Times New Roman" pitchFamily="18" charset="0"/>
              </a:rPr>
              <a:t>Femoral </a:t>
            </a:r>
            <a:r>
              <a:rPr lang="en-US" sz="3200" b="1" i="1" spc="600" dirty="0">
                <a:latin typeface="Times New Roman" pitchFamily="18" charset="0"/>
                <a:cs typeface="Times New Roman" pitchFamily="18" charset="0"/>
              </a:rPr>
              <a:t>canal</a:t>
            </a:r>
          </a:p>
        </p:txBody>
      </p:sp>
    </p:spTree>
    <p:extLst>
      <p:ext uri="{BB962C8B-B14F-4D97-AF65-F5344CB8AC3E}">
        <p14:creationId xmlns:p14="http://schemas.microsoft.com/office/powerpoint/2010/main" xmlns="" val="28942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1975"/>
            <a:ext cx="5465198" cy="5298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00034" y="285728"/>
            <a:ext cx="205172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canal contains: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1-a plug of fat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2-a constant lymph node—the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node of</a:t>
            </a: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femoral canal or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Cloquet’s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gland.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3-all the efferent lymph vessels from the deep inguinal lymph nodes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462" y="3714752"/>
            <a:ext cx="257002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canal has two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functions: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first, as a dead space for expansion of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distended femoral vein and, second, as a lymphatic pathway from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lower limb to the external iliac nodes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844" y="1700808"/>
            <a:ext cx="35667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inguinal ligament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708920"/>
            <a:ext cx="3995936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sharp free edge of the pectineal part of the inguinal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ligament,termed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lacunar ligament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Gimbernat’s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ligament)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0"/>
            <a:ext cx="5040559" cy="4732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3131840" y="3212976"/>
            <a:ext cx="28803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3709614" y="1900863"/>
            <a:ext cx="2518570" cy="952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52120" y="4509120"/>
            <a:ext cx="274947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—the femoral vein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H="1" flipV="1">
            <a:off x="6588224" y="2924944"/>
            <a:ext cx="43863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4365104"/>
            <a:ext cx="4572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— the pectineal ligament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Astley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Cooper), which is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thickened periosteum along the pectineal border of the superior pubic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ramus and which continues medially with the pectineal part of the inguinal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ligament.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72000" y="3212976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536" y="548680"/>
            <a:ext cx="31763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boundaries of the femoral canal (ring) are: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5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6021288"/>
            <a:ext cx="410663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lacunar ligament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Gimbernat’s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ligament)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76256" y="4293096"/>
            <a:ext cx="14401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04248" y="5445224"/>
            <a:ext cx="10081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34" y="165722"/>
            <a:ext cx="41399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part of the femoral sheath that forms the femoral canal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is not adherent to the walls of the small lymph vessels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it is this site that forms</a:t>
            </a:r>
          </a:p>
          <a:p>
            <a:pPr algn="just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potentially weak area in the abdomen.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254" y="3717032"/>
            <a:ext cx="3888432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lower end of the canal is normally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by the adherence of its medial wall to the tunica adventitia of the femoral vein.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35550" r="21747" b="13421"/>
          <a:stretch>
            <a:fillRect/>
          </a:stretch>
        </p:blipFill>
        <p:spPr bwMode="auto">
          <a:xfrm>
            <a:off x="4572000" y="214314"/>
            <a:ext cx="3857620" cy="4714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62890" y="1916832"/>
            <a:ext cx="3851920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protrusion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peritoneum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could be forced down the femoral canal, pushing the femoral septum. Such a condition is known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as a femoral hernia.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6840760" cy="5760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2103" t="45281" r="35973" b="5861"/>
          <a:stretch>
            <a:fillRect/>
          </a:stretch>
        </p:blipFill>
        <p:spPr bwMode="auto">
          <a:xfrm>
            <a:off x="4429124" y="857232"/>
            <a:ext cx="3500462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57158" y="357166"/>
            <a:ext cx="37147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 protrusion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abdominal parietal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peritoneum down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through the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femoral canal to form hernial sac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49094" y="2228671"/>
            <a:ext cx="405271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neck of the hernial sac is located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below and lateral </a:t>
            </a:r>
          </a:p>
          <a:p>
            <a:pPr algn="ctr"/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pubic tubercle</a:t>
            </a:r>
            <a:endParaRPr lang="en-US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500174"/>
            <a:ext cx="25090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femoral hernia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571876"/>
            <a:ext cx="325762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While in the inguinal hernia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4143380"/>
            <a:ext cx="38221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neck of the hernial sac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located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5376118"/>
            <a:ext cx="389128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above and medial </a:t>
            </a:r>
          </a:p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to the pubic tubercle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571480"/>
            <a:ext cx="371477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Femoral hernia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" y="461963"/>
            <a:ext cx="5157795" cy="5934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215074" y="2071678"/>
            <a:ext cx="205172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NECK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HERNIAL SAC, CAN YOU SEE THE DIFFERENCE  BETWEEN THE TWO?POSITION, SHAPE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rot="10800000" flipV="1">
            <a:off x="3929058" y="3364340"/>
            <a:ext cx="2286016" cy="136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2910" y="288833"/>
            <a:ext cx="3143272" cy="30162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the hernia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enlarges, it emerges through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saphenous opening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 turns upwards along the pathway presented by the superficial epigastric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superficial circumflex iliac vessels so that it may come to project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above the inguinal ligament.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910" y="3429000"/>
            <a:ext cx="321471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There should not, however, be any difficulty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differentiating between an irreducible femoral and inguinal hernia; the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neck of the former must always lie below and lateral to the pubic tubercle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whereas the sac of the latter extends above and medial to this landmark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32103" t="45281" r="35973" b="5861"/>
          <a:stretch>
            <a:fillRect/>
          </a:stretch>
        </p:blipFill>
        <p:spPr bwMode="auto">
          <a:xfrm>
            <a:off x="4429124" y="642918"/>
            <a:ext cx="3500462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785794"/>
            <a:ext cx="7272808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neck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femoral canal is narrow and bears a particular sharp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medial border; for this reason, irreducibility and strangulation occur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commonly at this site than at any other. In order to enlarge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opening of the canal at operation on a strangulated case, this sharp edge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Gimbernat’s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lacunar ligament may require incision; </a:t>
            </a:r>
          </a:p>
          <a:p>
            <a:pPr algn="ctr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there is a slight risk</a:t>
            </a:r>
          </a:p>
          <a:p>
            <a:pPr algn="ctr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of damage to the abnormal obturator artery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manoeuvre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it is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safer to enlarge the opening by making several small nicks into the ligament.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safe alternative is to divide the inguinal ligament, which can then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repaired.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438400"/>
            <a:ext cx="6758581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4400" dirty="0">
                <a:solidFill>
                  <a:prstClr val="black"/>
                </a:solidFill>
                <a:latin typeface="Algerian" pitchFamily="82" charset="0"/>
              </a:rPr>
              <a:t>The front of the thigh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092" y="428604"/>
            <a:ext cx="5378370" cy="535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4282" y="428604"/>
            <a:ext cx="25557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Note.</a:t>
            </a: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obturator artery.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1285860"/>
            <a:ext cx="1979712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Obturator Artery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obturator artery is a branch of the internal iliac artery</a:t>
            </a: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It passes forward on the lateral wall of the pelvis and accompanies the obturator nerve </a:t>
            </a: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318770" cy="5184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3536942" cy="4801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000232" y="5715016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gives off muscular branches and an articular branch to the hip joint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5736130" cy="5229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22388" y="709554"/>
            <a:ext cx="203503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Note.</a:t>
            </a:r>
          </a:p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Normally there is an anastomosis between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pubic branch of the</a:t>
            </a: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inferior epigastric artery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pubic branch of the obturator artery.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85984" y="1428736"/>
            <a:ext cx="207170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43108" y="1857364"/>
            <a:ext cx="2071702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3848" y="5949280"/>
            <a:ext cx="32372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view from inside the abdomen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9632" y="0"/>
            <a:ext cx="68407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Occasionally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obturator artery is entirely replaced by this branch from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inferior epigastric—the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abnormal obturator artery.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5"/>
            <a:ext cx="7632848" cy="3849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179512" y="1124744"/>
            <a:ext cx="388843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This aberrant vessel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passes laterally to the femoral canal and is out of harm’s way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99992" y="1281534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rarely, it passes behind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Gimbernat’s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ligament and it is then in surgical danger.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08104" y="1628800"/>
            <a:ext cx="72008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08104" y="1556792"/>
            <a:ext cx="1944216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1560" y="1700808"/>
            <a:ext cx="2232248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23728" y="1628800"/>
            <a:ext cx="576064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-24"/>
            <a:ext cx="4121769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Femoral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triangle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Scarpa’s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triangle)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428736"/>
            <a:ext cx="1428760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triangular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depressed area  located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the upper part </a:t>
            </a:r>
            <a:r>
              <a:rPr lang="en-US" sz="16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medial aspect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thigh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immediately </a:t>
            </a:r>
            <a:r>
              <a:rPr lang="en-US" sz="16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below the inguinal ligament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 rot="5400000">
            <a:off x="7076615" y="3924781"/>
            <a:ext cx="1643074" cy="365760"/>
          </a:xfr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mtClean="0"/>
              <a:t>Dr.Amjad shatarat</a:t>
            </a:r>
            <a:endParaRPr lang="en-US" sz="1100"/>
          </a:p>
        </p:txBody>
      </p:sp>
      <p:pic>
        <p:nvPicPr>
          <p:cNvPr id="19" name="Picture 2" descr="http://upload.wikimedia.org/wikipedia/commons/b/b7/Gray3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715040" cy="542926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rot="20130649">
            <a:off x="6663844" y="428604"/>
            <a:ext cx="18854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Why do need it?</a:t>
            </a:r>
            <a:endParaRPr lang="ar-JO" dirty="0"/>
          </a:p>
        </p:txBody>
      </p:sp>
      <p:sp>
        <p:nvSpPr>
          <p:cNvPr id="24" name="TextBox 23"/>
          <p:cNvSpPr txBox="1"/>
          <p:nvPr/>
        </p:nvSpPr>
        <p:spPr>
          <a:xfrm rot="19938294">
            <a:off x="5857884" y="1357298"/>
            <a:ext cx="27462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Is it deep or superficial?</a:t>
            </a:r>
            <a:endParaRPr lang="ar-JO" dirty="0"/>
          </a:p>
        </p:txBody>
      </p:sp>
      <p:sp>
        <p:nvSpPr>
          <p:cNvPr id="25" name="TextBox 24"/>
          <p:cNvSpPr txBox="1"/>
          <p:nvPr/>
        </p:nvSpPr>
        <p:spPr>
          <a:xfrm rot="19767572">
            <a:off x="6819251" y="2082056"/>
            <a:ext cx="19303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Is it a 3D space?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25143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4143404" cy="628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14282" y="214290"/>
            <a:ext cx="1857388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Superiorly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inguinal ligament </a:t>
            </a: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(the base of the  triangle)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85918" y="785794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4282" y="2285992"/>
            <a:ext cx="1857372" cy="12926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medial  border of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sartorius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muscle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71604" y="1785926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86578" y="214290"/>
            <a:ext cx="178593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medial border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adductor longus muscle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86578" y="2714620"/>
            <a:ext cx="185738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apex: directed downwards  and is formed by the meeting point of </a:t>
            </a: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Sartorius and adductor longus muscles</a:t>
            </a:r>
            <a:endParaRPr lang="ar-JO" dirty="0"/>
          </a:p>
        </p:txBody>
      </p:sp>
      <p:sp>
        <p:nvSpPr>
          <p:cNvPr id="21" name="Rectangle 20"/>
          <p:cNvSpPr/>
          <p:nvPr/>
        </p:nvSpPr>
        <p:spPr>
          <a:xfrm>
            <a:off x="142844" y="4387058"/>
            <a:ext cx="2000264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Floor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gutter shaped</a:t>
            </a:r>
          </a:p>
          <a:p>
            <a:pPr algn="ctr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from lateral to medial is made by </a:t>
            </a:r>
          </a:p>
          <a:p>
            <a:pPr algn="ctr" rtl="0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iliopsoas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muscle</a:t>
            </a:r>
          </a:p>
          <a:p>
            <a:pPr algn="ctr" rtl="0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pectineus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muscle</a:t>
            </a:r>
          </a:p>
          <a:p>
            <a:pPr algn="ctr" rtl="0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The adductor longus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0"/>
            <a:ext cx="208262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Boundaries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" y="522345"/>
            <a:ext cx="3499290" cy="54784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Roof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Formed by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1- skin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 superficial fascia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which contains: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A-superficial inguinal lymph nodes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B-femoral branch of the genitofemoral nerve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C- branches of ilioinguinal nerve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D-superficial branches of the femoral artery and corresponding veins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 terminal part of the great saphenous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vien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3- deep fascia  containing the Saphenous opining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98354"/>
            <a:ext cx="4215982" cy="5445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992913">
            <a:off x="3500430" y="5961069"/>
            <a:ext cx="3647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You should know this by know!!!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4118" r="20588" b="6250"/>
          <a:stretch>
            <a:fillRect/>
          </a:stretch>
        </p:blipFill>
        <p:spPr bwMode="auto">
          <a:xfrm>
            <a:off x="4214810" y="500042"/>
            <a:ext cx="4143404" cy="5929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9240" y="210901"/>
            <a:ext cx="37512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b="1" i="1" spc="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Contents of the femoral triangle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90" y="1071546"/>
            <a:ext cx="3500430" cy="53091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1-Terminal part of the femoral nerve and its branches.</a:t>
            </a:r>
          </a:p>
          <a:p>
            <a:pPr algn="l" rtl="0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2- The 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femoral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sheath!!! 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3- The femoral artery and its branches.</a:t>
            </a:r>
          </a:p>
          <a:p>
            <a:pPr algn="l" rtl="0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4- The femoral vein and its tributaries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5- Deep inguinal lymph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nodes</a:t>
            </a:r>
          </a:p>
          <a:p>
            <a:pPr algn="l" rtl="0">
              <a:lnSpc>
                <a:spcPct val="15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6- femoral branch of genitofemoral  nerve</a:t>
            </a:r>
          </a:p>
          <a:p>
            <a:pPr algn="l" rtl="0">
              <a:lnSpc>
                <a:spcPct val="15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7- lateral cutaneous nerve of the thigh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57600"/>
            <a:ext cx="1847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4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7"/>
            <a:ext cx="6643733" cy="5929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47929" y="71414"/>
            <a:ext cx="342433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400" b="1" i="1" u="sng" spc="3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femoral sheath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85728"/>
            <a:ext cx="250033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Is a funnel-shaped sleeve of fascia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surrounded the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femoral artery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, vein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and the associated lymphatic vessels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femoral triangle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for 2.5 cm below the inguinal ligament.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085927"/>
            <a:ext cx="292895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femoral sheath is formed by a downwards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extension of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abdominal fascia.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443249"/>
            <a:ext cx="278608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 wall: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fascia transversalis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Posterior wall: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fascia iliaca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322" y="5761041"/>
            <a:ext cx="2999794" cy="984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Anterio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-posterior septa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divide the sheath into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 compartments: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016" y="611396"/>
            <a:ext cx="4786884" cy="58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0042"/>
            <a:ext cx="3787923" cy="6000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357430"/>
            <a:ext cx="4067944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2-Intermediate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compartment (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venous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 rot="5400000">
            <a:off x="7714375" y="3013051"/>
            <a:ext cx="1752022" cy="365760"/>
          </a:xfrm>
        </p:spPr>
        <p:txBody>
          <a:bodyPr/>
          <a:lstStyle/>
          <a:p>
            <a:r>
              <a:rPr lang="en-US" dirty="0" err="1" smtClean="0"/>
              <a:t>Dr.Amjad</a:t>
            </a:r>
            <a:r>
              <a:rPr lang="en-US" dirty="0" smtClean="0"/>
              <a:t> </a:t>
            </a:r>
            <a:r>
              <a:rPr lang="en-US" dirty="0" err="1" smtClean="0"/>
              <a:t>shatarat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282" y="4000504"/>
            <a:ext cx="399881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3-Medial compartment 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(lymphatic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occupied by the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lymph vessels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304">
            <a:off x="6015810" y="6283536"/>
            <a:ext cx="1761237" cy="51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15272" y="6215082"/>
            <a:ext cx="2160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3162" y="345024"/>
            <a:ext cx="36358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1-Lateral compartment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arteria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l)</a:t>
            </a:r>
            <a:endParaRPr lang="en-US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3286124"/>
            <a:ext cx="29418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occupied by the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femoral vein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1246" y="928670"/>
            <a:ext cx="28534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occupied by the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femoral artery  and </a:t>
            </a:r>
            <a:r>
              <a:rPr lang="en-U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femoral branch of the genitofemoral nerve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6024" y="4843359"/>
            <a:ext cx="3779912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(also Called </a:t>
            </a:r>
          </a:p>
          <a:p>
            <a:pPr algn="ctr"/>
            <a:r>
              <a:rPr lang="en-US" sz="2800" b="1" u="sng" kern="1000" spc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femoral canal</a:t>
            </a:r>
            <a:endParaRPr lang="en-US" kern="1000" spc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9989</TotalTime>
  <Words>1099</Words>
  <Application>Microsoft Office PowerPoint</Application>
  <PresentationFormat>On-screen Show (4:3)</PresentationFormat>
  <Paragraphs>152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544</cp:revision>
  <dcterms:created xsi:type="dcterms:W3CDTF">2012-01-14T22:25:28Z</dcterms:created>
  <dcterms:modified xsi:type="dcterms:W3CDTF">2015-02-10T15:34:09Z</dcterms:modified>
</cp:coreProperties>
</file>