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0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9" r:id="rId29"/>
    <p:sldId id="287" r:id="rId30"/>
    <p:sldId id="288" r:id="rId31"/>
    <p:sldId id="290" r:id="rId32"/>
    <p:sldId id="281" r:id="rId33"/>
    <p:sldId id="282" r:id="rId34"/>
    <p:sldId id="268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F90CD7-03FC-4849-9722-8EE3360BC114}" type="slidenum">
              <a:rPr lang="ar-JO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Rye/Molecular%20Medicine%20Gaucher's%20Disease2_files/ch9fb3.gi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Rye/Molecular%20Medicine%20Gaucher's%20Disease2_files/ch9fb3.gi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ccr.coriell.org/Images/gsdmain2.gif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3: Protein sorting </a:t>
            </a:r>
            <a:r>
              <a:rPr lang="en-US" sz="4000" dirty="0" smtClean="0"/>
              <a:t>(Golgi apparatus and vesicular transport)</a:t>
            </a:r>
            <a:endParaRPr lang="en-US" sz="32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</a:t>
            </a:r>
            <a:r>
              <a:rPr lang="en-US" dirty="0" err="1" smtClean="0"/>
              <a:t>lysosomal</a:t>
            </a:r>
            <a:r>
              <a:rPr lang="en-US" dirty="0" smtClean="0"/>
              <a:t>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544962" cy="413651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Lumenal</a:t>
            </a:r>
            <a:r>
              <a:rPr lang="en-US" sz="2400" dirty="0" smtClean="0"/>
              <a:t> </a:t>
            </a:r>
            <a:r>
              <a:rPr lang="en-US" sz="2400" dirty="0" err="1" smtClean="0"/>
              <a:t>lysosomal</a:t>
            </a:r>
            <a:r>
              <a:rPr lang="en-US" sz="2400" dirty="0" smtClean="0"/>
              <a:t> proteins marked by mannose-6-phosphates bind to a mannose-6-phospahte receptor. </a:t>
            </a:r>
          </a:p>
          <a:p>
            <a:r>
              <a:rPr lang="en-US" sz="2400" dirty="0" smtClean="0"/>
              <a:t>The complexes are packaged into transport vesicles  destined for late </a:t>
            </a:r>
            <a:r>
              <a:rPr lang="en-US" sz="2400" dirty="0" err="1" smtClean="0"/>
              <a:t>endosome</a:t>
            </a:r>
            <a:r>
              <a:rPr lang="en-US" sz="2400" dirty="0" smtClean="0"/>
              <a:t>, which mature into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lysosomal</a:t>
            </a:r>
            <a:r>
              <a:rPr lang="en-US" sz="2400" dirty="0" smtClean="0"/>
              <a:t> membrane proteins are targeted by sequences in their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tails, rather than by mannose-6-phosphates.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6722" y="1411288"/>
            <a:ext cx="2057756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mechanism </a:t>
            </a:r>
            <a:r>
              <a:rPr lang="en-US" dirty="0"/>
              <a:t>of vesicular transport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have we understood the mechanism?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2875"/>
            <a:ext cx="5053781" cy="429656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Isolation of yeast mutants that are defective in protein transport and sorting (</a:t>
            </a:r>
            <a:r>
              <a:rPr lang="en-US" sz="2400" i="1" dirty="0" smtClean="0"/>
              <a:t>sec</a:t>
            </a:r>
            <a:r>
              <a:rPr lang="en-US" sz="2400" dirty="0" smtClean="0"/>
              <a:t> mutants) </a:t>
            </a:r>
          </a:p>
          <a:p>
            <a:pPr lvl="1"/>
            <a:r>
              <a:rPr lang="en-US" sz="2200" dirty="0" smtClean="0"/>
              <a:t>The role of Sec61 as translocation channel in the ER</a:t>
            </a:r>
          </a:p>
          <a:p>
            <a:r>
              <a:rPr lang="en-US" sz="2400" dirty="0" smtClean="0"/>
              <a:t>Reconstitution of vesicular transport in cell-free systems</a:t>
            </a:r>
          </a:p>
          <a:p>
            <a:r>
              <a:rPr lang="en-US" sz="2400" dirty="0" smtClean="0"/>
              <a:t>Biochemical analysis of synaptic vesicles</a:t>
            </a:r>
          </a:p>
          <a:p>
            <a:r>
              <a:rPr lang="en-US" sz="2400" dirty="0" smtClean="0"/>
              <a:t>Tracing the path of GFP fusion proteins</a:t>
            </a:r>
          </a:p>
          <a:p>
            <a:r>
              <a:rPr lang="en-US" sz="2400" dirty="0" smtClean="0"/>
              <a:t>Proteomics analysis</a:t>
            </a:r>
            <a:endParaRPr lang="en-US" sz="2400" dirty="0"/>
          </a:p>
        </p:txBody>
      </p:sp>
      <p:pic>
        <p:nvPicPr>
          <p:cNvPr id="2050" name="Picture 2" descr="http://www.nature.com/nature/journal/v490/n7419/images_article/nature11320-f1.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266" y="4672656"/>
            <a:ext cx="3091734" cy="218534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385" y="3478952"/>
            <a:ext cx="4028615" cy="11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nature.com/nm/journal/v8/n10/images/nm769-F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751" y="1342103"/>
            <a:ext cx="2961027" cy="193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wormbook.org/chapters/www_intracellulartrafficking/Itrafig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984955"/>
            <a:ext cx="2212258" cy="1541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590" y="933836"/>
            <a:ext cx="47244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43198"/>
          </a:xfrm>
        </p:spPr>
        <p:txBody>
          <a:bodyPr/>
          <a:lstStyle/>
          <a:p>
            <a:r>
              <a:rPr lang="en-US" sz="3200" dirty="0" smtClean="0"/>
              <a:t>Formation and fusion of a transport vesicle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08162" y="3443684"/>
            <a:ext cx="12486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Coat disassembly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520" y="4225482"/>
            <a:ext cx="106679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Vesicular docking &amp; fusion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8399" y="2797280"/>
            <a:ext cx="124869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Vesicular transport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 proteins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982" y="852436"/>
            <a:ext cx="3598605" cy="55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</a:t>
            </a:r>
            <a:r>
              <a:rPr lang="en-US" dirty="0" err="1" smtClean="0"/>
              <a:t>clathrin</a:t>
            </a:r>
            <a:r>
              <a:rPr lang="en-US" dirty="0" smtClean="0"/>
              <a:t>-coated vesicles</a:t>
            </a:r>
            <a:endParaRPr lang="en-US" dirty="0"/>
          </a:p>
        </p:txBody>
      </p:sp>
      <p:pic>
        <p:nvPicPr>
          <p:cNvPr id="31750" name="Picture 6" descr="http://www.zoology.ubc.ca/%7Eberger/b200sample/unit_8_protein_processing/images_unit8/14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36"/>
          <a:stretch>
            <a:fillRect/>
          </a:stretch>
        </p:blipFill>
        <p:spPr bwMode="auto">
          <a:xfrm>
            <a:off x="2018091" y="1274248"/>
            <a:ext cx="4308966" cy="1513198"/>
          </a:xfrm>
          <a:prstGeom prst="rect">
            <a:avLst/>
          </a:prstGeom>
          <a:noFill/>
        </p:spPr>
      </p:pic>
      <p:pic>
        <p:nvPicPr>
          <p:cNvPr id="31752" name="Picture 8" descr="http://3.bp.blogspot.com/_XJziaM-FxzA/RbotLWpVvgI/AAAAAAAAACg/r2FqSLNcFxA/s320/clathry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277" y="2902975"/>
            <a:ext cx="4225515" cy="33464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ARF1</a:t>
            </a:r>
            <a:endParaRPr lang="en-US" dirty="0"/>
          </a:p>
        </p:txBody>
      </p:sp>
      <p:pic>
        <p:nvPicPr>
          <p:cNvPr id="8" name="Picture 2" descr="http://jb.oxfordjournals.org/content/136/6/761/F1.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06" y="1027836"/>
            <a:ext cx="1961319" cy="2585525"/>
          </a:xfrm>
          <a:prstGeom prst="rect">
            <a:avLst/>
          </a:prstGeom>
          <a:noFill/>
        </p:spPr>
      </p:pic>
      <p:pic>
        <p:nvPicPr>
          <p:cNvPr id="9" name="Picture 2" descr="http://jb.oxfordjournals.org/content/136/6/761/F1.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8096" y="1411288"/>
            <a:ext cx="1215008" cy="2130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725" y="3760844"/>
            <a:ext cx="4321276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Activation of Arf1 by GEF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Recruitment of  AP1 (not shown) and </a:t>
            </a:r>
            <a:r>
              <a:rPr lang="en-US" b="1" dirty="0" err="1" smtClean="0">
                <a:solidFill>
                  <a:srgbClr val="C00000"/>
                </a:solidFill>
              </a:rPr>
              <a:t>clathrin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Formation of Arf1-clathrin-receptor-cargo complex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Formation of vesicle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Budding and transport of vesicle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Inactivation and of Arf1 and disassembly of coat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Vesicle fusion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 of vesicle fusion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474779" cy="212981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formation v-SNAREs-t-SNAREs complexes on the leads to membrane fusion.</a:t>
            </a:r>
          </a:p>
          <a:p>
            <a:r>
              <a:rPr lang="en-US" dirty="0" smtClean="0"/>
              <a:t>GTP-binding </a:t>
            </a:r>
            <a:r>
              <a:rPr lang="en-US" dirty="0" err="1" smtClean="0"/>
              <a:t>Rab</a:t>
            </a:r>
            <a:r>
              <a:rPr lang="en-US" dirty="0" smtClean="0"/>
              <a:t> proteins function in several steps of vesicle trafficking.</a:t>
            </a:r>
          </a:p>
          <a:p>
            <a:pPr lvl="1"/>
            <a:r>
              <a:rPr lang="en-US" dirty="0" smtClean="0"/>
              <a:t>Different combinations of </a:t>
            </a:r>
            <a:r>
              <a:rPr lang="en-US" dirty="0" err="1" smtClean="0"/>
              <a:t>Rab</a:t>
            </a:r>
            <a:r>
              <a:rPr lang="en-US" dirty="0" smtClean="0"/>
              <a:t> proteins mark different organelles and transport vesicles</a:t>
            </a:r>
          </a:p>
          <a:p>
            <a:r>
              <a:rPr lang="en-US" dirty="0" smtClean="0"/>
              <a:t>Effector proteins allow for specific interaction</a:t>
            </a:r>
            <a:endParaRPr lang="en-US" dirty="0"/>
          </a:p>
        </p:txBody>
      </p:sp>
      <p:pic>
        <p:nvPicPr>
          <p:cNvPr id="9" name="Picture 2" descr="http://faculty.samford.edu/%7Edjohnso2/44962w/405/10/f10-38-0sna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5317" y="1411288"/>
            <a:ext cx="2840566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100052" y="1890584"/>
            <a:ext cx="1584056" cy="3534364"/>
          </a:xfrm>
          <a:custGeom>
            <a:avLst/>
            <a:gdLst>
              <a:gd name="connsiteX0" fmla="*/ 0 w 899651"/>
              <a:gd name="connsiteY0" fmla="*/ 3677265 h 4146755"/>
              <a:gd name="connsiteX1" fmla="*/ 486696 w 899651"/>
              <a:gd name="connsiteY1" fmla="*/ 3633020 h 4146755"/>
              <a:gd name="connsiteX2" fmla="*/ 427703 w 899651"/>
              <a:gd name="connsiteY2" fmla="*/ 594852 h 4146755"/>
              <a:gd name="connsiteX3" fmla="*/ 899651 w 899651"/>
              <a:gd name="connsiteY3" fmla="*/ 63910 h 414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651" h="4146755">
                <a:moveTo>
                  <a:pt x="0" y="3677265"/>
                </a:moveTo>
                <a:cubicBezTo>
                  <a:pt x="207706" y="3912010"/>
                  <a:pt x="415412" y="4146755"/>
                  <a:pt x="486696" y="3633020"/>
                </a:cubicBezTo>
                <a:cubicBezTo>
                  <a:pt x="557980" y="3119285"/>
                  <a:pt x="358877" y="1189704"/>
                  <a:pt x="427703" y="594852"/>
                </a:cubicBezTo>
                <a:cubicBezTo>
                  <a:pt x="496529" y="0"/>
                  <a:pt x="698090" y="31955"/>
                  <a:pt x="899651" y="6391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mechanism of fusion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6631" y="3232556"/>
            <a:ext cx="9291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Fusion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7794" y="2507228"/>
            <a:ext cx="15141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Closer vesicle-target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838" y="4269062"/>
            <a:ext cx="148467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Disassembly  of SNARE complex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806" y="877330"/>
            <a:ext cx="2701822" cy="58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8245" y="2665476"/>
            <a:ext cx="17993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Interaction of effector proteins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60724"/>
            <a:ext cx="20647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Tethering,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hydrolysis of GTP, SNARE interactions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249" y="1408670"/>
            <a:ext cx="2312618" cy="27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571" y="1557210"/>
            <a:ext cx="31051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Exocytosis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30084" y="1832097"/>
            <a:ext cx="1234207" cy="132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2051" idx="2"/>
          </p:cNvCxnSpPr>
          <p:nvPr/>
        </p:nvCxnSpPr>
        <p:spPr>
          <a:xfrm flipH="1">
            <a:off x="4474051" y="3595560"/>
            <a:ext cx="2285095" cy="7407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5422623" y="3069657"/>
            <a:ext cx="707922" cy="36871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890" y="1478177"/>
            <a:ext cx="3114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5597" y="4439296"/>
            <a:ext cx="3143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Golgi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1809726"/>
          </a:xfrm>
        </p:spPr>
        <p:txBody>
          <a:bodyPr/>
          <a:lstStyle/>
          <a:p>
            <a:r>
              <a:rPr lang="en-US" dirty="0" smtClean="0"/>
              <a:t>Further protein processing and modification</a:t>
            </a:r>
          </a:p>
          <a:p>
            <a:r>
              <a:rPr lang="en-US" dirty="0" smtClean="0"/>
              <a:t>Protein sorting</a:t>
            </a:r>
          </a:p>
          <a:p>
            <a:r>
              <a:rPr lang="en-US" dirty="0" smtClean="0"/>
              <a:t>Synthesis of </a:t>
            </a:r>
            <a:r>
              <a:rPr lang="en-US" dirty="0" err="1" smtClean="0"/>
              <a:t>glycolipids</a:t>
            </a:r>
            <a:r>
              <a:rPr lang="en-US" dirty="0" smtClean="0"/>
              <a:t> and sphingomyelin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Griscelli</a:t>
            </a:r>
            <a:r>
              <a:rPr lang="en-US" dirty="0" smtClean="0"/>
              <a:t> syndrome (GS)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715137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A rare genetic condition</a:t>
            </a:r>
          </a:p>
          <a:p>
            <a:r>
              <a:rPr lang="en-US" sz="2200" dirty="0" smtClean="0"/>
              <a:t>Type GS: GS1, GS2, GS3</a:t>
            </a:r>
          </a:p>
          <a:p>
            <a:r>
              <a:rPr lang="en-US" sz="2200" dirty="0" smtClean="0"/>
              <a:t>Mutations in MYO5A, RAB27A and MLPH genes that encode the MyoVA-Rab27a-Mlph protein complex that function in </a:t>
            </a:r>
            <a:r>
              <a:rPr lang="en-US" sz="2200" dirty="0" err="1" smtClean="0"/>
              <a:t>melanosome</a:t>
            </a:r>
            <a:r>
              <a:rPr lang="en-US" sz="2200" dirty="0" smtClean="0"/>
              <a:t> transport and fusion.</a:t>
            </a:r>
          </a:p>
          <a:p>
            <a:r>
              <a:rPr lang="en-US" sz="2400" dirty="0" err="1" smtClean="0"/>
              <a:t>Pigmentary</a:t>
            </a:r>
            <a:r>
              <a:rPr lang="en-US" sz="2400" dirty="0" smtClean="0"/>
              <a:t> dilution of the skin, silver-grey hair, melanin clumps within hair shafts</a:t>
            </a:r>
          </a:p>
          <a:p>
            <a:r>
              <a:rPr lang="en-US" sz="2400" dirty="0" smtClean="0"/>
              <a:t>Mature </a:t>
            </a:r>
            <a:r>
              <a:rPr lang="en-US" sz="2400" dirty="0" err="1" smtClean="0"/>
              <a:t>melanosomes</a:t>
            </a:r>
            <a:r>
              <a:rPr lang="en-US" sz="2400" dirty="0" smtClean="0"/>
              <a:t> </a:t>
            </a:r>
            <a:r>
              <a:rPr lang="en-US" sz="2400" dirty="0" err="1" smtClean="0"/>
              <a:t>accumulatte</a:t>
            </a:r>
            <a:r>
              <a:rPr lang="en-US" sz="2400" dirty="0" smtClean="0"/>
              <a:t> in the centre of </a:t>
            </a:r>
            <a:r>
              <a:rPr lang="en-US" sz="2400" dirty="0" err="1" smtClean="0"/>
              <a:t>melanocytes</a:t>
            </a:r>
            <a:endParaRPr lang="en-US" sz="2200" dirty="0"/>
          </a:p>
        </p:txBody>
      </p:sp>
      <p:pic>
        <p:nvPicPr>
          <p:cNvPr id="12" name="Picture 2" descr="http://www.albinismo.it/images/stories/griscellisyndrome_subjects_h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2560" y="1504188"/>
            <a:ext cx="2926080" cy="1944624"/>
          </a:xfrm>
          <a:prstGeom prst="rect">
            <a:avLst/>
          </a:prstGeom>
          <a:noFill/>
        </p:spPr>
      </p:pic>
      <p:pic>
        <p:nvPicPr>
          <p:cNvPr id="36868" name="Picture 4" descr="mature melanosomes transfer in melanocyte dendrit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842" y="1882598"/>
            <a:ext cx="3806610" cy="3239667"/>
          </a:xfrm>
          <a:prstGeom prst="rect">
            <a:avLst/>
          </a:prstGeom>
          <a:noFill/>
        </p:spPr>
      </p:pic>
      <p:pic>
        <p:nvPicPr>
          <p:cNvPr id="36870" name="Picture 6" descr="http://www.ijtrichology.com/articles/2011/3/2/images/IntJTrichol_2011_3_2_107_90825_f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797" y="0"/>
            <a:ext cx="1741328" cy="18104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351961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Lysosomes</a:t>
            </a:r>
            <a:r>
              <a:rPr lang="en-US" dirty="0" smtClean="0"/>
              <a:t> are membrane-enclosed organelles that contain various enzymes that break down all types of biological macromolecules. </a:t>
            </a:r>
          </a:p>
          <a:p>
            <a:r>
              <a:rPr lang="en-US" dirty="0" err="1" smtClean="0"/>
              <a:t>Lysosomes</a:t>
            </a:r>
            <a:r>
              <a:rPr lang="en-US" dirty="0" smtClean="0"/>
              <a:t> degrade material taken up from outside and inside the cell.</a:t>
            </a:r>
            <a:endParaRPr lang="en-US" dirty="0"/>
          </a:p>
        </p:txBody>
      </p:sp>
      <p:pic>
        <p:nvPicPr>
          <p:cNvPr id="6" name="Picture 2" descr="http://www.uni-mainz.de/FB/Medizin/Anatomie/workshop/EM/eigeneEM/Tph/Tph21Ly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7554" y="1411288"/>
            <a:ext cx="3176092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Lysosomal</a:t>
            </a:r>
            <a:r>
              <a:rPr lang="en-US" dirty="0" smtClean="0"/>
              <a:t>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5612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Lysosomes</a:t>
            </a:r>
            <a:r>
              <a:rPr lang="en-US" dirty="0" smtClean="0"/>
              <a:t> contain ~50 different acid </a:t>
            </a:r>
            <a:r>
              <a:rPr lang="en-US" dirty="0" err="1" smtClean="0"/>
              <a:t>hydrolases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enzymes are active at the acidic pH (about 5) that is maintained within </a:t>
            </a:r>
            <a:r>
              <a:rPr lang="en-US" dirty="0" err="1" smtClean="0"/>
              <a:t>lysosomes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Levels of Protection:</a:t>
            </a:r>
          </a:p>
          <a:p>
            <a:pPr lvl="1"/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Inactive if released</a:t>
            </a:r>
          </a:p>
          <a:p>
            <a:r>
              <a:rPr lang="en-US" dirty="0" smtClean="0"/>
              <a:t>A proton pump maintains </a:t>
            </a:r>
            <a:r>
              <a:rPr lang="en-US" dirty="0" err="1" smtClean="0"/>
              <a:t>lysosomal</a:t>
            </a:r>
            <a:r>
              <a:rPr lang="en-US" dirty="0" smtClean="0"/>
              <a:t> </a:t>
            </a:r>
            <a:r>
              <a:rPr lang="en-US" dirty="0" err="1" smtClean="0"/>
              <a:t>pH.</a:t>
            </a:r>
            <a:endParaRPr lang="en-US" dirty="0"/>
          </a:p>
        </p:txBody>
      </p:sp>
      <p:pic>
        <p:nvPicPr>
          <p:cNvPr id="6" name="Picture 2" descr="Figure 9.35. Organization of the lysosom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76417" y="1411288"/>
            <a:ext cx="1458366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Lysosomal</a:t>
            </a:r>
            <a:r>
              <a:rPr lang="en-US" dirty="0" smtClean="0"/>
              <a:t> storage diseases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3745641"/>
          </a:xfrm>
        </p:spPr>
        <p:txBody>
          <a:bodyPr/>
          <a:lstStyle/>
          <a:p>
            <a:r>
              <a:rPr lang="en-US" dirty="0" err="1" smtClean="0"/>
              <a:t>Glycolipidoses</a:t>
            </a:r>
            <a:r>
              <a:rPr lang="en-US" dirty="0" smtClean="0"/>
              <a:t> (</a:t>
            </a:r>
            <a:r>
              <a:rPr lang="en-US" dirty="0" err="1" smtClean="0"/>
              <a:t>sphingolipidoses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Oligosaccharidoses</a:t>
            </a:r>
            <a:endParaRPr lang="en-US" dirty="0" smtClean="0"/>
          </a:p>
          <a:p>
            <a:r>
              <a:rPr lang="en-US" dirty="0" err="1" smtClean="0"/>
              <a:t>Mucopolysaccharidoses</a:t>
            </a:r>
            <a:r>
              <a:rPr lang="en-US" dirty="0" smtClean="0"/>
              <a:t>: deficiencies in </a:t>
            </a:r>
            <a:r>
              <a:rPr lang="en-US" dirty="0" err="1" smtClean="0"/>
              <a:t>lysosomal</a:t>
            </a:r>
            <a:r>
              <a:rPr lang="en-US" dirty="0" smtClean="0"/>
              <a:t> </a:t>
            </a:r>
            <a:r>
              <a:rPr lang="en-US" dirty="0" err="1" smtClean="0"/>
              <a:t>hydrolases</a:t>
            </a:r>
            <a:r>
              <a:rPr lang="en-US" dirty="0" smtClean="0"/>
              <a:t> of </a:t>
            </a:r>
            <a:r>
              <a:rPr lang="en-US" dirty="0" err="1" smtClean="0"/>
              <a:t>glycosaminoglycans</a:t>
            </a:r>
            <a:r>
              <a:rPr lang="en-US" dirty="0" smtClean="0"/>
              <a:t> (</a:t>
            </a:r>
            <a:r>
              <a:rPr lang="sv-SE" dirty="0" smtClean="0"/>
              <a:t>heparan, keratan and dermatan sulfates, </a:t>
            </a:r>
            <a:r>
              <a:rPr lang="en-US" dirty="0" err="1" smtClean="0"/>
              <a:t>chondroitin</a:t>
            </a:r>
            <a:r>
              <a:rPr lang="en-US" dirty="0" smtClean="0"/>
              <a:t> sulfates. </a:t>
            </a:r>
          </a:p>
          <a:p>
            <a:pPr lvl="1"/>
            <a:r>
              <a:rPr lang="en-US" dirty="0" smtClean="0"/>
              <a:t>They are chronic progressively debilitating disorders that lead to severe psychomotor retardation and premature death.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Glucocerebroside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357648" cy="5127558"/>
          </a:xfrm>
        </p:spPr>
        <p:txBody>
          <a:bodyPr/>
          <a:lstStyle/>
          <a:p>
            <a:r>
              <a:rPr lang="en-US" dirty="0" err="1" smtClean="0"/>
              <a:t>Glucocerebroside</a:t>
            </a:r>
            <a:r>
              <a:rPr lang="en-US" dirty="0" smtClean="0"/>
              <a:t> is a </a:t>
            </a:r>
            <a:r>
              <a:rPr lang="en-US" dirty="0" err="1" smtClean="0"/>
              <a:t>glycosphingolipids</a:t>
            </a:r>
            <a:r>
              <a:rPr lang="en-US" dirty="0" smtClean="0"/>
              <a:t> (a monosaccharide attached directly to a </a:t>
            </a:r>
            <a:r>
              <a:rPr lang="en-US" dirty="0" err="1" smtClean="0"/>
              <a:t>ceramide</a:t>
            </a:r>
            <a:r>
              <a:rPr lang="en-US" dirty="0" smtClean="0"/>
              <a:t> unit (a lipid)</a:t>
            </a:r>
          </a:p>
          <a:p>
            <a:r>
              <a:rPr lang="en-US" dirty="0" smtClean="0"/>
              <a:t>It is a byproduct of the normal recycling of red blood cells during, which are </a:t>
            </a:r>
            <a:r>
              <a:rPr lang="en-US" dirty="0" err="1" smtClean="0"/>
              <a:t>phagocytosed</a:t>
            </a:r>
            <a:r>
              <a:rPr lang="en-US" dirty="0" smtClean="0"/>
              <a:t> by macrophages, degraded and their contents recycled to make new cells.</a:t>
            </a:r>
          </a:p>
        </p:txBody>
      </p:sp>
      <p:pic>
        <p:nvPicPr>
          <p:cNvPr id="13" name="Picture 7" descr="Rye/Molecular%20Medicine%20Gaucher's%20Disease2_files/ch9fb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99195"/>
            <a:ext cx="4114800" cy="1954611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4256550"/>
          </a:xfrm>
        </p:spPr>
        <p:txBody>
          <a:bodyPr/>
          <a:lstStyle/>
          <a:p>
            <a:r>
              <a:rPr lang="en-US" dirty="0" smtClean="0"/>
              <a:t>Three types according to severity and nervous system involvement</a:t>
            </a:r>
          </a:p>
          <a:p>
            <a:pPr lvl="1"/>
            <a:r>
              <a:rPr lang="en-US" dirty="0" smtClean="0"/>
              <a:t>Type I: (least severe, most common) the nervous system is not involved; spleen and liver enlargement, development of bone lesions</a:t>
            </a:r>
          </a:p>
          <a:p>
            <a:pPr lvl="1"/>
            <a:r>
              <a:rPr lang="en-US" dirty="0" smtClean="0"/>
              <a:t>Types II and III (more severe, much rarer):  the only cells affected in </a:t>
            </a:r>
            <a:r>
              <a:rPr lang="en-US" dirty="0" err="1" smtClean="0"/>
              <a:t>Gaucher's</a:t>
            </a:r>
            <a:r>
              <a:rPr lang="en-US" dirty="0" smtClean="0"/>
              <a:t> disease are macrophages</a:t>
            </a:r>
          </a:p>
          <a:p>
            <a:pPr lvl="2"/>
            <a:r>
              <a:rPr lang="en-US" dirty="0" smtClean="0"/>
              <a:t>Because macrophages function is to eliminate aged and damaged cells by </a:t>
            </a:r>
            <a:r>
              <a:rPr lang="en-US" dirty="0" err="1" smtClean="0"/>
              <a:t>phagocytosis</a:t>
            </a:r>
            <a:r>
              <a:rPr lang="en-US" dirty="0" smtClean="0"/>
              <a:t> by continually ingesting large amounts of lipids to be degraded in </a:t>
            </a:r>
            <a:r>
              <a:rPr lang="en-US" dirty="0" err="1" smtClean="0"/>
              <a:t>lysosomes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Gaucher disease, type I </a:t>
            </a:r>
            <a:br>
              <a:rPr lang="en-US" smtClean="0"/>
            </a:br>
            <a:r>
              <a:rPr lang="en-US" smtClean="0"/>
              <a:t>(acid glucocerebrosidase deficiency)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0999" y="1411553"/>
            <a:ext cx="7966587" cy="9971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Caused by mutation in the gene encoding acid-beta </a:t>
            </a:r>
            <a:r>
              <a:rPr lang="en-US" sz="2400" dirty="0" err="1" smtClean="0"/>
              <a:t>glucosidase</a:t>
            </a:r>
            <a:r>
              <a:rPr lang="en-US" sz="2400" dirty="0" smtClean="0"/>
              <a:t>, or </a:t>
            </a:r>
            <a:r>
              <a:rPr lang="en-US" sz="2400" dirty="0" err="1" smtClean="0"/>
              <a:t>glucocerebrosidase</a:t>
            </a:r>
            <a:r>
              <a:rPr lang="en-US" sz="2400" dirty="0" smtClean="0"/>
              <a:t>, which catalyzes the hydrolysis of </a:t>
            </a:r>
            <a:r>
              <a:rPr lang="en-US" sz="2400" dirty="0" err="1" smtClean="0"/>
              <a:t>glucocerebroside</a:t>
            </a:r>
            <a:r>
              <a:rPr lang="en-US" sz="2400" dirty="0" smtClean="0"/>
              <a:t> to glucose and </a:t>
            </a:r>
            <a:r>
              <a:rPr lang="en-US" sz="2400" dirty="0" err="1" smtClean="0"/>
              <a:t>ceramide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4" descr="Rye/Molecular%20Medicine%20Gaucher's%20Disease2_files/ch9fb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tretch>
            <a:fillRect/>
          </a:stretch>
        </p:blipFill>
        <p:spPr>
          <a:xfrm>
            <a:off x="975852" y="2887079"/>
            <a:ext cx="6973528" cy="33073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Gaucher disease, type I (glucocerebrosidase deficiency-acid)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Gaucher's disease is the most common of the lysosomal storage diseases, which are caused by a failure of lysosomes to degrade substances that they normally break down</a:t>
            </a:r>
          </a:p>
          <a:p>
            <a:r>
              <a:rPr lang="en-US" smtClean="0"/>
              <a:t>The resulting accumulation of nondegraded compounds leads to an increase in the size and number of lysosomes within the cell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metabolism</a:t>
            </a:r>
            <a:endParaRPr lang="en-US" dirty="0"/>
          </a:p>
        </p:txBody>
      </p:sp>
      <p:pic>
        <p:nvPicPr>
          <p:cNvPr id="4" name="Picture 13" descr="Glycogen Storage Diseases Pathway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0236" y="1162153"/>
            <a:ext cx="5590500" cy="518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Golgi</a:t>
            </a:r>
            <a:endParaRPr lang="en-US" dirty="0"/>
          </a:p>
        </p:txBody>
      </p:sp>
      <p:pic>
        <p:nvPicPr>
          <p:cNvPr id="8" name="Picture 2" descr="Figure 9.23. Regions of the Golgi apparatu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953000" cy="5236653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 bwMode="auto">
          <a:xfrm>
            <a:off x="4572000" y="3581400"/>
            <a:ext cx="152400" cy="304800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572000" y="3906559"/>
            <a:ext cx="146583" cy="21871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572000" y="4147956"/>
            <a:ext cx="146583" cy="21871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572000" y="4389353"/>
            <a:ext cx="146583" cy="322250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911026" y="3370832"/>
            <a:ext cx="152400" cy="304800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5911026" y="3695991"/>
            <a:ext cx="146583" cy="21871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11026" y="3937388"/>
            <a:ext cx="146583" cy="21871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5911026" y="4178785"/>
            <a:ext cx="146583" cy="322250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8775" y="5882693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, </a:t>
            </a:r>
            <a:r>
              <a:rPr lang="en-US" sz="1200" b="1" dirty="0" err="1" smtClean="0"/>
              <a:t>endosomes</a:t>
            </a:r>
            <a:endParaRPr lang="en-US" sz="1200" b="1" dirty="0"/>
          </a:p>
        </p:txBody>
      </p:sp>
      <p:sp>
        <p:nvSpPr>
          <p:cNvPr id="18" name="Freeform 17"/>
          <p:cNvSpPr/>
          <p:nvPr/>
        </p:nvSpPr>
        <p:spPr>
          <a:xfrm>
            <a:off x="3116826" y="4262284"/>
            <a:ext cx="437535" cy="147484"/>
          </a:xfrm>
          <a:custGeom>
            <a:avLst/>
            <a:gdLst>
              <a:gd name="connsiteX0" fmla="*/ 201561 w 437535"/>
              <a:gd name="connsiteY0" fmla="*/ 147484 h 147484"/>
              <a:gd name="connsiteX1" fmla="*/ 39329 w 437535"/>
              <a:gd name="connsiteY1" fmla="*/ 44245 h 147484"/>
              <a:gd name="connsiteX2" fmla="*/ 437535 w 43753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35" h="147484">
                <a:moveTo>
                  <a:pt x="201561" y="147484"/>
                </a:moveTo>
                <a:cubicBezTo>
                  <a:pt x="100780" y="108155"/>
                  <a:pt x="0" y="68826"/>
                  <a:pt x="39329" y="44245"/>
                </a:cubicBezTo>
                <a:cubicBezTo>
                  <a:pt x="78658" y="19664"/>
                  <a:pt x="258096" y="9832"/>
                  <a:pt x="437535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562308">
            <a:off x="3141407" y="3613355"/>
            <a:ext cx="663678" cy="132736"/>
          </a:xfrm>
          <a:custGeom>
            <a:avLst/>
            <a:gdLst>
              <a:gd name="connsiteX0" fmla="*/ 201561 w 437535"/>
              <a:gd name="connsiteY0" fmla="*/ 147484 h 147484"/>
              <a:gd name="connsiteX1" fmla="*/ 39329 w 437535"/>
              <a:gd name="connsiteY1" fmla="*/ 44245 h 147484"/>
              <a:gd name="connsiteX2" fmla="*/ 437535 w 43753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35" h="147484">
                <a:moveTo>
                  <a:pt x="201561" y="147484"/>
                </a:moveTo>
                <a:cubicBezTo>
                  <a:pt x="100780" y="108155"/>
                  <a:pt x="0" y="68826"/>
                  <a:pt x="39329" y="44245"/>
                </a:cubicBezTo>
                <a:cubicBezTo>
                  <a:pt x="78658" y="19664"/>
                  <a:pt x="258096" y="9832"/>
                  <a:pt x="437535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6617110" y="3839496"/>
            <a:ext cx="437535" cy="147484"/>
          </a:xfrm>
          <a:custGeom>
            <a:avLst/>
            <a:gdLst>
              <a:gd name="connsiteX0" fmla="*/ 201561 w 437535"/>
              <a:gd name="connsiteY0" fmla="*/ 147484 h 147484"/>
              <a:gd name="connsiteX1" fmla="*/ 39329 w 437535"/>
              <a:gd name="connsiteY1" fmla="*/ 44245 h 147484"/>
              <a:gd name="connsiteX2" fmla="*/ 437535 w 43753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35" h="147484">
                <a:moveTo>
                  <a:pt x="201561" y="147484"/>
                </a:moveTo>
                <a:cubicBezTo>
                  <a:pt x="100780" y="108155"/>
                  <a:pt x="0" y="68826"/>
                  <a:pt x="39329" y="44245"/>
                </a:cubicBezTo>
                <a:cubicBezTo>
                  <a:pt x="78658" y="19664"/>
                  <a:pt x="258096" y="9832"/>
                  <a:pt x="437535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243191" flipH="1">
            <a:off x="6435219" y="3190567"/>
            <a:ext cx="663678" cy="132736"/>
          </a:xfrm>
          <a:custGeom>
            <a:avLst/>
            <a:gdLst>
              <a:gd name="connsiteX0" fmla="*/ 201561 w 437535"/>
              <a:gd name="connsiteY0" fmla="*/ 147484 h 147484"/>
              <a:gd name="connsiteX1" fmla="*/ 39329 w 437535"/>
              <a:gd name="connsiteY1" fmla="*/ 44245 h 147484"/>
              <a:gd name="connsiteX2" fmla="*/ 437535 w 43753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535" h="147484">
                <a:moveTo>
                  <a:pt x="201561" y="147484"/>
                </a:moveTo>
                <a:cubicBezTo>
                  <a:pt x="100780" y="108155"/>
                  <a:pt x="0" y="68826"/>
                  <a:pt x="39329" y="44245"/>
                </a:cubicBezTo>
                <a:cubicBezTo>
                  <a:pt x="78658" y="19664"/>
                  <a:pt x="258096" y="9832"/>
                  <a:pt x="437535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805179"/>
          <a:ext cx="9144000" cy="605282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500063"/>
                <a:gridCol w="1214437"/>
                <a:gridCol w="1357313"/>
                <a:gridCol w="1071562"/>
                <a:gridCol w="1714500"/>
                <a:gridCol w="3286125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Defective enzyme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Organ affected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Glycogen in the affected organ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Clinical features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glycogen synthase-2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hypoglycemia, early death, hyperketonia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Von Gierke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Glucose 6-phosphatase or transport system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 and kidney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Increased amount; normal structure.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Massive enlargement of the liver. Failure to thrive. Severe hypoglycemia, ketosis, hyperuricemia, hyperlipemia.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II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Pompe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disease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sym typeface="Symbol" pitchFamily="18" charset="2"/>
                        </a:rPr>
                        <a:t>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-1,4-Glucosidase (</a:t>
                      </a: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lysosomal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All organs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Massive increase in amount; normal structure.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Cardiorespiratory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failure causes death, usually before age 2.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Cori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Amylo-1,6-glucosidase (debranching enzyme)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Muscle and liver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Increased amount; short outer branches.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Like type I, but milder course.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Andersen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Branching enzyme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 and spleen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 amount; very long outer branches.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Progressive cirrhosis of the liver. Liver failure causes death, usually before age 2.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McArdle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Phosphorylase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Muscle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Moderately increased amount; normal structure.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Limited ability to perform strenuous exercise because of painful muscle cramps. Otherwise patient is normal and well developed.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Hers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Phosphorylase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Increased amount.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Like type I, but milder course.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Tarui Disease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Phosphofructokinase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Muscle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Increased amount; normal structure.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Like type V.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VIII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Phosphorylase kinase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Increased amount; normal structure.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Mild liver enlargement. Mild hypoglycemia.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IX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phosphorylase kinase, β-subunit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liver, leukocytes, muscle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like VI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Fanconi-Bickel, hepatorenal glycogenosis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glucose transporter-2 (GLUT-2)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liver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failure to thrive, hepatomegaly, rickets, proximal renal tubular dysfunction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horzOverflow="overflow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Oligosaccharidoses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Pompe disease (type II)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Lysosomes become engorged with glycogen because they lack α-1,4-glucosidase, a hydrolytic enzyme confined to these organelles</a:t>
            </a:r>
          </a:p>
          <a:p>
            <a:r>
              <a:rPr lang="en-US" smtClean="0"/>
              <a:t>Glycogen structure is normal, but its amount is excessive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4063" y="1411288"/>
            <a:ext cx="2543074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I-cell 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217310" cy="14773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Lack of targeting of </a:t>
            </a:r>
            <a:r>
              <a:rPr lang="en-US" sz="2400" dirty="0" err="1" smtClean="0"/>
              <a:t>lysosomal</a:t>
            </a:r>
            <a:r>
              <a:rPr lang="en-US" sz="2400" dirty="0" smtClean="0"/>
              <a:t> enzymes from Golgi</a:t>
            </a:r>
          </a:p>
          <a:p>
            <a:r>
              <a:rPr lang="en-US" sz="2400" dirty="0" smtClean="0"/>
              <a:t>A deficiency in tagging enzyme</a:t>
            </a:r>
          </a:p>
          <a:p>
            <a:r>
              <a:rPr lang="en-US" sz="2400" dirty="0" smtClean="0"/>
              <a:t> Features: severe psychomotor retardation that rapidly progresses leading to death between 5 and 8 years of age.</a:t>
            </a:r>
            <a:endParaRPr lang="en-US" sz="2400" dirty="0"/>
          </a:p>
        </p:txBody>
      </p:sp>
      <p:pic>
        <p:nvPicPr>
          <p:cNvPr id="11" name="Picture 4" descr="Figure 9.25. Targeting of lysosomal proteins by phosphorylation of mannose residue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78" y="2959868"/>
            <a:ext cx="6282812" cy="3243622"/>
          </a:xfrm>
          <a:prstGeom prst="rect">
            <a:avLst/>
          </a:prstGeom>
          <a:noFill/>
        </p:spPr>
      </p:pic>
      <p:pic>
        <p:nvPicPr>
          <p:cNvPr id="1030" name="Picture 6" descr="https://classconnection.s3.amazonaws.com/610/flashcards/693610/png/i-cell13157157819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207" y="2949677"/>
            <a:ext cx="2316726" cy="23302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8" name="Picture 2" descr="http://www.nature.com/nrm/journal/v5/n7/images/nrm1423-f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67" y="1235894"/>
            <a:ext cx="7041477" cy="49712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5914103" y="3392129"/>
            <a:ext cx="1710813" cy="560439"/>
          </a:xfrm>
          <a:prstGeom prst="rect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Endocytosis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12875"/>
            <a:ext cx="5029200" cy="4536627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Molecules are taken up from outside the cell in </a:t>
            </a:r>
            <a:r>
              <a:rPr lang="en-US" sz="2200" dirty="0" err="1" smtClean="0"/>
              <a:t>endocytic</a:t>
            </a:r>
            <a:r>
              <a:rPr lang="en-US" sz="2200" dirty="0" smtClean="0"/>
              <a:t> vesicles, which fuse with early </a:t>
            </a:r>
            <a:r>
              <a:rPr lang="en-US" sz="2200" dirty="0" err="1" smtClean="0"/>
              <a:t>endosomes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Membrane receptors are recycled via </a:t>
            </a:r>
            <a:r>
              <a:rPr lang="en-US" sz="2200" dirty="0" err="1" smtClean="0"/>
              <a:t>recyling</a:t>
            </a:r>
            <a:r>
              <a:rPr lang="en-US" sz="2200" dirty="0" smtClean="0"/>
              <a:t> </a:t>
            </a:r>
            <a:r>
              <a:rPr lang="en-US" sz="2200" dirty="0" err="1" smtClean="0"/>
              <a:t>endosomes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Early </a:t>
            </a:r>
            <a:r>
              <a:rPr lang="en-US" sz="2200" dirty="0" err="1" smtClean="0"/>
              <a:t>endosomes</a:t>
            </a:r>
            <a:r>
              <a:rPr lang="en-US" sz="2200" dirty="0" smtClean="0"/>
              <a:t> mature into late </a:t>
            </a:r>
            <a:r>
              <a:rPr lang="en-US" sz="2200" dirty="0" err="1" smtClean="0"/>
              <a:t>endosomes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Transport vesicles carrying acid </a:t>
            </a:r>
            <a:r>
              <a:rPr lang="en-US" sz="2200" dirty="0" err="1" smtClean="0"/>
              <a:t>hydrolases</a:t>
            </a:r>
            <a:r>
              <a:rPr lang="en-US" sz="2200" dirty="0" smtClean="0"/>
              <a:t> from the Golgi fuse with late </a:t>
            </a:r>
            <a:r>
              <a:rPr lang="en-US" sz="2200" dirty="0" err="1" smtClean="0"/>
              <a:t>endosomes</a:t>
            </a:r>
            <a:r>
              <a:rPr lang="en-US" sz="2200" dirty="0" smtClean="0"/>
              <a:t>, which mature into </a:t>
            </a:r>
            <a:r>
              <a:rPr lang="en-US" sz="2200" dirty="0" err="1" smtClean="0"/>
              <a:t>lysosomes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acid </a:t>
            </a:r>
            <a:r>
              <a:rPr lang="en-US" sz="2200" dirty="0" err="1" smtClean="0"/>
              <a:t>hydrolases</a:t>
            </a:r>
            <a:r>
              <a:rPr lang="en-US" sz="2200" dirty="0" smtClean="0"/>
              <a:t> dissociate from the mannose-6-phosphate receptor and the receptors are recycled to the Golgi.</a:t>
            </a:r>
            <a:endParaRPr lang="en-US" sz="22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24811"/>
            <a:ext cx="3371850" cy="68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7483475" y="3314700"/>
            <a:ext cx="346075" cy="971550"/>
          </a:xfrm>
          <a:custGeom>
            <a:avLst/>
            <a:gdLst>
              <a:gd name="connsiteX0" fmla="*/ 346075 w 346075"/>
              <a:gd name="connsiteY0" fmla="*/ 0 h 971550"/>
              <a:gd name="connsiteX1" fmla="*/ 22225 w 346075"/>
              <a:gd name="connsiteY1" fmla="*/ 628650 h 971550"/>
              <a:gd name="connsiteX2" fmla="*/ 212725 w 346075"/>
              <a:gd name="connsiteY2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075" h="971550">
                <a:moveTo>
                  <a:pt x="346075" y="0"/>
                </a:moveTo>
                <a:cubicBezTo>
                  <a:pt x="195262" y="233362"/>
                  <a:pt x="44450" y="466725"/>
                  <a:pt x="22225" y="628650"/>
                </a:cubicBezTo>
                <a:cubicBezTo>
                  <a:pt x="0" y="790575"/>
                  <a:pt x="106362" y="881062"/>
                  <a:pt x="212725" y="971550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39050" y="3771900"/>
            <a:ext cx="1154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Maturation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451" y="1619250"/>
            <a:ext cx="12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Recycling </a:t>
            </a:r>
            <a:r>
              <a:rPr lang="en-US" sz="1400" b="1" dirty="0" err="1" smtClean="0">
                <a:solidFill>
                  <a:srgbClr val="C00000"/>
                </a:solidFill>
              </a:rPr>
              <a:t>endosomes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0640" y="5241278"/>
            <a:ext cx="103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Maturation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or fusion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Chloroquine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574458" cy="502291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Anti-malarial agent</a:t>
            </a:r>
          </a:p>
          <a:p>
            <a:r>
              <a:rPr lang="en-US" sz="2400" dirty="0" smtClean="0"/>
              <a:t>In the parasite’s </a:t>
            </a:r>
            <a:r>
              <a:rPr lang="en-US" sz="2400" dirty="0" err="1" smtClean="0"/>
              <a:t>vaculoe</a:t>
            </a:r>
            <a:r>
              <a:rPr lang="en-US" sz="2400" dirty="0" smtClean="0"/>
              <a:t>, hemoglobin is digested and </a:t>
            </a:r>
            <a:r>
              <a:rPr lang="en-US" sz="2400" dirty="0" err="1" smtClean="0"/>
              <a:t>heme</a:t>
            </a:r>
            <a:r>
              <a:rPr lang="en-US" sz="2400" dirty="0" smtClean="0"/>
              <a:t> is modified by </a:t>
            </a:r>
            <a:r>
              <a:rPr lang="en-US" sz="2400" dirty="0" err="1" smtClean="0"/>
              <a:t>heme</a:t>
            </a:r>
            <a:r>
              <a:rPr lang="en-US" sz="2400" dirty="0" smtClean="0"/>
              <a:t> polymerase.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heme</a:t>
            </a:r>
            <a:r>
              <a:rPr lang="en-US" sz="2400" dirty="0" smtClean="0"/>
              <a:t> is not modified, it is toxic to the parasite.</a:t>
            </a:r>
          </a:p>
          <a:p>
            <a:r>
              <a:rPr lang="en-US" sz="2400" dirty="0" err="1" smtClean="0"/>
              <a:t>Chloroquine</a:t>
            </a:r>
            <a:r>
              <a:rPr lang="en-US" sz="2400" dirty="0" smtClean="0"/>
              <a:t> inhibits the enzyme.</a:t>
            </a:r>
          </a:p>
          <a:p>
            <a:r>
              <a:rPr lang="en-US" sz="2400" dirty="0" smtClean="0"/>
              <a:t>It is a weak base that becomes charged at acidic pH</a:t>
            </a:r>
          </a:p>
          <a:p>
            <a:r>
              <a:rPr lang="en-US" sz="2400" dirty="0" smtClean="0"/>
              <a:t>It crosses membranes into the malarial digestive vacuole.</a:t>
            </a:r>
          </a:p>
        </p:txBody>
      </p:sp>
      <p:pic>
        <p:nvPicPr>
          <p:cNvPr id="6" name="Picture 2" descr="http://www.tulane.edu/%7Ewiser/protozoology/notes/images/CQ_FV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1812" y="1411288"/>
            <a:ext cx="2347575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Phagocytosis</a:t>
            </a:r>
            <a:r>
              <a:rPr lang="en-US" dirty="0" smtClean="0"/>
              <a:t> and </a:t>
            </a:r>
            <a:r>
              <a:rPr lang="en-US" dirty="0" err="1" smtClean="0"/>
              <a:t>autophagy</a:t>
            </a:r>
            <a:endParaRPr lang="en-US" dirty="0"/>
          </a:p>
        </p:txBody>
      </p:sp>
      <p:pic>
        <p:nvPicPr>
          <p:cNvPr id="8" name="Picture 2" descr="Figure 9.37. Lysosomes in phagocytosis and autophagy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347" y="1014669"/>
            <a:ext cx="6768065" cy="5304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43198"/>
          </a:xfrm>
        </p:spPr>
        <p:txBody>
          <a:bodyPr/>
          <a:lstStyle/>
          <a:p>
            <a:r>
              <a:rPr lang="en-US" sz="3200" dirty="0" smtClean="0"/>
              <a:t>Processing of </a:t>
            </a:r>
            <a:r>
              <a:rPr lang="en-US" sz="3200" i="1" dirty="0" smtClean="0"/>
              <a:t>N</a:t>
            </a:r>
            <a:r>
              <a:rPr lang="en-US" sz="3200" dirty="0" smtClean="0"/>
              <a:t>-linked oligosaccharides in Golgi</a:t>
            </a:r>
            <a:endParaRPr lang="en-US" sz="32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90" y="1383377"/>
            <a:ext cx="7966511" cy="430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</a:t>
            </a:r>
            <a:r>
              <a:rPr lang="en-US" dirty="0" smtClean="0"/>
              <a:t>-linked glycosylation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5370871" cy="412112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Proteins can also be modified by the addition of carbohydrates to the side chains of acceptor serine and </a:t>
            </a:r>
            <a:r>
              <a:rPr lang="en-US" sz="2600" dirty="0" err="1" smtClean="0"/>
              <a:t>threonine</a:t>
            </a:r>
            <a:r>
              <a:rPr lang="en-US" sz="2600" dirty="0" smtClean="0"/>
              <a:t> residues.</a:t>
            </a:r>
          </a:p>
          <a:p>
            <a:r>
              <a:rPr lang="en-US" sz="2600" dirty="0" smtClean="0"/>
              <a:t>The serine or </a:t>
            </a:r>
            <a:r>
              <a:rPr lang="en-US" sz="2600" dirty="0" err="1" smtClean="0"/>
              <a:t>threonine</a:t>
            </a:r>
            <a:r>
              <a:rPr lang="en-US" sz="2600" dirty="0" smtClean="0"/>
              <a:t> is usually linked directly to </a:t>
            </a:r>
            <a:r>
              <a:rPr lang="en-US" sz="2600" i="1" dirty="0" smtClean="0"/>
              <a:t>N</a:t>
            </a:r>
            <a:r>
              <a:rPr lang="en-US" sz="2600" dirty="0" smtClean="0"/>
              <a:t>-</a:t>
            </a:r>
            <a:r>
              <a:rPr lang="en-US" sz="2600" dirty="0" err="1" smtClean="0"/>
              <a:t>acetylgalactosamine</a:t>
            </a:r>
            <a:r>
              <a:rPr lang="en-US" sz="2600" dirty="0" smtClean="0"/>
              <a:t>, to which other sugars can then be added. </a:t>
            </a:r>
          </a:p>
          <a:p>
            <a:r>
              <a:rPr lang="en-US" sz="2600" dirty="0" smtClean="0"/>
              <a:t>In some cases, these sugars are further modified by the addition of sulfate groups.</a:t>
            </a:r>
            <a:endParaRPr lang="en-US" sz="2600" dirty="0"/>
          </a:p>
        </p:txBody>
      </p:sp>
      <p:pic>
        <p:nvPicPr>
          <p:cNvPr id="6" name="Picture 2" descr="Figure 7.28. Examples of O-linked oligosaccharide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25292" y="1411288"/>
            <a:ext cx="1760615" cy="213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Lipid and Polysaccharide Metabolism in the Golgi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323735" cy="453662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Transfer of </a:t>
            </a:r>
            <a:r>
              <a:rPr lang="en-US" sz="2200" dirty="0" err="1" smtClean="0"/>
              <a:t>phosphorylcholine</a:t>
            </a:r>
            <a:r>
              <a:rPr lang="en-US" sz="2200" dirty="0" smtClean="0"/>
              <a:t> group is from </a:t>
            </a:r>
            <a:r>
              <a:rPr lang="en-US" sz="2200" dirty="0" err="1" smtClean="0"/>
              <a:t>phosphatidylcholine</a:t>
            </a:r>
            <a:r>
              <a:rPr lang="en-US" sz="2200" dirty="0" smtClean="0"/>
              <a:t> to </a:t>
            </a:r>
            <a:r>
              <a:rPr lang="en-US" sz="2200" dirty="0" err="1" smtClean="0"/>
              <a:t>ceramide</a:t>
            </a:r>
            <a:r>
              <a:rPr lang="en-US" sz="2200" dirty="0" smtClean="0"/>
              <a:t>. </a:t>
            </a:r>
          </a:p>
          <a:p>
            <a:pPr lvl="1"/>
            <a:r>
              <a:rPr lang="en-US" sz="2200" dirty="0" smtClean="0"/>
              <a:t>Sphingomyelin is synthesized on the </a:t>
            </a:r>
            <a:r>
              <a:rPr lang="en-US" sz="2200" dirty="0" err="1" smtClean="0"/>
              <a:t>lumenal</a:t>
            </a:r>
            <a:r>
              <a:rPr lang="en-US" sz="2200" dirty="0" smtClean="0"/>
              <a:t> surface.</a:t>
            </a:r>
          </a:p>
          <a:p>
            <a:r>
              <a:rPr lang="en-US" sz="2200" dirty="0" smtClean="0"/>
              <a:t>Addition of sugar residues.</a:t>
            </a:r>
          </a:p>
          <a:p>
            <a:pPr lvl="1"/>
            <a:r>
              <a:rPr lang="en-US" sz="2200" dirty="0" smtClean="0"/>
              <a:t>Glucose is added to </a:t>
            </a:r>
            <a:r>
              <a:rPr lang="en-US" sz="2200" dirty="0" err="1" smtClean="0"/>
              <a:t>ceramide</a:t>
            </a:r>
            <a:r>
              <a:rPr lang="en-US" sz="2200" dirty="0" smtClean="0"/>
              <a:t> on the </a:t>
            </a:r>
            <a:r>
              <a:rPr lang="en-US" sz="2200" dirty="0" err="1" smtClean="0"/>
              <a:t>cytosolic</a:t>
            </a:r>
            <a:r>
              <a:rPr lang="en-US" sz="2200" dirty="0" smtClean="0"/>
              <a:t> side and </a:t>
            </a:r>
            <a:r>
              <a:rPr lang="en-US" sz="2200" dirty="0" err="1" smtClean="0"/>
              <a:t>glucosylceramide</a:t>
            </a:r>
            <a:r>
              <a:rPr lang="en-US" sz="2200" dirty="0" smtClean="0"/>
              <a:t> then apparently flips and additional carbohydrates are added on the </a:t>
            </a:r>
            <a:r>
              <a:rPr lang="en-US" sz="2200" dirty="0" err="1" smtClean="0"/>
              <a:t>lumenal</a:t>
            </a:r>
            <a:r>
              <a:rPr lang="en-US" sz="2200" dirty="0" smtClean="0"/>
              <a:t> side of the membrane</a:t>
            </a:r>
          </a:p>
          <a:p>
            <a:pPr lvl="1"/>
            <a:endParaRPr lang="en-US" sz="2200" dirty="0"/>
          </a:p>
        </p:txBody>
      </p:sp>
      <p:pic>
        <p:nvPicPr>
          <p:cNvPr id="6" name="Picture 2" descr="Figure 9.26. Synthesis of sphingomyelin and glycolipid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1505" y="1411288"/>
            <a:ext cx="2268189" cy="21304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56959" y="1651508"/>
            <a:ext cx="372345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Ceramide</a:t>
            </a:r>
            <a:r>
              <a:rPr lang="en-US" sz="2000" b="1" dirty="0" smtClean="0">
                <a:solidFill>
                  <a:srgbClr val="C00000"/>
                </a:solidFill>
              </a:rPr>
              <a:t> is synthesized in the ER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Sorting and Export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96" y="1191650"/>
            <a:ext cx="4574540" cy="49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32439" y="1177017"/>
            <a:ext cx="351011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contrast to the ER, all of the proteins retained within the Golgi complex are associated with the Golgi membrane rather than being soluble proteins within the lumen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5324" y="5471651"/>
            <a:ext cx="27405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Continuous, unregulated secretion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3716594" y="4616246"/>
            <a:ext cx="1698730" cy="117857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2713704" y="3347884"/>
            <a:ext cx="2701620" cy="244693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80732" y="4340941"/>
            <a:ext cx="37632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Regulated secretion after </a:t>
            </a:r>
            <a:r>
              <a:rPr lang="en-US" b="1" dirty="0" err="1" smtClean="0">
                <a:solidFill>
                  <a:srgbClr val="C00000"/>
                </a:solidFill>
              </a:rPr>
              <a:t>siganling</a:t>
            </a:r>
            <a:r>
              <a:rPr lang="en-US" b="1" dirty="0" smtClean="0">
                <a:solidFill>
                  <a:srgbClr val="C00000"/>
                </a:solidFill>
              </a:rPr>
              <a:t> from specialized vesicles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310" y="2507226"/>
            <a:ext cx="5456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250422" y="3008667"/>
            <a:ext cx="365760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Protein packaging mediated by cargo receptor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processing in Immature </a:t>
            </a:r>
            <a:r>
              <a:rPr lang="en-US" b="1" dirty="0" err="1" smtClean="0">
                <a:solidFill>
                  <a:srgbClr val="C00000"/>
                </a:solidFill>
              </a:rPr>
              <a:t>secretory</a:t>
            </a:r>
            <a:r>
              <a:rPr lang="en-US" b="1" dirty="0" smtClean="0">
                <a:solidFill>
                  <a:srgbClr val="C00000"/>
                </a:solidFill>
              </a:rPr>
              <a:t> vesicles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>
            <a:stCxn id="29" idx="1"/>
            <a:endCxn id="28" idx="3"/>
          </p:cNvCxnSpPr>
          <p:nvPr/>
        </p:nvCxnSpPr>
        <p:spPr>
          <a:xfrm flipH="1" flipV="1">
            <a:off x="4572000" y="2735826"/>
            <a:ext cx="678422" cy="87300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1"/>
          </p:cNvCxnSpPr>
          <p:nvPr/>
        </p:nvCxnSpPr>
        <p:spPr>
          <a:xfrm flipH="1" flipV="1">
            <a:off x="4748981" y="4129548"/>
            <a:ext cx="631751" cy="53455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Transport to the plasma membrane of polarized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42495"/>
            <a:ext cx="4114800" cy="368100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This is accomplished by the selective packaging of proteins into transport vesicles from the </a:t>
            </a:r>
            <a:r>
              <a:rPr lang="en-US" sz="2600" i="1" dirty="0" smtClean="0"/>
              <a:t>trans</a:t>
            </a:r>
            <a:r>
              <a:rPr lang="en-US" sz="2600" dirty="0" smtClean="0"/>
              <a:t> Golgi or recycling </a:t>
            </a:r>
            <a:r>
              <a:rPr lang="en-US" sz="2600" dirty="0" err="1" smtClean="0"/>
              <a:t>endosomes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Targeting is determined by special sequences (</a:t>
            </a:r>
            <a:r>
              <a:rPr lang="en-US" sz="2600" dirty="0" err="1" smtClean="0"/>
              <a:t>basolatera</a:t>
            </a:r>
            <a:r>
              <a:rPr lang="en-US" sz="2600" dirty="0" smtClean="0"/>
              <a:t>) or sugar modification (apical)</a:t>
            </a:r>
            <a:endParaRPr lang="en-US" sz="2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5261" y="1411288"/>
            <a:ext cx="214067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Processing of </a:t>
            </a:r>
            <a:r>
              <a:rPr lang="en-US" dirty="0" err="1" smtClean="0"/>
              <a:t>lumenal</a:t>
            </a:r>
            <a:r>
              <a:rPr lang="en-US" dirty="0" smtClean="0"/>
              <a:t> </a:t>
            </a:r>
            <a:r>
              <a:rPr lang="en-US" dirty="0" err="1" smtClean="0"/>
              <a:t>lysosomal</a:t>
            </a:r>
            <a:r>
              <a:rPr lang="en-US" dirty="0" smtClean="0"/>
              <a:t> proteins</a:t>
            </a:r>
            <a:endParaRPr lang="en-US" dirty="0"/>
          </a:p>
        </p:txBody>
      </p:sp>
      <p:pic>
        <p:nvPicPr>
          <p:cNvPr id="5" name="Picture 2" descr="Figure 9.25. Targeting of lysosomal proteins by phosphorylation of mannose residu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11" y="1353881"/>
            <a:ext cx="7947451" cy="410302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22272" y="3303328"/>
            <a:ext cx="1623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Addition of N-</a:t>
            </a:r>
            <a:r>
              <a:rPr lang="en-US" sz="1400" b="1" dirty="0" err="1" smtClean="0"/>
              <a:t>acetylglucosamine</a:t>
            </a:r>
            <a:r>
              <a:rPr lang="en-US" sz="1400" b="1" dirty="0" smtClean="0"/>
              <a:t> phosphates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489820" y="3352489"/>
            <a:ext cx="1623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Removal of N-</a:t>
            </a:r>
            <a:r>
              <a:rPr lang="en-US" sz="1400" b="1" dirty="0" err="1" smtClean="0"/>
              <a:t>acetylglucosamine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182759" y="5524571"/>
            <a:ext cx="526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The enzyme recognizes a signal patch (a three-dimensional structural determinant) not a sequence.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2934181" y="4041992"/>
            <a:ext cx="1881166" cy="14825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2024</TotalTime>
  <Words>1403</Words>
  <Application>Microsoft Office PowerPoint</Application>
  <PresentationFormat>On-screen Show (4:3)</PresentationFormat>
  <Paragraphs>202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Green template 1</vt:lpstr>
      <vt:lpstr>White with Courier font for code slides</vt:lpstr>
      <vt:lpstr>1_White with Courier font for code slides</vt:lpstr>
      <vt:lpstr>Lecture 3: Protein sorting (Golgi apparatus and vesicular transport)</vt:lpstr>
      <vt:lpstr>Functions of Golgi</vt:lpstr>
      <vt:lpstr>Structure of the Golgi</vt:lpstr>
      <vt:lpstr>Processing of N-linked oligosaccharides in Golgi</vt:lpstr>
      <vt:lpstr>O-linked glycosylation</vt:lpstr>
      <vt:lpstr>Lipid and Polysaccharide Metabolism in the Golgi</vt:lpstr>
      <vt:lpstr>Protein Sorting and Export</vt:lpstr>
      <vt:lpstr>Transport to the plasma membrane of polarized cells</vt:lpstr>
      <vt:lpstr>Processing of lumenal lysosomal proteins</vt:lpstr>
      <vt:lpstr>Transport of lysosomal proteins</vt:lpstr>
      <vt:lpstr>PowerPoint Presentation</vt:lpstr>
      <vt:lpstr>How have we understood the mechanism?</vt:lpstr>
      <vt:lpstr>Formation and fusion of a transport vesicle</vt:lpstr>
      <vt:lpstr>Coat proteins</vt:lpstr>
      <vt:lpstr>Formation of clathrin-coated vesicles</vt:lpstr>
      <vt:lpstr>Role of ARF1</vt:lpstr>
      <vt:lpstr>Players of vesicle fusion</vt:lpstr>
      <vt:lpstr>The mechanism of fusion</vt:lpstr>
      <vt:lpstr>Exocytosis</vt:lpstr>
      <vt:lpstr>Griscelli syndrome (GS) </vt:lpstr>
      <vt:lpstr>PowerPoint Presentation</vt:lpstr>
      <vt:lpstr>Structure</vt:lpstr>
      <vt:lpstr>Lysosomal enzymes</vt:lpstr>
      <vt:lpstr>Lysosomal storage diseases</vt:lpstr>
      <vt:lpstr>Glucocerebroside</vt:lpstr>
      <vt:lpstr>Types</vt:lpstr>
      <vt:lpstr>Gaucher disease, type I  (acid glucocerebrosidase deficiency)</vt:lpstr>
      <vt:lpstr>Gaucher disease, type I (glucocerebrosidase deficiency-acid)</vt:lpstr>
      <vt:lpstr>Carbohydrate metabolism</vt:lpstr>
      <vt:lpstr>Oligosaccharidoses</vt:lpstr>
      <vt:lpstr>Pompe disease (type II)</vt:lpstr>
      <vt:lpstr>I-cell disease</vt:lpstr>
      <vt:lpstr>Treatment</vt:lpstr>
      <vt:lpstr>Endocytosis</vt:lpstr>
      <vt:lpstr>Chloroquine</vt:lpstr>
      <vt:lpstr>Phagocytosis and autophagy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Protein sorting (Golgi apparatus)</dc:title>
  <dc:creator>Ahram</dc:creator>
  <cp:lastModifiedBy>Bauer</cp:lastModifiedBy>
  <cp:revision>28</cp:revision>
  <dcterms:created xsi:type="dcterms:W3CDTF">2015-01-15T04:36:25Z</dcterms:created>
  <dcterms:modified xsi:type="dcterms:W3CDTF">2015-02-07T13:48:26Z</dcterms:modified>
</cp:coreProperties>
</file>