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50" r:id="rId1"/>
  </p:sldMasterIdLst>
  <p:notesMasterIdLst>
    <p:notesMasterId r:id="rId28"/>
  </p:notesMasterIdLst>
  <p:handoutMasterIdLst>
    <p:handoutMasterId r:id="rId29"/>
  </p:handoutMasterIdLst>
  <p:sldIdLst>
    <p:sldId id="291" r:id="rId2"/>
    <p:sldId id="311" r:id="rId3"/>
    <p:sldId id="312" r:id="rId4"/>
    <p:sldId id="293" r:id="rId5"/>
    <p:sldId id="313" r:id="rId6"/>
    <p:sldId id="314" r:id="rId7"/>
    <p:sldId id="294" r:id="rId8"/>
    <p:sldId id="315" r:id="rId9"/>
    <p:sldId id="295" r:id="rId10"/>
    <p:sldId id="316" r:id="rId11"/>
    <p:sldId id="317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</p:sldIdLst>
  <p:sldSz cx="9144000" cy="6858000" type="screen4x3"/>
  <p:notesSz cx="6858000" cy="9296400"/>
  <p:embeddedFontLst>
    <p:embeddedFont>
      <p:font typeface="Calibri" pitchFamily="34" charset="0"/>
      <p:regular r:id="rId30"/>
      <p:bold r:id="rId31"/>
      <p:italic r:id="rId32"/>
      <p:boldItalic r:id="rId33"/>
    </p:embeddedFont>
    <p:embeddedFont>
      <p:font typeface="Monotype Sorts"/>
      <p:regular r:id="rId3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99CCFF"/>
    <a:srgbClr val="0000CC"/>
    <a:srgbClr val="6600CC"/>
    <a:srgbClr val="660033"/>
    <a:srgbClr val="660066"/>
    <a:srgbClr val="006699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34" autoAdjust="0"/>
    <p:restoredTop sz="94801" autoAdjust="0"/>
  </p:normalViewPr>
  <p:slideViewPr>
    <p:cSldViewPr snapToGrid="0">
      <p:cViewPr varScale="1">
        <p:scale>
          <a:sx n="92" d="100"/>
          <a:sy n="92" d="100"/>
        </p:scale>
        <p:origin x="-744" y="-102"/>
      </p:cViewPr>
      <p:guideLst>
        <p:guide orient="horz" pos="484"/>
        <p:guide orient="horz" pos="681"/>
        <p:guide orient="horz" pos="4224"/>
        <p:guide pos="3106"/>
        <p:guide pos="999"/>
        <p:guide pos="833"/>
        <p:guide pos="2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-2508" y="-96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9850" y="0"/>
            <a:ext cx="29845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29845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9850" y="8832850"/>
            <a:ext cx="29845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pitchFamily="18" charset="0"/>
              </a:defRPr>
            </a:lvl1pPr>
          </a:lstStyle>
          <a:p>
            <a:fld id="{33BDEEDC-1014-4336-9EF8-3E9278424FC3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0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965CC64-A17F-4BA2-BE64-15BE65072ABB}" type="datetimeFigureOut">
              <a:rPr lang="en-US"/>
              <a:pPr>
                <a:defRPr/>
              </a:pPr>
              <a:t>11/28/2014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pitchFamily="18" charset="0"/>
              </a:defRPr>
            </a:lvl1pPr>
          </a:lstStyle>
          <a:p>
            <a:fld id="{51312E6B-05B1-42B0-AD8A-48292055A067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491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CF8C034-FC94-46F2-9EC8-37BC1A5C12BB}" type="slidenum">
              <a:rPr lang="ar-SA" sz="1200">
                <a:cs typeface="Times New Roman" pitchFamily="18" charset="0"/>
              </a:rPr>
              <a:pPr algn="r"/>
              <a:t>4</a:t>
            </a:fld>
            <a:endParaRPr lang="en-GB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96913"/>
            <a:ext cx="4649788" cy="34877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450D4D2-AE36-4D69-A05B-A70C1F5424F7}" type="slidenum">
              <a:rPr lang="ar-SA" sz="1200">
                <a:cs typeface="Times New Roman" pitchFamily="18" charset="0"/>
              </a:rPr>
              <a:pPr algn="r"/>
              <a:t>18</a:t>
            </a:fld>
            <a:endParaRPr lang="en-GB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96913"/>
            <a:ext cx="4649788" cy="34877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B9B4B50-0F3C-410D-B013-58EC2D62DF31}" type="slidenum">
              <a:rPr lang="ar-SA" sz="1200">
                <a:cs typeface="Times New Roman" pitchFamily="18" charset="0"/>
              </a:rPr>
              <a:pPr algn="r"/>
              <a:t>19</a:t>
            </a:fld>
            <a:endParaRPr lang="en-GB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96913"/>
            <a:ext cx="4649788" cy="34877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F1DAC62-829E-4001-A9F8-B434C248416F}" type="slidenum">
              <a:rPr lang="ar-SA" sz="1200">
                <a:cs typeface="Times New Roman" pitchFamily="18" charset="0"/>
              </a:rPr>
              <a:pPr algn="r"/>
              <a:t>20</a:t>
            </a:fld>
            <a:endParaRPr lang="en-GB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96913"/>
            <a:ext cx="4649788" cy="34877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D1F9B4E-9869-4789-A48B-FA2B09247D8C}" type="slidenum">
              <a:rPr lang="ar-SA" sz="1200">
                <a:cs typeface="Times New Roman" pitchFamily="18" charset="0"/>
              </a:rPr>
              <a:pPr algn="r"/>
              <a:t>21</a:t>
            </a:fld>
            <a:endParaRPr lang="en-GB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96913"/>
            <a:ext cx="4649788" cy="34877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CC76CA6-496F-464F-9600-85B978AFF8DD}" type="slidenum">
              <a:rPr lang="ar-SA" sz="1200">
                <a:cs typeface="Times New Roman" pitchFamily="18" charset="0"/>
              </a:rPr>
              <a:pPr algn="r"/>
              <a:t>22</a:t>
            </a:fld>
            <a:endParaRPr lang="en-GB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96913"/>
            <a:ext cx="4649788" cy="34877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7EFEB6D-C657-49EC-B0CC-191D5C753D2F}" type="slidenum">
              <a:rPr lang="ar-SA" sz="1200">
                <a:cs typeface="Times New Roman" pitchFamily="18" charset="0"/>
              </a:rPr>
              <a:pPr algn="r"/>
              <a:t>23</a:t>
            </a:fld>
            <a:endParaRPr lang="en-GB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96913"/>
            <a:ext cx="4649788" cy="34877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0D29B94-F6ED-4F43-8D17-4B5A24F92F85}" type="slidenum">
              <a:rPr lang="ar-SA" sz="1200">
                <a:cs typeface="Times New Roman" pitchFamily="18" charset="0"/>
              </a:rPr>
              <a:pPr algn="r"/>
              <a:t>24</a:t>
            </a:fld>
            <a:endParaRPr lang="en-GB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96913"/>
            <a:ext cx="4649788" cy="34877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4E4621C-080D-4C42-BC1A-B2C583E568A2}" type="slidenum">
              <a:rPr lang="ar-SA" sz="1200">
                <a:cs typeface="Times New Roman" pitchFamily="18" charset="0"/>
              </a:rPr>
              <a:pPr algn="r"/>
              <a:t>25</a:t>
            </a:fld>
            <a:endParaRPr lang="en-GB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96913"/>
            <a:ext cx="4649788" cy="34877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38037FE-2836-42D4-BAE2-16BBBBCBF794}" type="slidenum">
              <a:rPr lang="ar-SA" sz="1200">
                <a:cs typeface="Times New Roman" pitchFamily="18" charset="0"/>
              </a:rPr>
              <a:pPr algn="r"/>
              <a:t>26</a:t>
            </a:fld>
            <a:endParaRPr lang="en-GB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96913"/>
            <a:ext cx="4649788" cy="34877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DBE91B9-0ABB-4C07-AB8D-FA8EEE5B53B8}" type="slidenum">
              <a:rPr lang="ar-SA" sz="1200">
                <a:cs typeface="Times New Roman" pitchFamily="18" charset="0"/>
              </a:rPr>
              <a:pPr algn="r"/>
              <a:t>7</a:t>
            </a:fld>
            <a:endParaRPr lang="en-GB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96913"/>
            <a:ext cx="4649788" cy="34877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36836DE-A441-4418-B3B1-A116037B8C6D}" type="slidenum">
              <a:rPr lang="ar-SA" sz="1200">
                <a:cs typeface="Times New Roman" pitchFamily="18" charset="0"/>
              </a:rPr>
              <a:pPr algn="r"/>
              <a:t>9</a:t>
            </a:fld>
            <a:endParaRPr lang="en-GB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96913"/>
            <a:ext cx="4649788" cy="34877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2FCDA4B-1AC6-4FE3-9593-F6051D1DC1C4}" type="slidenum">
              <a:rPr lang="ar-SA" sz="1200">
                <a:cs typeface="Times New Roman" pitchFamily="18" charset="0"/>
              </a:rPr>
              <a:pPr algn="r"/>
              <a:t>12</a:t>
            </a:fld>
            <a:endParaRPr lang="en-GB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96913"/>
            <a:ext cx="4649788" cy="34877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6F74280-DC47-4706-B691-7F1B88FACB0E}" type="slidenum">
              <a:rPr lang="ar-SA" sz="1200">
                <a:cs typeface="Times New Roman" pitchFamily="18" charset="0"/>
              </a:rPr>
              <a:pPr algn="r"/>
              <a:t>13</a:t>
            </a:fld>
            <a:endParaRPr lang="en-GB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96913"/>
            <a:ext cx="4649788" cy="34877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C885F25-BC68-496F-81F3-C7F23792294F}" type="slidenum">
              <a:rPr lang="ar-SA" sz="1200">
                <a:cs typeface="Times New Roman" pitchFamily="18" charset="0"/>
              </a:rPr>
              <a:pPr algn="r"/>
              <a:t>14</a:t>
            </a:fld>
            <a:endParaRPr lang="en-GB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96913"/>
            <a:ext cx="4649788" cy="34877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3CAC813-9A9B-4FCE-BFD0-84E452C25DA0}" type="slidenum">
              <a:rPr lang="ar-SA" sz="1200">
                <a:cs typeface="Times New Roman" pitchFamily="18" charset="0"/>
              </a:rPr>
              <a:pPr algn="r"/>
              <a:t>15</a:t>
            </a:fld>
            <a:endParaRPr lang="en-GB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96913"/>
            <a:ext cx="4649788" cy="34877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D36D1A0-2A67-4F55-A259-7896CFA64CEE}" type="slidenum">
              <a:rPr lang="ar-SA" sz="1200">
                <a:cs typeface="Times New Roman" pitchFamily="18" charset="0"/>
              </a:rPr>
              <a:pPr algn="r"/>
              <a:t>16</a:t>
            </a:fld>
            <a:endParaRPr lang="en-GB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96913"/>
            <a:ext cx="4649788" cy="34877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654BF6D-157F-4AC1-B76C-DA53E71A4E19}" type="slidenum">
              <a:rPr lang="ar-SA" sz="1200">
                <a:cs typeface="Times New Roman" pitchFamily="18" charset="0"/>
              </a:rPr>
              <a:pPr algn="r"/>
              <a:t>17</a:t>
            </a:fld>
            <a:endParaRPr lang="en-GB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96913"/>
            <a:ext cx="4649788" cy="34877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40" name="Picture 8" descr="MahanFinal_Backgrnd_title_alt_comp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04" name="Text Box 4"/>
          <p:cNvSpPr txBox="1">
            <a:spLocks noChangeArrowheads="1"/>
          </p:cNvSpPr>
          <p:nvPr userDrawn="1"/>
        </p:nvSpPr>
        <p:spPr bwMode="auto">
          <a:xfrm>
            <a:off x="0" y="6613525"/>
            <a:ext cx="9144000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000">
                <a:effectLst>
                  <a:outerShdw blurRad="38100" dist="38100" dir="2700000" algn="tl">
                    <a:srgbClr val="000000"/>
                  </a:outerShdw>
                </a:effectLst>
              </a:rPr>
              <a:t>Elsevier items and derived items © 2008, 2004 by Saunders, an imprint of Elsevier Inc.</a:t>
            </a: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44525"/>
            <a:ext cx="7772400" cy="493713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14500" y="2686050"/>
            <a:ext cx="6400800" cy="43815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 smtClean="0"/>
            </a:lvl1pPr>
          </a:lstStyle>
          <a:p>
            <a:r>
              <a:rPr lang="en-US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3900" y="176213"/>
            <a:ext cx="1835150" cy="4743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3688" y="176213"/>
            <a:ext cx="5357812" cy="4743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0038" y="176213"/>
            <a:ext cx="7339012" cy="9874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63688" y="1649413"/>
            <a:ext cx="7243762" cy="327025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0038" y="176213"/>
            <a:ext cx="7339012" cy="9874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63688" y="1649413"/>
            <a:ext cx="3544887" cy="3270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60975" y="1649413"/>
            <a:ext cx="3546475" cy="1558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60975" y="3360738"/>
            <a:ext cx="3546475" cy="1558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0038" y="176213"/>
            <a:ext cx="7339012" cy="9874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63688" y="1649413"/>
            <a:ext cx="3544887" cy="3270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60975" y="1649413"/>
            <a:ext cx="3546475" cy="3270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3688" y="1649413"/>
            <a:ext cx="3544887" cy="3270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60975" y="1649413"/>
            <a:ext cx="3546475" cy="3270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9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MahanFinal_Backgrnd_text_07-27_b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04" name="Text Box 4"/>
          <p:cNvSpPr txBox="1">
            <a:spLocks noChangeArrowheads="1"/>
          </p:cNvSpPr>
          <p:nvPr userDrawn="1"/>
        </p:nvSpPr>
        <p:spPr bwMode="auto">
          <a:xfrm>
            <a:off x="0" y="6613525"/>
            <a:ext cx="9144000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000">
                <a:effectLst>
                  <a:outerShdw blurRad="38100" dist="38100" dir="2700000" algn="tl">
                    <a:srgbClr val="000000"/>
                  </a:outerShdw>
                </a:effectLst>
              </a:rPr>
              <a:t>Elsevier items and derived items © 2008, 2004 by Saunders, an imprint of Elsevier Inc.</a:t>
            </a: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70038" y="176213"/>
            <a:ext cx="7339012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br>
              <a:rPr lang="en-US" smtClean="0"/>
            </a:br>
            <a:r>
              <a:rPr lang="en-US" smtClean="0"/>
              <a:t>AAF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63688" y="1649413"/>
            <a:ext cx="7243762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r>
              <a:rPr lang="en-US" smtClean="0"/>
              <a:t>N,HL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64" r:id="rId2"/>
    <p:sldLayoutId id="2147483663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  <p:sldLayoutId id="2147483655" r:id="rId11"/>
    <p:sldLayoutId id="2147483654" r:id="rId12"/>
    <p:sldLayoutId id="2147483653" r:id="rId13"/>
    <p:sldLayoutId id="2147483652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9pPr>
    </p:titleStyle>
    <p:bodyStyle>
      <a:lvl1pPr marL="395288" indent="-395288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chemeClr val="tx2"/>
        </a:buClr>
        <a:buFont typeface="Monotype Sort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95338" indent="-285750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lnSpc>
          <a:spcPct val="90000"/>
        </a:lnSpc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6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2503488" y="2066925"/>
            <a:ext cx="485298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5F5F5F"/>
            </a:outerShdw>
          </a:effectLst>
        </p:spPr>
        <p:txBody>
          <a:bodyPr lIns="0" tIns="0" rIns="0" bIns="0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3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Nutrition in Childhood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1511300" y="658813"/>
            <a:ext cx="621665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6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lang="en-US" sz="32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Chapter 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70038" y="669925"/>
            <a:ext cx="7339012" cy="493713"/>
          </a:xfrm>
        </p:spPr>
        <p:txBody>
          <a:bodyPr/>
          <a:lstStyle/>
          <a:p>
            <a:r>
              <a:rPr lang="en-US" u="sng" smtClean="0"/>
              <a:t>Malnutrition in children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3688" y="1649413"/>
            <a:ext cx="7243762" cy="5851525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Monotype Sorts" pitchFamily="2" charset="2"/>
              <a:buNone/>
            </a:pPr>
            <a:r>
              <a:rPr lang="en-US" smtClean="0"/>
              <a:t>*Protein-Energy Malnutrition (PEM):</a:t>
            </a:r>
          </a:p>
          <a:p>
            <a:pPr marL="609600" indent="-609600">
              <a:lnSpc>
                <a:spcPct val="80000"/>
              </a:lnSpc>
              <a:buFont typeface="Monotype Sorts" pitchFamily="2" charset="2"/>
              <a:buAutoNum type="alphaLcPeriod"/>
            </a:pPr>
            <a:r>
              <a:rPr lang="en-US" smtClean="0"/>
              <a:t>Kwashirchoire</a:t>
            </a:r>
          </a:p>
          <a:p>
            <a:pPr marL="609600" indent="-609600">
              <a:lnSpc>
                <a:spcPct val="80000"/>
              </a:lnSpc>
              <a:buFont typeface="Monotype Sorts" pitchFamily="2" charset="2"/>
              <a:buAutoNum type="alphaLcPeriod"/>
            </a:pPr>
            <a:r>
              <a:rPr lang="en-US" smtClean="0"/>
              <a:t>Marasmus</a:t>
            </a:r>
          </a:p>
          <a:p>
            <a:pPr marL="609600" indent="-609600">
              <a:lnSpc>
                <a:spcPct val="80000"/>
              </a:lnSpc>
              <a:buFont typeface="Monotype Sorts" pitchFamily="2" charset="2"/>
              <a:buNone/>
            </a:pPr>
            <a:r>
              <a:rPr lang="en-US" smtClean="0"/>
              <a:t>*Vitamin A deficiency</a:t>
            </a:r>
          </a:p>
          <a:p>
            <a:pPr marL="609600" indent="-609600">
              <a:lnSpc>
                <a:spcPct val="80000"/>
              </a:lnSpc>
              <a:buFont typeface="Monotype Sorts" pitchFamily="2" charset="2"/>
              <a:buNone/>
            </a:pPr>
            <a:r>
              <a:rPr lang="en-US" smtClean="0"/>
              <a:t>*Vitamin D deficiency</a:t>
            </a:r>
          </a:p>
          <a:p>
            <a:pPr marL="609600" indent="-609600">
              <a:lnSpc>
                <a:spcPct val="80000"/>
              </a:lnSpc>
              <a:buFont typeface="Monotype Sorts" pitchFamily="2" charset="2"/>
              <a:buNone/>
            </a:pPr>
            <a:r>
              <a:rPr lang="en-US" smtClean="0"/>
              <a:t>*Iron deficiency anemia</a:t>
            </a:r>
          </a:p>
          <a:p>
            <a:pPr marL="609600" indent="-609600">
              <a:lnSpc>
                <a:spcPct val="80000"/>
              </a:lnSpc>
              <a:buFont typeface="Monotype Sorts" pitchFamily="2" charset="2"/>
              <a:buNone/>
            </a:pPr>
            <a:r>
              <a:rPr lang="en-US" smtClean="0"/>
              <a:t>*Zinc deficiency</a:t>
            </a:r>
          </a:p>
          <a:p>
            <a:pPr marL="609600" indent="-609600">
              <a:lnSpc>
                <a:spcPct val="80000"/>
              </a:lnSpc>
              <a:buFont typeface="Monotype Sorts" pitchFamily="2" charset="2"/>
              <a:buNone/>
            </a:pPr>
            <a:r>
              <a:rPr lang="en-US" smtClean="0"/>
              <a:t>*Lead toxicity</a:t>
            </a:r>
          </a:p>
          <a:p>
            <a:pPr marL="609600" indent="-609600">
              <a:lnSpc>
                <a:spcPct val="80000"/>
              </a:lnSpc>
              <a:buFont typeface="Monotype Sorts" pitchFamily="2" charset="2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smtClean="0"/>
              <a:t>Standards for selected PEM indicators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3688" y="1649413"/>
            <a:ext cx="7243762" cy="4381500"/>
          </a:xfrm>
        </p:spPr>
        <p:txBody>
          <a:bodyPr/>
          <a:lstStyle/>
          <a:p>
            <a:r>
              <a:rPr lang="en-US" smtClean="0"/>
              <a:t>Serum total protein (g/dl) age 1-17 years deficiency is &lt;5.5</a:t>
            </a:r>
          </a:p>
          <a:p>
            <a:r>
              <a:rPr lang="en-US" smtClean="0"/>
              <a:t>Serum albumin (g/dl) age 1-17 years  deficiency is &lt;2.8</a:t>
            </a:r>
          </a:p>
          <a:p>
            <a:r>
              <a:rPr lang="en-US" smtClean="0"/>
              <a:t>Total lymphocyte count (mm3) all ages deficiency is &lt;1500</a:t>
            </a:r>
          </a:p>
          <a:p>
            <a:r>
              <a:rPr lang="en-US" smtClean="0"/>
              <a:t>Creatinine-height index 3 months to 17 years deficiency is &lt;0.5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70038" y="669925"/>
            <a:ext cx="7339012" cy="493713"/>
          </a:xfrm>
        </p:spPr>
        <p:txBody>
          <a:bodyPr/>
          <a:lstStyle/>
          <a:p>
            <a:pPr eaLnBrk="1" hangingPunct="1"/>
            <a:r>
              <a:rPr lang="en-US" smtClean="0"/>
              <a:t>Vitamin-Mineral Supplements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63688" y="1649413"/>
            <a:ext cx="7243762" cy="3505200"/>
          </a:xfrm>
        </p:spPr>
        <p:txBody>
          <a:bodyPr/>
          <a:lstStyle/>
          <a:p>
            <a:pPr eaLnBrk="1" hangingPunct="1"/>
            <a:r>
              <a:rPr lang="en-US" smtClean="0"/>
              <a:t>Fluoride and dental caries</a:t>
            </a:r>
          </a:p>
          <a:p>
            <a:pPr eaLnBrk="1" hangingPunct="1"/>
            <a:r>
              <a:rPr lang="en-US" smtClean="0"/>
              <a:t>At-risk groups: deprived families, parental neglect or abuse, anorexia or fad diets, chronic disease, weight-loss diets</a:t>
            </a:r>
          </a:p>
          <a:p>
            <a:pPr eaLnBrk="1" hangingPunct="1"/>
            <a:r>
              <a:rPr lang="en-US" smtClean="0"/>
              <a:t>Avoid megadoses</a:t>
            </a:r>
          </a:p>
          <a:p>
            <a:pPr eaLnBrk="1" hangingPunct="1"/>
            <a:r>
              <a:rPr lang="en-US" smtClean="0"/>
              <a:t>Complementary nutrition therapies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70038" y="669925"/>
            <a:ext cx="7339012" cy="493713"/>
          </a:xfrm>
        </p:spPr>
        <p:txBody>
          <a:bodyPr/>
          <a:lstStyle/>
          <a:p>
            <a:pPr eaLnBrk="1" hangingPunct="1"/>
            <a:r>
              <a:rPr lang="en-US" smtClean="0"/>
              <a:t>Intake Patterns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63688" y="1649413"/>
            <a:ext cx="7243762" cy="4089400"/>
          </a:xfrm>
        </p:spPr>
        <p:txBody>
          <a:bodyPr/>
          <a:lstStyle/>
          <a:p>
            <a:pPr eaLnBrk="1" hangingPunct="1"/>
            <a:r>
              <a:rPr lang="en-US" smtClean="0"/>
              <a:t>Changes in food patterns over time</a:t>
            </a:r>
          </a:p>
          <a:p>
            <a:pPr eaLnBrk="1" hangingPunct="1"/>
            <a:r>
              <a:rPr lang="en-US" smtClean="0"/>
              <a:t>Family environment</a:t>
            </a:r>
          </a:p>
          <a:p>
            <a:pPr eaLnBrk="1" hangingPunct="1"/>
            <a:r>
              <a:rPr lang="en-US" smtClean="0"/>
              <a:t>Societal trends</a:t>
            </a:r>
          </a:p>
          <a:p>
            <a:pPr eaLnBrk="1" hangingPunct="1"/>
            <a:r>
              <a:rPr lang="en-US" smtClean="0"/>
              <a:t>Media messages</a:t>
            </a:r>
          </a:p>
          <a:p>
            <a:pPr eaLnBrk="1" hangingPunct="1"/>
            <a:r>
              <a:rPr lang="en-US" smtClean="0"/>
              <a:t>Peer influence</a:t>
            </a:r>
          </a:p>
          <a:p>
            <a:pPr eaLnBrk="1" hangingPunct="1"/>
            <a:r>
              <a:rPr lang="en-US" smtClean="0"/>
              <a:t>Illness or disease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70038" y="669925"/>
            <a:ext cx="7339012" cy="493713"/>
          </a:xfrm>
        </p:spPr>
        <p:txBody>
          <a:bodyPr/>
          <a:lstStyle/>
          <a:p>
            <a:pPr eaLnBrk="1" hangingPunct="1"/>
            <a:r>
              <a:rPr lang="en-US" smtClean="0"/>
              <a:t>Feeding Preschool Children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63688" y="1649413"/>
            <a:ext cx="7243762" cy="3797300"/>
          </a:xfrm>
        </p:spPr>
        <p:txBody>
          <a:bodyPr/>
          <a:lstStyle/>
          <a:p>
            <a:pPr eaLnBrk="1" hangingPunct="1"/>
            <a:r>
              <a:rPr lang="en-US" smtClean="0"/>
              <a:t>Developmental progress</a:t>
            </a:r>
          </a:p>
          <a:p>
            <a:pPr eaLnBrk="1" hangingPunct="1"/>
            <a:r>
              <a:rPr lang="en-US" smtClean="0"/>
              <a:t>Growth rate slows</a:t>
            </a:r>
          </a:p>
          <a:p>
            <a:pPr eaLnBrk="1" hangingPunct="1"/>
            <a:r>
              <a:rPr lang="en-US" smtClean="0"/>
              <a:t>Parents control foods offered and set limits on inappropriate behaviors</a:t>
            </a:r>
          </a:p>
          <a:p>
            <a:pPr eaLnBrk="1" hangingPunct="1"/>
            <a:r>
              <a:rPr lang="en-US" smtClean="0"/>
              <a:t>Importance of snacks</a:t>
            </a:r>
          </a:p>
          <a:p>
            <a:pPr eaLnBrk="1" hangingPunct="1"/>
            <a:r>
              <a:rPr lang="en-US" smtClean="0"/>
              <a:t>Portion sizes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70038" y="668338"/>
            <a:ext cx="7339012" cy="498475"/>
          </a:xfrm>
        </p:spPr>
        <p:txBody>
          <a:bodyPr/>
          <a:lstStyle/>
          <a:p>
            <a:pPr eaLnBrk="1" hangingPunct="1"/>
            <a:r>
              <a:rPr lang="en-US" smtClean="0"/>
              <a:t>Feeding Preschool Children–cont’d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63688" y="1649413"/>
            <a:ext cx="7243762" cy="3359150"/>
          </a:xfrm>
        </p:spPr>
        <p:txBody>
          <a:bodyPr/>
          <a:lstStyle/>
          <a:p>
            <a:pPr eaLnBrk="1" hangingPunct="1"/>
            <a:r>
              <a:rPr lang="en-US" smtClean="0"/>
              <a:t>Sensory factors</a:t>
            </a:r>
          </a:p>
          <a:p>
            <a:pPr eaLnBrk="1" hangingPunct="1"/>
            <a:r>
              <a:rPr lang="en-US" smtClean="0"/>
              <a:t>Physical environment </a:t>
            </a:r>
          </a:p>
          <a:p>
            <a:pPr eaLnBrk="1" hangingPunct="1"/>
            <a:r>
              <a:rPr lang="en-US" smtClean="0"/>
              <a:t>Excessive intake of fruit juice</a:t>
            </a:r>
          </a:p>
          <a:p>
            <a:pPr eaLnBrk="1" hangingPunct="1"/>
            <a:r>
              <a:rPr lang="en-US" smtClean="0"/>
              <a:t>Meals and snacks in day-care</a:t>
            </a:r>
          </a:p>
          <a:p>
            <a:pPr eaLnBrk="1" hangingPunct="1"/>
            <a:r>
              <a:rPr lang="en-US" smtClean="0"/>
              <a:t>Peer influence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70038" y="669925"/>
            <a:ext cx="7339012" cy="498475"/>
          </a:xfrm>
        </p:spPr>
        <p:txBody>
          <a:bodyPr/>
          <a:lstStyle/>
          <a:p>
            <a:pPr eaLnBrk="1" hangingPunct="1"/>
            <a:r>
              <a:rPr lang="en-US" smtClean="0"/>
              <a:t>Feeding School-Aged Children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63688" y="1649413"/>
            <a:ext cx="7243762" cy="4819650"/>
          </a:xfrm>
        </p:spPr>
        <p:txBody>
          <a:bodyPr/>
          <a:lstStyle/>
          <a:p>
            <a:pPr eaLnBrk="1" hangingPunct="1"/>
            <a:r>
              <a:rPr lang="en-US" smtClean="0"/>
              <a:t>Slow steady growth</a:t>
            </a:r>
          </a:p>
          <a:p>
            <a:pPr eaLnBrk="1" hangingPunct="1"/>
            <a:r>
              <a:rPr lang="en-US" smtClean="0"/>
              <a:t>Influence of peers and significant adults</a:t>
            </a:r>
          </a:p>
          <a:p>
            <a:pPr eaLnBrk="1" hangingPunct="1"/>
            <a:r>
              <a:rPr lang="en-US" smtClean="0"/>
              <a:t>School lunch program</a:t>
            </a:r>
          </a:p>
          <a:p>
            <a:pPr eaLnBrk="1" hangingPunct="1"/>
            <a:r>
              <a:rPr lang="en-US" smtClean="0"/>
              <a:t>Special diets</a:t>
            </a:r>
          </a:p>
          <a:p>
            <a:pPr eaLnBrk="1" hangingPunct="1"/>
            <a:r>
              <a:rPr lang="en-US" smtClean="0"/>
              <a:t>Home-packed lunches</a:t>
            </a:r>
          </a:p>
          <a:p>
            <a:pPr eaLnBrk="1" hangingPunct="1"/>
            <a:r>
              <a:rPr lang="en-US" smtClean="0"/>
              <a:t>Importance of breakfast</a:t>
            </a:r>
          </a:p>
          <a:p>
            <a:pPr eaLnBrk="1" hangingPunct="1"/>
            <a:r>
              <a:rPr lang="en-US" smtClean="0"/>
              <a:t>Snacks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70038" y="669925"/>
            <a:ext cx="7339012" cy="493713"/>
          </a:xfrm>
        </p:spPr>
        <p:txBody>
          <a:bodyPr/>
          <a:lstStyle/>
          <a:p>
            <a:pPr eaLnBrk="1" hangingPunct="1"/>
            <a:r>
              <a:rPr lang="en-US" smtClean="0"/>
              <a:t>Overweight/Obesity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63688" y="1649413"/>
            <a:ext cx="7243762" cy="4524375"/>
          </a:xfrm>
        </p:spPr>
        <p:txBody>
          <a:bodyPr/>
          <a:lstStyle/>
          <a:p>
            <a:pPr eaLnBrk="1" hangingPunct="1"/>
            <a:r>
              <a:rPr lang="en-US" sz="3000" smtClean="0"/>
              <a:t>Increasing prevalence</a:t>
            </a:r>
          </a:p>
          <a:p>
            <a:pPr eaLnBrk="1" hangingPunct="1"/>
            <a:r>
              <a:rPr lang="en-US" sz="3000" smtClean="0"/>
              <a:t>Influence of access to food, eating tied to leisure activities, children making food decisions, portion sizes, and inactivity</a:t>
            </a:r>
          </a:p>
          <a:p>
            <a:pPr eaLnBrk="1" hangingPunct="1"/>
            <a:r>
              <a:rPr lang="en-US" sz="3000" smtClean="0"/>
              <a:t>Consequences: discrimination, negative self-image, depression, decreased socialization</a:t>
            </a:r>
          </a:p>
          <a:p>
            <a:pPr eaLnBrk="1" hangingPunct="1"/>
            <a:r>
              <a:rPr lang="en-US" sz="3000" smtClean="0"/>
              <a:t>Increases cardiovascular risk factors (hyperlipidemia, hypertension, and hyperinsulinemia) and type 2 diabetes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70038" y="669925"/>
            <a:ext cx="7339012" cy="493713"/>
          </a:xfrm>
        </p:spPr>
        <p:txBody>
          <a:bodyPr/>
          <a:lstStyle/>
          <a:p>
            <a:pPr eaLnBrk="1" hangingPunct="1"/>
            <a:r>
              <a:rPr lang="en-US" smtClean="0"/>
              <a:t>Interventions for Childhood Obesity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63688" y="1649413"/>
            <a:ext cx="7243762" cy="4089400"/>
          </a:xfrm>
        </p:spPr>
        <p:txBody>
          <a:bodyPr/>
          <a:lstStyle/>
          <a:p>
            <a:pPr eaLnBrk="1" hangingPunct="1"/>
            <a:r>
              <a:rPr lang="en-US" smtClean="0"/>
              <a:t>Family involvement</a:t>
            </a:r>
          </a:p>
          <a:p>
            <a:pPr eaLnBrk="1" hangingPunct="1"/>
            <a:r>
              <a:rPr lang="en-US" smtClean="0"/>
              <a:t>Dietary modifications</a:t>
            </a:r>
          </a:p>
          <a:p>
            <a:pPr eaLnBrk="1" hangingPunct="1"/>
            <a:r>
              <a:rPr lang="en-US" smtClean="0"/>
              <a:t>Nutrition information</a:t>
            </a:r>
          </a:p>
          <a:p>
            <a:pPr eaLnBrk="1" hangingPunct="1"/>
            <a:r>
              <a:rPr lang="en-US" smtClean="0"/>
              <a:t>Physical activity</a:t>
            </a:r>
          </a:p>
          <a:p>
            <a:pPr eaLnBrk="1" hangingPunct="1"/>
            <a:r>
              <a:rPr lang="en-US" smtClean="0"/>
              <a:t>Behavioral strategies</a:t>
            </a:r>
          </a:p>
          <a:p>
            <a:pPr eaLnBrk="1" hangingPunct="1"/>
            <a:r>
              <a:rPr lang="en-US" smtClean="0"/>
              <a:t>Prevention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Iron Deficiency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1563688" y="1649413"/>
            <a:ext cx="7243762" cy="3221037"/>
          </a:xfrm>
        </p:spPr>
        <p:txBody>
          <a:bodyPr/>
          <a:lstStyle/>
          <a:p>
            <a:pPr eaLnBrk="1" hangingPunct="1"/>
            <a:r>
              <a:rPr lang="en-US" smtClean="0"/>
              <a:t>One of the most common nutrient disorders of childhood</a:t>
            </a:r>
          </a:p>
          <a:p>
            <a:pPr eaLnBrk="1" hangingPunct="1"/>
            <a:r>
              <a:rPr lang="en-US" smtClean="0"/>
              <a:t>Affects approximately 9% of toddlers</a:t>
            </a:r>
          </a:p>
          <a:p>
            <a:pPr eaLnBrk="1" hangingPunct="1"/>
            <a:r>
              <a:rPr lang="en-US" smtClean="0"/>
              <a:t>Linked to lower test scores</a:t>
            </a:r>
          </a:p>
          <a:p>
            <a:pPr eaLnBrk="1" hangingPunct="1"/>
            <a:r>
              <a:rPr lang="en-US" smtClean="0"/>
              <a:t>Dietary factors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70038" y="669925"/>
            <a:ext cx="7339012" cy="493713"/>
          </a:xfrm>
        </p:spPr>
        <p:txBody>
          <a:bodyPr/>
          <a:lstStyle/>
          <a:p>
            <a:r>
              <a:rPr lang="en-US" u="sng" smtClean="0"/>
              <a:t>Childhood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3688" y="1649413"/>
            <a:ext cx="7243762" cy="3359150"/>
          </a:xfrm>
        </p:spPr>
        <p:txBody>
          <a:bodyPr/>
          <a:lstStyle/>
          <a:p>
            <a:r>
              <a:rPr lang="en-US" smtClean="0"/>
              <a:t>Toddlers 1-3 years</a:t>
            </a:r>
          </a:p>
          <a:p>
            <a:r>
              <a:rPr lang="en-US" smtClean="0"/>
              <a:t>Preschool children 3-5 years</a:t>
            </a:r>
          </a:p>
          <a:p>
            <a:r>
              <a:rPr lang="en-US" smtClean="0"/>
              <a:t>School- age children 5-12 years</a:t>
            </a:r>
          </a:p>
          <a:p>
            <a:r>
              <a:rPr lang="en-US" smtClean="0"/>
              <a:t>Adolescence 12-18 years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70038" y="669925"/>
            <a:ext cx="7339012" cy="493713"/>
          </a:xfrm>
        </p:spPr>
        <p:txBody>
          <a:bodyPr/>
          <a:lstStyle/>
          <a:p>
            <a:pPr eaLnBrk="1" hangingPunct="1"/>
            <a:r>
              <a:rPr lang="en-US" smtClean="0"/>
              <a:t>Dental Caries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63688" y="1649413"/>
            <a:ext cx="7243762" cy="4799012"/>
          </a:xfrm>
        </p:spPr>
        <p:txBody>
          <a:bodyPr/>
          <a:lstStyle/>
          <a:p>
            <a:pPr eaLnBrk="1" hangingPunct="1"/>
            <a:r>
              <a:rPr lang="en-US" sz="3000" smtClean="0"/>
              <a:t>Composition of the diet and an individual’s eating habits are significant factors in developing dental caries</a:t>
            </a:r>
          </a:p>
          <a:p>
            <a:pPr eaLnBrk="1" hangingPunct="1"/>
            <a:r>
              <a:rPr lang="en-US" sz="3000" smtClean="0"/>
              <a:t>Frequent use of sweetened drinks in bottles</a:t>
            </a:r>
          </a:p>
          <a:p>
            <a:pPr eaLnBrk="1" hangingPunct="1"/>
            <a:r>
              <a:rPr lang="en-US" sz="3000" smtClean="0"/>
              <a:t>Fewer cariogenic snacks should be emphasized</a:t>
            </a:r>
          </a:p>
          <a:p>
            <a:pPr eaLnBrk="1" hangingPunct="1"/>
            <a:r>
              <a:rPr lang="en-US" sz="3000" smtClean="0"/>
              <a:t>Protein foods such as cheese, nuts, and meat should be eaten with sticky foods</a:t>
            </a:r>
          </a:p>
          <a:p>
            <a:pPr eaLnBrk="1" hangingPunct="1"/>
            <a:r>
              <a:rPr lang="en-US" sz="3000" smtClean="0"/>
              <a:t>Dental hygiene and fluoride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Allergies</a:t>
            </a:r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1563688" y="1649413"/>
            <a:ext cx="7243762" cy="2606675"/>
          </a:xfrm>
        </p:spPr>
        <p:txBody>
          <a:bodyPr/>
          <a:lstStyle/>
          <a:p>
            <a:pPr eaLnBrk="1" hangingPunct="1"/>
            <a:r>
              <a:rPr lang="en-US" smtClean="0"/>
              <a:t>Food allergies usually manifest in infancy and childhood</a:t>
            </a:r>
          </a:p>
          <a:p>
            <a:pPr eaLnBrk="1" hangingPunct="1"/>
            <a:r>
              <a:rPr lang="en-US" smtClean="0"/>
              <a:t>Allergic responses include respiratory or gastrointestinal symptoms, skin reactions, fatigue, or behavior changes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Attention Deficit Hyperactivity Disorder</a:t>
            </a: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1563688" y="1649413"/>
            <a:ext cx="7243762" cy="4089400"/>
          </a:xfrm>
        </p:spPr>
        <p:txBody>
          <a:bodyPr/>
          <a:lstStyle/>
          <a:p>
            <a:pPr eaLnBrk="1" hangingPunct="1"/>
            <a:r>
              <a:rPr lang="en-US" smtClean="0"/>
              <a:t>Dietary factors have been suggested as causes of ADHD</a:t>
            </a:r>
          </a:p>
          <a:p>
            <a:pPr eaLnBrk="1" hangingPunct="1"/>
            <a:r>
              <a:rPr lang="en-US" smtClean="0"/>
              <a:t>Various dietary treatments include Feingold diet, omission of sugar, allergy elimination diets, and megavitamin therapy</a:t>
            </a:r>
          </a:p>
          <a:p>
            <a:pPr eaLnBrk="1" hangingPunct="1"/>
            <a:r>
              <a:rPr lang="en-US" smtClean="0"/>
              <a:t>Little evidence to support these interventions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Autism Spectrum Disorders</a:t>
            </a: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1481138" y="1544638"/>
            <a:ext cx="7427912" cy="5022850"/>
          </a:xfrm>
        </p:spPr>
        <p:txBody>
          <a:bodyPr/>
          <a:lstStyle/>
          <a:p>
            <a:pPr eaLnBrk="1" hangingPunct="1"/>
            <a:r>
              <a:rPr lang="en-US" smtClean="0"/>
              <a:t>Affect 1 in 166 children</a:t>
            </a:r>
          </a:p>
          <a:p>
            <a:pPr eaLnBrk="1" hangingPunct="1"/>
            <a:r>
              <a:rPr lang="en-US" smtClean="0"/>
              <a:t>Affects children’s nutrition and feeding, with very restricted food acceptance, hypersensitivities, and difficulty in making transitions: behavioral interventions may be helpful</a:t>
            </a:r>
          </a:p>
          <a:p>
            <a:pPr eaLnBrk="1" hangingPunct="1"/>
            <a:r>
              <a:rPr lang="en-US" smtClean="0"/>
              <a:t>Little success with elimination diets, essential fatty acid supplements, megadoses of vitamins, other alternative therapies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Preventing Chronic Disease</a:t>
            </a:r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1563688" y="1649413"/>
            <a:ext cx="7243762" cy="4235450"/>
          </a:xfrm>
        </p:spPr>
        <p:txBody>
          <a:bodyPr/>
          <a:lstStyle/>
          <a:p>
            <a:pPr eaLnBrk="1" hangingPunct="1"/>
            <a:r>
              <a:rPr lang="en-US" smtClean="0"/>
              <a:t>Roots of chronic diseases in adults, such as heart disease, cancer, diabetes, and obesity are often based in childhood</a:t>
            </a:r>
          </a:p>
          <a:p>
            <a:pPr eaLnBrk="1" hangingPunct="1"/>
            <a:r>
              <a:rPr lang="en-US" smtClean="0"/>
              <a:t>Dietary fat and cardiovascular disease</a:t>
            </a:r>
          </a:p>
          <a:p>
            <a:pPr eaLnBrk="1" hangingPunct="1"/>
            <a:r>
              <a:rPr lang="en-US" smtClean="0"/>
              <a:t>Calcium and bone health and obesity</a:t>
            </a:r>
          </a:p>
          <a:p>
            <a:pPr eaLnBrk="1" hangingPunct="1"/>
            <a:r>
              <a:rPr lang="en-US" smtClean="0"/>
              <a:t>Fiber</a:t>
            </a:r>
          </a:p>
          <a:p>
            <a:pPr eaLnBrk="1" hangingPunct="1"/>
            <a:r>
              <a:rPr lang="en-US" smtClean="0"/>
              <a:t>Physical activity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70038" y="681038"/>
            <a:ext cx="7339012" cy="493712"/>
          </a:xfrm>
        </p:spPr>
        <p:txBody>
          <a:bodyPr/>
          <a:lstStyle/>
          <a:p>
            <a:pPr eaLnBrk="1" hangingPunct="1"/>
            <a:r>
              <a:rPr lang="en-US" smtClean="0"/>
              <a:t>MyActivity Pyramid</a:t>
            </a:r>
          </a:p>
        </p:txBody>
      </p:sp>
      <p:pic>
        <p:nvPicPr>
          <p:cNvPr id="81924" name="Picture 4" descr="f07-05-X34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7863" y="1274763"/>
            <a:ext cx="3460750" cy="5264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70038" y="669925"/>
            <a:ext cx="7339012" cy="493713"/>
          </a:xfrm>
        </p:spPr>
        <p:txBody>
          <a:bodyPr/>
          <a:lstStyle/>
          <a:p>
            <a:pPr eaLnBrk="1" hangingPunct="1"/>
            <a:r>
              <a:rPr lang="en-US" smtClean="0"/>
              <a:t>Focal Points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63688" y="1649413"/>
            <a:ext cx="7243762" cy="4787900"/>
          </a:xfrm>
        </p:spPr>
        <p:txBody>
          <a:bodyPr/>
          <a:lstStyle/>
          <a:p>
            <a:pPr eaLnBrk="1" hangingPunct="1">
              <a:spcBef>
                <a:spcPts val="1000"/>
              </a:spcBef>
            </a:pPr>
            <a:r>
              <a:rPr lang="en-US" sz="1800" smtClean="0"/>
              <a:t>Children’s diets should provide enough energy to support optimal growth and development without causing excessive weight gain.</a:t>
            </a:r>
          </a:p>
          <a:p>
            <a:pPr eaLnBrk="1" hangingPunct="1">
              <a:spcBef>
                <a:spcPts val="1000"/>
              </a:spcBef>
            </a:pPr>
            <a:r>
              <a:rPr lang="en-US" sz="1800" smtClean="0"/>
              <a:t>For children’s diets emphasis should be placed on  fruits and vegetables, whole-grain products, low-fat dairy products, legumes, and lean meat, fish, and poultry. </a:t>
            </a:r>
          </a:p>
          <a:p>
            <a:pPr eaLnBrk="1" hangingPunct="1">
              <a:spcBef>
                <a:spcPts val="1000"/>
              </a:spcBef>
            </a:pPr>
            <a:r>
              <a:rPr lang="en-US" sz="1800" smtClean="0"/>
              <a:t>Fermentable carbohydrate intake should be controlled for good dental health. </a:t>
            </a:r>
          </a:p>
          <a:p>
            <a:pPr eaLnBrk="1" hangingPunct="1">
              <a:spcBef>
                <a:spcPts val="1000"/>
              </a:spcBef>
            </a:pPr>
            <a:r>
              <a:rPr lang="en-US" sz="1800" smtClean="0"/>
              <a:t>Adherence to general food guidelines is beneficial for children because their total fat intake decreases and their food fiber and micronutrient intake increases, resulting in a more nutrient-dense diet.</a:t>
            </a:r>
          </a:p>
          <a:p>
            <a:pPr eaLnBrk="1" hangingPunct="1">
              <a:spcBef>
                <a:spcPts val="1000"/>
              </a:spcBef>
            </a:pPr>
            <a:r>
              <a:rPr lang="en-US" sz="1800" smtClean="0"/>
              <a:t>Physical changes in the years between infancy and adolescence happen at a slower and steadier pace, and the cognitive, physical, and socioemotional growth is significant.</a:t>
            </a:r>
          </a:p>
          <a:p>
            <a:pPr eaLnBrk="1" hangingPunct="1">
              <a:spcBef>
                <a:spcPts val="1000"/>
              </a:spcBef>
            </a:pPr>
            <a:r>
              <a:rPr lang="en-US" sz="1800" smtClean="0"/>
              <a:t>Nutrition education and resources for families and children can help establish healthy, positive eating and activity patterns that carry through during adolescence and adulthood.</a:t>
            </a:r>
            <a:r>
              <a:rPr lang="en-GB" sz="1800" smtClean="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70038" y="669925"/>
            <a:ext cx="7339012" cy="493713"/>
          </a:xfrm>
        </p:spPr>
        <p:txBody>
          <a:bodyPr/>
          <a:lstStyle/>
          <a:p>
            <a:r>
              <a:rPr lang="en-US" u="sng" smtClean="0"/>
              <a:t>Nutrition in childhood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3688" y="1649413"/>
            <a:ext cx="7243762" cy="43815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smtClean="0"/>
              <a:t>Nutrition requirements are affected by a generally slowed and erratic growth rate between infancy and adolescence and a child individual needs.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A child food choices are determined by numerous family and community factors.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Nutrition intake and developing food patterns in young children are governed by food availability and food choices.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Consideration in feeding young children are guided by meeting physical and psychosocial needs.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Nutrition concerns during childhood relate to growth and development needs for positive health.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Childhood Growth and Development</a:t>
            </a:r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1563688" y="1649413"/>
            <a:ext cx="7243762" cy="2913062"/>
          </a:xfrm>
        </p:spPr>
        <p:txBody>
          <a:bodyPr/>
          <a:lstStyle/>
          <a:p>
            <a:pPr eaLnBrk="1" hangingPunct="1"/>
            <a:r>
              <a:rPr lang="en-US" smtClean="0"/>
              <a:t>Growth patterns: growth spurts, appetite</a:t>
            </a:r>
          </a:p>
          <a:p>
            <a:pPr eaLnBrk="1" hangingPunct="1"/>
            <a:r>
              <a:rPr lang="en-US" smtClean="0"/>
              <a:t>Catch-up growth: after illness or undernutrition</a:t>
            </a:r>
          </a:p>
          <a:p>
            <a:pPr eaLnBrk="1" hangingPunct="1"/>
            <a:r>
              <a:rPr lang="en-US" smtClean="0"/>
              <a:t>Assessing growth: CDC growth charts, growth channels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70038" y="669925"/>
            <a:ext cx="7339012" cy="493713"/>
          </a:xfrm>
        </p:spPr>
        <p:txBody>
          <a:bodyPr/>
          <a:lstStyle/>
          <a:p>
            <a:r>
              <a:rPr lang="en-US" u="sng" smtClean="0"/>
              <a:t>Physical growth during childhood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3688" y="1252538"/>
            <a:ext cx="7243762" cy="61420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u="sng" smtClean="0"/>
              <a:t>Growth Rate:</a:t>
            </a:r>
            <a:r>
              <a:rPr lang="en-US" sz="2800" smtClean="0"/>
              <a:t> The rapid rate of growth during infancy is followed by a deceleration during the preschool and school-age years. </a:t>
            </a:r>
          </a:p>
          <a:p>
            <a:pPr>
              <a:lnSpc>
                <a:spcPct val="80000"/>
              </a:lnSpc>
            </a:pPr>
            <a:r>
              <a:rPr lang="en-US" sz="2800" u="sng" smtClean="0"/>
              <a:t>Weight gain</a:t>
            </a:r>
            <a:r>
              <a:rPr lang="en-US" sz="2800" smtClean="0"/>
              <a:t> approximately 1.8 to 2.7 kg per year.</a:t>
            </a:r>
          </a:p>
          <a:p>
            <a:pPr>
              <a:lnSpc>
                <a:spcPct val="80000"/>
              </a:lnSpc>
            </a:pPr>
            <a:r>
              <a:rPr lang="en-US" sz="2800" u="sng" smtClean="0"/>
              <a:t> Length</a:t>
            </a:r>
            <a:r>
              <a:rPr lang="en-US" sz="2800" smtClean="0"/>
              <a:t> increases approximately 7.6 cm per year between 1 year and 8 years of age, then increases 5.1 cm per year until the pubertal growth spurt.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Between 6 years of age and the adolescent growth spurt, gender differences can be noted. 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At age 6 boys are taller and heavier than girls. By age 9 the height of the average female is the same as that of the 9-year-pld male and her weight is slightly more.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70038" y="669925"/>
            <a:ext cx="7339012" cy="493713"/>
          </a:xfrm>
        </p:spPr>
        <p:txBody>
          <a:bodyPr/>
          <a:lstStyle/>
          <a:p>
            <a:r>
              <a:rPr lang="en-US" u="sng" smtClean="0"/>
              <a:t>Growth charts: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3688" y="1649413"/>
            <a:ext cx="7243762" cy="3797300"/>
          </a:xfrm>
        </p:spPr>
        <p:txBody>
          <a:bodyPr/>
          <a:lstStyle/>
          <a:p>
            <a:r>
              <a:rPr lang="en-US" smtClean="0"/>
              <a:t>The infants growth charts are constructed to 36 months of age and should be used until the child is at least 24 months old.</a:t>
            </a:r>
          </a:p>
          <a:p>
            <a:r>
              <a:rPr lang="en-US" u="sng" smtClean="0"/>
              <a:t>Growth channel:</a:t>
            </a:r>
            <a:r>
              <a:rPr lang="en-US" smtClean="0"/>
              <a:t> the progressive regular growth pattern of children, guided along individual genetically controlled channels, influenced by nutritional and health status.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70038" y="669925"/>
            <a:ext cx="7339012" cy="493713"/>
          </a:xfrm>
        </p:spPr>
        <p:txBody>
          <a:bodyPr/>
          <a:lstStyle/>
          <a:p>
            <a:pPr eaLnBrk="1" hangingPunct="1"/>
            <a:r>
              <a:rPr lang="en-US" smtClean="0"/>
              <a:t>Energy and Protein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63688" y="1649413"/>
            <a:ext cx="7243762" cy="3152775"/>
          </a:xfrm>
        </p:spPr>
        <p:txBody>
          <a:bodyPr/>
          <a:lstStyle/>
          <a:p>
            <a:pPr eaLnBrk="1" hangingPunct="1"/>
            <a:r>
              <a:rPr lang="en-US" sz="3000" smtClean="0"/>
              <a:t>Energy needs determined on the basis of basal metabolism, rate of growth, and energy expenditure</a:t>
            </a:r>
          </a:p>
          <a:p>
            <a:pPr eaLnBrk="1" hangingPunct="1"/>
            <a:r>
              <a:rPr lang="en-US" sz="3000" smtClean="0"/>
              <a:t>The need for protein per kilogram of body weight decreases from approximately </a:t>
            </a:r>
            <a:br>
              <a:rPr lang="en-US" sz="3000" smtClean="0"/>
            </a:br>
            <a:r>
              <a:rPr lang="en-US" sz="3000" smtClean="0"/>
              <a:t>1.1 g in early childhood to 0.95 g in </a:t>
            </a:r>
            <a:br>
              <a:rPr lang="en-US" sz="3000" smtClean="0"/>
            </a:br>
            <a:r>
              <a:rPr lang="en-US" sz="3000" smtClean="0"/>
              <a:t>late childhood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smtClean="0">
                <a:cs typeface="Times New Roman" pitchFamily="18" charset="0"/>
              </a:rPr>
              <a:t>Recommended energy intakes for children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3688" y="1649413"/>
            <a:ext cx="7243762" cy="4819650"/>
          </a:xfrm>
        </p:spPr>
        <p:txBody>
          <a:bodyPr/>
          <a:lstStyle/>
          <a:p>
            <a:r>
              <a:rPr lang="en-US" smtClean="0"/>
              <a:t>At age </a:t>
            </a:r>
            <a:r>
              <a:rPr lang="en-US" u="sng" smtClean="0"/>
              <a:t>1-3</a:t>
            </a:r>
            <a:r>
              <a:rPr lang="en-US" smtClean="0"/>
              <a:t> years 102 kcal/kg/day </a:t>
            </a:r>
          </a:p>
          <a:p>
            <a:pPr>
              <a:buFont typeface="Monotype Sorts" pitchFamily="2" charset="2"/>
              <a:buNone/>
            </a:pPr>
            <a:r>
              <a:rPr lang="en-US" smtClean="0"/>
              <a:t>(1300 kcal/day).</a:t>
            </a:r>
          </a:p>
          <a:p>
            <a:pPr>
              <a:buFont typeface="Monotype Sorts" pitchFamily="2" charset="2"/>
              <a:buNone/>
            </a:pPr>
            <a:r>
              <a:rPr lang="en-US" smtClean="0"/>
              <a:t>At age </a:t>
            </a:r>
            <a:r>
              <a:rPr lang="en-US" u="sng" smtClean="0"/>
              <a:t>4-6 </a:t>
            </a:r>
            <a:r>
              <a:rPr lang="en-US" smtClean="0"/>
              <a:t>years 90 kcal/kg/day</a:t>
            </a:r>
          </a:p>
          <a:p>
            <a:pPr>
              <a:buFont typeface="Monotype Sorts" pitchFamily="2" charset="2"/>
              <a:buNone/>
            </a:pPr>
            <a:r>
              <a:rPr lang="en-US" smtClean="0"/>
              <a:t>(1800 kcal/day).</a:t>
            </a:r>
          </a:p>
          <a:p>
            <a:pPr>
              <a:buFont typeface="Monotype Sorts" pitchFamily="2" charset="2"/>
              <a:buNone/>
            </a:pPr>
            <a:r>
              <a:rPr lang="en-US" smtClean="0"/>
              <a:t>At age </a:t>
            </a:r>
            <a:r>
              <a:rPr lang="en-US" u="sng" smtClean="0"/>
              <a:t>7-10</a:t>
            </a:r>
            <a:r>
              <a:rPr lang="en-US" smtClean="0"/>
              <a:t> years 70 kcal/kg/day</a:t>
            </a:r>
          </a:p>
          <a:p>
            <a:pPr>
              <a:buFont typeface="Monotype Sorts" pitchFamily="2" charset="2"/>
              <a:buNone/>
            </a:pPr>
            <a:r>
              <a:rPr lang="en-US" smtClean="0"/>
              <a:t>(2000 kcal/day).</a:t>
            </a:r>
          </a:p>
          <a:p>
            <a:pPr>
              <a:buFont typeface="Monotype Sorts" pitchFamily="2" charset="2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70038" y="669925"/>
            <a:ext cx="7339012" cy="493713"/>
          </a:xfrm>
        </p:spPr>
        <p:txBody>
          <a:bodyPr/>
          <a:lstStyle/>
          <a:p>
            <a:pPr eaLnBrk="1" hangingPunct="1"/>
            <a:r>
              <a:rPr lang="en-US" smtClean="0"/>
              <a:t>Minerals and Vitamins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63688" y="1649413"/>
            <a:ext cx="7243762" cy="4113212"/>
          </a:xfrm>
        </p:spPr>
        <p:txBody>
          <a:bodyPr/>
          <a:lstStyle/>
          <a:p>
            <a:pPr eaLnBrk="1" hangingPunct="1"/>
            <a:r>
              <a:rPr lang="en-US" sz="3000" smtClean="0"/>
              <a:t>Children between 1and 3 years of age are </a:t>
            </a:r>
            <a:br>
              <a:rPr lang="en-US" sz="3000" smtClean="0"/>
            </a:br>
            <a:r>
              <a:rPr lang="en-US" sz="3000" smtClean="0"/>
              <a:t>at high risk for iron deficiency</a:t>
            </a:r>
          </a:p>
          <a:p>
            <a:pPr eaLnBrk="1" hangingPunct="1"/>
            <a:r>
              <a:rPr lang="en-US" sz="3000" smtClean="0"/>
              <a:t>Calcium is needed for adequate mineralization and maintenance of </a:t>
            </a:r>
            <a:br>
              <a:rPr lang="en-US" sz="3000" smtClean="0"/>
            </a:br>
            <a:r>
              <a:rPr lang="en-US" sz="3000" smtClean="0"/>
              <a:t>growing bone</a:t>
            </a:r>
          </a:p>
          <a:p>
            <a:pPr eaLnBrk="1" hangingPunct="1"/>
            <a:r>
              <a:rPr lang="en-US" sz="3000" smtClean="0"/>
              <a:t>Zinc is essential for growth.</a:t>
            </a:r>
          </a:p>
          <a:p>
            <a:pPr eaLnBrk="1" hangingPunct="1"/>
            <a:r>
              <a:rPr lang="en-US" sz="3000" smtClean="0"/>
              <a:t>Vitamin D is needed for calcium absorption and deposition in bone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00"/>
      </a:lt2>
      <a:accent1>
        <a:srgbClr val="FF9900"/>
      </a:accent1>
      <a:accent2>
        <a:srgbClr val="00FFFF"/>
      </a:accent2>
      <a:accent3>
        <a:srgbClr val="AAAAAA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1251</TotalTime>
  <Words>1041</Words>
  <Application>Microsoft Office PowerPoint</Application>
  <PresentationFormat>On-screen Show (4:3)</PresentationFormat>
  <Paragraphs>153</Paragraphs>
  <Slides>26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Times New Roman</vt:lpstr>
      <vt:lpstr>Calibri</vt:lpstr>
      <vt:lpstr>Monotype Sorts</vt:lpstr>
      <vt:lpstr>1_Blank Presentation</vt:lpstr>
      <vt:lpstr>PowerPoint Presentation</vt:lpstr>
      <vt:lpstr>Childhood</vt:lpstr>
      <vt:lpstr>Nutrition in childhood</vt:lpstr>
      <vt:lpstr>Childhood Growth and Development</vt:lpstr>
      <vt:lpstr>Physical growth during childhood</vt:lpstr>
      <vt:lpstr>Growth charts:</vt:lpstr>
      <vt:lpstr>Energy and Protein</vt:lpstr>
      <vt:lpstr>Recommended energy intakes for children</vt:lpstr>
      <vt:lpstr>Minerals and Vitamins</vt:lpstr>
      <vt:lpstr>Malnutrition in children</vt:lpstr>
      <vt:lpstr>Standards for selected PEM indicators</vt:lpstr>
      <vt:lpstr>Vitamin-Mineral Supplements</vt:lpstr>
      <vt:lpstr>Intake Patterns</vt:lpstr>
      <vt:lpstr>Feeding Preschool Children</vt:lpstr>
      <vt:lpstr>Feeding Preschool Children–cont’d</vt:lpstr>
      <vt:lpstr>Feeding School-Aged Children</vt:lpstr>
      <vt:lpstr>Overweight/Obesity</vt:lpstr>
      <vt:lpstr>Interventions for Childhood Obesity</vt:lpstr>
      <vt:lpstr>Iron Deficiency</vt:lpstr>
      <vt:lpstr>Dental Caries</vt:lpstr>
      <vt:lpstr>Allergies</vt:lpstr>
      <vt:lpstr>Attention Deficit Hyperactivity Disorder</vt:lpstr>
      <vt:lpstr>Autism Spectrum Disorders</vt:lpstr>
      <vt:lpstr>Preventing Chronic Disease</vt:lpstr>
      <vt:lpstr>MyActivity Pyramid</vt:lpstr>
      <vt:lpstr>Focal Points</vt:lpstr>
    </vt:vector>
  </TitlesOfParts>
  <Company>520 Productions,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Candace Roberts</dc:creator>
  <cp:lastModifiedBy>Bauer</cp:lastModifiedBy>
  <cp:revision>115</cp:revision>
  <cp:lastPrinted>2000-04-12T02:22:39Z</cp:lastPrinted>
  <dcterms:created xsi:type="dcterms:W3CDTF">2000-02-08T22:24:01Z</dcterms:created>
  <dcterms:modified xsi:type="dcterms:W3CDTF">2014-11-28T12:25:20Z</dcterms:modified>
</cp:coreProperties>
</file>