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76" r:id="rId3"/>
    <p:sldId id="277" r:id="rId4"/>
    <p:sldId id="278" r:id="rId5"/>
    <p:sldId id="279" r:id="rId6"/>
    <p:sldId id="280" r:id="rId7"/>
    <p:sldId id="281" r:id="rId8"/>
    <p:sldId id="282" r:id="rId9"/>
    <p:sldId id="283" r:id="rId10"/>
    <p:sldId id="284" r:id="rId11"/>
    <p:sldId id="285" r:id="rId12"/>
    <p:sldId id="286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CA085-5143-4FB5-BAC8-F2DBCDC8FD55}" type="datetimeFigureOut">
              <a:rPr lang="en-US" smtClean="0"/>
              <a:pPr/>
              <a:t>3/16/2014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80114-2A93-41D0-9E6C-722554F47A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CA085-5143-4FB5-BAC8-F2DBCDC8FD55}" type="datetimeFigureOut">
              <a:rPr lang="en-US" smtClean="0"/>
              <a:pPr/>
              <a:t>3/16/2014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80114-2A93-41D0-9E6C-722554F47A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CA085-5143-4FB5-BAC8-F2DBCDC8FD55}" type="datetimeFigureOut">
              <a:rPr lang="en-US" smtClean="0"/>
              <a:pPr/>
              <a:t>3/16/2014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80114-2A93-41D0-9E6C-722554F47A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CA085-5143-4FB5-BAC8-F2DBCDC8FD55}" type="datetimeFigureOut">
              <a:rPr lang="en-US" smtClean="0"/>
              <a:pPr/>
              <a:t>3/16/2014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80114-2A93-41D0-9E6C-722554F47A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CA085-5143-4FB5-BAC8-F2DBCDC8FD55}" type="datetimeFigureOut">
              <a:rPr lang="en-US" smtClean="0"/>
              <a:pPr/>
              <a:t>3/16/2014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80114-2A93-41D0-9E6C-722554F47A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CA085-5143-4FB5-BAC8-F2DBCDC8FD55}" type="datetimeFigureOut">
              <a:rPr lang="en-US" smtClean="0"/>
              <a:pPr/>
              <a:t>3/16/2014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80114-2A93-41D0-9E6C-722554F47A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CA085-5143-4FB5-BAC8-F2DBCDC8FD55}" type="datetimeFigureOut">
              <a:rPr lang="en-US" smtClean="0"/>
              <a:pPr/>
              <a:t>3/16/2014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80114-2A93-41D0-9E6C-722554F47A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CA085-5143-4FB5-BAC8-F2DBCDC8FD55}" type="datetimeFigureOut">
              <a:rPr lang="en-US" smtClean="0"/>
              <a:pPr/>
              <a:t>3/16/2014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80114-2A93-41D0-9E6C-722554F47A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CA085-5143-4FB5-BAC8-F2DBCDC8FD55}" type="datetimeFigureOut">
              <a:rPr lang="en-US" smtClean="0"/>
              <a:pPr/>
              <a:t>3/16/2014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80114-2A93-41D0-9E6C-722554F47A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CA085-5143-4FB5-BAC8-F2DBCDC8FD55}" type="datetimeFigureOut">
              <a:rPr lang="en-US" smtClean="0"/>
              <a:pPr/>
              <a:t>3/16/2014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80114-2A93-41D0-9E6C-722554F47A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CA085-5143-4FB5-BAC8-F2DBCDC8FD55}" type="datetimeFigureOut">
              <a:rPr lang="en-US" smtClean="0"/>
              <a:pPr/>
              <a:t>3/16/2014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80114-2A93-41D0-9E6C-722554F47A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8CA085-5143-4FB5-BAC8-F2DBCDC8FD55}" type="datetimeFigureOut">
              <a:rPr lang="en-US" smtClean="0"/>
              <a:pPr/>
              <a:t>3/16/2014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680114-2A93-41D0-9E6C-722554F47AE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56400" t="12870" r="22338" b="15311"/>
          <a:stretch>
            <a:fillRect/>
          </a:stretch>
        </p:blipFill>
        <p:spPr bwMode="auto">
          <a:xfrm>
            <a:off x="0" y="0"/>
            <a:ext cx="449999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6156176" y="3429000"/>
            <a:ext cx="2915816" cy="175432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middle cranial fossa is separated from</a:t>
            </a:r>
          </a:p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the posterior cranial fossa </a:t>
            </a:r>
          </a:p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By</a:t>
            </a:r>
          </a:p>
          <a:p>
            <a:pPr algn="ctr"/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 The </a:t>
            </a:r>
            <a:r>
              <a:rPr lang="en-US" b="1" u="sng" dirty="0" err="1" smtClean="0">
                <a:latin typeface="Times New Roman" pitchFamily="18" charset="0"/>
                <a:cs typeface="Times New Roman" pitchFamily="18" charset="0"/>
              </a:rPr>
              <a:t>petrous</a:t>
            </a:r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 part of the temporal bone</a:t>
            </a:r>
          </a:p>
        </p:txBody>
      </p:sp>
      <p:sp>
        <p:nvSpPr>
          <p:cNvPr id="4" name="Rectangle 3"/>
          <p:cNvSpPr/>
          <p:nvPr/>
        </p:nvSpPr>
        <p:spPr>
          <a:xfrm>
            <a:off x="4355976" y="980728"/>
            <a:ext cx="1236236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1-Anterior</a:t>
            </a:r>
          </a:p>
        </p:txBody>
      </p:sp>
      <p:sp>
        <p:nvSpPr>
          <p:cNvPr id="5" name="Rectangle 4"/>
          <p:cNvSpPr/>
          <p:nvPr/>
        </p:nvSpPr>
        <p:spPr>
          <a:xfrm>
            <a:off x="4427984" y="2492896"/>
            <a:ext cx="108234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2-Middle</a:t>
            </a:r>
          </a:p>
        </p:txBody>
      </p:sp>
      <p:sp>
        <p:nvSpPr>
          <p:cNvPr id="6" name="Rectangle 5"/>
          <p:cNvSpPr/>
          <p:nvPr/>
        </p:nvSpPr>
        <p:spPr>
          <a:xfrm>
            <a:off x="4283968" y="4653136"/>
            <a:ext cx="1324080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3-Posterior</a:t>
            </a:r>
          </a:p>
        </p:txBody>
      </p:sp>
      <p:sp>
        <p:nvSpPr>
          <p:cNvPr id="7" name="Rectangle 6"/>
          <p:cNvSpPr/>
          <p:nvPr/>
        </p:nvSpPr>
        <p:spPr>
          <a:xfrm>
            <a:off x="5076056" y="0"/>
            <a:ext cx="1832553" cy="3693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Base of the Skull</a:t>
            </a:r>
          </a:p>
        </p:txBody>
      </p:sp>
      <p:sp>
        <p:nvSpPr>
          <p:cNvPr id="8" name="Rectangle 7"/>
          <p:cNvSpPr/>
          <p:nvPr/>
        </p:nvSpPr>
        <p:spPr>
          <a:xfrm>
            <a:off x="4572000" y="33265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interior of the base of the skull is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divided into three cranial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fossae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dirty="0"/>
          </a:p>
        </p:txBody>
      </p:sp>
      <p:cxnSp>
        <p:nvCxnSpPr>
          <p:cNvPr id="10" name="Straight Connector 9"/>
          <p:cNvCxnSpPr>
            <a:endCxn id="14" idx="1"/>
          </p:cNvCxnSpPr>
          <p:nvPr/>
        </p:nvCxnSpPr>
        <p:spPr>
          <a:xfrm flipH="1">
            <a:off x="6012160" y="836712"/>
            <a:ext cx="1728192" cy="3960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012160" y="1196752"/>
            <a:ext cx="0" cy="37444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ight Arrow 13"/>
          <p:cNvSpPr/>
          <p:nvPr/>
        </p:nvSpPr>
        <p:spPr>
          <a:xfrm rot="10800000">
            <a:off x="5652120" y="1124744"/>
            <a:ext cx="360040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 rot="10800000">
            <a:off x="5652120" y="2564905"/>
            <a:ext cx="360040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 rot="10800000">
            <a:off x="5652120" y="4725143"/>
            <a:ext cx="360040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6084168" y="1340768"/>
            <a:ext cx="3024336" cy="175432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anterior cranial fossa is separated from </a:t>
            </a:r>
          </a:p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middle cranial fossa </a:t>
            </a:r>
          </a:p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By</a:t>
            </a:r>
          </a:p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The lesser wing of the sphenoid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 flipH="1" flipV="1">
            <a:off x="3059832" y="2060848"/>
            <a:ext cx="3600400" cy="57606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 flipV="1">
            <a:off x="2987824" y="3573016"/>
            <a:ext cx="3672408" cy="115212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9891" t="14956" r="8696" b="5391"/>
          <a:stretch/>
        </p:blipFill>
        <p:spPr bwMode="auto">
          <a:xfrm>
            <a:off x="3491880" y="0"/>
            <a:ext cx="561662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-27384"/>
            <a:ext cx="3563888" cy="175432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Inferior View of the Skull</a:t>
            </a: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1-The hard palate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whic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is made of: 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A-The palatal processes of the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     maxillae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B-The horizontal plates of the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 palatine bones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1844824"/>
            <a:ext cx="3491880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2-Incisive fossa and foramen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5220072" y="764704"/>
            <a:ext cx="864096" cy="57606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2915816" y="764704"/>
            <a:ext cx="230425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5364088" y="1268760"/>
            <a:ext cx="872480" cy="72008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2915816" y="1268760"/>
            <a:ext cx="2520280" cy="7200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6084168" y="980728"/>
            <a:ext cx="288032" cy="252028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2843808" y="2060848"/>
            <a:ext cx="3240360" cy="144016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0" y="2924944"/>
            <a:ext cx="3635896" cy="64633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3-The greater and lesser palatine</a:t>
            </a: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             foramina</a:t>
            </a:r>
          </a:p>
        </p:txBody>
      </p:sp>
      <p:sp>
        <p:nvSpPr>
          <p:cNvPr id="26" name="Rectangle 25"/>
          <p:cNvSpPr/>
          <p:nvPr/>
        </p:nvSpPr>
        <p:spPr>
          <a:xfrm>
            <a:off x="0" y="3645024"/>
            <a:ext cx="3851920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4-The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choanae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(posterior nasal apertures). </a:t>
            </a: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5-The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vomer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7" name="5-Point Star 26"/>
          <p:cNvSpPr/>
          <p:nvPr/>
        </p:nvSpPr>
        <p:spPr>
          <a:xfrm>
            <a:off x="7380312" y="786408"/>
            <a:ext cx="360040" cy="33833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0" y="4710043"/>
            <a:ext cx="3419872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6-Medial  and lateral pterygoid plates </a:t>
            </a: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       of the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sphenoid bone</a:t>
            </a:r>
          </a:p>
        </p:txBody>
      </p:sp>
      <p:cxnSp>
        <p:nvCxnSpPr>
          <p:cNvPr id="30" name="Straight Arrow Connector 29"/>
          <p:cNvCxnSpPr/>
          <p:nvPr/>
        </p:nvCxnSpPr>
        <p:spPr>
          <a:xfrm flipV="1">
            <a:off x="1259632" y="2708920"/>
            <a:ext cx="5184576" cy="172819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1547664" y="2492896"/>
            <a:ext cx="4968552" cy="136815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5043187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1484784"/>
            <a:ext cx="2987824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9-The spine of the sphenoid  LOCATED Posterolateral to the foramen spinosum is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 l="47435" t="2476" r="30712" b="6806"/>
          <a:stretch>
            <a:fillRect/>
          </a:stretch>
        </p:blipFill>
        <p:spPr bwMode="auto">
          <a:xfrm>
            <a:off x="5364088" y="-27384"/>
            <a:ext cx="3744416" cy="6912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0" y="0"/>
            <a:ext cx="4572000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greater wing of the sphenoid is pierced by the large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7-foramen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ovale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8-foramen spinosum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619672" y="764704"/>
            <a:ext cx="5544616" cy="288032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1979712" y="1124744"/>
            <a:ext cx="4968552" cy="266429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2852936"/>
            <a:ext cx="4572000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10-The mandibular fossa of the temporal bone and the articular tubercle form the upper articular surfaces for the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temporomandibular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joint. 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4427984" y="3140968"/>
            <a:ext cx="1728192" cy="57606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0" y="4139788"/>
            <a:ext cx="3943067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11-Tympanic plate of the temporal bone 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0" y="4653136"/>
            <a:ext cx="4572000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12-The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styloid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process of the temporal bone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6" name="Straight Arrow Connector 15"/>
          <p:cNvCxnSpPr>
            <a:stCxn id="13" idx="3"/>
          </p:cNvCxnSpPr>
          <p:nvPr/>
        </p:nvCxnSpPr>
        <p:spPr>
          <a:xfrm flipV="1">
            <a:off x="3943067" y="4077072"/>
            <a:ext cx="2357125" cy="24738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4139952" y="4005064"/>
            <a:ext cx="2520280" cy="86409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0" y="5301208"/>
            <a:ext cx="4572000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13-The opening of the carotid canal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flipV="1">
            <a:off x="3491880" y="4077072"/>
            <a:ext cx="3456384" cy="136815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0" y="5949280"/>
            <a:ext cx="2300758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14- Foramen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lacerum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5" name="Straight Arrow Connector 24"/>
          <p:cNvCxnSpPr>
            <a:stCxn id="23" idx="3"/>
          </p:cNvCxnSpPr>
          <p:nvPr/>
        </p:nvCxnSpPr>
        <p:spPr>
          <a:xfrm flipV="1">
            <a:off x="2300758" y="3789040"/>
            <a:ext cx="5583610" cy="234490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0" y="6488668"/>
            <a:ext cx="3215496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15-the external auditory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meatus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8" name="Straight Connector 27"/>
          <p:cNvCxnSpPr>
            <a:stCxn id="26" idx="3"/>
          </p:cNvCxnSpPr>
          <p:nvPr/>
        </p:nvCxnSpPr>
        <p:spPr>
          <a:xfrm flipV="1">
            <a:off x="3215496" y="6669360"/>
            <a:ext cx="2220600" cy="39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 flipV="1">
            <a:off x="5364088" y="4293096"/>
            <a:ext cx="72008" cy="23762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5364088" y="4221088"/>
            <a:ext cx="576064" cy="7200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 l="47435" t="2476" r="30712" b="6806"/>
          <a:stretch>
            <a:fillRect/>
          </a:stretch>
        </p:blipFill>
        <p:spPr bwMode="auto">
          <a:xfrm>
            <a:off x="5364088" y="-27384"/>
            <a:ext cx="3744416" cy="6912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0" y="0"/>
            <a:ext cx="4572000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16- The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stylomastoid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foramen </a:t>
            </a:r>
          </a:p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 the interval between the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styloid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and mastoid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processe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5724128" y="836712"/>
            <a:ext cx="720080" cy="352839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644008" y="260648"/>
            <a:ext cx="1080120" cy="648072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3419872" y="1916832"/>
            <a:ext cx="2168222" cy="3693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17-jugular foramen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3635732"/>
            <a:ext cx="4130298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19-The basilar part of the occipital bone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43608" y="4149080"/>
            <a:ext cx="2730235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20-The occipital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condyles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2564904"/>
            <a:ext cx="4572000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18-Hypoglossal canal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Superior to the occipital condyle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for transmission of the </a:t>
            </a:r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hypoglossal nerve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547664" y="5157192"/>
            <a:ext cx="4008470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21-The external occipital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protuberance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115616" y="5805264"/>
            <a:ext cx="4572000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22- The superior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nuchal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lines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:posterior to the foramen magnum in the midline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5436096" y="2276872"/>
            <a:ext cx="1584176" cy="20882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4572000" y="3501008"/>
            <a:ext cx="4392488" cy="108012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0" idx="3"/>
          </p:cNvCxnSpPr>
          <p:nvPr/>
        </p:nvCxnSpPr>
        <p:spPr>
          <a:xfrm flipV="1">
            <a:off x="4130298" y="3789040"/>
            <a:ext cx="4186118" cy="3135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1" idx="3"/>
          </p:cNvCxnSpPr>
          <p:nvPr/>
        </p:nvCxnSpPr>
        <p:spPr>
          <a:xfrm>
            <a:off x="3773843" y="4333746"/>
            <a:ext cx="3822493" cy="24738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5220072" y="5301208"/>
            <a:ext cx="3312368" cy="100811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4" idx="3"/>
          </p:cNvCxnSpPr>
          <p:nvPr/>
        </p:nvCxnSpPr>
        <p:spPr>
          <a:xfrm>
            <a:off x="5687616" y="6128430"/>
            <a:ext cx="2124744" cy="32490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l="11019" t="21650" r="57678" b="9366"/>
          <a:stretch>
            <a:fillRect/>
          </a:stretch>
        </p:blipFill>
        <p:spPr bwMode="auto">
          <a:xfrm>
            <a:off x="4211960" y="0"/>
            <a:ext cx="493204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0" y="550421"/>
            <a:ext cx="3995936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Contains the frontal lobes of </a:t>
            </a:r>
          </a:p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the cerebral hemispheres 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3221588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Anterior Cranial Fossa</a:t>
            </a:r>
          </a:p>
        </p:txBody>
      </p:sp>
      <p:sp>
        <p:nvSpPr>
          <p:cNvPr id="7" name="Rectangle 6"/>
          <p:cNvSpPr/>
          <p:nvPr/>
        </p:nvSpPr>
        <p:spPr>
          <a:xfrm>
            <a:off x="-36512" y="1253073"/>
            <a:ext cx="4176464" cy="563231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It is bounded </a:t>
            </a:r>
          </a:p>
          <a:p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Anteriorly: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by the inner surface of the 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                frontal bone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In the midline: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crest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galli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for the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      attachment of the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falx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cerebri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Posteriorly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:the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lesser wing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of the 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                 sphenoid bone</a:t>
            </a:r>
          </a:p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Note: The medial end of the lesser wing of the sphenoid forms</a:t>
            </a:r>
          </a:p>
          <a:p>
            <a:pPr algn="ctr"/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 The anterior </a:t>
            </a:r>
            <a:r>
              <a:rPr lang="en-US" b="1" u="sng" dirty="0" err="1" smtClean="0">
                <a:latin typeface="Times New Roman" pitchFamily="18" charset="0"/>
                <a:cs typeface="Times New Roman" pitchFamily="18" charset="0"/>
              </a:rPr>
              <a:t>clinoid</a:t>
            </a:r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 process</a:t>
            </a:r>
          </a:p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gives attachment to the</a:t>
            </a:r>
          </a:p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 smtClean="0">
                <a:latin typeface="Times New Roman" pitchFamily="18" charset="0"/>
                <a:cs typeface="Times New Roman" pitchFamily="18" charset="0"/>
              </a:rPr>
              <a:t>Tentorium</a:t>
            </a:r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 smtClean="0">
                <a:latin typeface="Times New Roman" pitchFamily="18" charset="0"/>
                <a:cs typeface="Times New Roman" pitchFamily="18" charset="0"/>
              </a:rPr>
              <a:t>cerebelli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floor of the fossa is formed by: </a:t>
            </a:r>
          </a:p>
          <a:p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Laterally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:orbital plates of the frontal bone</a:t>
            </a:r>
          </a:p>
          <a:p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Medially: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by the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cribriform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plate of the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                      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ethmoid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crista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galli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is a sharp upward projection of the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ethmoid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bone in the midline for the attachment of</a:t>
            </a:r>
          </a:p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falx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cerebri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2699792" y="1268760"/>
            <a:ext cx="4752528" cy="4320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1" name="5-Point Star 10"/>
          <p:cNvSpPr/>
          <p:nvPr/>
        </p:nvSpPr>
        <p:spPr>
          <a:xfrm>
            <a:off x="6228184" y="38944"/>
            <a:ext cx="216024" cy="36572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5-Point Star 11"/>
          <p:cNvSpPr/>
          <p:nvPr/>
        </p:nvSpPr>
        <p:spPr>
          <a:xfrm>
            <a:off x="5436096" y="326976"/>
            <a:ext cx="216024" cy="36572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5-Point Star 12"/>
          <p:cNvSpPr/>
          <p:nvPr/>
        </p:nvSpPr>
        <p:spPr>
          <a:xfrm>
            <a:off x="4427984" y="615008"/>
            <a:ext cx="216024" cy="36572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3275856" y="2420888"/>
            <a:ext cx="4608512" cy="4320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3419872" y="2564904"/>
            <a:ext cx="4608512" cy="136815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18010" t="11925" r="13479" b="10000"/>
          <a:stretch>
            <a:fillRect/>
          </a:stretch>
        </p:blipFill>
        <p:spPr bwMode="auto">
          <a:xfrm>
            <a:off x="3779912" y="0"/>
            <a:ext cx="5400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251520" y="620688"/>
            <a:ext cx="3419872" cy="9233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formed by: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the body of the sphenoid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It is bounded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3494867" cy="52322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Middle Cranial Fossa</a:t>
            </a:r>
          </a:p>
        </p:txBody>
      </p:sp>
      <p:sp>
        <p:nvSpPr>
          <p:cNvPr id="5" name="Rectangle 4"/>
          <p:cNvSpPr/>
          <p:nvPr/>
        </p:nvSpPr>
        <p:spPr>
          <a:xfrm>
            <a:off x="144016" y="3717032"/>
            <a:ext cx="3707904" cy="286232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Laterally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: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squamous parts of the temporal bones, the greater wings of the sphenoid,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and the parietal bones.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floor of each lateral part of the middle cranial fossa is formed by the greater wing of the sphenoid and the squamous and petrous parts of the temporal bone.</a:t>
            </a:r>
          </a:p>
        </p:txBody>
      </p:sp>
      <p:sp>
        <p:nvSpPr>
          <p:cNvPr id="6" name="Rectangle 5"/>
          <p:cNvSpPr/>
          <p:nvPr/>
        </p:nvSpPr>
        <p:spPr>
          <a:xfrm>
            <a:off x="72008" y="2636912"/>
            <a:ext cx="3563888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Posteriorly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by :the superior borders of the petrous parts of the temporal bones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1772816"/>
            <a:ext cx="3851920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Anteriorly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by: the lesser wings of the  sphenoid 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69184" y="44624"/>
            <a:ext cx="4639319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0" y="1779781"/>
            <a:ext cx="4572000" cy="258532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1-The body of the sphenoid :contains the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sphenoid air sinuses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2-The </a:t>
            </a:r>
            <a:r>
              <a:rPr lang="en-US" b="1" i="1" u="sng" dirty="0" smtClean="0">
                <a:latin typeface="Times New Roman" pitchFamily="18" charset="0"/>
                <a:cs typeface="Times New Roman" pitchFamily="18" charset="0"/>
              </a:rPr>
              <a:t>optic canal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transmits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A- The optic nerve 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B-The ophthalmic artery  </a:t>
            </a:r>
          </a:p>
          <a:p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3-The superior orbital fissure</a:t>
            </a:r>
          </a:p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is a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slitlike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opening between </a:t>
            </a:r>
          </a:p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lesser and greater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wings</a:t>
            </a:r>
          </a:p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of the sphenoid transmits:</a:t>
            </a:r>
          </a:p>
        </p:txBody>
      </p:sp>
      <p:sp>
        <p:nvSpPr>
          <p:cNvPr id="5" name="Rectangle 4"/>
          <p:cNvSpPr/>
          <p:nvPr/>
        </p:nvSpPr>
        <p:spPr>
          <a:xfrm>
            <a:off x="971600" y="0"/>
            <a:ext cx="3411511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The sphenoid bone </a:t>
            </a:r>
            <a:endParaRPr lang="en-US" sz="3200" dirty="0"/>
          </a:p>
        </p:txBody>
      </p:sp>
      <p:sp>
        <p:nvSpPr>
          <p:cNvPr id="6" name="Rectangle 5"/>
          <p:cNvSpPr/>
          <p:nvPr/>
        </p:nvSpPr>
        <p:spPr>
          <a:xfrm>
            <a:off x="0" y="705470"/>
            <a:ext cx="4572000" cy="9233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resembles a bat having a centrally placed body with greater and lesser wings that are outstretched on each side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746357" y="4782051"/>
            <a:ext cx="761747" cy="203132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Live</a:t>
            </a: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Free</a:t>
            </a: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To</a:t>
            </a: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See</a:t>
            </a: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No</a:t>
            </a: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Insult</a:t>
            </a: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At all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4549676"/>
            <a:ext cx="4572000" cy="230832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Lacrimal</a:t>
            </a: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Frontal</a:t>
            </a:r>
          </a:p>
          <a:p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Trochlear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Superior division of Oculomotor nerve</a:t>
            </a:r>
          </a:p>
          <a:p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Nasociliary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Inferior division of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oculomotor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nerve</a:t>
            </a:r>
          </a:p>
          <a:p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Abducent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nerves</a:t>
            </a: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together with the superior ophthalmic vein. </a:t>
            </a:r>
          </a:p>
        </p:txBody>
      </p:sp>
    </p:spTree>
    <p:extLst>
      <p:ext uri="{BB962C8B-B14F-4D97-AF65-F5344CB8AC3E}">
        <p14:creationId xmlns="" xmlns:p14="http://schemas.microsoft.com/office/powerpoint/2010/main" val="37640937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4572000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en-US" b="1" i="1" u="sng" dirty="0" smtClean="0">
                <a:latin typeface="Times New Roman" pitchFamily="18" charset="0"/>
                <a:cs typeface="Times New Roman" pitchFamily="18" charset="0"/>
              </a:rPr>
              <a:t>4-The foramen </a:t>
            </a:r>
            <a:r>
              <a:rPr lang="en-US" b="1" i="1" u="sng" dirty="0" err="1" smtClean="0">
                <a:latin typeface="Times New Roman" pitchFamily="18" charset="0"/>
                <a:cs typeface="Times New Roman" pitchFamily="18" charset="0"/>
              </a:rPr>
              <a:t>rotundum</a:t>
            </a:r>
            <a:endParaRPr lang="en-US" b="1" i="1" u="sng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situated behind the medial end of the superior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      orbital fissure</a:t>
            </a:r>
          </a:p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Transmits the maxillary nerve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 l="56400" t="12870" r="22338" b="15311"/>
          <a:stretch>
            <a:fillRect/>
          </a:stretch>
        </p:blipFill>
        <p:spPr bwMode="auto">
          <a:xfrm>
            <a:off x="4644008" y="-27384"/>
            <a:ext cx="449999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0" y="1412776"/>
            <a:ext cx="4572000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5-The foramen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ovale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lies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posterolateral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to the foramen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rotundum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Transmits the mandibular nerve</a:t>
            </a:r>
          </a:p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the lesser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petrosal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nerve</a:t>
            </a:r>
            <a:endParaRPr lang="en-US" b="1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4932040" y="260648"/>
            <a:ext cx="2664296" cy="237626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4355976" y="1700808"/>
            <a:ext cx="2952328" cy="122413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2123728" y="1700808"/>
            <a:ext cx="2232248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2555776" y="260648"/>
            <a:ext cx="2376264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0" y="2780928"/>
            <a:ext cx="4572000" cy="123110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6-The small foramen spinosum </a:t>
            </a:r>
          </a:p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lies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posterolateral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to the foramen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ovale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foramen transmits</a:t>
            </a:r>
          </a:p>
          <a:p>
            <a:pPr algn="ctr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               The middle meningeal artery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-36512" y="4122946"/>
            <a:ext cx="4572000" cy="175432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7-Foramen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lacerum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lies between the apex of the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petrous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part of the temporal bone and the sphenoid bone </a:t>
            </a:r>
          </a:p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 life is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filled by cartilage and fibrous tissue,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and only small blood vessels pass through this tissue from the cranial cavity to the neck.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3131840" y="2996952"/>
            <a:ext cx="3816424" cy="14401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4499992" y="3212976"/>
            <a:ext cx="3312368" cy="115212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 flipV="1">
            <a:off x="1979712" y="4293096"/>
            <a:ext cx="2520280" cy="7200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0" y="6023029"/>
            <a:ext cx="4572000" cy="646331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8-The carotid canal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Transmits: The internal carotid artery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 flipV="1">
            <a:off x="4932040" y="3284984"/>
            <a:ext cx="2448272" cy="237626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2123728" y="5661248"/>
            <a:ext cx="2808312" cy="50405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4572000" y="5805264"/>
            <a:ext cx="4572000" cy="92333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9-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Meckl’s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cave: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impression on the apex of the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petrous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part of the temporal bone for the trigeminal ganglion</a:t>
            </a:r>
            <a:endParaRPr lang="en-US" dirty="0"/>
          </a:p>
        </p:txBody>
      </p:sp>
      <p:cxnSp>
        <p:nvCxnSpPr>
          <p:cNvPr id="33" name="Straight Arrow Connector 32"/>
          <p:cNvCxnSpPr/>
          <p:nvPr/>
        </p:nvCxnSpPr>
        <p:spPr>
          <a:xfrm flipV="1">
            <a:off x="6300192" y="3429000"/>
            <a:ext cx="1152128" cy="252028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4572000" cy="64325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10-The median part of the middle cranial fossa is formed by:</a:t>
            </a:r>
          </a:p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the body of the sphenoid bone </a:t>
            </a:r>
          </a:p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 front of it is</a:t>
            </a:r>
          </a:p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The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sulcus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chiasmatis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which is related to the optic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chiasma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and leads laterally </a:t>
            </a:r>
          </a:p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To</a:t>
            </a:r>
          </a:p>
          <a:p>
            <a:pPr algn="ctr"/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 THE OPTIC CANAL</a:t>
            </a:r>
          </a:p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On the superior aspect of the body is a depression called</a:t>
            </a:r>
          </a:p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sella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turcica</a:t>
            </a:r>
            <a:endParaRPr lang="en-US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which CONTAIN</a:t>
            </a:r>
          </a:p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THE PITUITARY GLAND</a:t>
            </a:r>
          </a:p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sella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turcica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is bounded posteriorly by a square plate of bone called</a:t>
            </a:r>
          </a:p>
          <a:p>
            <a:pPr algn="ctr"/>
            <a:r>
              <a:rPr lang="en-US" sz="2000" b="1" u="sng" dirty="0" smtClean="0">
                <a:latin typeface="Times New Roman" pitchFamily="18" charset="0"/>
                <a:cs typeface="Times New Roman" pitchFamily="18" charset="0"/>
              </a:rPr>
              <a:t>THE DORSUM SELLAE</a:t>
            </a:r>
            <a:endParaRPr lang="en-US" u="sng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superior angles of the dorsum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sellae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have</a:t>
            </a:r>
          </a:p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                  two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tubercles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called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          The posterior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clinoid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processes</a:t>
            </a:r>
          </a:p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which give attachment to the fixed margin of  </a:t>
            </a:r>
          </a:p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tentorium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cerebelli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 l="56400" t="12870" r="22338" b="15311"/>
          <a:stretch>
            <a:fillRect/>
          </a:stretch>
        </p:blipFill>
        <p:spPr bwMode="auto">
          <a:xfrm>
            <a:off x="4644008" y="-27384"/>
            <a:ext cx="449999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Arrow Connector 4"/>
          <p:cNvCxnSpPr/>
          <p:nvPr/>
        </p:nvCxnSpPr>
        <p:spPr>
          <a:xfrm>
            <a:off x="4716016" y="1916832"/>
            <a:ext cx="3312368" cy="7920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3419872" y="1268760"/>
            <a:ext cx="4968552" cy="115212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3851920" y="2708920"/>
            <a:ext cx="4680520" cy="72008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3707904" y="2996952"/>
            <a:ext cx="4320480" cy="18002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4067944" y="2996952"/>
            <a:ext cx="4464496" cy="266429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4788024" y="764704"/>
            <a:ext cx="0" cy="11521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3779912" y="764704"/>
            <a:ext cx="10081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5496" y="-27384"/>
            <a:ext cx="2770502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Posterior Cranial Fossa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476672"/>
            <a:ext cx="3275856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Contains the parts of the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hindbrain:</a:t>
            </a:r>
          </a:p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cerebellum, Pons, and Medulla oblongata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0"/>
            <a:ext cx="5112569" cy="6597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0" y="4782051"/>
            <a:ext cx="3779912" cy="203132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roof is formed by:</a:t>
            </a:r>
          </a:p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a fold of dura</a:t>
            </a:r>
          </a:p>
          <a:p>
            <a:pPr algn="ctr"/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THE TENTORIUM CEREBELLI </a:t>
            </a:r>
          </a:p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which intervenes between the cerebellum below  And</a:t>
            </a:r>
          </a:p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the occipital lobes of the cerebral hemispheres above 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1772816"/>
            <a:ext cx="3995936" cy="286232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Is bounded by: </a:t>
            </a:r>
          </a:p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Anteriorly: the petrous part of the temporal bone</a:t>
            </a:r>
          </a:p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Posteriorly : the internal surface of the</a:t>
            </a:r>
          </a:p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         squamous  part of the occipital bone</a:t>
            </a:r>
          </a:p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floor is formed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by:Parts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of the occipital bone</a:t>
            </a:r>
          </a:p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mastoid part of the temporal bone</a:t>
            </a:r>
          </a:p>
          <a:p>
            <a:pPr algn="ctr"/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4624"/>
            <a:ext cx="3851920" cy="203132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1-The internal acoustic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meatus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pierces the posterior surface of the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petrous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part of the temporal bone. </a:t>
            </a:r>
          </a:p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It transmits:</a:t>
            </a:r>
          </a:p>
          <a:p>
            <a:pPr algn="ctr"/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A- THE VESTIBULOCOCHLEAR NERVE </a:t>
            </a:r>
          </a:p>
          <a:p>
            <a:pPr algn="ctr"/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B- THE FACIAL NERVE.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2204864"/>
            <a:ext cx="4355976" cy="147732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2-The internal occipital protuberance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attached  to it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the small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falx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cerebelli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3- Groove for the transverse sinus:</a:t>
            </a:r>
          </a:p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On each side of the internal occipital protuberance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76875" y="0"/>
            <a:ext cx="3667125" cy="437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Arrow Connector 6"/>
          <p:cNvCxnSpPr/>
          <p:nvPr/>
        </p:nvCxnSpPr>
        <p:spPr>
          <a:xfrm>
            <a:off x="3059832" y="260648"/>
            <a:ext cx="4608512" cy="792088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3707904" y="2420888"/>
            <a:ext cx="4968552" cy="7920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3491880" y="2924944"/>
            <a:ext cx="4464496" cy="43204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3726090"/>
            <a:ext cx="5184576" cy="3159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/>
          <p:cNvSpPr/>
          <p:nvPr/>
        </p:nvSpPr>
        <p:spPr>
          <a:xfrm>
            <a:off x="0" y="3861048"/>
            <a:ext cx="2069797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4-the sigmoid sinus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2339752" y="4869160"/>
            <a:ext cx="1656184" cy="7200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835696" y="4077072"/>
            <a:ext cx="576064" cy="8640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7092280" y="5003884"/>
            <a:ext cx="2069797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4-the sigmoid sinus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5" name="Straight Arrow Connector 24"/>
          <p:cNvCxnSpPr>
            <a:stCxn id="22" idx="1"/>
          </p:cNvCxnSpPr>
          <p:nvPr/>
        </p:nvCxnSpPr>
        <p:spPr>
          <a:xfrm flipH="1" flipV="1">
            <a:off x="5796136" y="4725144"/>
            <a:ext cx="1296144" cy="46340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4427984" cy="230832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5-The foramen magnum</a:t>
            </a: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occupies the central area of the floor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Transmits</a:t>
            </a:r>
          </a:p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A- 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The medulla oblongata and its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surrounding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meninges</a:t>
            </a:r>
            <a:endParaRPr lang="en-US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B- The ascending spinal parts of the accessory nerves</a:t>
            </a:r>
          </a:p>
          <a:p>
            <a:pPr algn="ctr"/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C-The two vertebral arteries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"/>
            <a:ext cx="4572000" cy="5445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0" y="2494051"/>
            <a:ext cx="4572000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6-The hypoglossal canal</a:t>
            </a: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is situated above the anterolateral boundary of the foramen magnum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Transmits the hypoglossal nerve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2411760" y="188640"/>
            <a:ext cx="2664296" cy="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4932040" y="260648"/>
            <a:ext cx="144016" cy="25202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ight Arrow 8"/>
          <p:cNvSpPr/>
          <p:nvPr/>
        </p:nvSpPr>
        <p:spPr>
          <a:xfrm rot="20351717">
            <a:off x="5292080" y="2174302"/>
            <a:ext cx="1944216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>
            <a:endCxn id="9" idx="1"/>
          </p:cNvCxnSpPr>
          <p:nvPr/>
        </p:nvCxnSpPr>
        <p:spPr>
          <a:xfrm>
            <a:off x="4932040" y="2678358"/>
            <a:ext cx="423425" cy="835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0" y="3789040"/>
            <a:ext cx="4932040" cy="286232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7-The jugular foramen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It transmits the following structures: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from before backward: </a:t>
            </a: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A-The inferior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petrosal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sinus</a:t>
            </a: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B-The 9th, 10th, and 11th cranial nerves</a:t>
            </a: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C- The large sigmoid sinus</a:t>
            </a: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D-The inferior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petrosal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sinus</a:t>
            </a: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E-The sigmoid sinus turns down through the foramen </a:t>
            </a: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to become the internal jugular vein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5364088" y="1556792"/>
            <a:ext cx="2160240" cy="86409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2339752" y="1340768"/>
            <a:ext cx="4392488" cy="25922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2483768" y="2420888"/>
            <a:ext cx="2952328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1065</Words>
  <Application>Microsoft Office PowerPoint</Application>
  <PresentationFormat>On-screen Show (4:3)</PresentationFormat>
  <Paragraphs>184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22</cp:revision>
  <dcterms:created xsi:type="dcterms:W3CDTF">2013-01-19T23:09:13Z</dcterms:created>
  <dcterms:modified xsi:type="dcterms:W3CDTF">2014-03-15T21:38:02Z</dcterms:modified>
</cp:coreProperties>
</file>