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BB7468-BA86-4BEC-9BE0-1CEC34353F10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5B911E-5B01-4BA6-AC41-C95707B6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044" t="2476" r="25000" b="6806"/>
          <a:stretch>
            <a:fillRect/>
          </a:stretch>
        </p:blipFill>
        <p:spPr bwMode="auto">
          <a:xfrm>
            <a:off x="5580112" y="-27384"/>
            <a:ext cx="35638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92088" y="375622"/>
            <a:ext cx="4211960" cy="190821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Skull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skull is composed of several separate bones  (22 bones) united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immobile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joints called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sutures. 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connective tissue between the bones is called a sutural ligament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36" y="155679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11560" y="5879013"/>
            <a:ext cx="7416824" cy="64633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upper part of the cranium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is The vault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base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the skull is the lowest part of the cranium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6064" y="4420269"/>
            <a:ext cx="4932040" cy="138499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skull bones are made up of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External and internal tables of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compact bone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separated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a layer of spongy bone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called the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diploic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bones</a:t>
            </a:r>
          </a:p>
          <a:p>
            <a:pPr algn="ctr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bones are covered on the outer and inner surfaces with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periosteum.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2348880"/>
            <a:ext cx="4752528" cy="95410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Only one moveable bone, </a:t>
            </a:r>
            <a:r>
              <a:rPr lang="en-US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 mandible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is united to the skull by the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Temporomandibular Joint </a:t>
            </a:r>
            <a:endParaRPr lang="en-US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072" y="3410997"/>
            <a:ext cx="4572000" cy="95410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16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bones of the skull can be divided into: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Bones of the </a:t>
            </a:r>
            <a:r>
              <a:rPr lang="en-US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cranium </a:t>
            </a:r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(contain the brain)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2- Bones of the</a:t>
            </a:r>
            <a:r>
              <a:rPr lang="en-US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face</a:t>
            </a:r>
            <a:endParaRPr lang="en-US" sz="16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24210" r="16432" b="24761"/>
          <a:stretch>
            <a:fillRect/>
          </a:stretch>
        </p:blipFill>
        <p:spPr bwMode="auto">
          <a:xfrm>
            <a:off x="4981543" y="332656"/>
            <a:ext cx="382719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241484"/>
            <a:ext cx="3116559" cy="52322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temporal fossa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71552"/>
            <a:ext cx="4392488" cy="147732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Boundries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Above and behind: the superior temporal line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Below: The zygomatic arch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Anteriorly: the frontal process of zygomatic bone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023" y="2422629"/>
            <a:ext cx="4095993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Infratemporal fossa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0" y="3175808"/>
            <a:ext cx="3995936" cy="147732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Anterior wall: back of the maxilla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Medial wall: lateral pterygoid plate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Roof: infratemporal surface of the greater wing Of sphenoid bone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Lateral wall: ramus of mandible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725144"/>
            <a:ext cx="4392488" cy="175432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Communications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Temporal fossa: through the gap deep to the zygomatic arch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Orbit: through the inferior orbital fissure</a:t>
            </a:r>
          </a:p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Pterygo-polatine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fossa : through the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pterygo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-maxillary fissure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836712"/>
            <a:ext cx="3456384" cy="203132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pterygomaxillary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fissure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vertical fissure that lies within the fossa between the pterygoid process of the sphenoid bone and back of the maxilla. It leads medially into the pterygopalatine fossa.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52856" t="52560" r="19385" b="5861"/>
          <a:stretch>
            <a:fillRect/>
          </a:stretch>
        </p:blipFill>
        <p:spPr bwMode="auto">
          <a:xfrm>
            <a:off x="4427984" y="908720"/>
            <a:ext cx="41044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83568" y="3933056"/>
            <a:ext cx="3528392" cy="147732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inferior orbital fissure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horizontal fissure between the greater wing of the sphenoid bone and the maxilla.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leads forward into the orbit.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779912" y="2780928"/>
            <a:ext cx="273630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4587" t="29880" r="12888" b="29485"/>
          <a:stretch>
            <a:fillRect/>
          </a:stretch>
        </p:blipFill>
        <p:spPr bwMode="auto">
          <a:xfrm>
            <a:off x="4139952" y="476672"/>
            <a:ext cx="46085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5536" y="404664"/>
            <a:ext cx="3600400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pterygopalatine fossa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124744"/>
            <a:ext cx="3563888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small space behind and below the orbital cavity.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988840"/>
            <a:ext cx="3672408" cy="120032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communicates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laterally :with the infratemporal fossa through the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pterygomaxillary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fissure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3441774"/>
            <a:ext cx="3419872" cy="9233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Medially: with the nasal cavity through the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sphenopalatine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foramen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4582869"/>
            <a:ext cx="3240360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superiorly :with the skull through the foramen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rotundum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5517232"/>
            <a:ext cx="3240360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anteriorly :with the orbit through the inferior orbital fissure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2" t="19826" r="13696" b="25043"/>
          <a:stretch/>
        </p:blipFill>
        <p:spPr bwMode="auto">
          <a:xfrm>
            <a:off x="4572000" y="478450"/>
            <a:ext cx="4081110" cy="57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040" y="545192"/>
            <a:ext cx="3779912" cy="252376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Superior View of the Skull (Norma Verticalis)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Anteriorly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frontal bone articulates with the two parietal bones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AT THE CORONAL SUTURE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3289047"/>
            <a:ext cx="3707904" cy="150810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two parietal bones articulate in the midline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 THE SAGITTAL SUTURE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3568" y="4883676"/>
            <a:ext cx="3312368" cy="156966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lambdoid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sutures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9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5" t="20870" r="10109" b="19826"/>
          <a:stretch/>
        </p:blipFill>
        <p:spPr bwMode="auto">
          <a:xfrm>
            <a:off x="1782621" y="980728"/>
            <a:ext cx="6029739" cy="451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89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9" t="16831" r="10493" b="14718"/>
          <a:stretch/>
        </p:blipFill>
        <p:spPr bwMode="auto">
          <a:xfrm>
            <a:off x="4435672" y="476672"/>
            <a:ext cx="43848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746695"/>
            <a:ext cx="3744416" cy="477053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Above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posterior parts of the two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Parietal bones with the intervening sagittal suture</a:t>
            </a:r>
          </a:p>
          <a:p>
            <a:pPr algn="l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Below,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parietal bones articulate with the squamous part of the occipital bone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at the lambdoid suture.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each side the occipital bone articulates with the temporal bone.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midline of the occipital bone is a roughened elevation called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external occipital protuberance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gives attachment to muscles and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ligamentum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nuchae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20578"/>
            <a:ext cx="3112262" cy="4001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Posterior View of the Skull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048" y="5661248"/>
            <a:ext cx="3851920" cy="9233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either side of the protuberance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nuchal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lines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extend laterally toward the temporal bone.</a:t>
            </a:r>
          </a:p>
        </p:txBody>
      </p:sp>
    </p:spTree>
    <p:extLst>
      <p:ext uri="{BB962C8B-B14F-4D97-AF65-F5344CB8AC3E}">
        <p14:creationId xmlns:p14="http://schemas.microsoft.com/office/powerpoint/2010/main" val="348806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1" t="27478" r="15109" b="5043"/>
          <a:stretch/>
        </p:blipFill>
        <p:spPr bwMode="auto">
          <a:xfrm>
            <a:off x="4499992" y="447395"/>
            <a:ext cx="4373218" cy="514184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056" y="267613"/>
            <a:ext cx="3779912" cy="2585323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buAutoNum type="alphaUcParenR"/>
            </a:pPr>
            <a:r>
              <a:rPr lang="en-US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The cranium consists of the following bones</a:t>
            </a:r>
          </a:p>
          <a:p>
            <a:pPr marL="342900" indent="-342900" algn="l" rtl="0"/>
            <a:r>
              <a:rPr lang="en-US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two of which are paired :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Frontal bone: 1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Parietal bones: 2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Occipital bone: 1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Temporal bones: 2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Sphenoid bone: 1</a:t>
            </a:r>
          </a:p>
          <a:p>
            <a:pPr algn="l" rtl="0"/>
            <a:r>
              <a:rPr lang="en-US" b="1" dirty="0" err="1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Ethmoid</a:t>
            </a:r>
            <a:r>
              <a:rPr lang="en-US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bone: 1</a:t>
            </a:r>
            <a:endParaRPr lang="en-US" b="1" dirty="0">
              <a:latin typeface="Times New Roman" pitchFamily="18" charset="0"/>
              <a:ea typeface="SimHei" pitchFamily="49" charset="-122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23728" y="1340768"/>
            <a:ext cx="49685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67744" y="1556792"/>
            <a:ext cx="288032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1844824"/>
            <a:ext cx="367240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11760" y="2204864"/>
            <a:ext cx="27363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67744" y="2420888"/>
            <a:ext cx="468052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71600" y="3158966"/>
            <a:ext cx="3096344" cy="313932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B)The facial bones consist of the following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 of which are single: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Zygomatic bones: 2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Maxillae: 2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Nasal bones: 2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Lacrimal bones: 2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Vomer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1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Palatine bones: 2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conchae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2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Mandible: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131840" y="4581128"/>
            <a:ext cx="3240360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563888" y="3933056"/>
            <a:ext cx="20882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131840" y="3789040"/>
            <a:ext cx="39604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1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9" t="16173" r="10109" b="15827"/>
          <a:stretch/>
        </p:blipFill>
        <p:spPr bwMode="auto">
          <a:xfrm>
            <a:off x="4269954" y="332656"/>
            <a:ext cx="447851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0573" y="303039"/>
            <a:ext cx="2209259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 Frontalis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277" y="827420"/>
            <a:ext cx="3793667" cy="3693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the anterior aspect of the skull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391" y="1331476"/>
            <a:ext cx="1986441" cy="3693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Made of three parts</a:t>
            </a:r>
            <a:endParaRPr lang="en-US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774557"/>
            <a:ext cx="3528392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1-Upper part: Forehead; made of the frontal bone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851920" y="1628800"/>
            <a:ext cx="2304256" cy="4689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23928" y="4581128"/>
            <a:ext cx="187220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19872" y="4221088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9512" y="2638653"/>
            <a:ext cx="3816424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2-Middle part: contains 3 caviteis;2 orbital &amp; 1 nasal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4078813"/>
            <a:ext cx="3707904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3-Lower part: formed by the upper &amp; lower jaws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79712" y="3140968"/>
            <a:ext cx="468052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8" idx="3"/>
          </p:cNvCxnSpPr>
          <p:nvPr/>
        </p:nvCxnSpPr>
        <p:spPr>
          <a:xfrm flipV="1">
            <a:off x="3995936" y="2924944"/>
            <a:ext cx="1656184" cy="368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13815" r="20566" b="6806"/>
          <a:stretch>
            <a:fillRect/>
          </a:stretch>
        </p:blipFill>
        <p:spPr bwMode="auto">
          <a:xfrm>
            <a:off x="4355976" y="404664"/>
            <a:ext cx="4216760" cy="590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523" y="323945"/>
            <a:ext cx="3842429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Frontal eminence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the most prominent areas  on either side of the forehead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93502"/>
            <a:ext cx="3456384" cy="9233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2-The superciliary arches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Elevated ridges above the medial parts of the sup. Orbital margins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2095688"/>
            <a:ext cx="3456384" cy="147732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3-supraorbital notch, or foramen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on junction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between the medial 1/3 and the lateral 2/3.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transmits the supraorbital  n. &amp; vessels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6064" y="3729806"/>
            <a:ext cx="3275856" cy="9233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4-Glabela: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area above the root of the nose  Between the 2 superciliary arches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6064" y="4797152"/>
            <a:ext cx="3347864" cy="9233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-Nasion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:a point where the frontonasal &amp; interanasal sutures meet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7584" y="5805264"/>
            <a:ext cx="2843808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6-The nasal bones: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 the roof of the nose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2735" t="10980" r="16432" b="5861"/>
          <a:stretch>
            <a:fillRect/>
          </a:stretch>
        </p:blipFill>
        <p:spPr bwMode="auto">
          <a:xfrm>
            <a:off x="3995936" y="476672"/>
            <a:ext cx="470969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3528" y="5027692"/>
            <a:ext cx="3528392" cy="156966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orbital margins are bounded by:</a:t>
            </a:r>
          </a:p>
          <a:p>
            <a:pPr algn="l" rtl="0"/>
            <a:r>
              <a:rPr lang="en-US" sz="16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A-The frontal bone :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superiorly</a:t>
            </a:r>
          </a:p>
          <a:p>
            <a:pPr algn="l" rtl="0"/>
            <a:r>
              <a:rPr lang="en-US" sz="16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B-The zygomatic bone :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laterally</a:t>
            </a:r>
          </a:p>
          <a:p>
            <a:pPr algn="l" rtl="0"/>
            <a:r>
              <a:rPr lang="en-US" sz="16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C- The maxilla: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inferiorly</a:t>
            </a:r>
          </a:p>
          <a:p>
            <a:pPr algn="l" rtl="0"/>
            <a:r>
              <a:rPr lang="en-US" sz="16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D-The processes of the maxilla and frontal bone :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medially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12209"/>
            <a:ext cx="3528392" cy="255454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7-The zygomatic bones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has:</a:t>
            </a:r>
          </a:p>
          <a:p>
            <a:pPr algn="l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a-Frontal processes: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articulates with frontal bone </a:t>
            </a:r>
          </a:p>
          <a:p>
            <a:pPr algn="l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b-Temporal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articulates with zygomatic process of the temporal bone to form    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the zygomatic arch</a:t>
            </a:r>
          </a:p>
          <a:p>
            <a:pPr algn="l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c- maxillary processes: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articulates with the maxillary bone </a:t>
            </a:r>
          </a:p>
          <a:p>
            <a:pPr algn="l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d- orbital plate: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shears in the formation of  the floor and lateral wall of the orbit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2880320" cy="1368152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91636" y="3140968"/>
            <a:ext cx="1548116" cy="27699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a-Frontal processes: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0" y="3573016"/>
            <a:ext cx="971600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b-Temporal processes: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934468" y="4664169"/>
            <a:ext cx="1629420" cy="27699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c- maxillary processes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2771800" y="3861048"/>
            <a:ext cx="1168910" cy="27699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d- orbital plate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 flipH="1">
            <a:off x="1547664" y="3417967"/>
            <a:ext cx="18030" cy="299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5800" y="3962673"/>
            <a:ext cx="341784" cy="258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763688" y="4725144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27832" y="4149080"/>
            <a:ext cx="1561645" cy="27699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zygomatic bone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771800" y="4077072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0" t="19130" r="8587" b="4869"/>
          <a:stretch/>
        </p:blipFill>
        <p:spPr bwMode="auto">
          <a:xfrm>
            <a:off x="3923928" y="404664"/>
            <a:ext cx="482421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052736"/>
            <a:ext cx="3347864" cy="120032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parietal bones form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sides and roof of the cranium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skull is completed at the side by 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2932213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Norma lateralis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8" y="2420888"/>
            <a:ext cx="3851920" cy="39703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1-Squamous part of the occipital bone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2-Parts of the temporal bone</a:t>
            </a: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squamous</a:t>
            </a: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Tympanic</a:t>
            </a: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Mastoid process</a:t>
            </a: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Styloid process</a:t>
            </a: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3-Zygomatic process</a:t>
            </a: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 The greater wing of the sphenoid</a:t>
            </a: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Note the position of the external auditory meatus. </a:t>
            </a: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ramus and body of the mandible lie inferiorly.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2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2048" y="404664"/>
            <a:ext cx="3923928" cy="286232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Identify </a:t>
            </a:r>
          </a:p>
          <a:p>
            <a:pPr algn="l" rt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superior and inferior temporal lines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begin as a single line from the posterior margin of the zygomatic process of the frontal bone and diverge as they arch backward.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upper temporal line gives  attachment for the temporal fascia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lower temporal line is for the attachment of  temporalis muscle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573016"/>
            <a:ext cx="3274486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supramastoid crest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56" y="4221088"/>
            <a:ext cx="3851920" cy="218521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zygomatic arch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formed of the temporal process of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zygomatic process of temporal bone and the zygomatic process of temporal bone (its lower border  And inner surface give attachment to the masseter muscle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8681" t="2476" r="19385" b="10000"/>
          <a:stretch>
            <a:fillRect/>
          </a:stretch>
        </p:blipFill>
        <p:spPr bwMode="auto">
          <a:xfrm>
            <a:off x="4646221" y="539384"/>
            <a:ext cx="4174251" cy="569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995936" y="980728"/>
            <a:ext cx="3096344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8144" y="1916832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6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13815" r="20566" b="6806"/>
          <a:stretch>
            <a:fillRect/>
          </a:stretch>
        </p:blipFill>
        <p:spPr bwMode="auto">
          <a:xfrm>
            <a:off x="4676167" y="476672"/>
            <a:ext cx="400028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3524815"/>
            <a:ext cx="4139952" cy="120032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pterion is the thinnest part of the lateral wall of the skull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overlies the anterior division of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middle meningeal artery and vein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0040" y="356463"/>
            <a:ext cx="4067944" cy="120032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Pterion: is an area located on the floor of the temporal fossa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4 bones meet at an H-shaped structure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81" y="1807656"/>
            <a:ext cx="3583032" cy="147732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4 bones are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1-freontal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parietal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3-squamous part of temporal bone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4-greater wing of sphenoid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071144" y="4725144"/>
            <a:ext cx="484632" cy="504056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2949" y="5292497"/>
            <a:ext cx="3340979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Epidural bleeding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244408" y="620688"/>
            <a:ext cx="432048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24210" r="16432" b="24761"/>
          <a:stretch>
            <a:fillRect/>
          </a:stretch>
        </p:blipFill>
        <p:spPr bwMode="auto">
          <a:xfrm>
            <a:off x="4644008" y="476672"/>
            <a:ext cx="41764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3568" y="548680"/>
            <a:ext cx="3635896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temporal fossa lies below the inferior temporal 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6064" y="4293096"/>
            <a:ext cx="3779912" cy="9233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infratemporal fossa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lies below the infratemporal crest on the greater wing of the sphenoid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132856"/>
            <a:ext cx="3960440" cy="120032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zygomatic arch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divides the lateral side of the Skull into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temporal fossa  &amp;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infratemporal fossa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1061</Words>
  <Application>Microsoft Office PowerPoint</Application>
  <PresentationFormat>On-screen Show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Bauer</cp:lastModifiedBy>
  <cp:revision>69</cp:revision>
  <dcterms:created xsi:type="dcterms:W3CDTF">2013-01-29T21:45:37Z</dcterms:created>
  <dcterms:modified xsi:type="dcterms:W3CDTF">2015-03-08T19:13:17Z</dcterms:modified>
</cp:coreProperties>
</file>