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9"/>
  </p:notesMasterIdLst>
  <p:sldIdLst>
    <p:sldId id="256" r:id="rId3"/>
    <p:sldId id="262" r:id="rId4"/>
    <p:sldId id="263" r:id="rId5"/>
    <p:sldId id="265" r:id="rId6"/>
    <p:sldId id="301" r:id="rId7"/>
    <p:sldId id="264" r:id="rId8"/>
    <p:sldId id="268" r:id="rId9"/>
    <p:sldId id="266" r:id="rId10"/>
    <p:sldId id="279" r:id="rId11"/>
    <p:sldId id="278" r:id="rId12"/>
    <p:sldId id="277" r:id="rId13"/>
    <p:sldId id="275" r:id="rId14"/>
    <p:sldId id="282" r:id="rId15"/>
    <p:sldId id="276" r:id="rId16"/>
    <p:sldId id="280" r:id="rId17"/>
    <p:sldId id="281" r:id="rId18"/>
    <p:sldId id="273" r:id="rId19"/>
    <p:sldId id="283" r:id="rId20"/>
    <p:sldId id="272" r:id="rId21"/>
    <p:sldId id="284" r:id="rId22"/>
    <p:sldId id="286" r:id="rId23"/>
    <p:sldId id="285" r:id="rId24"/>
    <p:sldId id="270" r:id="rId25"/>
    <p:sldId id="271" r:id="rId26"/>
    <p:sldId id="269" r:id="rId27"/>
    <p:sldId id="287" r:id="rId28"/>
    <p:sldId id="296" r:id="rId29"/>
    <p:sldId id="298" r:id="rId30"/>
    <p:sldId id="299" r:id="rId31"/>
    <p:sldId id="294" r:id="rId32"/>
    <p:sldId id="295" r:id="rId33"/>
    <p:sldId id="267" r:id="rId34"/>
    <p:sldId id="300" r:id="rId35"/>
    <p:sldId id="288" r:id="rId36"/>
    <p:sldId id="293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42078-5409-4FDE-A50C-761FB9A9D52E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3CFD7-8FCD-4B45-B1C9-B013B6195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3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AC4CA-E8C9-44E2-8F36-04D8C4107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ED6C-70A8-4C03-87B1-D13D926A7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B63E-C67F-4A5E-903D-A8D5F8BBC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805C-F48D-4122-9DAD-C020B1F98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CEECC-ABE9-4D22-8544-8ED3ACE02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E33A5-F93A-4315-A448-20B7E205F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1F6EF-0FDF-4A15-8B91-6DE4CC498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51C1-583B-4155-91A8-6982C7298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34A6A-BB8A-4ED5-97C9-0224AA5F2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F020B-223B-49C2-8EE6-0360A4CB2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B36F7-899D-4538-8FB7-850A5958F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8B897-A317-46C9-90E7-DEB0A7647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45BAF-E6AF-4275-9E42-546597F30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84C5-46E7-4000-9396-2E18245FA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EEF3E-0581-40E7-A58D-7E4683A2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531F-B349-4264-87E3-B1F967E0A0C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CA0A-D40F-4322-9954-764961361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1466C8-2D14-4F9B-BC9E-4D8034457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Microsoft_Word_97_-_2003_Document1.doc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shock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Optimizing Circulation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-Crystalloids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Colloids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Points of Resuscitation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en-US" dirty="0" smtClean="0">
                <a:solidFill>
                  <a:schemeClr val="tx1"/>
                </a:solidFill>
              </a:rPr>
              <a:t>Goal-directed therapy”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 fontScale="92500" lnSpcReduction="10000"/>
          </a:bodyPr>
          <a:lstStyle/>
          <a:p>
            <a:pPr marL="914400" lvl="1" indent="-457200" algn="l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Use objective hemodynamic and physiologic values to guide therapy</a:t>
            </a:r>
          </a:p>
          <a:p>
            <a:pPr marL="914400" lvl="1" indent="-457200" algn="l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Urine output      &gt; 0.5 </a:t>
            </a:r>
            <a:r>
              <a:rPr lang="en-US" sz="2400" dirty="0" err="1" smtClean="0">
                <a:solidFill>
                  <a:schemeClr val="tx1"/>
                </a:solidFill>
              </a:rPr>
              <a:t>mL</a:t>
            </a:r>
            <a:r>
              <a:rPr lang="en-US" sz="2400" dirty="0" smtClean="0">
                <a:solidFill>
                  <a:schemeClr val="tx1"/>
                </a:solidFill>
              </a:rPr>
              <a:t>/kg/hr</a:t>
            </a:r>
          </a:p>
          <a:p>
            <a:pPr marL="914400" lvl="1" indent="-457200" algn="l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CVP                      8-12 mmHg</a:t>
            </a:r>
          </a:p>
          <a:p>
            <a:pPr marL="914400" lvl="1" indent="-457200" algn="l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MAP                    65 to 90 mmHg</a:t>
            </a:r>
          </a:p>
          <a:p>
            <a:pPr marL="914400" lvl="1" indent="-457200" algn="l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Central venous oxygen concentration &gt; 70%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In general, treat the cause...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Categories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Hypovolemic</a:t>
            </a:r>
            <a:r>
              <a:rPr lang="en-US" dirty="0" smtClean="0"/>
              <a:t> Shock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3300"/>
                </a:solidFill>
                <a:latin typeface="Arial" charset="0"/>
              </a:rPr>
              <a:t>-Causes: Non-hemorrhagic </a:t>
            </a:r>
          </a:p>
          <a:p>
            <a:r>
              <a:rPr lang="en-US" b="1" i="1" dirty="0" smtClean="0">
                <a:solidFill>
                  <a:srgbClr val="FF3300"/>
                </a:solidFill>
                <a:latin typeface="Arial" charset="0"/>
              </a:rPr>
              <a:t>     Hemorrhagic</a:t>
            </a:r>
          </a:p>
          <a:p>
            <a:r>
              <a:rPr lang="en-US" b="1" i="1" dirty="0" smtClean="0">
                <a:solidFill>
                  <a:srgbClr val="FF3300"/>
                </a:solidFill>
                <a:latin typeface="Arial" charset="0"/>
              </a:rPr>
              <a:t>-Signs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62000" y="1219200"/>
          <a:ext cx="7624762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5486400" imgH="2804040" progId="Word.Document.8">
                  <p:embed/>
                </p:oleObj>
              </mc:Choice>
              <mc:Fallback>
                <p:oleObj name="Document" r:id="rId4" imgW="5486400" imgH="28040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66" r="12334"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624762" cy="50292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  <a:scene3d>
            <a:camera prst="orthographicFront"/>
            <a:lightRig rig="threePt" dir="t"/>
          </a:scene3d>
          <a:sp3d contourW="12700">
            <a:contourClr>
              <a:schemeClr val="accent6">
                <a:lumMod val="60000"/>
                <a:lumOff val="40000"/>
              </a:schemeClr>
            </a:contourClr>
          </a:sp3d>
        </p:spPr>
        <p:txBody>
          <a:bodyPr/>
          <a:lstStyle/>
          <a:p>
            <a:r>
              <a:rPr lang="en-US" dirty="0" smtClean="0"/>
              <a:t>Classes of  </a:t>
            </a:r>
            <a:r>
              <a:rPr lang="en-US" dirty="0" err="1" smtClean="0"/>
              <a:t>Hypovolemic</a:t>
            </a:r>
            <a:r>
              <a:rPr lang="en-US" dirty="0" smtClean="0"/>
              <a:t> Shock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charset="0"/>
              </a:rPr>
              <a:t>Cardiogenic</a:t>
            </a:r>
            <a:r>
              <a:rPr lang="en-US" b="1" dirty="0" smtClean="0">
                <a:latin typeface="Arial" charset="0"/>
              </a:rPr>
              <a:t> Shock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3300"/>
                </a:solidFill>
                <a:latin typeface="Arial" charset="0"/>
              </a:rPr>
              <a:t>-Causes </a:t>
            </a:r>
          </a:p>
          <a:p>
            <a:r>
              <a:rPr lang="en-US" b="1" i="1" dirty="0" smtClean="0">
                <a:solidFill>
                  <a:srgbClr val="FF3300"/>
                </a:solidFill>
                <a:latin typeface="Arial" charset="0"/>
              </a:rPr>
              <a:t>-Signs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Coronary PP = DBP - PAOP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3300"/>
                </a:solidFill>
                <a:latin typeface="Arial" charset="0"/>
              </a:rPr>
              <a:t>GOAL</a:t>
            </a:r>
            <a:r>
              <a:rPr lang="en-US" dirty="0">
                <a:solidFill>
                  <a:srgbClr val="FF3300"/>
                </a:solidFill>
                <a:latin typeface="Arial" charset="0"/>
              </a:rPr>
              <a:t> - Coronary PP &gt; 50 mm Hg</a:t>
            </a:r>
            <a:endParaRPr lang="en-US" dirty="0" smtClean="0">
              <a:latin typeface="Arial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AMI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/>
              <a:t>Aspirin, beta blocker, morphine, heparin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/>
              <a:t>If no pulmonary edema, IV fluid challenge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/>
              <a:t>If pulmonary edema</a:t>
            </a:r>
          </a:p>
          <a:p>
            <a:pPr lvl="2">
              <a:lnSpc>
                <a:spcPct val="80000"/>
              </a:lnSpc>
              <a:buClr>
                <a:schemeClr val="tx1"/>
              </a:buClr>
            </a:pPr>
            <a:r>
              <a:rPr lang="en-US" sz="1800" dirty="0" err="1" smtClean="0">
                <a:cs typeface="Times New Roman" pitchFamily="18" charset="0"/>
              </a:rPr>
              <a:t>Dobutamine</a:t>
            </a:r>
            <a:endParaRPr lang="en-US" sz="1800" dirty="0" smtClean="0">
              <a:cs typeface="Times New Roman" pitchFamily="18" charset="0"/>
            </a:endParaRPr>
          </a:p>
          <a:p>
            <a:pPr lvl="2">
              <a:lnSpc>
                <a:spcPct val="80000"/>
              </a:lnSpc>
              <a:buClr>
                <a:schemeClr val="tx1"/>
              </a:buClr>
            </a:pPr>
            <a:r>
              <a:rPr lang="en-US" sz="1800" dirty="0" smtClean="0"/>
              <a:t>Dopamine – will </a:t>
            </a:r>
            <a:r>
              <a:rPr lang="en-US" sz="1800" dirty="0" smtClean="0">
                <a:cs typeface="Times New Roman" pitchFamily="18" charset="0"/>
              </a:rPr>
              <a:t>↑ HR and thus cardiac work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/>
              <a:t>PCI or </a:t>
            </a:r>
            <a:r>
              <a:rPr lang="en-US" sz="1800" dirty="0" err="1" smtClean="0"/>
              <a:t>thrombolytics</a:t>
            </a:r>
            <a:endParaRPr lang="en-US" sz="1800" dirty="0" smtClean="0"/>
          </a:p>
          <a:p>
            <a:pPr lvl="1">
              <a:lnSpc>
                <a:spcPct val="80000"/>
              </a:lnSpc>
              <a:buClr>
                <a:schemeClr val="tx1"/>
              </a:buClr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RV infarct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800" dirty="0" smtClean="0"/>
              <a:t>Fluids and </a:t>
            </a:r>
            <a:r>
              <a:rPr lang="en-US" sz="1800" dirty="0" err="1" smtClean="0"/>
              <a:t>Dobutamine</a:t>
            </a:r>
            <a:r>
              <a:rPr lang="en-US" sz="1800" dirty="0" smtClean="0"/>
              <a:t> (no NTG)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Acute mitral regurgitation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000" dirty="0" err="1" smtClean="0"/>
              <a:t>Pressors</a:t>
            </a:r>
            <a:r>
              <a:rPr lang="en-US" sz="2000" dirty="0" smtClean="0"/>
              <a:t> (</a:t>
            </a:r>
            <a:r>
              <a:rPr lang="en-US" sz="2000" dirty="0" err="1" smtClean="0"/>
              <a:t>Dobutamine</a:t>
            </a:r>
            <a:r>
              <a:rPr lang="en-US" sz="2000" dirty="0" smtClean="0"/>
              <a:t> and </a:t>
            </a:r>
            <a:r>
              <a:rPr lang="en-US" sz="2000" dirty="0" err="1" smtClean="0"/>
              <a:t>Nitroprusside</a:t>
            </a:r>
            <a:r>
              <a:rPr lang="en-US" sz="2000" dirty="0" smtClean="0"/>
              <a:t>)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sz="2000" dirty="0" smtClean="0"/>
          </a:p>
          <a:p>
            <a:pPr lvl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 smtClean="0">
                <a:latin typeface="Arial" charset="0"/>
              </a:rPr>
              <a:t>If </a:t>
            </a:r>
            <a:r>
              <a:rPr lang="en-US" sz="2000" b="1" dirty="0" err="1" smtClean="0">
                <a:latin typeface="Arial" charset="0"/>
              </a:rPr>
              <a:t>inotropes</a:t>
            </a:r>
            <a:r>
              <a:rPr lang="en-US" sz="2000" b="1" dirty="0" smtClean="0">
                <a:latin typeface="Arial" charset="0"/>
              </a:rPr>
              <a:t> and </a:t>
            </a:r>
            <a:r>
              <a:rPr lang="en-US" sz="2000" b="1" dirty="0" err="1" smtClean="0">
                <a:latin typeface="Arial" charset="0"/>
              </a:rPr>
              <a:t>vasopressors</a:t>
            </a:r>
            <a:r>
              <a:rPr lang="en-US" sz="2000" b="1" dirty="0" smtClean="0">
                <a:latin typeface="Arial" charset="0"/>
              </a:rPr>
              <a:t> fail, intra-aortic balloon pump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</a:rPr>
              <a:t>Distributive Shock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-Types 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-Signs :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Sepsis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Two or more of SIRS criteria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Temp &gt; 38 or &lt; 36 C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HR &gt; 90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RR &gt; 20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WBC &gt; 12,000 or &lt; 4,000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None/>
            </a:pPr>
            <a:endParaRPr lang="en-US" b="1" dirty="0" smtClean="0"/>
          </a:p>
          <a:p>
            <a:pPr lvl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b="1" dirty="0" smtClean="0"/>
              <a:t>Plus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presumed existence of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27" descr="sepsis figur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659" t="2032" r="1219" b="3259"/>
          <a:stretch>
            <a:fillRect/>
          </a:stretch>
        </p:blipFill>
        <p:spPr bwMode="auto">
          <a:xfrm>
            <a:off x="1066800" y="685800"/>
            <a:ext cx="74676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SIR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467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Septic Shock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</a:rPr>
              <a:t>Sepsis Plus refractory hypotension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After bolus of 20-40 </a:t>
            </a:r>
            <a:r>
              <a:rPr lang="en-US" dirty="0" err="1" smtClean="0">
                <a:solidFill>
                  <a:schemeClr val="tx1"/>
                </a:solidFill>
              </a:rPr>
              <a:t>mL</a:t>
            </a:r>
            <a:r>
              <a:rPr lang="en-US" dirty="0" smtClean="0">
                <a:solidFill>
                  <a:schemeClr val="tx1"/>
                </a:solidFill>
              </a:rPr>
              <a:t>/Kg.</a:t>
            </a:r>
          </a:p>
          <a:p>
            <a:pPr lvl="1">
              <a:buClr>
                <a:schemeClr val="tx1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Tx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-Consider </a:t>
            </a:r>
            <a:r>
              <a:rPr lang="en-US" sz="3200" dirty="0" err="1" smtClean="0"/>
              <a:t>Vasopressors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-</a:t>
            </a:r>
            <a:r>
              <a:rPr lang="en-US" sz="3200" dirty="0" smtClean="0"/>
              <a:t>Consider adrenal insufficiency</a:t>
            </a:r>
            <a:endParaRPr lang="en-US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Vasopressors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Assure adequate fluid volume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Administer via central venous line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Do not use dopamine for renal protection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Requires arterial line placement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Vasopressin: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Refractory shock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Anaphylaxis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IgE</a:t>
            </a:r>
            <a:r>
              <a:rPr lang="en-US" dirty="0" smtClean="0">
                <a:solidFill>
                  <a:schemeClr val="tx1"/>
                </a:solidFill>
              </a:rPr>
              <a:t> Mediated Hypersensitivity (type 1)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-causes: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Anaphylactoid</a:t>
            </a:r>
            <a:r>
              <a:rPr lang="en-US" dirty="0" smtClean="0">
                <a:solidFill>
                  <a:schemeClr val="tx1"/>
                </a:solidFill>
              </a:rPr>
              <a:t> reaction: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Signs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Biphasic phenomenon occurs in up to 20% of patients :</a:t>
            </a:r>
          </a:p>
          <a:p>
            <a:pPr lvl="1">
              <a:buClr>
                <a:schemeClr val="tx1"/>
              </a:buClr>
              <a:buNone/>
            </a:pPr>
            <a:r>
              <a:rPr lang="en-US" dirty="0" smtClean="0"/>
              <a:t>Symptoms return 3-4 hours after initial reaction has cleared</a:t>
            </a:r>
          </a:p>
          <a:p>
            <a:r>
              <a:rPr lang="en-US" sz="2800" dirty="0" smtClean="0"/>
              <a:t>Symptoms usually begin within 60 minutes of exposure</a:t>
            </a:r>
          </a:p>
          <a:p>
            <a:r>
              <a:rPr lang="en-US" sz="2800" dirty="0" smtClean="0"/>
              <a:t>Faster the onset of symptoms = more severe reaction</a:t>
            </a:r>
          </a:p>
          <a:p>
            <a:r>
              <a:rPr lang="en-US" sz="2800" dirty="0" smtClean="0"/>
              <a:t>A “lump in my throat” and “hoarseness” heralds life-threatening laryngeal edema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ABC’s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IVFs, oxygen</a:t>
            </a:r>
            <a:endParaRPr lang="en-US" sz="2800" dirty="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Epinephrine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Bronchodilators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800" dirty="0" smtClean="0"/>
              <a:t>    Magnesium sulfate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Second line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 err="1" smtClean="0"/>
              <a:t>Corticosteriods</a:t>
            </a:r>
            <a:endParaRPr lang="en-US" sz="2400" dirty="0" smtClean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 smtClean="0"/>
              <a:t>H1 and H2 blockers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Hypotension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“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Hypoperfusion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can be present in the absence of significant hypotension.”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sym typeface="Symbol" pitchFamily="18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Neurogenic</a:t>
            </a:r>
            <a:r>
              <a:rPr lang="en-US" dirty="0" smtClean="0"/>
              <a:t> shock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-Occurs after acute spinal cord injury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-Any injury above T1 can disrupt the entire sympathetic system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-usually lasts from 1 to 3 weeks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en-US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A,B,Cs</a:t>
            </a:r>
          </a:p>
          <a:p>
            <a:r>
              <a:rPr lang="en-US" dirty="0" smtClean="0"/>
              <a:t>Fluid resuscitation</a:t>
            </a:r>
          </a:p>
          <a:p>
            <a:r>
              <a:rPr lang="en-US" dirty="0" err="1" smtClean="0"/>
              <a:t>Vasopressors</a:t>
            </a:r>
            <a:endParaRPr lang="en-US" dirty="0" smtClean="0"/>
          </a:p>
          <a:p>
            <a:r>
              <a:rPr lang="en-US" dirty="0" smtClean="0"/>
              <a:t>Treat </a:t>
            </a:r>
            <a:r>
              <a:rPr lang="en-US" dirty="0" err="1" smtClean="0"/>
              <a:t>bradycardia</a:t>
            </a:r>
            <a:endParaRPr lang="en-US" dirty="0" smtClean="0"/>
          </a:p>
          <a:p>
            <a:r>
              <a:rPr lang="en-US" dirty="0" err="1" smtClean="0"/>
              <a:t>Methylprednisolone</a:t>
            </a:r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Adrenal Crisis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Arial" charset="0"/>
              </a:rPr>
              <a:t>Causes</a:t>
            </a:r>
            <a:endParaRPr lang="en-US" dirty="0" smtClean="0">
              <a:solidFill>
                <a:schemeClr val="tx2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Autoimmune </a:t>
            </a:r>
            <a:r>
              <a:rPr lang="en-US" dirty="0" err="1" smtClean="0">
                <a:latin typeface="Arial" charset="0"/>
              </a:rPr>
              <a:t>adrenalitis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Adrenal apoplexy = hemorrhage or infarct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Obstructive Shock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Arial" charset="0"/>
              </a:rPr>
              <a:t>-Causes</a:t>
            </a:r>
          </a:p>
          <a:p>
            <a:r>
              <a:rPr lang="en-US" b="1" i="1" dirty="0" smtClean="0">
                <a:solidFill>
                  <a:schemeClr val="tx2"/>
                </a:solidFill>
                <a:latin typeface="Arial" charset="0"/>
              </a:rPr>
              <a:t>-Signs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5400" b="1" smtClean="0">
                <a:latin typeface="Arial" charset="0"/>
              </a:rPr>
              <a:t>Summary</a:t>
            </a:r>
            <a:endParaRPr lang="en-US" sz="5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  <a:solidFill>
            <a:schemeClr val="tx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2400" b="1" u="sng" dirty="0" smtClean="0">
                <a:solidFill>
                  <a:schemeClr val="bg1"/>
                </a:solidFill>
                <a:latin typeface="Arial" charset="0"/>
              </a:rPr>
              <a:t>Type			PAOP		C.O.		SVR</a:t>
            </a:r>
          </a:p>
          <a:p>
            <a:pPr>
              <a:buFontTx/>
              <a:buNone/>
            </a:pP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HYPOVOLEMIC	    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		   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		    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</a:t>
            </a:r>
            <a:endParaRPr lang="en-US" sz="2400" dirty="0" smtClean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 smtClean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CARDIOGENIC	   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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		   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		    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</a:t>
            </a:r>
            <a:endParaRPr lang="en-US" sz="2400" dirty="0" smtClean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 smtClean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DISTRIBUTIVE	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 N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	 varies	     </a:t>
            </a:r>
            <a:endParaRPr lang="en-US" sz="2400" dirty="0" smtClean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 smtClean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OBSTRUCTIVE	    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		    		     </a:t>
            </a:r>
            <a:endParaRPr lang="en-US" sz="2400" dirty="0" smtClean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charset="0"/>
              </a:rPr>
              <a:t>ATP production</a:t>
            </a:r>
          </a:p>
          <a:p>
            <a:r>
              <a:rPr lang="en-US" dirty="0" smtClean="0">
                <a:latin typeface="Arial" charset="0"/>
              </a:rPr>
              <a:t>Na-K pump </a:t>
            </a:r>
          </a:p>
          <a:p>
            <a:r>
              <a:rPr lang="en-US" dirty="0" smtClean="0">
                <a:latin typeface="Arial" charset="0"/>
              </a:rPr>
              <a:t>Anaerobic metabolism</a:t>
            </a:r>
          </a:p>
          <a:p>
            <a:r>
              <a:rPr lang="en-US" dirty="0" smtClean="0">
                <a:latin typeface="Arial" charset="0"/>
              </a:rPr>
              <a:t>acidosis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Physiological Response</a:t>
            </a:r>
            <a:endParaRPr lang="en-US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picture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Signs of Organ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Hypoperfusion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Multiorgan</a:t>
            </a:r>
            <a:r>
              <a:rPr lang="en-US" dirty="0" smtClean="0">
                <a:solidFill>
                  <a:schemeClr val="tx1"/>
                </a:solidFill>
              </a:rPr>
              <a:t> Dysfunction Syndrome (MODS)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Result is end organ failure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Goals of Shock Resuscitation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- Approach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 Monitoring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Airway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Control Work of Breathing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2057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419</Words>
  <Application>Microsoft Office PowerPoint</Application>
  <PresentationFormat>On-screen Show (4:3)</PresentationFormat>
  <Paragraphs>130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Symbol</vt:lpstr>
      <vt:lpstr>Times New Roman</vt:lpstr>
      <vt:lpstr>سمة Office</vt:lpstr>
      <vt:lpstr>Default Design</vt:lpstr>
      <vt:lpstr>Document</vt:lpstr>
      <vt:lpstr>shock</vt:lpstr>
      <vt:lpstr>Definition </vt:lpstr>
      <vt:lpstr>Hypotension</vt:lpstr>
      <vt:lpstr>Pathophysiology</vt:lpstr>
      <vt:lpstr>Physiological Response</vt:lpstr>
      <vt:lpstr>Clinical picture</vt:lpstr>
      <vt:lpstr>Goals of Shock Resuscitation</vt:lpstr>
      <vt:lpstr>Airway</vt:lpstr>
      <vt:lpstr>Control Work of Breathing </vt:lpstr>
      <vt:lpstr>Optimizing Circulation</vt:lpstr>
      <vt:lpstr>End Points of Resuscitation “Goal-directed therapy” </vt:lpstr>
      <vt:lpstr>In general, treat the cause...</vt:lpstr>
      <vt:lpstr>Categories </vt:lpstr>
      <vt:lpstr>Hypovolemic Shock</vt:lpstr>
      <vt:lpstr>Classes of  Hypovolemic Shock</vt:lpstr>
      <vt:lpstr>Cardiogenic Shock</vt:lpstr>
      <vt:lpstr>Coronary PP = DBP - PAOP </vt:lpstr>
      <vt:lpstr>PowerPoint Presentation</vt:lpstr>
      <vt:lpstr>Distributive Shock</vt:lpstr>
      <vt:lpstr>Sepsis</vt:lpstr>
      <vt:lpstr>PowerPoint Presentation</vt:lpstr>
      <vt:lpstr>PowerPoint Presentation</vt:lpstr>
      <vt:lpstr>Treatment </vt:lpstr>
      <vt:lpstr>Septic Shock</vt:lpstr>
      <vt:lpstr>-Consider Vasopressors  -Consider adrenal insufficiency</vt:lpstr>
      <vt:lpstr>Vasopressors</vt:lpstr>
      <vt:lpstr>Anaphylaxis</vt:lpstr>
      <vt:lpstr> Signs  </vt:lpstr>
      <vt:lpstr>Treatment</vt:lpstr>
      <vt:lpstr>Neurogenic shock</vt:lpstr>
      <vt:lpstr>Treatment</vt:lpstr>
      <vt:lpstr>Adrenal Crisis</vt:lpstr>
      <vt:lpstr>Treatment </vt:lpstr>
      <vt:lpstr>Obstructive Shock</vt:lpstr>
      <vt:lpstr>Summary</vt:lpstr>
      <vt:lpstr>The End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iaz</dc:creator>
  <cp:lastModifiedBy>Windows User</cp:lastModifiedBy>
  <cp:revision>26</cp:revision>
  <dcterms:created xsi:type="dcterms:W3CDTF">2015-12-02T07:07:38Z</dcterms:created>
  <dcterms:modified xsi:type="dcterms:W3CDTF">2017-04-03T10:38:08Z</dcterms:modified>
</cp:coreProperties>
</file>