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5" r:id="rId1"/>
  </p:sldMasterIdLst>
  <p:notesMasterIdLst>
    <p:notesMasterId r:id="rId16"/>
  </p:notesMasterIdLst>
  <p:sldIdLst>
    <p:sldId id="409" r:id="rId2"/>
    <p:sldId id="444" r:id="rId3"/>
    <p:sldId id="445" r:id="rId4"/>
    <p:sldId id="410" r:id="rId5"/>
    <p:sldId id="448" r:id="rId6"/>
    <p:sldId id="411" r:id="rId7"/>
    <p:sldId id="412" r:id="rId8"/>
    <p:sldId id="449" r:id="rId9"/>
    <p:sldId id="413" r:id="rId10"/>
    <p:sldId id="451" r:id="rId11"/>
    <p:sldId id="446" r:id="rId12"/>
    <p:sldId id="414" r:id="rId13"/>
    <p:sldId id="452" r:id="rId14"/>
    <p:sldId id="447" r:id="rId15"/>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autoAdjust="0"/>
    <p:restoredTop sz="90678" autoAdjust="0"/>
  </p:normalViewPr>
  <p:slideViewPr>
    <p:cSldViewPr>
      <p:cViewPr>
        <p:scale>
          <a:sx n="70" d="100"/>
          <a:sy n="70" d="100"/>
        </p:scale>
        <p:origin x="-1386" y="-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8A45282-03C7-4985-B6D9-2ADCE4BFA98F}" type="datetimeFigureOut">
              <a:rPr lang="ar-JO" smtClean="0"/>
              <a:pPr/>
              <a:t>10/05/1436</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682BD9B-B0E4-4CBE-A905-6BCDC0C20B91}" type="slidenum">
              <a:rPr lang="ar-JO" smtClean="0"/>
              <a:pPr/>
              <a:t>‹#›</a:t>
            </a:fld>
            <a:endParaRPr lang="ar-JO"/>
          </a:p>
        </p:txBody>
      </p:sp>
    </p:spTree>
    <p:extLst>
      <p:ext uri="{BB962C8B-B14F-4D97-AF65-F5344CB8AC3E}">
        <p14:creationId xmlns="" xmlns:p14="http://schemas.microsoft.com/office/powerpoint/2010/main" val="42708274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D869576-387C-44A1-9852-D5A51D219591}" type="datetimeFigureOut">
              <a:rPr lang="en-US" smtClean="0">
                <a:solidFill>
                  <a:prstClr val="black">
                    <a:tint val="75000"/>
                  </a:prstClr>
                </a:solidFill>
              </a:rPr>
              <a:pPr/>
              <a:t>2/28/2015</a:t>
            </a:fld>
            <a:endParaRPr lang="en-US" dirty="0">
              <a:solidFill>
                <a:prstClr val="black">
                  <a:tint val="75000"/>
                </a:prstClr>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solidFill>
                <a:prstClr val="black">
                  <a:tint val="75000"/>
                </a:prstClr>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F88000A-46EC-4B7E-8BEE-BADD9C8F668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869576-387C-44A1-9852-D5A51D219591}" type="datetimeFigureOut">
              <a:rPr lang="en-US" smtClean="0">
                <a:solidFill>
                  <a:prstClr val="black">
                    <a:tint val="75000"/>
                  </a:prstClr>
                </a:solidFill>
              </a:rPr>
              <a:pPr/>
              <a:t>2/28/2015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88000A-46EC-4B7E-8BEE-BADD9C8F668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869576-387C-44A1-9852-D5A51D219591}" type="datetimeFigureOut">
              <a:rPr lang="en-US" smtClean="0">
                <a:solidFill>
                  <a:prstClr val="black">
                    <a:tint val="75000"/>
                  </a:prstClr>
                </a:solidFill>
              </a:rPr>
              <a:pPr/>
              <a:t>2/28/2015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88000A-46EC-4B7E-8BEE-BADD9C8F668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D869576-387C-44A1-9852-D5A51D219591}" type="datetimeFigureOut">
              <a:rPr lang="en-US" smtClean="0">
                <a:solidFill>
                  <a:prstClr val="black">
                    <a:tint val="75000"/>
                  </a:prstClr>
                </a:solidFill>
              </a:rPr>
              <a:pPr/>
              <a:t>2/28/2015</a:t>
            </a:fld>
            <a:endParaRPr lang="en-US" dirty="0">
              <a:solidFill>
                <a:prstClr val="black">
                  <a:tint val="75000"/>
                </a:prstClr>
              </a:solidFill>
            </a:endParaRPr>
          </a:p>
        </p:txBody>
      </p:sp>
      <p:sp>
        <p:nvSpPr>
          <p:cNvPr id="9" name="Slide Number Placeholder 8"/>
          <p:cNvSpPr>
            <a:spLocks noGrp="1"/>
          </p:cNvSpPr>
          <p:nvPr>
            <p:ph type="sldNum" sz="quarter" idx="15"/>
          </p:nvPr>
        </p:nvSpPr>
        <p:spPr/>
        <p:txBody>
          <a:bodyPr rtlCol="0"/>
          <a:lstStyle/>
          <a:p>
            <a:fld id="{BF88000A-46EC-4B7E-8BEE-BADD9C8F6686}"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9"/>
          <p:cNvSpPr>
            <a:spLocks noGrp="1"/>
          </p:cNvSpPr>
          <p:nvPr>
            <p:ph type="ftr" sz="quarter" idx="16"/>
          </p:nvPr>
        </p:nvSpPr>
        <p:spPr/>
        <p:txBody>
          <a:bodyPr rtlCol="0"/>
          <a:lstStyle/>
          <a:p>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D869576-387C-44A1-9852-D5A51D219591}" type="datetimeFigureOut">
              <a:rPr lang="en-US" smtClean="0">
                <a:solidFill>
                  <a:prstClr val="black">
                    <a:tint val="75000"/>
                  </a:prstClr>
                </a:solidFill>
              </a:rPr>
              <a:pPr/>
              <a:t>2/28/2015</a:t>
            </a:fld>
            <a:endParaRPr lang="en-US" dirty="0">
              <a:solidFill>
                <a:prstClr val="black">
                  <a:tint val="75000"/>
                </a:prstClr>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solidFill>
                <a:prstClr val="black">
                  <a:tint val="75000"/>
                </a:prstClr>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F88000A-46EC-4B7E-8BEE-BADD9C8F668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D869576-387C-44A1-9852-D5A51D219591}" type="datetimeFigureOut">
              <a:rPr lang="en-US" smtClean="0">
                <a:solidFill>
                  <a:prstClr val="black">
                    <a:tint val="75000"/>
                  </a:prstClr>
                </a:solidFill>
              </a:rPr>
              <a:pPr/>
              <a:t>2/28/2015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88000A-46EC-4B7E-8BEE-BADD9C8F6686}"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D869576-387C-44A1-9852-D5A51D219591}" type="datetimeFigureOut">
              <a:rPr lang="en-US" smtClean="0">
                <a:solidFill>
                  <a:prstClr val="black">
                    <a:tint val="75000"/>
                  </a:prstClr>
                </a:solidFill>
              </a:rPr>
              <a:pPr/>
              <a:t>2/28/2015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88000A-46EC-4B7E-8BEE-BADD9C8F6686}" type="slidenum">
              <a:rPr lang="en-US" smtClean="0">
                <a:solidFill>
                  <a:prstClr val="black">
                    <a:tint val="75000"/>
                  </a:prstClr>
                </a:solidFill>
              </a:rPr>
              <a:pPr/>
              <a:t>‹#›</a:t>
            </a:fld>
            <a:endParaRPr lang="en-US" dirty="0">
              <a:solidFill>
                <a:prstClr val="black">
                  <a:tint val="75000"/>
                </a:prstClr>
              </a:solidFill>
            </a:endParaRP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D869576-387C-44A1-9852-D5A51D219591}" type="datetimeFigureOut">
              <a:rPr lang="en-US" smtClean="0">
                <a:solidFill>
                  <a:prstClr val="black">
                    <a:tint val="75000"/>
                  </a:prstClr>
                </a:solidFill>
              </a:rPr>
              <a:pPr/>
              <a:t>2/28/2015</a:t>
            </a:fld>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rtlCol="0"/>
          <a:lstStyle/>
          <a:p>
            <a:fld id="{BF88000A-46EC-4B7E-8BEE-BADD9C8F6686}"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7"/>
          <p:cNvSpPr>
            <a:spLocks noGrp="1"/>
          </p:cNvSpPr>
          <p:nvPr>
            <p:ph type="ftr" sz="quarter" idx="12"/>
          </p:nvPr>
        </p:nvSpPr>
        <p:spPr/>
        <p:txBody>
          <a:bodyPr rtlCol="0"/>
          <a:lstStyle/>
          <a:p>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69576-387C-44A1-9852-D5A51D219591}" type="datetimeFigureOut">
              <a:rPr lang="en-US" smtClean="0">
                <a:solidFill>
                  <a:prstClr val="black">
                    <a:tint val="75000"/>
                  </a:prstClr>
                </a:solidFill>
              </a:rPr>
              <a:pPr/>
              <a:t>2/28/2015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88000A-46EC-4B7E-8BEE-BADD9C8F668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D869576-387C-44A1-9852-D5A51D219591}" type="datetimeFigureOut">
              <a:rPr lang="en-US" smtClean="0">
                <a:solidFill>
                  <a:prstClr val="black">
                    <a:tint val="75000"/>
                  </a:prstClr>
                </a:solidFill>
              </a:rPr>
              <a:pPr/>
              <a:t>2/28/2015</a:t>
            </a:fld>
            <a:endParaRPr lang="en-US" dirty="0">
              <a:solidFill>
                <a:prstClr val="black">
                  <a:tint val="75000"/>
                </a:prstClr>
              </a:solidFill>
            </a:endParaRPr>
          </a:p>
        </p:txBody>
      </p:sp>
      <p:sp>
        <p:nvSpPr>
          <p:cNvPr id="22" name="Slide Number Placeholder 21"/>
          <p:cNvSpPr>
            <a:spLocks noGrp="1"/>
          </p:cNvSpPr>
          <p:nvPr>
            <p:ph type="sldNum" sz="quarter" idx="15"/>
          </p:nvPr>
        </p:nvSpPr>
        <p:spPr/>
        <p:txBody>
          <a:bodyPr rtlCol="0"/>
          <a:lstStyle/>
          <a:p>
            <a:fld id="{BF88000A-46EC-4B7E-8BEE-BADD9C8F6686}" type="slidenum">
              <a:rPr lang="en-US" smtClean="0">
                <a:solidFill>
                  <a:prstClr val="black">
                    <a:tint val="75000"/>
                  </a:prstClr>
                </a:solidFill>
              </a:rPr>
              <a:pPr/>
              <a:t>‹#›</a:t>
            </a:fld>
            <a:endParaRPr lang="en-US" dirty="0">
              <a:solidFill>
                <a:prstClr val="black">
                  <a:tint val="75000"/>
                </a:prstClr>
              </a:solidFill>
            </a:endParaRPr>
          </a:p>
        </p:txBody>
      </p:sp>
      <p:sp>
        <p:nvSpPr>
          <p:cNvPr id="23" name="Footer Placeholder 22"/>
          <p:cNvSpPr>
            <a:spLocks noGrp="1"/>
          </p:cNvSpPr>
          <p:nvPr>
            <p:ph type="ftr" sz="quarter" idx="16"/>
          </p:nvPr>
        </p:nvSpPr>
        <p:spPr/>
        <p:txBody>
          <a:bodyPr rtlCol="0"/>
          <a:lstStyle/>
          <a:p>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D869576-387C-44A1-9852-D5A51D219591}" type="datetimeFigureOut">
              <a:rPr lang="en-US" smtClean="0">
                <a:solidFill>
                  <a:prstClr val="black">
                    <a:tint val="75000"/>
                  </a:prstClr>
                </a:solidFill>
              </a:rPr>
              <a:pPr/>
              <a:t>2/28/2015</a:t>
            </a:fld>
            <a:endParaRPr lang="en-US" dirty="0">
              <a:solidFill>
                <a:prstClr val="black">
                  <a:tint val="75000"/>
                </a:prstClr>
              </a:solidFill>
            </a:endParaRPr>
          </a:p>
        </p:txBody>
      </p:sp>
      <p:sp>
        <p:nvSpPr>
          <p:cNvPr id="18" name="Slide Number Placeholder 17"/>
          <p:cNvSpPr>
            <a:spLocks noGrp="1"/>
          </p:cNvSpPr>
          <p:nvPr>
            <p:ph type="sldNum" sz="quarter" idx="11"/>
          </p:nvPr>
        </p:nvSpPr>
        <p:spPr/>
        <p:txBody>
          <a:bodyPr rtlCol="0"/>
          <a:lstStyle/>
          <a:p>
            <a:fld id="{BF88000A-46EC-4B7E-8BEE-BADD9C8F6686}" type="slidenum">
              <a:rPr lang="en-US" smtClean="0">
                <a:solidFill>
                  <a:prstClr val="black">
                    <a:tint val="75000"/>
                  </a:prstClr>
                </a:solidFill>
              </a:rPr>
              <a:pPr/>
              <a:t>‹#›</a:t>
            </a:fld>
            <a:endParaRPr lang="en-US" dirty="0">
              <a:solidFill>
                <a:prstClr val="black">
                  <a:tint val="75000"/>
                </a:prstClr>
              </a:solidFill>
            </a:endParaRPr>
          </a:p>
        </p:txBody>
      </p:sp>
      <p:sp>
        <p:nvSpPr>
          <p:cNvPr id="21" name="Footer Placeholder 20"/>
          <p:cNvSpPr>
            <a:spLocks noGrp="1"/>
          </p:cNvSpPr>
          <p:nvPr>
            <p:ph type="ftr" sz="quarter" idx="12"/>
          </p:nvPr>
        </p:nvSpPr>
        <p:spPr/>
        <p:txBody>
          <a:bodyPr rtlCol="0"/>
          <a:lstStyle/>
          <a:p>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rtl="0"/>
            <a:fld id="{FD869576-387C-44A1-9852-D5A51D219591}" type="datetimeFigureOut">
              <a:rPr lang="en-US" smtClean="0">
                <a:solidFill>
                  <a:prstClr val="black">
                    <a:tint val="75000"/>
                  </a:prstClr>
                </a:solidFill>
              </a:rPr>
              <a:pPr rtl="0"/>
              <a:t>2/28/2015</a:t>
            </a:fld>
            <a:endParaRPr lang="en-US" dirty="0">
              <a:solidFill>
                <a:prstClr val="black">
                  <a:tint val="75000"/>
                </a:prstClr>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rtl="0"/>
            <a:endParaRPr lang="en-US" dirty="0">
              <a:solidFill>
                <a:prstClr val="black">
                  <a:tint val="75000"/>
                </a:prstClr>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rtl="0"/>
            <a:fld id="{BF88000A-46EC-4B7E-8BEE-BADD9C8F6686}" type="slidenum">
              <a:rPr lang="en-US" smtClean="0">
                <a:solidFill>
                  <a:prstClr val="black">
                    <a:tint val="75000"/>
                  </a:prstClr>
                </a:solidFill>
              </a:rPr>
              <a:pPr rtl="0"/>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5652" t="19826" r="13696" b="25043"/>
          <a:stretch/>
        </p:blipFill>
        <p:spPr bwMode="auto">
          <a:xfrm>
            <a:off x="4071934" y="285728"/>
            <a:ext cx="4431436" cy="4929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510054" y="390765"/>
            <a:ext cx="3272137" cy="332398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b="1" dirty="0" smtClean="0">
                <a:latin typeface="Times New Roman" pitchFamily="18" charset="0"/>
                <a:cs typeface="Times New Roman" pitchFamily="18" charset="0"/>
              </a:rPr>
              <a:t>Superior View of the Skull (Norma Verticalis)</a:t>
            </a:r>
          </a:p>
          <a:p>
            <a:pPr algn="ctr"/>
            <a:r>
              <a:rPr lang="en-US" dirty="0" smtClean="0">
                <a:latin typeface="Times New Roman" pitchFamily="18" charset="0"/>
                <a:cs typeface="Times New Roman" pitchFamily="18" charset="0"/>
              </a:rPr>
              <a:t>Anteriorly</a:t>
            </a:r>
          </a:p>
          <a:p>
            <a:pPr algn="ctr"/>
            <a:r>
              <a:rPr lang="en-US" dirty="0" smtClean="0">
                <a:latin typeface="Times New Roman" pitchFamily="18" charset="0"/>
                <a:cs typeface="Times New Roman" pitchFamily="18" charset="0"/>
              </a:rPr>
              <a:t> the frontal bone articulates with the two parietal bones</a:t>
            </a:r>
          </a:p>
          <a:p>
            <a:pPr algn="ctr"/>
            <a:r>
              <a:rPr lang="en-US" dirty="0" smtClean="0">
                <a:latin typeface="Times New Roman" pitchFamily="18" charset="0"/>
                <a:cs typeface="Times New Roman" pitchFamily="18" charset="0"/>
              </a:rPr>
              <a:t> </a:t>
            </a:r>
            <a:r>
              <a:rPr lang="en-US" sz="2800" b="1" u="sng" dirty="0" smtClean="0">
                <a:latin typeface="Times New Roman" pitchFamily="18" charset="0"/>
                <a:cs typeface="Times New Roman" pitchFamily="18" charset="0"/>
              </a:rPr>
              <a:t>AT THE CORONAL SUTURE</a:t>
            </a:r>
          </a:p>
        </p:txBody>
      </p:sp>
      <p:sp>
        <p:nvSpPr>
          <p:cNvPr id="5" name="Rectangle 4"/>
          <p:cNvSpPr/>
          <p:nvPr/>
        </p:nvSpPr>
        <p:spPr>
          <a:xfrm>
            <a:off x="428596" y="3921159"/>
            <a:ext cx="3426776" cy="15081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two parietal bones articulate in the midline </a:t>
            </a:r>
          </a:p>
          <a:p>
            <a:pPr algn="ctr"/>
            <a:r>
              <a:rPr lang="en-US" sz="2800" b="1" dirty="0" smtClean="0">
                <a:latin typeface="Times New Roman" pitchFamily="18" charset="0"/>
                <a:cs typeface="Times New Roman" pitchFamily="18" charset="0"/>
              </a:rPr>
              <a:t>AT THE SAGITTAL SUTURE</a:t>
            </a:r>
            <a:endParaRPr lang="en-US" sz="2800" b="1" dirty="0"/>
          </a:p>
        </p:txBody>
      </p:sp>
      <p:sp>
        <p:nvSpPr>
          <p:cNvPr id="6" name="Rectangle 5"/>
          <p:cNvSpPr/>
          <p:nvPr/>
        </p:nvSpPr>
        <p:spPr>
          <a:xfrm>
            <a:off x="285720" y="5643578"/>
            <a:ext cx="5380916"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800" dirty="0" err="1" smtClean="0">
                <a:latin typeface="Times New Roman" pitchFamily="18" charset="0"/>
                <a:cs typeface="Times New Roman" pitchFamily="18" charset="0"/>
              </a:rPr>
              <a:t>lambdoid</a:t>
            </a:r>
            <a:r>
              <a:rPr lang="en-US" sz="4800" dirty="0" smtClean="0">
                <a:latin typeface="Times New Roman" pitchFamily="18" charset="0"/>
                <a:cs typeface="Times New Roman" pitchFamily="18" charset="0"/>
              </a:rPr>
              <a:t> sutures</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xmlns="" val="1999992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33956" t="17595" r="18794" b="35155"/>
          <a:stretch>
            <a:fillRect/>
          </a:stretch>
        </p:blipFill>
        <p:spPr bwMode="auto">
          <a:xfrm>
            <a:off x="214282" y="571480"/>
            <a:ext cx="8072494" cy="5286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628" y="771955"/>
            <a:ext cx="3500462" cy="458587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0">
              <a:buFont typeface="Wingdings" pitchFamily="2" charset="2"/>
              <a:buChar char="Ø"/>
            </a:pPr>
            <a:r>
              <a:rPr lang="en-US" sz="1400" dirty="0" smtClean="0">
                <a:latin typeface="Times New Roman" pitchFamily="18" charset="0"/>
                <a:cs typeface="Times New Roman" pitchFamily="18" charset="0"/>
              </a:rPr>
              <a:t>Made of  loose areolar tissue which contains </a:t>
            </a:r>
            <a:r>
              <a:rPr lang="en-US" b="1" dirty="0" smtClean="0">
                <a:latin typeface="Times New Roman" pitchFamily="18" charset="0"/>
                <a:cs typeface="Times New Roman" pitchFamily="18" charset="0"/>
              </a:rPr>
              <a:t>important emissary veins. </a:t>
            </a:r>
          </a:p>
          <a:p>
            <a:pPr algn="ctr" rtl="0"/>
            <a:r>
              <a:rPr lang="en-US" sz="1400" dirty="0" smtClean="0">
                <a:latin typeface="Times New Roman" pitchFamily="18" charset="0"/>
                <a:cs typeface="Times New Roman" pitchFamily="18" charset="0"/>
              </a:rPr>
              <a:t>The emissary veins are</a:t>
            </a:r>
          </a:p>
          <a:p>
            <a:pPr algn="ctr" rtl="0"/>
            <a:r>
              <a:rPr lang="en-US" sz="1400" dirty="0" smtClean="0">
                <a:latin typeface="Times New Roman" pitchFamily="18" charset="0"/>
                <a:cs typeface="Times New Roman" pitchFamily="18" charset="0"/>
              </a:rPr>
              <a:t> </a:t>
            </a:r>
            <a:r>
              <a:rPr lang="en-US" sz="1400" b="1" u="sng" dirty="0" err="1" smtClean="0">
                <a:latin typeface="Times New Roman" pitchFamily="18" charset="0"/>
                <a:cs typeface="Times New Roman" pitchFamily="18" charset="0"/>
              </a:rPr>
              <a:t>valveless</a:t>
            </a:r>
            <a:r>
              <a:rPr lang="en-US" sz="1400" dirty="0" smtClean="0">
                <a:latin typeface="Times New Roman" pitchFamily="18" charset="0"/>
                <a:cs typeface="Times New Roman" pitchFamily="18" charset="0"/>
              </a:rPr>
              <a:t> and connect </a:t>
            </a:r>
          </a:p>
          <a:p>
            <a:pPr algn="ctr" rtl="0"/>
            <a:r>
              <a:rPr lang="en-US" sz="1400" b="1" dirty="0" smtClean="0">
                <a:latin typeface="Times New Roman" pitchFamily="18" charset="0"/>
                <a:cs typeface="Times New Roman" pitchFamily="18" charset="0"/>
              </a:rPr>
              <a:t>The superficial veins of the scalp </a:t>
            </a:r>
          </a:p>
          <a:p>
            <a:pPr algn="ctr" rtl="0"/>
            <a:r>
              <a:rPr lang="en-US" sz="1400" b="1" u="sng" dirty="0" smtClean="0">
                <a:latin typeface="Times New Roman" pitchFamily="18" charset="0"/>
                <a:cs typeface="Times New Roman" pitchFamily="18" charset="0"/>
              </a:rPr>
              <a:t>with the </a:t>
            </a:r>
            <a:r>
              <a:rPr lang="en-US" sz="1400" b="1" u="sng" dirty="0" err="1" smtClean="0">
                <a:latin typeface="Times New Roman" pitchFamily="18" charset="0"/>
                <a:cs typeface="Times New Roman" pitchFamily="18" charset="0"/>
              </a:rPr>
              <a:t>diploic</a:t>
            </a:r>
            <a:r>
              <a:rPr lang="en-US" sz="1400" b="1" u="sng" dirty="0" smtClean="0">
                <a:latin typeface="Times New Roman" pitchFamily="18" charset="0"/>
                <a:cs typeface="Times New Roman" pitchFamily="18" charset="0"/>
              </a:rPr>
              <a:t> veins of the skull bones</a:t>
            </a:r>
          </a:p>
          <a:p>
            <a:pPr algn="ctr" rtl="0"/>
            <a:r>
              <a:rPr lang="en-US" sz="2400" b="1" dirty="0" smtClean="0">
                <a:latin typeface="Times New Roman" pitchFamily="18" charset="0"/>
                <a:cs typeface="Times New Roman" pitchFamily="18" charset="0"/>
              </a:rPr>
              <a:t>Causing </a:t>
            </a:r>
            <a:r>
              <a:rPr lang="en-US" sz="3600" b="1" dirty="0" smtClean="0">
                <a:latin typeface="Times New Roman" pitchFamily="18" charset="0"/>
                <a:cs typeface="Times New Roman" pitchFamily="18" charset="0"/>
              </a:rPr>
              <a:t>Osteomyelitis</a:t>
            </a:r>
            <a:endParaRPr lang="en-US" sz="2400" b="1" dirty="0" smtClean="0">
              <a:latin typeface="Times New Roman" pitchFamily="18" charset="0"/>
              <a:cs typeface="Times New Roman" pitchFamily="18" charset="0"/>
            </a:endParaRPr>
          </a:p>
          <a:p>
            <a:pPr algn="ctr" rtl="0"/>
            <a:r>
              <a:rPr lang="en-US" sz="2400" dirty="0" smtClean="0">
                <a:latin typeface="Times New Roman" pitchFamily="18" charset="0"/>
                <a:cs typeface="Times New Roman" pitchFamily="18" charset="0"/>
              </a:rPr>
              <a:t>Infected blood in the </a:t>
            </a:r>
            <a:r>
              <a:rPr lang="en-US" sz="2400" dirty="0" err="1" smtClean="0">
                <a:latin typeface="Times New Roman" pitchFamily="18" charset="0"/>
                <a:cs typeface="Times New Roman" pitchFamily="18" charset="0"/>
              </a:rPr>
              <a:t>diploic</a:t>
            </a:r>
            <a:r>
              <a:rPr lang="en-US" sz="2400" dirty="0" smtClean="0">
                <a:latin typeface="Times New Roman" pitchFamily="18" charset="0"/>
                <a:cs typeface="Times New Roman" pitchFamily="18" charset="0"/>
              </a:rPr>
              <a:t> veins may travel by the emissary veins farther into the venous sinuses and produce venous sinus thrombosis</a:t>
            </a:r>
            <a:endParaRPr lang="en-US" sz="2400" b="1" u="sng"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428596" y="428604"/>
            <a:ext cx="4357718" cy="5486404"/>
          </a:xfrm>
          <a:prstGeom prst="rect">
            <a:avLst/>
          </a:prstGeom>
          <a:noFill/>
          <a:ln w="9525">
            <a:noFill/>
            <a:miter lim="800000"/>
            <a:headEnd/>
            <a:tailEnd/>
          </a:ln>
          <a:effectLst/>
        </p:spPr>
      </p:pic>
      <p:cxnSp>
        <p:nvCxnSpPr>
          <p:cNvPr id="6" name="Straight Connector 5"/>
          <p:cNvCxnSpPr/>
          <p:nvPr/>
        </p:nvCxnSpPr>
        <p:spPr>
          <a:xfrm>
            <a:off x="2857488" y="1714488"/>
            <a:ext cx="1714512"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a:off x="2857488" y="2141528"/>
            <a:ext cx="1714512"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Straight Connector 10"/>
          <p:cNvCxnSpPr/>
          <p:nvPr/>
        </p:nvCxnSpPr>
        <p:spPr>
          <a:xfrm>
            <a:off x="2928926" y="2570156"/>
            <a:ext cx="1714512"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p:nvCxnSpPr>
        <p:spPr>
          <a:xfrm>
            <a:off x="2857488" y="3071810"/>
            <a:ext cx="1714512" cy="1588"/>
          </a:xfrm>
          <a:prstGeom prst="line">
            <a:avLst/>
          </a:prstGeom>
        </p:spPr>
        <p:style>
          <a:lnRef idx="3">
            <a:schemeClr val="accent3"/>
          </a:lnRef>
          <a:fillRef idx="0">
            <a:schemeClr val="accent3"/>
          </a:fillRef>
          <a:effectRef idx="2">
            <a:schemeClr val="accent3"/>
          </a:effectRef>
          <a:fontRef idx="minor">
            <a:schemeClr val="tx1"/>
          </a:fontRef>
        </p:style>
      </p:cxnSp>
      <p:sp>
        <p:nvSpPr>
          <p:cNvPr id="15" name="Down Arrow 14"/>
          <p:cNvSpPr/>
          <p:nvPr/>
        </p:nvSpPr>
        <p:spPr>
          <a:xfrm>
            <a:off x="4714876" y="1357298"/>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4714876" y="1785926"/>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714876" y="2285992"/>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4714876" y="2714620"/>
            <a:ext cx="214314"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1428736"/>
            <a:ext cx="6643734" cy="21236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b="1" dirty="0" smtClean="0">
                <a:solidFill>
                  <a:srgbClr val="002060"/>
                </a:solidFill>
                <a:latin typeface="Times New Roman" pitchFamily="18" charset="0"/>
                <a:cs typeface="Times New Roman" pitchFamily="18" charset="0"/>
              </a:rPr>
              <a:t>5-Pericranium</a:t>
            </a:r>
          </a:p>
          <a:p>
            <a:pPr algn="ctr"/>
            <a:r>
              <a:rPr lang="en-US" dirty="0" smtClean="0">
                <a:solidFill>
                  <a:srgbClr val="002060"/>
                </a:solidFill>
                <a:latin typeface="Times New Roman" pitchFamily="18" charset="0"/>
                <a:cs typeface="Times New Roman" pitchFamily="18" charset="0"/>
              </a:rPr>
              <a:t>is the periosteum covering the outer surface of the skull bones.</a:t>
            </a:r>
          </a:p>
          <a:p>
            <a:pPr algn="ctr"/>
            <a:r>
              <a:rPr lang="en-US" dirty="0" smtClean="0">
                <a:solidFill>
                  <a:srgbClr val="002060"/>
                </a:solidFill>
                <a:latin typeface="Times New Roman" pitchFamily="18" charset="0"/>
                <a:cs typeface="Times New Roman" pitchFamily="18" charset="0"/>
              </a:rPr>
              <a:t>The sutures between individual skull bones, the periosteum on the outer surface of the bones becomes continuous with the periosteum on the inner surface of the skull bones . THEREFORE if there is any fluid collection beneath the pericranium (Cephalhaematoma) it will take the shape of the related bone</a:t>
            </a:r>
            <a:endParaRPr lang="en-US" dirty="0">
              <a:solidFill>
                <a:srgbClr val="00206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2571737" y="285728"/>
            <a:ext cx="4675224" cy="3952897"/>
          </a:xfrm>
          <a:prstGeom prst="rect">
            <a:avLst/>
          </a:prstGeom>
          <a:noFill/>
          <a:ln w="9525">
            <a:noFill/>
            <a:miter lim="800000"/>
            <a:headEnd/>
            <a:tailEnd/>
          </a:ln>
          <a:effectLst/>
        </p:spPr>
      </p:pic>
      <p:sp>
        <p:nvSpPr>
          <p:cNvPr id="3" name="Rectangle 2"/>
          <p:cNvSpPr/>
          <p:nvPr/>
        </p:nvSpPr>
        <p:spPr>
          <a:xfrm>
            <a:off x="428596" y="4143380"/>
            <a:ext cx="7786742"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t>A right parietal </a:t>
            </a:r>
            <a:r>
              <a:rPr lang="en-US" dirty="0" err="1" smtClean="0"/>
              <a:t>cephalhematoma</a:t>
            </a:r>
            <a:r>
              <a:rPr lang="en-US" dirty="0" smtClean="0"/>
              <a:t> was first noted on this 2-week-old girl 2 days after her birth. Caused by bleeding under the </a:t>
            </a:r>
            <a:r>
              <a:rPr lang="en-US" b="1" dirty="0" smtClean="0"/>
              <a:t>outer </a:t>
            </a:r>
            <a:r>
              <a:rPr lang="en-US" b="1" dirty="0" err="1" smtClean="0"/>
              <a:t>periosteum</a:t>
            </a:r>
            <a:r>
              <a:rPr lang="en-US" b="1" dirty="0" smtClean="0"/>
              <a:t> of a newborn's skull bone, usually the parietal bone</a:t>
            </a:r>
            <a:r>
              <a:rPr lang="en-US" dirty="0" smtClean="0"/>
              <a:t>, swelling  becomes evident by day 2 or 3 after delivery. </a:t>
            </a:r>
          </a:p>
          <a:p>
            <a:pPr algn="ctr"/>
            <a:r>
              <a:rPr lang="en-US" dirty="0" smtClean="0"/>
              <a:t>The swelling is confined to the involved bone and does not extend beyond the suture lines or the midline of the skull</a:t>
            </a:r>
            <a:endParaRPr lang="en-US" dirty="0"/>
          </a:p>
        </p:txBody>
      </p:sp>
      <p:sp>
        <p:nvSpPr>
          <p:cNvPr id="4" name="TextBox 3"/>
          <p:cNvSpPr txBox="1"/>
          <p:nvPr/>
        </p:nvSpPr>
        <p:spPr>
          <a:xfrm rot="19744245">
            <a:off x="500034" y="3500438"/>
            <a:ext cx="124425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Read only</a:t>
            </a:r>
            <a:endParaRPr lang="en-US" dirty="0"/>
          </a:p>
        </p:txBody>
      </p:sp>
      <p:sp>
        <p:nvSpPr>
          <p:cNvPr id="5" name="Rectangle 4"/>
          <p:cNvSpPr/>
          <p:nvPr/>
        </p:nvSpPr>
        <p:spPr>
          <a:xfrm>
            <a:off x="785786" y="6000768"/>
            <a:ext cx="671517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smtClean="0"/>
              <a:t>Treatment with </a:t>
            </a:r>
            <a:r>
              <a:rPr lang="en-US" b="1" u="sng" dirty="0" smtClean="0"/>
              <a:t>needle aspiration is contraindicated </a:t>
            </a:r>
            <a:r>
              <a:rPr lang="en-US" dirty="0" smtClean="0"/>
              <a:t>because of the possibility of introducing an infection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l="53446" t="29880" r="22929" b="14366"/>
          <a:stretch>
            <a:fillRect/>
          </a:stretch>
        </p:blipFill>
        <p:spPr bwMode="auto">
          <a:xfrm>
            <a:off x="5286380" y="500042"/>
            <a:ext cx="3207870" cy="5000660"/>
          </a:xfrm>
          <a:prstGeom prst="rect">
            <a:avLst/>
          </a:prstGeom>
          <a:noFill/>
          <a:ln w="9525">
            <a:noFill/>
            <a:miter lim="800000"/>
            <a:headEnd/>
            <a:tailEnd/>
          </a:ln>
        </p:spPr>
      </p:pic>
      <p:sp>
        <p:nvSpPr>
          <p:cNvPr id="3" name="Rectangle 2"/>
          <p:cNvSpPr/>
          <p:nvPr/>
        </p:nvSpPr>
        <p:spPr>
          <a:xfrm>
            <a:off x="432048" y="1357298"/>
            <a:ext cx="4572000" cy="301621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r>
              <a:rPr lang="en-US" sz="2800" b="1" dirty="0" smtClean="0">
                <a:latin typeface="Times New Roman" pitchFamily="18" charset="0"/>
                <a:cs typeface="Times New Roman" pitchFamily="18" charset="0"/>
              </a:rPr>
              <a:t>Muscles of the Scalp</a:t>
            </a:r>
          </a:p>
          <a:p>
            <a:pPr algn="ctr"/>
            <a:r>
              <a:rPr lang="en-US" sz="3600" b="1" dirty="0" smtClean="0">
                <a:latin typeface="Times New Roman" pitchFamily="18" charset="0"/>
                <a:cs typeface="Times New Roman" pitchFamily="18" charset="0"/>
              </a:rPr>
              <a:t>Occipitofrontalis</a:t>
            </a:r>
          </a:p>
          <a:p>
            <a:pPr algn="ctr"/>
            <a:r>
              <a:rPr lang="en-US" dirty="0" smtClean="0">
                <a:latin typeface="Times New Roman" pitchFamily="18" charset="0"/>
                <a:cs typeface="Times New Roman" pitchFamily="18" charset="0"/>
              </a:rPr>
              <a:t>The origin</a:t>
            </a:r>
          </a:p>
          <a:p>
            <a:pPr algn="ctr"/>
            <a:r>
              <a:rPr lang="en-US" dirty="0" smtClean="0">
                <a:latin typeface="Times New Roman" pitchFamily="18" charset="0"/>
                <a:cs typeface="Times New Roman" pitchFamily="18" charset="0"/>
              </a:rPr>
              <a:t>Insertion</a:t>
            </a:r>
          </a:p>
          <a:p>
            <a:pPr algn="ctr" rtl="0"/>
            <a:r>
              <a:rPr lang="en-US" dirty="0" smtClean="0">
                <a:latin typeface="Times New Roman" pitchFamily="18" charset="0"/>
                <a:cs typeface="Times New Roman" pitchFamily="18" charset="0"/>
              </a:rPr>
              <a:t>nerve supply</a:t>
            </a:r>
          </a:p>
          <a:p>
            <a:pPr algn="ctr"/>
            <a:r>
              <a:rPr lang="en-US" dirty="0" smtClean="0">
                <a:latin typeface="Times New Roman" pitchFamily="18" charset="0"/>
                <a:cs typeface="Times New Roman" pitchFamily="18" charset="0"/>
              </a:rPr>
              <a:t>action</a:t>
            </a:r>
          </a:p>
          <a:p>
            <a:pPr algn="ctr"/>
            <a:r>
              <a:rPr lang="en-US" dirty="0" smtClean="0">
                <a:latin typeface="Times New Roman" pitchFamily="18" charset="0"/>
                <a:cs typeface="Times New Roman" pitchFamily="18" charset="0"/>
              </a:rPr>
              <a:t>The frontal bellies of the occipitofrontalis can raise the eyebrows in expressions of surprise or horror.</a:t>
            </a:r>
            <a:endParaRPr lang="en-US"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00166" y="1357298"/>
            <a:ext cx="6429420" cy="5214973"/>
          </a:xfrm>
          <a:prstGeom prst="rect">
            <a:avLst/>
          </a:prstGeom>
          <a:noFill/>
          <a:ln w="9525">
            <a:noFill/>
            <a:miter lim="800000"/>
            <a:headEnd/>
            <a:tailEnd/>
          </a:ln>
          <a:effectLst/>
        </p:spPr>
      </p:pic>
      <p:sp>
        <p:nvSpPr>
          <p:cNvPr id="3" name="Rectangle 2"/>
          <p:cNvSpPr/>
          <p:nvPr/>
        </p:nvSpPr>
        <p:spPr>
          <a:xfrm rot="19239024">
            <a:off x="357158" y="809859"/>
            <a:ext cx="2857520"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rtl="0"/>
            <a:r>
              <a:rPr lang="en-US" dirty="0" smtClean="0">
                <a:latin typeface="Andalus" pitchFamily="18" charset="-78"/>
                <a:cs typeface="Andalus" pitchFamily="18" charset="-78"/>
              </a:rPr>
              <a:t>S—skin</a:t>
            </a:r>
          </a:p>
          <a:p>
            <a:pPr algn="l" rtl="0"/>
            <a:r>
              <a:rPr lang="en-US" dirty="0" smtClean="0">
                <a:latin typeface="Andalus" pitchFamily="18" charset="-78"/>
                <a:cs typeface="Andalus" pitchFamily="18" charset="-78"/>
              </a:rPr>
              <a:t>C—connective tissue</a:t>
            </a:r>
          </a:p>
          <a:p>
            <a:pPr algn="l" rtl="0"/>
            <a:r>
              <a:rPr lang="en-US" dirty="0" smtClean="0">
                <a:latin typeface="Andalus" pitchFamily="18" charset="-78"/>
                <a:cs typeface="Andalus" pitchFamily="18" charset="-78"/>
              </a:rPr>
              <a:t>A—</a:t>
            </a:r>
            <a:r>
              <a:rPr lang="en-US" dirty="0" err="1" smtClean="0">
                <a:latin typeface="Andalus" pitchFamily="18" charset="-78"/>
                <a:cs typeface="Andalus" pitchFamily="18" charset="-78"/>
              </a:rPr>
              <a:t>aponeurosis</a:t>
            </a:r>
            <a:endParaRPr lang="en-US" dirty="0" smtClean="0">
              <a:latin typeface="Andalus" pitchFamily="18" charset="-78"/>
              <a:cs typeface="Andalus" pitchFamily="18" charset="-78"/>
            </a:endParaRPr>
          </a:p>
          <a:p>
            <a:pPr algn="l" rtl="0"/>
            <a:r>
              <a:rPr lang="en-US" dirty="0" smtClean="0">
                <a:latin typeface="Andalus" pitchFamily="18" charset="-78"/>
                <a:cs typeface="Andalus" pitchFamily="18" charset="-78"/>
              </a:rPr>
              <a:t>L—loose connective tissue</a:t>
            </a:r>
          </a:p>
          <a:p>
            <a:pPr algn="l" rtl="0"/>
            <a:r>
              <a:rPr lang="en-US" dirty="0" smtClean="0">
                <a:latin typeface="Andalus" pitchFamily="18" charset="-78"/>
                <a:cs typeface="Andalus" pitchFamily="18" charset="-78"/>
              </a:rPr>
              <a:t>P—</a:t>
            </a:r>
            <a:r>
              <a:rPr lang="en-US" dirty="0" err="1" smtClean="0">
                <a:latin typeface="Andalus" pitchFamily="18" charset="-78"/>
                <a:cs typeface="Andalus" pitchFamily="18" charset="-78"/>
              </a:rPr>
              <a:t>periosteum</a:t>
            </a:r>
            <a:r>
              <a:rPr lang="en-US" dirty="0" smtClean="0">
                <a:latin typeface="Andalus" pitchFamily="18" charset="-78"/>
                <a:cs typeface="Andalus" pitchFamily="18" charset="-78"/>
              </a:rPr>
              <a:t>.</a:t>
            </a:r>
            <a:endParaRPr lang="en-US" dirty="0">
              <a:latin typeface="Andalus" pitchFamily="18" charset="-78"/>
              <a:cs typeface="Andalus" pitchFamily="18" charset="-78"/>
            </a:endParaRPr>
          </a:p>
        </p:txBody>
      </p:sp>
      <p:sp>
        <p:nvSpPr>
          <p:cNvPr id="4" name="Rectangle 3"/>
          <p:cNvSpPr/>
          <p:nvPr/>
        </p:nvSpPr>
        <p:spPr>
          <a:xfrm>
            <a:off x="3286116" y="285728"/>
            <a:ext cx="5000660"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1600" b="1" dirty="0" smtClean="0">
                <a:latin typeface="Times New Roman" pitchFamily="18" charset="0"/>
                <a:cs typeface="Times New Roman" pitchFamily="18" charset="0"/>
              </a:rPr>
              <a:t>To assist one in memorizing the names of the five layers of the scalp, use each letter of the word SCALP to denote the layer of the scalp.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28597" y="214290"/>
            <a:ext cx="5429287" cy="6286544"/>
          </a:xfrm>
          <a:prstGeom prst="rect">
            <a:avLst/>
          </a:prstGeom>
          <a:noFill/>
          <a:ln w="9525">
            <a:noFill/>
            <a:miter lim="800000"/>
            <a:headEnd/>
            <a:tailEnd/>
          </a:ln>
          <a:effectLst/>
        </p:spPr>
      </p:pic>
      <p:sp>
        <p:nvSpPr>
          <p:cNvPr id="3" name="Rectangle 2"/>
          <p:cNvSpPr/>
          <p:nvPr/>
        </p:nvSpPr>
        <p:spPr>
          <a:xfrm rot="2450495">
            <a:off x="5493009" y="1183120"/>
            <a:ext cx="2857520"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rtl="0"/>
            <a:r>
              <a:rPr lang="en-US" dirty="0" smtClean="0">
                <a:latin typeface="Andalus" pitchFamily="18" charset="-78"/>
                <a:cs typeface="Andalus" pitchFamily="18" charset="-78"/>
              </a:rPr>
              <a:t>S—skin</a:t>
            </a:r>
          </a:p>
          <a:p>
            <a:pPr algn="l" rtl="0"/>
            <a:r>
              <a:rPr lang="en-US" dirty="0" smtClean="0">
                <a:latin typeface="Andalus" pitchFamily="18" charset="-78"/>
                <a:cs typeface="Andalus" pitchFamily="18" charset="-78"/>
              </a:rPr>
              <a:t>C—connective tissue</a:t>
            </a:r>
          </a:p>
          <a:p>
            <a:pPr algn="l" rtl="0"/>
            <a:r>
              <a:rPr lang="en-US" dirty="0" smtClean="0">
                <a:latin typeface="Andalus" pitchFamily="18" charset="-78"/>
                <a:cs typeface="Andalus" pitchFamily="18" charset="-78"/>
              </a:rPr>
              <a:t>A—</a:t>
            </a:r>
            <a:r>
              <a:rPr lang="en-US" dirty="0" err="1" smtClean="0">
                <a:latin typeface="Andalus" pitchFamily="18" charset="-78"/>
                <a:cs typeface="Andalus" pitchFamily="18" charset="-78"/>
              </a:rPr>
              <a:t>aponeurosis</a:t>
            </a:r>
            <a:endParaRPr lang="en-US" dirty="0" smtClean="0">
              <a:latin typeface="Andalus" pitchFamily="18" charset="-78"/>
              <a:cs typeface="Andalus" pitchFamily="18" charset="-78"/>
            </a:endParaRPr>
          </a:p>
          <a:p>
            <a:pPr algn="l" rtl="0"/>
            <a:r>
              <a:rPr lang="en-US" dirty="0" smtClean="0">
                <a:latin typeface="Andalus" pitchFamily="18" charset="-78"/>
                <a:cs typeface="Andalus" pitchFamily="18" charset="-78"/>
              </a:rPr>
              <a:t>L—loose connective tissue</a:t>
            </a:r>
          </a:p>
          <a:p>
            <a:pPr algn="l" rtl="0"/>
            <a:r>
              <a:rPr lang="en-US" dirty="0" smtClean="0">
                <a:latin typeface="Andalus" pitchFamily="18" charset="-78"/>
                <a:cs typeface="Andalus" pitchFamily="18" charset="-78"/>
              </a:rPr>
              <a:t>P—</a:t>
            </a:r>
            <a:r>
              <a:rPr lang="en-US" dirty="0" err="1" smtClean="0">
                <a:latin typeface="Andalus" pitchFamily="18" charset="-78"/>
                <a:cs typeface="Andalus" pitchFamily="18" charset="-78"/>
              </a:rPr>
              <a:t>periosteum</a:t>
            </a:r>
            <a:r>
              <a:rPr lang="en-US" dirty="0" smtClean="0">
                <a:latin typeface="Andalus" pitchFamily="18" charset="-78"/>
                <a:cs typeface="Andalus" pitchFamily="18" charset="-78"/>
              </a:rPr>
              <a:t>.</a:t>
            </a:r>
            <a:endParaRPr lang="en-US" dirty="0">
              <a:latin typeface="Andalus" pitchFamily="18" charset="-78"/>
              <a:cs typeface="Andalus" pitchFamily="18" charset="-78"/>
            </a:endParaRPr>
          </a:p>
        </p:txBody>
      </p:sp>
      <p:sp>
        <p:nvSpPr>
          <p:cNvPr id="4" name="Rectangle 3"/>
          <p:cNvSpPr/>
          <p:nvPr/>
        </p:nvSpPr>
        <p:spPr>
          <a:xfrm rot="17373166">
            <a:off x="790828" y="1500174"/>
            <a:ext cx="909223"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0"/>
            <a:r>
              <a:rPr lang="en-US" dirty="0" smtClean="0">
                <a:latin typeface="Andalus" pitchFamily="18" charset="-78"/>
                <a:cs typeface="Andalus" pitchFamily="18" charset="-78"/>
              </a:rPr>
              <a:t>S—skin</a:t>
            </a:r>
          </a:p>
        </p:txBody>
      </p:sp>
      <p:sp>
        <p:nvSpPr>
          <p:cNvPr id="5" name="Rectangle 4"/>
          <p:cNvSpPr/>
          <p:nvPr/>
        </p:nvSpPr>
        <p:spPr>
          <a:xfrm rot="17134852">
            <a:off x="-112427" y="3654055"/>
            <a:ext cx="2161169"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0"/>
            <a:r>
              <a:rPr lang="en-US" dirty="0" smtClean="0">
                <a:latin typeface="Andalus" pitchFamily="18" charset="-78"/>
                <a:cs typeface="Andalus" pitchFamily="18" charset="-78"/>
              </a:rPr>
              <a:t>C—connective tissue</a:t>
            </a:r>
          </a:p>
        </p:txBody>
      </p:sp>
      <p:cxnSp>
        <p:nvCxnSpPr>
          <p:cNvPr id="7" name="Straight Arrow Connector 6"/>
          <p:cNvCxnSpPr>
            <a:stCxn id="5" idx="3"/>
          </p:cNvCxnSpPr>
          <p:nvPr/>
        </p:nvCxnSpPr>
        <p:spPr>
          <a:xfrm rot="5400000" flipH="1" flipV="1">
            <a:off x="1087638" y="2385318"/>
            <a:ext cx="583291" cy="24176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Rectangle 7"/>
          <p:cNvSpPr/>
          <p:nvPr/>
        </p:nvSpPr>
        <p:spPr>
          <a:xfrm rot="17206599">
            <a:off x="532349" y="4991421"/>
            <a:ext cx="1611339"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smtClean="0">
                <a:latin typeface="Andalus" pitchFamily="18" charset="-78"/>
                <a:cs typeface="Andalus" pitchFamily="18" charset="-78"/>
              </a:rPr>
              <a:t>A—</a:t>
            </a:r>
            <a:r>
              <a:rPr lang="en-US" dirty="0" err="1" smtClean="0">
                <a:latin typeface="Andalus" pitchFamily="18" charset="-78"/>
                <a:cs typeface="Andalus" pitchFamily="18" charset="-78"/>
              </a:rPr>
              <a:t>aponeurosi</a:t>
            </a:r>
            <a:endParaRPr lang="en-US" dirty="0"/>
          </a:p>
        </p:txBody>
      </p:sp>
      <p:cxnSp>
        <p:nvCxnSpPr>
          <p:cNvPr id="10" name="Straight Arrow Connector 9"/>
          <p:cNvCxnSpPr>
            <a:stCxn id="8" idx="3"/>
          </p:cNvCxnSpPr>
          <p:nvPr/>
        </p:nvCxnSpPr>
        <p:spPr>
          <a:xfrm rot="5400000" flipH="1" flipV="1">
            <a:off x="1297546" y="3844899"/>
            <a:ext cx="832833" cy="2867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Rectangle 10"/>
          <p:cNvSpPr/>
          <p:nvPr/>
        </p:nvSpPr>
        <p:spPr>
          <a:xfrm rot="17195216">
            <a:off x="895013" y="5328676"/>
            <a:ext cx="2106667"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rtl="0"/>
            <a:r>
              <a:rPr lang="en-US" sz="1400" dirty="0" smtClean="0">
                <a:latin typeface="Andalus" pitchFamily="18" charset="-78"/>
                <a:cs typeface="Andalus" pitchFamily="18" charset="-78"/>
              </a:rPr>
              <a:t>L—loose connective tissue</a:t>
            </a:r>
          </a:p>
        </p:txBody>
      </p:sp>
      <p:cxnSp>
        <p:nvCxnSpPr>
          <p:cNvPr id="13" name="Straight Arrow Connector 12"/>
          <p:cNvCxnSpPr>
            <a:stCxn id="11" idx="3"/>
          </p:cNvCxnSpPr>
          <p:nvPr/>
        </p:nvCxnSpPr>
        <p:spPr>
          <a:xfrm rot="5400000" flipH="1" flipV="1">
            <a:off x="1209698" y="3253899"/>
            <a:ext cx="2258509" cy="1798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Rectangle 13"/>
          <p:cNvSpPr/>
          <p:nvPr/>
        </p:nvSpPr>
        <p:spPr>
          <a:xfrm rot="16200000">
            <a:off x="2177872" y="5594761"/>
            <a:ext cx="1585690"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smtClean="0">
                <a:latin typeface="Andalus" pitchFamily="18" charset="-78"/>
                <a:cs typeface="Andalus" pitchFamily="18" charset="-78"/>
              </a:rPr>
              <a:t>P—</a:t>
            </a:r>
            <a:r>
              <a:rPr lang="en-US" dirty="0" err="1" smtClean="0">
                <a:latin typeface="Andalus" pitchFamily="18" charset="-78"/>
                <a:cs typeface="Andalus" pitchFamily="18" charset="-78"/>
              </a:rPr>
              <a:t>periosteum</a:t>
            </a:r>
            <a:endParaRPr lang="en-US" dirty="0"/>
          </a:p>
        </p:txBody>
      </p:sp>
      <p:cxnSp>
        <p:nvCxnSpPr>
          <p:cNvPr id="17" name="Straight Arrow Connector 16"/>
          <p:cNvCxnSpPr>
            <a:stCxn id="14" idx="3"/>
          </p:cNvCxnSpPr>
          <p:nvPr/>
        </p:nvCxnSpPr>
        <p:spPr>
          <a:xfrm rot="16200000" flipV="1">
            <a:off x="2171031" y="4186895"/>
            <a:ext cx="1200392" cy="3989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4" y="214290"/>
            <a:ext cx="4214810" cy="375487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l"/>
            <a:r>
              <a:rPr lang="en-US" sz="4000" b="1" dirty="0" smtClean="0">
                <a:latin typeface="Times New Roman" pitchFamily="18" charset="0"/>
                <a:cs typeface="Times New Roman" pitchFamily="18" charset="0"/>
              </a:rPr>
              <a:t>The Scalp</a:t>
            </a:r>
          </a:p>
          <a:p>
            <a:pPr algn="l"/>
            <a:r>
              <a:rPr lang="en-US" dirty="0" smtClean="0">
                <a:latin typeface="Times New Roman" pitchFamily="18" charset="0"/>
                <a:cs typeface="Times New Roman" pitchFamily="18" charset="0"/>
              </a:rPr>
              <a:t>The scalp consists of </a:t>
            </a:r>
            <a:r>
              <a:rPr lang="en-US" sz="2400" b="1" u="sng" dirty="0" smtClean="0">
                <a:latin typeface="Times New Roman" pitchFamily="18" charset="0"/>
                <a:cs typeface="Times New Roman" pitchFamily="18" charset="0"/>
              </a:rPr>
              <a:t>FIVE LAYERS</a:t>
            </a:r>
          </a:p>
          <a:p>
            <a:pPr algn="l"/>
            <a:r>
              <a:rPr lang="en-US" sz="2400" dirty="0" smtClean="0">
                <a:latin typeface="Times New Roman" pitchFamily="18" charset="0"/>
                <a:cs typeface="Times New Roman" pitchFamily="18" charset="0"/>
              </a:rPr>
              <a:t>S-skin</a:t>
            </a:r>
          </a:p>
          <a:p>
            <a:pPr algn="l"/>
            <a:r>
              <a:rPr lang="en-US" sz="2400" dirty="0" smtClean="0">
                <a:latin typeface="Times New Roman" pitchFamily="18" charset="0"/>
                <a:cs typeface="Times New Roman" pitchFamily="18" charset="0"/>
              </a:rPr>
              <a:t>C-connective tissue (dense)</a:t>
            </a:r>
          </a:p>
          <a:p>
            <a:pPr algn="l"/>
            <a:r>
              <a:rPr lang="en-US" sz="2400" dirty="0" smtClean="0">
                <a:latin typeface="Times New Roman" pitchFamily="18" charset="0"/>
                <a:cs typeface="Times New Roman" pitchFamily="18" charset="0"/>
              </a:rPr>
              <a:t>A-aponeurotic layer</a:t>
            </a:r>
          </a:p>
          <a:p>
            <a:pPr algn="l"/>
            <a:r>
              <a:rPr lang="en-US" sz="2400" dirty="0" smtClean="0">
                <a:latin typeface="Times New Roman" pitchFamily="18" charset="0"/>
                <a:cs typeface="Times New Roman" pitchFamily="18" charset="0"/>
              </a:rPr>
              <a:t>L-loose connective tissue</a:t>
            </a:r>
          </a:p>
          <a:p>
            <a:pPr algn="l"/>
            <a:r>
              <a:rPr lang="en-US" sz="2400" dirty="0" smtClean="0">
                <a:latin typeface="Times New Roman" pitchFamily="18" charset="0"/>
                <a:cs typeface="Times New Roman" pitchFamily="18" charset="0"/>
              </a:rPr>
              <a:t>P-</a:t>
            </a:r>
            <a:r>
              <a:rPr lang="en-US" sz="2400" dirty="0" err="1" smtClean="0">
                <a:latin typeface="Times New Roman" pitchFamily="18" charset="0"/>
                <a:cs typeface="Times New Roman" pitchFamily="18" charset="0"/>
              </a:rPr>
              <a:t>pericranium</a:t>
            </a:r>
            <a:r>
              <a:rPr lang="en-US" sz="2400" dirty="0" smtClean="0">
                <a:latin typeface="Times New Roman" pitchFamily="18" charset="0"/>
                <a:cs typeface="Times New Roman" pitchFamily="18" charset="0"/>
              </a:rPr>
              <a:t> </a:t>
            </a:r>
          </a:p>
          <a:p>
            <a:pPr algn="l"/>
            <a:endParaRPr lang="en-US" dirty="0" smtClean="0">
              <a:latin typeface="Times New Roman" pitchFamily="18" charset="0"/>
              <a:cs typeface="Times New Roman" pitchFamily="18" charset="0"/>
            </a:endParaRPr>
          </a:p>
          <a:p>
            <a:pPr algn="l"/>
            <a:r>
              <a:rPr lang="en-US" dirty="0" smtClean="0">
                <a:latin typeface="Times New Roman" pitchFamily="18" charset="0"/>
                <a:cs typeface="Times New Roman" pitchFamily="18" charset="0"/>
              </a:rPr>
              <a:t>The first three of which are intimately </a:t>
            </a:r>
          </a:p>
          <a:p>
            <a:pPr algn="l"/>
            <a:r>
              <a:rPr lang="en-US" dirty="0" smtClean="0">
                <a:latin typeface="Times New Roman" pitchFamily="18" charset="0"/>
                <a:cs typeface="Times New Roman" pitchFamily="18" charset="0"/>
              </a:rPr>
              <a:t>bound together and move as a unit </a:t>
            </a:r>
          </a:p>
        </p:txBody>
      </p:sp>
      <p:pic>
        <p:nvPicPr>
          <p:cNvPr id="3" name="Picture 2"/>
          <p:cNvPicPr>
            <a:picLocks noChangeAspect="1" noChangeArrowheads="1"/>
          </p:cNvPicPr>
          <p:nvPr/>
        </p:nvPicPr>
        <p:blipFill>
          <a:blip r:embed="rId2" cstate="print"/>
          <a:srcRect l="54037" t="37440" r="17023" b="7751"/>
          <a:stretch>
            <a:fillRect/>
          </a:stretch>
        </p:blipFill>
        <p:spPr bwMode="auto">
          <a:xfrm>
            <a:off x="4643438" y="285752"/>
            <a:ext cx="3929090" cy="5214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style>
          <a:lnRef idx="2">
            <a:schemeClr val="accent3"/>
          </a:lnRef>
          <a:fillRef idx="1">
            <a:schemeClr val="lt1"/>
          </a:fillRef>
          <a:effectRef idx="0">
            <a:schemeClr val="accent3"/>
          </a:effectRef>
          <a:fontRef idx="minor">
            <a:schemeClr val="dk1"/>
          </a:fontRef>
        </p:style>
      </p:pic>
      <p:sp>
        <p:nvSpPr>
          <p:cNvPr id="5" name="Down Arrow 4"/>
          <p:cNvSpPr/>
          <p:nvPr/>
        </p:nvSpPr>
        <p:spPr>
          <a:xfrm>
            <a:off x="3707904" y="4725144"/>
            <a:ext cx="72008" cy="330336"/>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Rectangle 5"/>
          <p:cNvSpPr/>
          <p:nvPr/>
        </p:nvSpPr>
        <p:spPr>
          <a:xfrm>
            <a:off x="428628" y="4214818"/>
            <a:ext cx="3786182" cy="10772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l"/>
            <a:r>
              <a:rPr lang="en-US" sz="2800" b="1" dirty="0" smtClean="0">
                <a:latin typeface="Times New Roman" pitchFamily="18" charset="0"/>
                <a:cs typeface="Times New Roman" pitchFamily="18" charset="0"/>
              </a:rPr>
              <a:t>1-Skin</a:t>
            </a: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is thick contains hair and contains </a:t>
            </a:r>
          </a:p>
          <a:p>
            <a:pPr algn="ctr"/>
            <a:r>
              <a:rPr lang="en-US" dirty="0" smtClean="0">
                <a:latin typeface="Times New Roman" pitchFamily="18" charset="0"/>
                <a:cs typeface="Times New Roman" pitchFamily="18" charset="0"/>
              </a:rPr>
              <a:t>numerous </a:t>
            </a:r>
            <a:r>
              <a:rPr lang="en-US" b="1" u="sng" dirty="0" smtClean="0">
                <a:latin typeface="Times New Roman" pitchFamily="18" charset="0"/>
                <a:cs typeface="Times New Roman" pitchFamily="18" charset="0"/>
              </a:rPr>
              <a:t>sebaceous glands</a:t>
            </a:r>
          </a:p>
        </p:txBody>
      </p:sp>
      <p:sp>
        <p:nvSpPr>
          <p:cNvPr id="7" name="Freeform 6"/>
          <p:cNvSpPr/>
          <p:nvPr/>
        </p:nvSpPr>
        <p:spPr>
          <a:xfrm>
            <a:off x="285720" y="769590"/>
            <a:ext cx="223078" cy="2230782"/>
          </a:xfrm>
          <a:custGeom>
            <a:avLst/>
            <a:gdLst>
              <a:gd name="connsiteX0" fmla="*/ 46382 w 223078"/>
              <a:gd name="connsiteY0" fmla="*/ 311426 h 2230782"/>
              <a:gd name="connsiteX1" fmla="*/ 6626 w 223078"/>
              <a:gd name="connsiteY1" fmla="*/ 364434 h 2230782"/>
              <a:gd name="connsiteX2" fmla="*/ 6626 w 223078"/>
              <a:gd name="connsiteY2" fmla="*/ 775252 h 2230782"/>
              <a:gd name="connsiteX3" fmla="*/ 6626 w 223078"/>
              <a:gd name="connsiteY3" fmla="*/ 1437860 h 2230782"/>
              <a:gd name="connsiteX4" fmla="*/ 19878 w 223078"/>
              <a:gd name="connsiteY4" fmla="*/ 2113721 h 2230782"/>
              <a:gd name="connsiteX5" fmla="*/ 112643 w 223078"/>
              <a:gd name="connsiteY5" fmla="*/ 2140226 h 2230782"/>
              <a:gd name="connsiteX6" fmla="*/ 192156 w 223078"/>
              <a:gd name="connsiteY6" fmla="*/ 2073965 h 2230782"/>
              <a:gd name="connsiteX7" fmla="*/ 192156 w 223078"/>
              <a:gd name="connsiteY7" fmla="*/ 1888434 h 2230782"/>
              <a:gd name="connsiteX8" fmla="*/ 192156 w 223078"/>
              <a:gd name="connsiteY8" fmla="*/ 245165 h 2230782"/>
              <a:gd name="connsiteX9" fmla="*/ 6626 w 223078"/>
              <a:gd name="connsiteY9" fmla="*/ 417443 h 223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78" h="2230782">
                <a:moveTo>
                  <a:pt x="46382" y="311426"/>
                </a:moveTo>
                <a:cubicBezTo>
                  <a:pt x="29817" y="299278"/>
                  <a:pt x="13252" y="287130"/>
                  <a:pt x="6626" y="364434"/>
                </a:cubicBezTo>
                <a:cubicBezTo>
                  <a:pt x="0" y="441738"/>
                  <a:pt x="6626" y="775252"/>
                  <a:pt x="6626" y="775252"/>
                </a:cubicBezTo>
                <a:cubicBezTo>
                  <a:pt x="6626" y="954156"/>
                  <a:pt x="4417" y="1214782"/>
                  <a:pt x="6626" y="1437860"/>
                </a:cubicBezTo>
                <a:cubicBezTo>
                  <a:pt x="8835" y="1660938"/>
                  <a:pt x="2209" y="1996660"/>
                  <a:pt x="19878" y="2113721"/>
                </a:cubicBezTo>
                <a:cubicBezTo>
                  <a:pt x="37547" y="2230782"/>
                  <a:pt x="83930" y="2146852"/>
                  <a:pt x="112643" y="2140226"/>
                </a:cubicBezTo>
                <a:cubicBezTo>
                  <a:pt x="141356" y="2133600"/>
                  <a:pt x="178904" y="2115930"/>
                  <a:pt x="192156" y="2073965"/>
                </a:cubicBezTo>
                <a:cubicBezTo>
                  <a:pt x="205408" y="2032000"/>
                  <a:pt x="192156" y="1888434"/>
                  <a:pt x="192156" y="1888434"/>
                </a:cubicBezTo>
                <a:cubicBezTo>
                  <a:pt x="192156" y="1583634"/>
                  <a:pt x="223078" y="490330"/>
                  <a:pt x="192156" y="245165"/>
                </a:cubicBezTo>
                <a:cubicBezTo>
                  <a:pt x="161234" y="0"/>
                  <a:pt x="83930" y="208721"/>
                  <a:pt x="6626" y="417443"/>
                </a:cubicBezTo>
              </a:path>
            </a:pathLst>
          </a:cu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ectangle 7"/>
          <p:cNvSpPr/>
          <p:nvPr/>
        </p:nvSpPr>
        <p:spPr>
          <a:xfrm rot="20427957">
            <a:off x="3003783" y="5404243"/>
            <a:ext cx="3000396"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Remember that scalp is the common site</a:t>
            </a:r>
          </a:p>
          <a:p>
            <a:pPr algn="ctr"/>
            <a:r>
              <a:rPr lang="en-US" b="1" dirty="0" smtClean="0">
                <a:latin typeface="Times New Roman" pitchFamily="18" charset="0"/>
                <a:cs typeface="Times New Roman" pitchFamily="18" charset="0"/>
              </a:rPr>
              <a:t> for sebaceous cyst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28662" y="571480"/>
            <a:ext cx="6357982" cy="6000792"/>
          </a:xfrm>
          <a:prstGeom prst="rect">
            <a:avLst/>
          </a:prstGeom>
          <a:noFill/>
          <a:ln w="9525">
            <a:noFill/>
            <a:miter lim="800000"/>
            <a:headEnd/>
            <a:tailEnd/>
          </a:ln>
          <a:effectLst/>
        </p:spPr>
      </p:pic>
      <p:sp>
        <p:nvSpPr>
          <p:cNvPr id="3" name="Rectangle 2"/>
          <p:cNvSpPr/>
          <p:nvPr/>
        </p:nvSpPr>
        <p:spPr>
          <a:xfrm>
            <a:off x="3357554" y="0"/>
            <a:ext cx="1640194"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n-US" b="1" dirty="0" smtClean="0">
                <a:latin typeface="Times New Roman" pitchFamily="18" charset="0"/>
                <a:cs typeface="Times New Roman" pitchFamily="18" charset="0"/>
              </a:rPr>
              <a:t>Sebaceous cyst</a:t>
            </a:r>
          </a:p>
        </p:txBody>
      </p:sp>
      <p:cxnSp>
        <p:nvCxnSpPr>
          <p:cNvPr id="5" name="Straight Arrow Connector 4"/>
          <p:cNvCxnSpPr>
            <a:stCxn id="3" idx="2"/>
          </p:cNvCxnSpPr>
          <p:nvPr/>
        </p:nvCxnSpPr>
        <p:spPr>
          <a:xfrm rot="16200000" flipH="1">
            <a:off x="3559370" y="987612"/>
            <a:ext cx="1630908" cy="39434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25019"/>
            <a:ext cx="3643338" cy="276998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rtl="0"/>
            <a:r>
              <a:rPr lang="en-US" sz="2400" b="1" dirty="0" smtClean="0">
                <a:latin typeface="Times New Roman" pitchFamily="18" charset="0"/>
                <a:cs typeface="Times New Roman" pitchFamily="18" charset="0"/>
              </a:rPr>
              <a:t>2-Connective tissue </a:t>
            </a:r>
          </a:p>
          <a:p>
            <a:pPr algn="ctr" rtl="0">
              <a:buFont typeface="Wingdings" pitchFamily="2" charset="2"/>
              <a:buChar char="Ø"/>
            </a:pPr>
            <a:r>
              <a:rPr lang="en-US" dirty="0" smtClean="0">
                <a:latin typeface="Times New Roman" pitchFamily="18" charset="0"/>
                <a:cs typeface="Times New Roman" pitchFamily="18" charset="0"/>
              </a:rPr>
              <a:t>Made of fibrous fascia and </a:t>
            </a:r>
            <a:r>
              <a:rPr lang="en-US" sz="2800" b="1" dirty="0" smtClean="0">
                <a:latin typeface="Times New Roman" pitchFamily="18" charset="0"/>
                <a:cs typeface="Times New Roman" pitchFamily="18" charset="0"/>
              </a:rPr>
              <a:t>septa</a:t>
            </a:r>
          </a:p>
          <a:p>
            <a:pPr algn="ctr" rtl="0"/>
            <a:r>
              <a:rPr lang="en-US" sz="2800"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which unite the skin to the underlying aponeurosis of the occipitofrontalis muscle </a:t>
            </a:r>
          </a:p>
          <a:p>
            <a:pPr algn="ctr" rtl="0">
              <a:buFont typeface="Wingdings" pitchFamily="2" charset="2"/>
              <a:buChar char="Ø"/>
            </a:pPr>
            <a:r>
              <a:rPr lang="en-US" dirty="0" smtClean="0">
                <a:latin typeface="Times New Roman" pitchFamily="18" charset="0"/>
                <a:cs typeface="Times New Roman" pitchFamily="18" charset="0"/>
              </a:rPr>
              <a:t>Contains </a:t>
            </a:r>
          </a:p>
          <a:p>
            <a:pPr algn="ctr" rtl="0"/>
            <a:r>
              <a:rPr lang="en-US" sz="2000" b="1" dirty="0" smtClean="0">
                <a:latin typeface="Times New Roman" pitchFamily="18" charset="0"/>
                <a:cs typeface="Times New Roman" pitchFamily="18" charset="0"/>
              </a:rPr>
              <a:t>numerous arteries and veins!!! </a:t>
            </a:r>
            <a:endParaRPr lang="en-US" b="1" dirty="0" smtClean="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l="11513" t="24210" r="53641" b="24761"/>
          <a:stretch>
            <a:fillRect/>
          </a:stretch>
        </p:blipFill>
        <p:spPr bwMode="auto">
          <a:xfrm>
            <a:off x="4214810" y="214290"/>
            <a:ext cx="4248472" cy="3456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Rectangle 20"/>
          <p:cNvSpPr/>
          <p:nvPr/>
        </p:nvSpPr>
        <p:spPr>
          <a:xfrm>
            <a:off x="285720" y="5577504"/>
            <a:ext cx="36004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 Local pressure applied to the scalp is the only satisfactory method of stopping the bleeding</a:t>
            </a:r>
            <a:endParaRPr lang="en-US" dirty="0">
              <a:latin typeface="Times New Roman" pitchFamily="18" charset="0"/>
              <a:cs typeface="Times New Roman" pitchFamily="18" charset="0"/>
            </a:endParaRPr>
          </a:p>
        </p:txBody>
      </p:sp>
      <p:sp>
        <p:nvSpPr>
          <p:cNvPr id="22" name="Rectangle 21"/>
          <p:cNvSpPr/>
          <p:nvPr/>
        </p:nvSpPr>
        <p:spPr>
          <a:xfrm>
            <a:off x="285720" y="3255063"/>
            <a:ext cx="3643338"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 It is often difficult to stop the bleeding of a scalp wound because</a:t>
            </a:r>
          </a:p>
          <a:p>
            <a:pPr algn="ctr"/>
            <a:r>
              <a:rPr lang="en-US" dirty="0" smtClean="0">
                <a:latin typeface="Times New Roman" pitchFamily="18" charset="0"/>
                <a:cs typeface="Times New Roman" pitchFamily="18" charset="0"/>
              </a:rPr>
              <a:t> the arterial walls</a:t>
            </a:r>
          </a:p>
          <a:p>
            <a:pPr algn="ct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are attached to fibrous septa</a:t>
            </a:r>
          </a:p>
          <a:p>
            <a:pPr algn="ctr"/>
            <a:r>
              <a:rPr lang="en-US" b="1"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 the subcutaneous tissue </a:t>
            </a:r>
          </a:p>
          <a:p>
            <a:pPr algn="ctr"/>
            <a:r>
              <a:rPr lang="en-US" dirty="0" smtClean="0">
                <a:latin typeface="Times New Roman" pitchFamily="18" charset="0"/>
                <a:cs typeface="Times New Roman" pitchFamily="18" charset="0"/>
              </a:rPr>
              <a:t>and are unable to contract or retract to allow blood clotting to take place</a:t>
            </a:r>
            <a:endParaRPr lang="en-US" dirty="0"/>
          </a:p>
        </p:txBody>
      </p:sp>
      <p:cxnSp>
        <p:nvCxnSpPr>
          <p:cNvPr id="8" name="Straight Arrow Connector 7"/>
          <p:cNvCxnSpPr/>
          <p:nvPr/>
        </p:nvCxnSpPr>
        <p:spPr>
          <a:xfrm>
            <a:off x="2428860" y="1142984"/>
            <a:ext cx="2714644" cy="35719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a:xfrm flipV="1">
            <a:off x="2428860" y="928670"/>
            <a:ext cx="3500462" cy="21431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a:off x="2500298" y="1214422"/>
            <a:ext cx="2143140" cy="107157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5" name="Straight Arrow Connector 14"/>
          <p:cNvCxnSpPr/>
          <p:nvPr/>
        </p:nvCxnSpPr>
        <p:spPr>
          <a:xfrm rot="10800000" flipV="1">
            <a:off x="2500298" y="2857496"/>
            <a:ext cx="1071570" cy="42862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6" name="Down Arrow 15"/>
          <p:cNvSpPr/>
          <p:nvPr/>
        </p:nvSpPr>
        <p:spPr>
          <a:xfrm>
            <a:off x="2000232" y="5286388"/>
            <a:ext cx="357190" cy="35719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l="59450" t="11256" r="12500" b="47165"/>
          <a:stretch>
            <a:fillRect/>
          </a:stretch>
        </p:blipFill>
        <p:spPr bwMode="auto">
          <a:xfrm>
            <a:off x="4572000" y="214290"/>
            <a:ext cx="4071966" cy="3857652"/>
          </a:xfrm>
          <a:prstGeom prst="rect">
            <a:avLst/>
          </a:prstGeom>
          <a:ln/>
        </p:spPr>
        <p:style>
          <a:lnRef idx="2">
            <a:schemeClr val="accent1"/>
          </a:lnRef>
          <a:fillRef idx="1">
            <a:schemeClr val="lt1"/>
          </a:fillRef>
          <a:effectRef idx="0">
            <a:schemeClr val="accent1"/>
          </a:effectRef>
          <a:fontRef idx="minor">
            <a:schemeClr val="dk1"/>
          </a:fontRef>
        </p:style>
      </p:pic>
      <p:sp>
        <p:nvSpPr>
          <p:cNvPr id="2" name="Rectangle 1"/>
          <p:cNvSpPr/>
          <p:nvPr/>
        </p:nvSpPr>
        <p:spPr>
          <a:xfrm>
            <a:off x="357158" y="261304"/>
            <a:ext cx="4071966" cy="129266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1" dirty="0" smtClean="0">
                <a:latin typeface="Times New Roman" pitchFamily="18" charset="0"/>
                <a:cs typeface="Times New Roman" pitchFamily="18" charset="0"/>
              </a:rPr>
              <a:t>3-Aponeurosis (epicranial),</a:t>
            </a:r>
          </a:p>
          <a:p>
            <a:pPr algn="ctr"/>
            <a:r>
              <a:rPr lang="en-US" dirty="0" smtClean="0">
                <a:latin typeface="Times New Roman" pitchFamily="18" charset="0"/>
                <a:cs typeface="Times New Roman" pitchFamily="18" charset="0"/>
              </a:rPr>
              <a:t>is a thin, tendinous sheet that unites the </a:t>
            </a:r>
            <a:r>
              <a:rPr lang="en-US" b="1" u="sng" dirty="0" smtClean="0">
                <a:latin typeface="Times New Roman" pitchFamily="18" charset="0"/>
                <a:cs typeface="Times New Roman" pitchFamily="18" charset="0"/>
              </a:rPr>
              <a:t>occipital and frontal bellies </a:t>
            </a:r>
          </a:p>
          <a:p>
            <a:pPr algn="ctr"/>
            <a:r>
              <a:rPr lang="en-US" dirty="0" smtClean="0">
                <a:latin typeface="Times New Roman" pitchFamily="18" charset="0"/>
                <a:cs typeface="Times New Roman" pitchFamily="18" charset="0"/>
              </a:rPr>
              <a:t>of the </a:t>
            </a:r>
            <a:r>
              <a:rPr lang="en-US" b="1" u="sng" dirty="0" smtClean="0">
                <a:latin typeface="Times New Roman" pitchFamily="18" charset="0"/>
                <a:cs typeface="Times New Roman" pitchFamily="18" charset="0"/>
              </a:rPr>
              <a:t>occipitofrontalis</a:t>
            </a:r>
            <a:r>
              <a:rPr lang="en-US" dirty="0" smtClean="0">
                <a:latin typeface="Times New Roman" pitchFamily="18" charset="0"/>
                <a:cs typeface="Times New Roman" pitchFamily="18" charset="0"/>
              </a:rPr>
              <a:t> muscle </a:t>
            </a:r>
            <a:endParaRPr lang="en-US" dirty="0">
              <a:latin typeface="Times New Roman" pitchFamily="18" charset="0"/>
              <a:cs typeface="Times New Roman" pitchFamily="18" charset="0"/>
            </a:endParaRPr>
          </a:p>
        </p:txBody>
      </p:sp>
      <p:sp>
        <p:nvSpPr>
          <p:cNvPr id="3" name="Rectangle 2"/>
          <p:cNvSpPr/>
          <p:nvPr/>
        </p:nvSpPr>
        <p:spPr>
          <a:xfrm>
            <a:off x="465264" y="1674674"/>
            <a:ext cx="3892422"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rtl="0">
              <a:buFont typeface="Wingdings" pitchFamily="2" charset="2"/>
              <a:buChar char="Ø"/>
            </a:pPr>
            <a:r>
              <a:rPr lang="en-US" b="1" i="1" dirty="0" smtClean="0">
                <a:latin typeface="Times New Roman" pitchFamily="18" charset="0"/>
                <a:cs typeface="Times New Roman" pitchFamily="18" charset="0"/>
              </a:rPr>
              <a:t>Epicranail aponeurosis</a:t>
            </a:r>
          </a:p>
          <a:p>
            <a:pPr algn="ctr"/>
            <a:r>
              <a:rPr lang="en-US" dirty="0" smtClean="0">
                <a:latin typeface="Times New Roman" pitchFamily="18" charset="0"/>
                <a:cs typeface="Times New Roman" pitchFamily="18" charset="0"/>
              </a:rPr>
              <a:t>The lateral margins of the aponeurosis are attached to the temporal fascia. </a:t>
            </a:r>
          </a:p>
          <a:p>
            <a:pPr algn="ct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subaponeurotic</a:t>
            </a:r>
            <a:r>
              <a:rPr lang="en-US" dirty="0" smtClean="0">
                <a:latin typeface="Times New Roman" pitchFamily="18" charset="0"/>
                <a:cs typeface="Times New Roman" pitchFamily="18" charset="0"/>
              </a:rPr>
              <a:t> space is the potential space beneath the epicranial aponeurosis. </a:t>
            </a:r>
          </a:p>
        </p:txBody>
      </p:sp>
      <p:sp>
        <p:nvSpPr>
          <p:cNvPr id="5" name="Rectangle 4"/>
          <p:cNvSpPr/>
          <p:nvPr/>
        </p:nvSpPr>
        <p:spPr>
          <a:xfrm>
            <a:off x="3214678" y="4255195"/>
            <a:ext cx="4656010"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tension of the epicranial aponeurosis, produced by the tone of the occipitofrontalis muscles, is important in all deep wounds of the scalp. If the aponeurosis has been divided, the wound will gape open. For satisfactory healing to take place, the opening in the aponeurosis must be closed with sutures</a:t>
            </a:r>
            <a:endParaRPr lang="en-US" dirty="0">
              <a:latin typeface="Times New Roman" pitchFamily="18" charset="0"/>
              <a:cs typeface="Times New Roman" pitchFamily="18" charset="0"/>
            </a:endParaRPr>
          </a:p>
        </p:txBody>
      </p:sp>
      <p:sp>
        <p:nvSpPr>
          <p:cNvPr id="6" name="Rectangle 5"/>
          <p:cNvSpPr/>
          <p:nvPr/>
        </p:nvSpPr>
        <p:spPr>
          <a:xfrm>
            <a:off x="517736" y="3643314"/>
            <a:ext cx="2339752"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It is limited in front and behind by the origins of the occipitofrontalis muscle, and it extends laterally as far as the attachment of the aponeurosis to the temporal fascia</a:t>
            </a:r>
            <a:endParaRPr lang="en-US" dirty="0"/>
          </a:p>
        </p:txBody>
      </p:sp>
      <p:cxnSp>
        <p:nvCxnSpPr>
          <p:cNvPr id="8" name="Straight Arrow Connector 7"/>
          <p:cNvCxnSpPr/>
          <p:nvPr/>
        </p:nvCxnSpPr>
        <p:spPr>
          <a:xfrm flipV="1">
            <a:off x="2643174" y="1214422"/>
            <a:ext cx="4357718" cy="15001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6215074" y="2357430"/>
            <a:ext cx="1000132"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l="53446" t="29880" r="22929" b="14366"/>
          <a:stretch>
            <a:fillRect/>
          </a:stretch>
        </p:blipFill>
        <p:spPr bwMode="auto">
          <a:xfrm>
            <a:off x="1643042" y="285728"/>
            <a:ext cx="4850944" cy="6357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rot="20216926">
            <a:off x="6115863" y="1201703"/>
            <a:ext cx="2267123"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subaponeurotic</a:t>
            </a:r>
            <a:r>
              <a:rPr lang="en-US" dirty="0" smtClean="0">
                <a:latin typeface="Times New Roman" pitchFamily="18" charset="0"/>
                <a:cs typeface="Times New Roman" pitchFamily="18" charset="0"/>
              </a:rPr>
              <a:t> space</a:t>
            </a:r>
          </a:p>
          <a:p>
            <a:pPr algn="ctr"/>
            <a:r>
              <a:rPr lang="en-US" dirty="0" smtClean="0">
                <a:latin typeface="Times New Roman" pitchFamily="18" charset="0"/>
                <a:cs typeface="Times New Roman" pitchFamily="18" charset="0"/>
              </a:rPr>
              <a:t>Is under the </a:t>
            </a:r>
            <a:r>
              <a:rPr lang="en-US" dirty="0" err="1" smtClean="0">
                <a:latin typeface="Times New Roman" pitchFamily="18" charset="0"/>
                <a:cs typeface="Times New Roman" pitchFamily="18" charset="0"/>
              </a:rPr>
              <a:t>aponeurosis</a:t>
            </a:r>
            <a:r>
              <a:rPr lang="en-US" dirty="0" smtClean="0">
                <a:latin typeface="Times New Roman" pitchFamily="18" charset="0"/>
                <a:cs typeface="Times New Roman" pitchFamily="18" charset="0"/>
              </a:rPr>
              <a:t> of </a:t>
            </a:r>
            <a:r>
              <a:rPr lang="en-US" dirty="0" err="1" smtClean="0">
                <a:latin typeface="Times New Roman" pitchFamily="18" charset="0"/>
                <a:cs typeface="Times New Roman" pitchFamily="18" charset="0"/>
              </a:rPr>
              <a:t>occipitofrontalis</a:t>
            </a:r>
            <a:r>
              <a:rPr lang="en-US" dirty="0" smtClean="0">
                <a:latin typeface="Times New Roman" pitchFamily="18" charset="0"/>
                <a:cs typeface="Times New Roman" pitchFamily="18" charset="0"/>
              </a:rPr>
              <a:t> muscle</a:t>
            </a:r>
            <a:endParaRPr lang="en-US" dirty="0"/>
          </a:p>
        </p:txBody>
      </p:sp>
      <p:cxnSp>
        <p:nvCxnSpPr>
          <p:cNvPr id="5" name="Straight Arrow Connector 4"/>
          <p:cNvCxnSpPr>
            <a:stCxn id="3" idx="1"/>
          </p:cNvCxnSpPr>
          <p:nvPr/>
        </p:nvCxnSpPr>
        <p:spPr>
          <a:xfrm rot="10800000" flipV="1">
            <a:off x="4929236" y="2522717"/>
            <a:ext cx="1277136" cy="10491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0171" y="251169"/>
            <a:ext cx="2664573"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2000" b="1" dirty="0" smtClean="0">
                <a:latin typeface="Times New Roman" pitchFamily="18" charset="0"/>
                <a:cs typeface="Times New Roman" pitchFamily="18" charset="0"/>
              </a:rPr>
              <a:t>4-Loose areolar tissue</a:t>
            </a:r>
          </a:p>
        </p:txBody>
      </p:sp>
      <p:sp>
        <p:nvSpPr>
          <p:cNvPr id="8" name="TextBox 7"/>
          <p:cNvSpPr txBox="1"/>
          <p:nvPr/>
        </p:nvSpPr>
        <p:spPr>
          <a:xfrm>
            <a:off x="5413572" y="251169"/>
            <a:ext cx="3009899"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smtClean="0">
                <a:solidFill>
                  <a:schemeClr val="tx1"/>
                </a:solidFill>
                <a:latin typeface="Times New Roman" pitchFamily="18" charset="0"/>
                <a:cs typeface="Times New Roman" pitchFamily="18" charset="0"/>
              </a:rPr>
              <a:t>Also called the dangerous area </a:t>
            </a:r>
          </a:p>
          <a:p>
            <a:pPr algn="ctr"/>
            <a:r>
              <a:rPr lang="en-US" sz="1400" dirty="0" smtClean="0">
                <a:solidFill>
                  <a:schemeClr val="tx1"/>
                </a:solidFill>
                <a:latin typeface="Times New Roman" pitchFamily="18" charset="0"/>
                <a:cs typeface="Times New Roman" pitchFamily="18" charset="0"/>
              </a:rPr>
              <a:t>Of the scalp</a:t>
            </a:r>
            <a:endParaRPr lang="en-US" sz="1400" dirty="0">
              <a:solidFill>
                <a:schemeClr val="tx1"/>
              </a:solidFill>
              <a:latin typeface="Times New Roman" pitchFamily="18" charset="0"/>
              <a:cs typeface="Times New Roman" pitchFamily="18" charset="0"/>
            </a:endParaRPr>
          </a:p>
        </p:txBody>
      </p:sp>
      <p:sp>
        <p:nvSpPr>
          <p:cNvPr id="10" name="Down Arrow 9"/>
          <p:cNvSpPr/>
          <p:nvPr/>
        </p:nvSpPr>
        <p:spPr>
          <a:xfrm rot="16200000">
            <a:off x="4332302" y="117468"/>
            <a:ext cx="484632" cy="85202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p>
        </p:txBody>
      </p:sp>
      <p:sp>
        <p:nvSpPr>
          <p:cNvPr id="11" name="Rectangle 10"/>
          <p:cNvSpPr/>
          <p:nvPr/>
        </p:nvSpPr>
        <p:spPr>
          <a:xfrm>
            <a:off x="1033438" y="956059"/>
            <a:ext cx="7462042" cy="61555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0">
              <a:buFont typeface="Wingdings" pitchFamily="2" charset="2"/>
              <a:buChar char="Ø"/>
            </a:pPr>
            <a:r>
              <a:rPr lang="en-US" sz="1400" dirty="0" smtClean="0">
                <a:ln w="12700">
                  <a:solidFill>
                    <a:schemeClr val="tx2">
                      <a:satMod val="155000"/>
                    </a:schemeClr>
                  </a:solidFill>
                  <a:prstDash val="solid"/>
                </a:ln>
                <a:solidFill>
                  <a:schemeClr val="tx1"/>
                </a:solidFill>
                <a:latin typeface="Times New Roman" pitchFamily="18" charset="0"/>
                <a:cs typeface="Times New Roman" pitchFamily="18" charset="0"/>
              </a:rPr>
              <a:t>Occupies the </a:t>
            </a:r>
            <a:r>
              <a:rPr lang="en-US" sz="1400" dirty="0" err="1" smtClean="0">
                <a:ln w="12700">
                  <a:solidFill>
                    <a:schemeClr val="tx2">
                      <a:satMod val="155000"/>
                    </a:schemeClr>
                  </a:solidFill>
                  <a:prstDash val="solid"/>
                </a:ln>
                <a:solidFill>
                  <a:schemeClr val="tx1"/>
                </a:solidFill>
                <a:latin typeface="Times New Roman" pitchFamily="18" charset="0"/>
                <a:cs typeface="Times New Roman" pitchFamily="18" charset="0"/>
              </a:rPr>
              <a:t>subaponeurotic</a:t>
            </a:r>
            <a:r>
              <a:rPr lang="en-US" sz="1400" dirty="0" smtClean="0">
                <a:ln w="12700">
                  <a:solidFill>
                    <a:schemeClr val="tx2">
                      <a:satMod val="155000"/>
                    </a:schemeClr>
                  </a:solidFill>
                  <a:prstDash val="solid"/>
                </a:ln>
                <a:solidFill>
                  <a:schemeClr val="tx1"/>
                </a:solidFill>
                <a:latin typeface="Times New Roman" pitchFamily="18" charset="0"/>
                <a:cs typeface="Times New Roman" pitchFamily="18" charset="0"/>
              </a:rPr>
              <a:t> space and </a:t>
            </a:r>
            <a:r>
              <a:rPr lang="en-US" sz="1400" i="1" u="sng" dirty="0" smtClean="0">
                <a:ln w="12700">
                  <a:solidFill>
                    <a:schemeClr val="tx2">
                      <a:satMod val="155000"/>
                    </a:schemeClr>
                  </a:solidFill>
                  <a:prstDash val="solid"/>
                </a:ln>
                <a:solidFill>
                  <a:schemeClr val="tx1"/>
                </a:solidFill>
                <a:latin typeface="Times New Roman" pitchFamily="18" charset="0"/>
                <a:cs typeface="Times New Roman" pitchFamily="18" charset="0"/>
              </a:rPr>
              <a:t>extends anteriorly to the eyelids </a:t>
            </a:r>
            <a:r>
              <a:rPr lang="en-US" sz="1400" dirty="0" smtClean="0">
                <a:ln w="12700">
                  <a:solidFill>
                    <a:schemeClr val="tx2">
                      <a:satMod val="155000"/>
                    </a:schemeClr>
                  </a:solidFill>
                  <a:prstDash val="solid"/>
                </a:ln>
                <a:solidFill>
                  <a:schemeClr val="tx1"/>
                </a:solidFill>
                <a:latin typeface="Times New Roman" pitchFamily="18" charset="0"/>
                <a:cs typeface="Times New Roman" pitchFamily="18" charset="0"/>
              </a:rPr>
              <a:t>Therefore, any blood collection in this layer  may extend to the root of the nose and the eyelids causing </a:t>
            </a:r>
            <a:r>
              <a:rPr lang="en-US" sz="2000" dirty="0" smtClean="0">
                <a:ln w="12700">
                  <a:solidFill>
                    <a:schemeClr val="tx2">
                      <a:satMod val="155000"/>
                    </a:schemeClr>
                  </a:solidFill>
                  <a:prstDash val="solid"/>
                </a:ln>
                <a:solidFill>
                  <a:schemeClr val="tx1"/>
                </a:solidFill>
                <a:latin typeface="Times New Roman" pitchFamily="18" charset="0"/>
                <a:cs typeface="Times New Roman" pitchFamily="18" charset="0"/>
              </a:rPr>
              <a:t>Black eye</a:t>
            </a:r>
          </a:p>
        </p:txBody>
      </p:sp>
      <p:pic>
        <p:nvPicPr>
          <p:cNvPr id="9" name="Picture 2" descr="Black Eye"/>
          <p:cNvPicPr>
            <a:picLocks noChangeAspect="1" noChangeArrowheads="1"/>
          </p:cNvPicPr>
          <p:nvPr/>
        </p:nvPicPr>
        <p:blipFill>
          <a:blip r:embed="rId2"/>
          <a:srcRect/>
          <a:stretch>
            <a:fillRect/>
          </a:stretch>
        </p:blipFill>
        <p:spPr bwMode="auto">
          <a:xfrm>
            <a:off x="2071670" y="1857364"/>
            <a:ext cx="4572032" cy="2571768"/>
          </a:xfrm>
          <a:prstGeom prst="rect">
            <a:avLst/>
          </a:prstGeom>
          <a:noFill/>
        </p:spPr>
      </p:pic>
      <p:sp>
        <p:nvSpPr>
          <p:cNvPr id="12" name="Rectangle 11"/>
          <p:cNvSpPr/>
          <p:nvPr/>
        </p:nvSpPr>
        <p:spPr>
          <a:xfrm>
            <a:off x="2212263" y="4786322"/>
            <a:ext cx="4145687"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Black eyes …..think  of head trauma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9879</TotalTime>
  <Words>635</Words>
  <Application>Microsoft Office PowerPoint</Application>
  <PresentationFormat>On-screen Show (4:3)</PresentationFormat>
  <Paragraphs>86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Oriel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Dr.Amjad</cp:lastModifiedBy>
  <cp:revision>606</cp:revision>
  <dcterms:created xsi:type="dcterms:W3CDTF">2012-01-14T22:25:28Z</dcterms:created>
  <dcterms:modified xsi:type="dcterms:W3CDTF">2015-02-28T23:44:42Z</dcterms:modified>
</cp:coreProperties>
</file>