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3" r:id="rId3"/>
  </p:sldMasterIdLst>
  <p:notesMasterIdLst>
    <p:notesMasterId r:id="rId45"/>
  </p:notesMasterIdLst>
  <p:sldIdLst>
    <p:sldId id="257" r:id="rId4"/>
    <p:sldId id="270" r:id="rId5"/>
    <p:sldId id="323" r:id="rId6"/>
    <p:sldId id="269" r:id="rId7"/>
    <p:sldId id="288" r:id="rId8"/>
    <p:sldId id="271" r:id="rId9"/>
    <p:sldId id="275" r:id="rId10"/>
    <p:sldId id="286" r:id="rId11"/>
    <p:sldId id="287" r:id="rId12"/>
    <p:sldId id="327" r:id="rId13"/>
    <p:sldId id="325" r:id="rId14"/>
    <p:sldId id="326" r:id="rId15"/>
    <p:sldId id="328" r:id="rId16"/>
    <p:sldId id="289" r:id="rId17"/>
    <p:sldId id="294" r:id="rId18"/>
    <p:sldId id="293" r:id="rId19"/>
    <p:sldId id="299" r:id="rId20"/>
    <p:sldId id="300" r:id="rId21"/>
    <p:sldId id="304" r:id="rId22"/>
    <p:sldId id="301" r:id="rId23"/>
    <p:sldId id="303" r:id="rId24"/>
    <p:sldId id="305" r:id="rId25"/>
    <p:sldId id="307" r:id="rId26"/>
    <p:sldId id="321" r:id="rId27"/>
    <p:sldId id="308" r:id="rId28"/>
    <p:sldId id="309" r:id="rId29"/>
    <p:sldId id="322" r:id="rId30"/>
    <p:sldId id="311" r:id="rId31"/>
    <p:sldId id="312" r:id="rId32"/>
    <p:sldId id="314" r:id="rId33"/>
    <p:sldId id="306" r:id="rId34"/>
    <p:sldId id="315" r:id="rId35"/>
    <p:sldId id="316" r:id="rId36"/>
    <p:sldId id="317" r:id="rId37"/>
    <p:sldId id="318" r:id="rId38"/>
    <p:sldId id="329" r:id="rId39"/>
    <p:sldId id="330" r:id="rId40"/>
    <p:sldId id="331" r:id="rId41"/>
    <p:sldId id="332" r:id="rId42"/>
    <p:sldId id="333" r:id="rId43"/>
    <p:sldId id="319" r:id="rId4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280" autoAdjust="0"/>
  </p:normalViewPr>
  <p:slideViewPr>
    <p:cSldViewPr>
      <p:cViewPr varScale="1">
        <p:scale>
          <a:sx n="74" d="100"/>
          <a:sy n="74" d="100"/>
        </p:scale>
        <p:origin x="-1278"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slide" Target="slides/slide36.xml"/><Relationship Id="rId3" Type="http://schemas.openxmlformats.org/officeDocument/2006/relationships/slideMaster" Target="slideMasters/slideMaster2.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slide" Target="slides/slide39.xml"/><Relationship Id="rId47" Type="http://schemas.openxmlformats.org/officeDocument/2006/relationships/viewProps" Target="viewProp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46" Type="http://schemas.openxmlformats.org/officeDocument/2006/relationships/presProps" Target="presProps.xml"/><Relationship Id="rId2" Type="http://schemas.openxmlformats.org/officeDocument/2006/relationships/slideMaster" Target="slideMasters/slideMaster1.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41" Type="http://schemas.openxmlformats.org/officeDocument/2006/relationships/slide" Target="slides/slide38.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slide" Target="slides/slide37.xml"/><Relationship Id="rId45" Type="http://schemas.openxmlformats.org/officeDocument/2006/relationships/notesMaster" Target="notesMasters/notesMaster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49" Type="http://schemas.openxmlformats.org/officeDocument/2006/relationships/tableStyles" Target="tableStyles.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4" Type="http://schemas.openxmlformats.org/officeDocument/2006/relationships/slide" Target="slides/slide4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slide" Target="slides/slide40.xml"/><Relationship Id="rId48" Type="http://schemas.openxmlformats.org/officeDocument/2006/relationships/theme" Target="theme/theme1.xml"/><Relationship Id="rId8"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9F49AED-2701-4563-8C53-40795C402EBA}" type="datetimeFigureOut">
              <a:rPr lang="en-US" smtClean="0"/>
              <a:t>4/29/2017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6A2E7E2-C79F-43C9-B2C6-59CA0DFC87FF}" type="slidenum">
              <a:rPr lang="en-US" smtClean="0"/>
              <a:t>‹#›</a:t>
            </a:fld>
            <a:endParaRPr lang="en-US"/>
          </a:p>
        </p:txBody>
      </p:sp>
    </p:spTree>
    <p:extLst>
      <p:ext uri="{BB962C8B-B14F-4D97-AF65-F5344CB8AC3E}">
        <p14:creationId xmlns:p14="http://schemas.microsoft.com/office/powerpoint/2010/main" val="3116477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4/29/2017 9:29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a:solidFill>
                  <a:srgbClr val="000000"/>
                </a:solidFill>
              </a:rPr>
              <a:t>© 2007 Microsoft Corporation. All rights reserved. Microsoft, Windows, Windows Vista and other product names are or may be registered trademarks and/or trademarks in the U.S. and/or other countries.</a:t>
            </a:r>
          </a:p>
          <a:p>
            <a:r>
              <a:rPr lang="en-US" sz="500" dirty="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a:solidFill>
                  <a:srgbClr val="000000"/>
                </a:solidFill>
              </a:rPr>
            </a:br>
            <a:r>
              <a:rPr lang="en-US" sz="500" dirty="0">
                <a:solidFill>
                  <a:srgbClr val="000000"/>
                </a:solidFill>
              </a:rPr>
              <a:t>MICROSOFT MAKES NO WARRANTIES, EXPRESS, IMPLIED OR STATUTORY, AS TO THE INFORMATION IN THIS PRESENTATION.</a:t>
            </a:r>
          </a:p>
          <a:p>
            <a:endParaRPr lang="en-US" sz="500" dirty="0"/>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a:t>Click to edit Master subtitle style</a:t>
            </a:r>
            <a:endParaRPr lang="en-US" dirty="0"/>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rgbClr val="00000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a:t>Edit Master text styles</a:t>
            </a:r>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2_Demo, Video etc. &quot;special&quot; slides">
    <p:bg>
      <p:bgPr>
        <a:blipFill dpi="0" rotWithShape="1">
          <a:blip r:embed="rId2">
            <a:lum/>
          </a:blip>
          <a:srcRect/>
          <a:stretch>
            <a:fillRect t="-1000" b="-1000"/>
          </a:stretch>
        </a:blipFill>
        <a:effectLst/>
      </p:bgPr>
    </p:bg>
    <p:spTree>
      <p:nvGrpSpPr>
        <p:cNvPr id="1" name=""/>
        <p:cNvGrpSpPr/>
        <p:nvPr/>
      </p:nvGrpSpPr>
      <p:grpSpPr>
        <a:xfrm>
          <a:off x="0" y="0"/>
          <a:ext cx="0" cy="0"/>
          <a:chOff x="0" y="0"/>
          <a:chExt cx="0" cy="0"/>
        </a:xfrm>
      </p:grpSpPr>
      <p:pic>
        <p:nvPicPr>
          <p:cNvPr id="5" name="Picture 4" descr="Swirl.png"/>
          <p:cNvPicPr>
            <a:picLocks noChangeAspect="1"/>
          </p:cNvPicPr>
          <p:nvPr userDrawn="1"/>
        </p:nvPicPr>
        <p:blipFill>
          <a:blip r:embed="rId3"/>
          <a:stretch>
            <a:fillRect/>
          </a:stretch>
        </p:blipFill>
        <p:spPr>
          <a:xfrm>
            <a:off x="0" y="1295400"/>
            <a:ext cx="9144000" cy="3202682"/>
          </a:xfrm>
          <a:prstGeom prst="rect">
            <a:avLst/>
          </a:prstGeom>
        </p:spPr>
      </p:pic>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a:t>click to…</a:t>
            </a:r>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bg>
      <p:bgPr>
        <a:blipFill dpi="0" rotWithShape="1">
          <a:blip r:embed="rId2">
            <a:lum/>
          </a:blip>
          <a:srcRect/>
          <a:stretch>
            <a:fillRect t="-1000" b="-1000"/>
          </a:stretch>
        </a:blipFill>
        <a:effectLst/>
      </p:bgPr>
    </p:bg>
    <p:spTree>
      <p:nvGrpSpPr>
        <p:cNvPr id="1" name=""/>
        <p:cNvGrpSpPr/>
        <p:nvPr/>
      </p:nvGrpSpPr>
      <p:grpSpPr>
        <a:xfrm>
          <a:off x="0" y="0"/>
          <a:ext cx="0" cy="0"/>
          <a:chOff x="0" y="0"/>
          <a:chExt cx="0" cy="0"/>
        </a:xfrm>
      </p:grpSpPr>
      <p:pic>
        <p:nvPicPr>
          <p:cNvPr id="5" name="Picture 4" descr="Swirl.png"/>
          <p:cNvPicPr>
            <a:picLocks noChangeAspect="1"/>
          </p:cNvPicPr>
          <p:nvPr userDrawn="1"/>
        </p:nvPicPr>
        <p:blipFill>
          <a:blip r:embed="rId3"/>
          <a:stretch>
            <a:fillRect/>
          </a:stretch>
        </p:blipFill>
        <p:spPr>
          <a:xfrm>
            <a:off x="0" y="1295400"/>
            <a:ext cx="9144000" cy="3202682"/>
          </a:xfrm>
          <a:prstGeom prst="rect">
            <a:avLst/>
          </a:prstGeom>
        </p:spPr>
      </p:pic>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a:t>click to…</a:t>
            </a:r>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a:t>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a:t>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rgbClr val="00000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2.xml"/><Relationship Id="rId4"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3">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61" r:id="rId11"/>
  </p:sldLayoutIdLst>
  <p:transition>
    <p:fade/>
  </p:transition>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4"/>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5"/>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5"/>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5"/>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5"/>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a:t>Click to edit Master title style</a:t>
            </a:r>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 bg1="lt1" tx1="dk1" bg2="lt2" tx2="dk2" accent1="accent1" accent2="accent2" accent3="accent3" accent4="accent4" accent5="accent5" accent6="accent6" hlink="hlink" folHlink="folHlink"/>
  <p:sldLayoutIdLst>
    <p:sldLayoutId id="2147483674" r:id="rId1"/>
  </p:sldLayoutIdLst>
  <p:transition>
    <p:fade/>
  </p:transition>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381000"/>
            <a:ext cx="9144000" cy="1523495"/>
          </a:xfrm>
        </p:spPr>
        <p:txBody>
          <a:bodyPr/>
          <a:lstStyle/>
          <a:p>
            <a:r>
              <a:rPr lang="en-US" dirty="0" smtClean="0"/>
              <a:t>   Renal </a:t>
            </a:r>
            <a:r>
              <a:rPr lang="en-US" dirty="0"/>
              <a:t>Replacement Therapies</a:t>
            </a:r>
          </a:p>
        </p:txBody>
      </p:sp>
      <p:sp>
        <p:nvSpPr>
          <p:cNvPr id="3" name="Subtitle 2"/>
          <p:cNvSpPr>
            <a:spLocks noGrp="1"/>
          </p:cNvSpPr>
          <p:nvPr>
            <p:ph type="subTitle" idx="1"/>
          </p:nvPr>
        </p:nvSpPr>
        <p:spPr>
          <a:xfrm>
            <a:off x="152400" y="3429000"/>
            <a:ext cx="8915400" cy="1066800"/>
          </a:xfrm>
        </p:spPr>
        <p:txBody>
          <a:bodyPr>
            <a:normAutofit fontScale="85000" lnSpcReduction="10000"/>
          </a:bodyPr>
          <a:lstStyle/>
          <a:p>
            <a:r>
              <a:rPr lang="en-US" sz="6200" dirty="0" smtClean="0">
                <a:solidFill>
                  <a:schemeClr val="tx1"/>
                </a:solidFill>
              </a:rPr>
              <a:t>Hussein H. </a:t>
            </a:r>
            <a:r>
              <a:rPr lang="en-US" sz="6200" dirty="0" err="1" smtClean="0">
                <a:solidFill>
                  <a:schemeClr val="tx1"/>
                </a:solidFill>
              </a:rPr>
              <a:t>Alhawari</a:t>
            </a:r>
            <a:r>
              <a:rPr lang="en-US" sz="6200" dirty="0">
                <a:solidFill>
                  <a:schemeClr val="tx1"/>
                </a:solidFill>
              </a:rPr>
              <a:t>, MD, FASN</a:t>
            </a:r>
          </a:p>
          <a:p>
            <a:endParaRPr lang="en-US" dirty="0"/>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AVF</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 y="914400"/>
            <a:ext cx="9144000" cy="5943600"/>
          </a:xfrm>
        </p:spPr>
      </p:pic>
    </p:spTree>
    <p:extLst>
      <p:ext uri="{BB962C8B-B14F-4D97-AF65-F5344CB8AC3E}">
        <p14:creationId xmlns:p14="http://schemas.microsoft.com/office/powerpoint/2010/main" val="1920076307"/>
      </p:ext>
    </p:extLst>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AVG</a:t>
            </a:r>
            <a:endParaRPr lang="en-US" dirty="0"/>
          </a:p>
        </p:txBody>
      </p:sp>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0" y="1066800"/>
            <a:ext cx="9143999" cy="5791200"/>
          </a:xfrm>
        </p:spPr>
      </p:pic>
    </p:spTree>
    <p:extLst>
      <p:ext uri="{BB962C8B-B14F-4D97-AF65-F5344CB8AC3E}">
        <p14:creationId xmlns:p14="http://schemas.microsoft.com/office/powerpoint/2010/main" val="2327709345"/>
      </p:ext>
    </p:extLst>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Hemodialysis catheter</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990600"/>
            <a:ext cx="9144000" cy="5867400"/>
          </a:xfrm>
        </p:spPr>
      </p:pic>
    </p:spTree>
    <p:extLst>
      <p:ext uri="{BB962C8B-B14F-4D97-AF65-F5344CB8AC3E}">
        <p14:creationId xmlns:p14="http://schemas.microsoft.com/office/powerpoint/2010/main" val="2137993094"/>
      </p:ext>
    </p:extLst>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381000" y="1412875"/>
            <a:ext cx="8382000" cy="4265783"/>
          </a:xfrm>
        </p:spPr>
        <p:txBody>
          <a:bodyPr/>
          <a:lstStyle/>
          <a:p>
            <a:pPr marL="0" indent="0">
              <a:buNone/>
            </a:pPr>
            <a:r>
              <a:rPr lang="en-US" sz="4400" dirty="0" smtClean="0">
                <a:solidFill>
                  <a:srgbClr val="FFFF00"/>
                </a:solidFill>
              </a:rPr>
              <a:t>HD patient with fever in the ER…. First question to ask? Dialysis access? If HD catheter… IT IS HD CATHETER INFECTION TILL PROVEN OTHERWISE. Most of the times they will require admission and empiric broad spectrum antibiotics.</a:t>
            </a:r>
            <a:endParaRPr lang="en-US" sz="4400" dirty="0">
              <a:solidFill>
                <a:srgbClr val="FFFF00"/>
              </a:solidFill>
            </a:endParaRPr>
          </a:p>
        </p:txBody>
      </p:sp>
    </p:spTree>
    <p:extLst>
      <p:ext uri="{BB962C8B-B14F-4D97-AF65-F5344CB8AC3E}">
        <p14:creationId xmlns:p14="http://schemas.microsoft.com/office/powerpoint/2010/main" val="2087185189"/>
      </p:ext>
    </p:extLst>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Peritoneal Dialysis</a:t>
            </a:r>
          </a:p>
        </p:txBody>
      </p:sp>
      <p:sp>
        <p:nvSpPr>
          <p:cNvPr id="3" name="Content Placeholder 2"/>
          <p:cNvSpPr>
            <a:spLocks noGrp="1"/>
          </p:cNvSpPr>
          <p:nvPr>
            <p:ph idx="1"/>
          </p:nvPr>
        </p:nvSpPr>
        <p:spPr>
          <a:xfrm>
            <a:off x="152400" y="1371600"/>
            <a:ext cx="8382000" cy="4641271"/>
          </a:xfrm>
        </p:spPr>
        <p:txBody>
          <a:bodyPr/>
          <a:lstStyle/>
          <a:p>
            <a:r>
              <a:rPr lang="en-US" sz="3600" dirty="0"/>
              <a:t>With peritoneal dialysis, the peritoneal membrane is used as the dialyzing surface. </a:t>
            </a:r>
            <a:endParaRPr lang="en-US" sz="3600" dirty="0" smtClean="0"/>
          </a:p>
          <a:p>
            <a:r>
              <a:rPr lang="en-US" sz="3600" dirty="0"/>
              <a:t>Peritoneal dialysis primarily represents solute and fluid exchange across the peritoneal membrane between the peritoneal capillary blood and the dialysis solution that is instilled into the peritoneal cavity</a:t>
            </a:r>
            <a:r>
              <a:rPr lang="en-US" sz="3600" dirty="0" smtClean="0"/>
              <a:t>.</a:t>
            </a:r>
            <a:endParaRPr lang="en-US" sz="3600" dirty="0"/>
          </a:p>
          <a:p>
            <a:endParaRPr lang="en-US" dirty="0"/>
          </a:p>
        </p:txBody>
      </p:sp>
    </p:spTree>
    <p:extLst>
      <p:ext uri="{BB962C8B-B14F-4D97-AF65-F5344CB8AC3E}">
        <p14:creationId xmlns:p14="http://schemas.microsoft.com/office/powerpoint/2010/main" val="444066033"/>
      </p:ext>
    </p:extLst>
  </p:cSld>
  <p:clrMapOvr>
    <a:masterClrMapping/>
  </p:clrMapOvr>
  <p:transition>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76200" y="0"/>
            <a:ext cx="9220199" cy="6858000"/>
          </a:xfrm>
        </p:spPr>
      </p:pic>
    </p:spTree>
    <p:extLst>
      <p:ext uri="{BB962C8B-B14F-4D97-AF65-F5344CB8AC3E}">
        <p14:creationId xmlns:p14="http://schemas.microsoft.com/office/powerpoint/2010/main" val="2709013478"/>
      </p:ext>
    </p:extLst>
  </p:cSld>
  <p:clrMapOvr>
    <a:masterClrMapping/>
  </p:clrMapOvr>
  <p:transition>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Types of Peritoneal Dialysis</a:t>
            </a:r>
          </a:p>
        </p:txBody>
      </p:sp>
      <p:sp>
        <p:nvSpPr>
          <p:cNvPr id="3" name="Content Placeholder 2"/>
          <p:cNvSpPr>
            <a:spLocks noGrp="1"/>
          </p:cNvSpPr>
          <p:nvPr>
            <p:ph idx="1"/>
          </p:nvPr>
        </p:nvSpPr>
        <p:spPr>
          <a:xfrm>
            <a:off x="0" y="838200"/>
            <a:ext cx="8382000" cy="4800600"/>
          </a:xfrm>
        </p:spPr>
        <p:txBody>
          <a:bodyPr/>
          <a:lstStyle/>
          <a:p>
            <a:pPr marL="0" indent="0">
              <a:buNone/>
            </a:pPr>
            <a:endParaRPr lang="en-US" dirty="0"/>
          </a:p>
          <a:p>
            <a:r>
              <a:rPr lang="en-US" sz="3600" dirty="0"/>
              <a:t>Continuous ambulatory peritoneal dialysis (CAPD) involves multiple exchanges during the </a:t>
            </a:r>
            <a:r>
              <a:rPr lang="en-US" sz="3600" dirty="0" smtClean="0"/>
              <a:t>day </a:t>
            </a:r>
            <a:r>
              <a:rPr lang="en-US" sz="3600" dirty="0"/>
              <a:t>followed by an overnight dwell. </a:t>
            </a:r>
            <a:endParaRPr lang="en-US" sz="3600" dirty="0" smtClean="0"/>
          </a:p>
          <a:p>
            <a:r>
              <a:rPr lang="en-US" sz="3600" dirty="0"/>
              <a:t>Automated peritoneal dialysis (APD) refers to techniques that use an automated device to do multiple exchanges </a:t>
            </a:r>
            <a:r>
              <a:rPr lang="en-US" sz="3600" dirty="0" smtClean="0"/>
              <a:t>overnight, </a:t>
            </a:r>
            <a:r>
              <a:rPr lang="en-US" sz="3600" dirty="0"/>
              <a:t>such as continuous cycler peritoneal dialysis (CCPD</a:t>
            </a:r>
            <a:r>
              <a:rPr lang="en-US" sz="3600" dirty="0" smtClean="0"/>
              <a:t>).</a:t>
            </a:r>
            <a:endParaRPr lang="en-US" sz="3600" dirty="0">
              <a:solidFill>
                <a:schemeClr val="tx2">
                  <a:lumMod val="50000"/>
                </a:schemeClr>
              </a:solidFill>
            </a:endParaRPr>
          </a:p>
          <a:p>
            <a:endParaRPr lang="en-US" dirty="0"/>
          </a:p>
        </p:txBody>
      </p:sp>
    </p:spTree>
    <p:extLst>
      <p:ext uri="{BB962C8B-B14F-4D97-AF65-F5344CB8AC3E}">
        <p14:creationId xmlns:p14="http://schemas.microsoft.com/office/powerpoint/2010/main" val="2902547988"/>
      </p:ext>
    </p:extLst>
  </p:cSld>
  <p:clrMapOvr>
    <a:masterClrMapping/>
  </p:clrMapOvr>
  <p:transition>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Peritoneal Dialysis Solutions</a:t>
            </a:r>
          </a:p>
        </p:txBody>
      </p:sp>
      <p:sp>
        <p:nvSpPr>
          <p:cNvPr id="3" name="Content Placeholder 2"/>
          <p:cNvSpPr>
            <a:spLocks noGrp="1"/>
          </p:cNvSpPr>
          <p:nvPr>
            <p:ph idx="1"/>
          </p:nvPr>
        </p:nvSpPr>
        <p:spPr>
          <a:xfrm>
            <a:off x="381000" y="1066800"/>
            <a:ext cx="8382000" cy="1329595"/>
          </a:xfrm>
        </p:spPr>
        <p:txBody>
          <a:bodyPr/>
          <a:lstStyle/>
          <a:p>
            <a:r>
              <a:rPr lang="en-US" dirty="0"/>
              <a:t>Peritoneal dialysis solutions primarily consist of water, osmotic agents, electrolytes, and minerals.</a:t>
            </a:r>
          </a:p>
        </p:txBody>
      </p:sp>
    </p:spTree>
    <p:extLst>
      <p:ext uri="{BB962C8B-B14F-4D97-AF65-F5344CB8AC3E}">
        <p14:creationId xmlns:p14="http://schemas.microsoft.com/office/powerpoint/2010/main" val="3528232901"/>
      </p:ext>
    </p:extLst>
  </p:cSld>
  <p:clrMapOvr>
    <a:masterClrMapping/>
  </p:clrMapOvr>
  <p:transition>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381000" y="1143000"/>
            <a:ext cx="8382000" cy="4973669"/>
          </a:xfrm>
        </p:spPr>
        <p:txBody>
          <a:bodyPr/>
          <a:lstStyle/>
          <a:p>
            <a:pPr marL="0" indent="0">
              <a:buNone/>
            </a:pPr>
            <a:r>
              <a:rPr lang="en-US" sz="4000" dirty="0"/>
              <a:t>Osmotic agents allow net water removal by altering the osmotic pressure gradient between the peritoneal dialysis solution and plasma water. Dextrose is the most commonly used osmotic agent. Available dextrose concentrations include 1.5, 2.5, and 4.25 percent solutions. </a:t>
            </a:r>
          </a:p>
          <a:p>
            <a:endParaRPr lang="en-US" dirty="0"/>
          </a:p>
        </p:txBody>
      </p:sp>
    </p:spTree>
    <p:extLst>
      <p:ext uri="{BB962C8B-B14F-4D97-AF65-F5344CB8AC3E}">
        <p14:creationId xmlns:p14="http://schemas.microsoft.com/office/powerpoint/2010/main" val="2868133528"/>
      </p:ext>
    </p:extLst>
  </p:cSld>
  <p:clrMapOvr>
    <a:masterClrMapping/>
  </p:clrMapOvr>
  <p:transition>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18090861"/>
      </p:ext>
    </p:extLst>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381000" y="1412875"/>
            <a:ext cx="8382000" cy="1908215"/>
          </a:xfrm>
        </p:spPr>
        <p:txBody>
          <a:bodyPr/>
          <a:lstStyle/>
          <a:p>
            <a:r>
              <a:rPr lang="en-US" sz="4000" dirty="0"/>
              <a:t>Kidney </a:t>
            </a:r>
            <a:r>
              <a:rPr lang="en-US" sz="4000" dirty="0" smtClean="0"/>
              <a:t>Transplantation… The best!!!</a:t>
            </a:r>
          </a:p>
          <a:p>
            <a:r>
              <a:rPr lang="en-US" sz="4000" dirty="0" smtClean="0"/>
              <a:t>Hemodialysis</a:t>
            </a:r>
            <a:endParaRPr lang="en-US" sz="4000" dirty="0"/>
          </a:p>
          <a:p>
            <a:r>
              <a:rPr lang="en-US" sz="4000" dirty="0"/>
              <a:t>Peritoneal </a:t>
            </a:r>
            <a:r>
              <a:rPr lang="en-US" sz="4000" dirty="0" smtClean="0"/>
              <a:t>Dialysis</a:t>
            </a:r>
            <a:endParaRPr lang="en-US" sz="4000" dirty="0"/>
          </a:p>
        </p:txBody>
      </p:sp>
    </p:spTree>
    <p:extLst>
      <p:ext uri="{BB962C8B-B14F-4D97-AF65-F5344CB8AC3E}">
        <p14:creationId xmlns:p14="http://schemas.microsoft.com/office/powerpoint/2010/main" val="2702374002"/>
      </p:ext>
    </p:extLst>
  </p:cSld>
  <p:clrMapOvr>
    <a:masterClrMapping/>
  </p:clrMapOvr>
  <p:transition>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98787050"/>
      </p:ext>
    </p:extLst>
  </p:cSld>
  <p:clrMapOvr>
    <a:masterClrMapping/>
  </p:clrMapOvr>
  <p:transition>
    <p:fad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381000" y="1412875"/>
            <a:ext cx="8382000" cy="3102388"/>
          </a:xfrm>
        </p:spPr>
        <p:txBody>
          <a:bodyPr/>
          <a:lstStyle/>
          <a:p>
            <a:r>
              <a:rPr lang="en-US" dirty="0" err="1"/>
              <a:t>Icodextrin</a:t>
            </a:r>
            <a:r>
              <a:rPr lang="en-US" dirty="0"/>
              <a:t>-containing solutions can cause falsely elevated glucose levels. In patients using </a:t>
            </a:r>
            <a:r>
              <a:rPr lang="en-US" dirty="0" err="1"/>
              <a:t>icodextrin</a:t>
            </a:r>
            <a:r>
              <a:rPr lang="en-US" dirty="0"/>
              <a:t>, blood glucose monitoring must be done with glucose-specific methods to prevent falsely elevated levels and subsequent inappropriate treatment of presumed hyperglycemia. </a:t>
            </a:r>
          </a:p>
        </p:txBody>
      </p:sp>
    </p:spTree>
    <p:extLst>
      <p:ext uri="{BB962C8B-B14F-4D97-AF65-F5344CB8AC3E}">
        <p14:creationId xmlns:p14="http://schemas.microsoft.com/office/powerpoint/2010/main" val="3536967817"/>
      </p:ext>
    </p:extLst>
  </p:cSld>
  <p:clrMapOvr>
    <a:masterClrMapping/>
  </p:clrMapOvr>
  <p:transition>
    <p:fad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Complications of PD</a:t>
            </a:r>
          </a:p>
        </p:txBody>
      </p:sp>
      <p:sp>
        <p:nvSpPr>
          <p:cNvPr id="3" name="Content Placeholder 2"/>
          <p:cNvSpPr>
            <a:spLocks noGrp="1"/>
          </p:cNvSpPr>
          <p:nvPr>
            <p:ph idx="1"/>
          </p:nvPr>
        </p:nvSpPr>
        <p:spPr>
          <a:xfrm>
            <a:off x="381000" y="1412875"/>
            <a:ext cx="8382000" cy="4038029"/>
          </a:xfrm>
        </p:spPr>
        <p:txBody>
          <a:bodyPr/>
          <a:lstStyle/>
          <a:p>
            <a:r>
              <a:rPr lang="en-US" dirty="0"/>
              <a:t>Peritonitis</a:t>
            </a:r>
          </a:p>
          <a:p>
            <a:r>
              <a:rPr lang="en-US" dirty="0"/>
              <a:t>PD catheter exit site infection and tunnel infection.</a:t>
            </a:r>
          </a:p>
          <a:p>
            <a:r>
              <a:rPr lang="en-US" dirty="0"/>
              <a:t>Catheter malfunction.</a:t>
            </a:r>
          </a:p>
          <a:p>
            <a:r>
              <a:rPr lang="en-US" dirty="0"/>
              <a:t>Hernias.</a:t>
            </a:r>
          </a:p>
          <a:p>
            <a:r>
              <a:rPr lang="en-US" dirty="0"/>
              <a:t>Fluid leaks.</a:t>
            </a:r>
          </a:p>
          <a:p>
            <a:r>
              <a:rPr lang="en-US" dirty="0"/>
              <a:t>Peritoneal membrane changes… Encapsulating peritoneal sclerosis and UF failure.</a:t>
            </a:r>
          </a:p>
        </p:txBody>
      </p:sp>
    </p:spTree>
    <p:extLst>
      <p:ext uri="{BB962C8B-B14F-4D97-AF65-F5344CB8AC3E}">
        <p14:creationId xmlns:p14="http://schemas.microsoft.com/office/powerpoint/2010/main" val="235878985"/>
      </p:ext>
    </p:extLst>
  </p:cSld>
  <p:clrMapOvr>
    <a:masterClrMapping/>
  </p:clrMapOvr>
  <p:transition>
    <p:fad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Peritonitis</a:t>
            </a:r>
          </a:p>
        </p:txBody>
      </p:sp>
      <p:sp>
        <p:nvSpPr>
          <p:cNvPr id="3" name="Content Placeholder 2"/>
          <p:cNvSpPr>
            <a:spLocks noGrp="1"/>
          </p:cNvSpPr>
          <p:nvPr>
            <p:ph idx="1"/>
          </p:nvPr>
        </p:nvSpPr>
        <p:spPr>
          <a:xfrm>
            <a:off x="381000" y="1219200"/>
            <a:ext cx="8382000" cy="3200876"/>
          </a:xfrm>
        </p:spPr>
        <p:txBody>
          <a:bodyPr/>
          <a:lstStyle/>
          <a:p>
            <a:r>
              <a:rPr lang="en-US" dirty="0"/>
              <a:t>Peritonitis remains a major complication of PD despite advances in equipment and aseptic technique. </a:t>
            </a:r>
          </a:p>
          <a:p>
            <a:r>
              <a:rPr lang="en-US" dirty="0"/>
              <a:t>Peritonitis accounts for 15% to 35% of hospital admissions for these patients and is the major cause of catheter loss and technique failure resulting in transfer to hemodialysis. </a:t>
            </a:r>
          </a:p>
        </p:txBody>
      </p:sp>
    </p:spTree>
    <p:extLst>
      <p:ext uri="{BB962C8B-B14F-4D97-AF65-F5344CB8AC3E}">
        <p14:creationId xmlns:p14="http://schemas.microsoft.com/office/powerpoint/2010/main" val="4199141507"/>
      </p:ext>
    </p:extLst>
  </p:cSld>
  <p:clrMapOvr>
    <a:masterClrMapping/>
  </p:clrMapOvr>
  <p:transition>
    <p:fad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374374" y="1600200"/>
            <a:ext cx="8382000" cy="2659190"/>
          </a:xfrm>
        </p:spPr>
        <p:txBody>
          <a:bodyPr/>
          <a:lstStyle/>
          <a:p>
            <a:r>
              <a:rPr lang="en-US" dirty="0"/>
              <a:t>Entry of bacteria into the catheter during an exchange procedure (touch contamination) is the most common source, but organisms can also track along the external surface of the catheter or migrate into the peritoneum from another abdominal viscus.</a:t>
            </a:r>
          </a:p>
        </p:txBody>
      </p:sp>
    </p:spTree>
    <p:extLst>
      <p:ext uri="{BB962C8B-B14F-4D97-AF65-F5344CB8AC3E}">
        <p14:creationId xmlns:p14="http://schemas.microsoft.com/office/powerpoint/2010/main" val="2974157546"/>
      </p:ext>
    </p:extLst>
  </p:cSld>
  <p:clrMapOvr>
    <a:masterClrMapping/>
  </p:clrMapOvr>
  <p:transition>
    <p:fad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381000" y="1066800"/>
            <a:ext cx="8382000" cy="5022914"/>
          </a:xfrm>
        </p:spPr>
        <p:txBody>
          <a:bodyPr/>
          <a:lstStyle/>
          <a:p>
            <a:pPr marL="0" indent="0">
              <a:buNone/>
            </a:pPr>
            <a:r>
              <a:rPr lang="en-US" dirty="0"/>
              <a:t>Diagnosis of peritonitis requires the presence of two of the following criteria in any combination:</a:t>
            </a:r>
          </a:p>
          <a:p>
            <a:pPr marL="0" indent="0">
              <a:buNone/>
            </a:pPr>
            <a:r>
              <a:rPr lang="en-US" dirty="0"/>
              <a:t> </a:t>
            </a:r>
          </a:p>
          <a:p>
            <a:pPr marL="514350" indent="-514350">
              <a:buAutoNum type="arabicPeriod"/>
            </a:pPr>
            <a:r>
              <a:rPr lang="en-US" dirty="0"/>
              <a:t>Organisms identified on Gram staining or</a:t>
            </a:r>
          </a:p>
          <a:p>
            <a:pPr marL="0" indent="0">
              <a:buNone/>
            </a:pPr>
            <a:r>
              <a:rPr lang="en-US" dirty="0"/>
              <a:t>subsequent culture</a:t>
            </a:r>
          </a:p>
          <a:p>
            <a:pPr marL="0" indent="0">
              <a:buNone/>
            </a:pPr>
            <a:r>
              <a:rPr lang="en-US" dirty="0"/>
              <a:t>2.  Cloudy fluid (white cell count &gt;100/mm</a:t>
            </a:r>
            <a:r>
              <a:rPr lang="en-US" baseline="30000" dirty="0"/>
              <a:t>3</a:t>
            </a:r>
            <a:r>
              <a:rPr lang="en-US" dirty="0"/>
              <a:t>; &gt;50%       neutrophils)</a:t>
            </a:r>
          </a:p>
          <a:p>
            <a:pPr marL="0" indent="0">
              <a:buNone/>
            </a:pPr>
            <a:r>
              <a:rPr lang="en-US" dirty="0"/>
              <a:t>3. Symptoms and signs of peritoneal inflammation.</a:t>
            </a:r>
          </a:p>
          <a:p>
            <a:endParaRPr lang="en-US" dirty="0"/>
          </a:p>
        </p:txBody>
      </p:sp>
    </p:spTree>
    <p:extLst>
      <p:ext uri="{BB962C8B-B14F-4D97-AF65-F5344CB8AC3E}">
        <p14:creationId xmlns:p14="http://schemas.microsoft.com/office/powerpoint/2010/main" val="1920175594"/>
      </p:ext>
    </p:extLst>
  </p:cSld>
  <p:clrMapOvr>
    <a:masterClrMapping/>
  </p:clrMapOvr>
  <p:transition>
    <p:fad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228600" y="1447800"/>
            <a:ext cx="8382000" cy="4419671"/>
          </a:xfrm>
        </p:spPr>
        <p:txBody>
          <a:bodyPr/>
          <a:lstStyle/>
          <a:p>
            <a:pPr marL="0" indent="0">
              <a:buNone/>
            </a:pPr>
            <a:r>
              <a:rPr lang="en-US" sz="4000" dirty="0"/>
              <a:t>Cloudy dialysate effluent is almost invariably present, and abdominal pain is present in about 80% to 95% of cases. Gastrointestinal symptoms, chills, and fever are present in as many as 25% of the cases, and abdominal tenderness in 75%. </a:t>
            </a:r>
          </a:p>
          <a:p>
            <a:pPr marL="0" indent="0">
              <a:buNone/>
            </a:pPr>
            <a:endParaRPr lang="en-US" dirty="0"/>
          </a:p>
        </p:txBody>
      </p:sp>
    </p:spTree>
    <p:extLst>
      <p:ext uri="{BB962C8B-B14F-4D97-AF65-F5344CB8AC3E}">
        <p14:creationId xmlns:p14="http://schemas.microsoft.com/office/powerpoint/2010/main" val="2799572716"/>
      </p:ext>
    </p:extLst>
  </p:cSld>
  <p:clrMapOvr>
    <a:masterClrMapping/>
  </p:clrMapOvr>
  <p:transition>
    <p:fade/>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381000" y="1066800"/>
            <a:ext cx="8382000" cy="4973669"/>
          </a:xfrm>
        </p:spPr>
        <p:txBody>
          <a:bodyPr/>
          <a:lstStyle/>
          <a:p>
            <a:r>
              <a:rPr lang="en-US" dirty="0"/>
              <a:t>Historically, coagulase-negative staphylococci were the most common cause of peritonitis in continuous ambulatory peritoneal dialysis (CAPD), presumably due to touch contamination or infection via the </a:t>
            </a:r>
            <a:r>
              <a:rPr lang="en-US" dirty="0" err="1"/>
              <a:t>pericatheter</a:t>
            </a:r>
            <a:r>
              <a:rPr lang="en-US" dirty="0"/>
              <a:t> route. The use of Y systems (or flush before fill) has reduced the incidence of coagulase-negative staphylococcal peritonitis, with a relative increase in the incidence of peritonitis due to </a:t>
            </a:r>
            <a:r>
              <a:rPr lang="en-US" i="1" dirty="0"/>
              <a:t>Staphylococcus aureus</a:t>
            </a:r>
            <a:r>
              <a:rPr lang="en-US" dirty="0"/>
              <a:t>.</a:t>
            </a:r>
          </a:p>
          <a:p>
            <a:endParaRPr lang="en-US" dirty="0"/>
          </a:p>
        </p:txBody>
      </p:sp>
    </p:spTree>
    <p:extLst>
      <p:ext uri="{BB962C8B-B14F-4D97-AF65-F5344CB8AC3E}">
        <p14:creationId xmlns:p14="http://schemas.microsoft.com/office/powerpoint/2010/main" val="2575010322"/>
      </p:ext>
    </p:extLst>
  </p:cSld>
  <p:clrMapOvr>
    <a:masterClrMapping/>
  </p:clrMapOvr>
  <p:transition>
    <p:fade/>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381000" y="1412875"/>
            <a:ext cx="8382000" cy="3988784"/>
          </a:xfrm>
        </p:spPr>
        <p:txBody>
          <a:bodyPr/>
          <a:lstStyle/>
          <a:p>
            <a:r>
              <a:rPr lang="en-US" dirty="0"/>
              <a:t>Initial empiric antibiotic coverage for peritoneal dialysis-associated peritonitis consists of coverage for gram-positive organisms (by vancomycin or a first-generation cephalosporin) and gram-negative organisms (by a third-generation cephalosporin or an aminoglycoside). Subsequently, the regimen should be adjusted based on culture and sensitivity data. </a:t>
            </a:r>
          </a:p>
        </p:txBody>
      </p:sp>
    </p:spTree>
    <p:extLst>
      <p:ext uri="{BB962C8B-B14F-4D97-AF65-F5344CB8AC3E}">
        <p14:creationId xmlns:p14="http://schemas.microsoft.com/office/powerpoint/2010/main" val="4182870679"/>
      </p:ext>
    </p:extLst>
  </p:cSld>
  <p:clrMapOvr>
    <a:masterClrMapping/>
  </p:clrMapOvr>
  <p:transition>
    <p:fade/>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381000" y="1412875"/>
            <a:ext cx="8382000" cy="4530471"/>
          </a:xfrm>
        </p:spPr>
        <p:txBody>
          <a:bodyPr/>
          <a:lstStyle/>
          <a:p>
            <a:r>
              <a:rPr lang="en-US" dirty="0"/>
              <a:t>Indications for catheter removal include relapsing or refractory peritonitis, refractory catheter infection, fungal or mycobacterial peritonitis, and peritonitis associated with intra-abdominal pathology. </a:t>
            </a:r>
          </a:p>
          <a:p>
            <a:r>
              <a:rPr lang="en-US" dirty="0"/>
              <a:t>Peritonitis due to multiple enteric organisms or mixed gram-negative/gram-positive organisms should raise concern for a concurrent intra-abdominal condition such as ischemic bowel or diverticular disease.</a:t>
            </a:r>
          </a:p>
        </p:txBody>
      </p:sp>
    </p:spTree>
    <p:extLst>
      <p:ext uri="{BB962C8B-B14F-4D97-AF65-F5344CB8AC3E}">
        <p14:creationId xmlns:p14="http://schemas.microsoft.com/office/powerpoint/2010/main" val="1822631740"/>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664797"/>
          </a:xfrm>
        </p:spPr>
        <p:txBody>
          <a:bodyPr/>
          <a:lstStyle/>
          <a:p>
            <a:r>
              <a:rPr lang="en-US" dirty="0" smtClean="0"/>
              <a:t>Indications for dialysis?</a:t>
            </a:r>
            <a:endParaRPr lang="en-US" dirty="0"/>
          </a:p>
        </p:txBody>
      </p:sp>
      <p:sp>
        <p:nvSpPr>
          <p:cNvPr id="3" name="Content Placeholder 2"/>
          <p:cNvSpPr>
            <a:spLocks noGrp="1"/>
          </p:cNvSpPr>
          <p:nvPr>
            <p:ph idx="1"/>
          </p:nvPr>
        </p:nvSpPr>
        <p:spPr>
          <a:xfrm>
            <a:off x="381000" y="838200"/>
            <a:ext cx="8382000" cy="7417415"/>
          </a:xfrm>
        </p:spPr>
        <p:txBody>
          <a:bodyPr/>
          <a:lstStyle/>
          <a:p>
            <a:pPr marL="742950" indent="-742950">
              <a:buAutoNum type="arabicPeriod"/>
            </a:pPr>
            <a:r>
              <a:rPr lang="en-US" sz="4000" dirty="0" smtClean="0"/>
              <a:t>CKD 5 (</a:t>
            </a:r>
            <a:r>
              <a:rPr lang="en-US" sz="4000" dirty="0" err="1" smtClean="0"/>
              <a:t>eGFR</a:t>
            </a:r>
            <a:r>
              <a:rPr lang="en-US" sz="4000" dirty="0" smtClean="0"/>
              <a:t> &lt; 15 ml/min) and uremic symptoms.</a:t>
            </a:r>
          </a:p>
          <a:p>
            <a:pPr marL="742950" indent="-742950">
              <a:buAutoNum type="arabicPeriod"/>
            </a:pPr>
            <a:r>
              <a:rPr lang="en-US" sz="4000" dirty="0" smtClean="0"/>
              <a:t>Severe hyperkalemia not responding to medical Rx.</a:t>
            </a:r>
          </a:p>
          <a:p>
            <a:pPr marL="742950" indent="-742950">
              <a:buAutoNum type="arabicPeriod"/>
            </a:pPr>
            <a:r>
              <a:rPr lang="en-US" sz="4000" dirty="0" smtClean="0"/>
              <a:t>Severe metabolic acidosis NRTM Rx.</a:t>
            </a:r>
          </a:p>
          <a:p>
            <a:pPr marL="742950" indent="-742950">
              <a:buAutoNum type="arabicPeriod"/>
            </a:pPr>
            <a:r>
              <a:rPr lang="en-US" sz="4000" dirty="0" smtClean="0"/>
              <a:t>Severe fluid overload NRTM Rx.</a:t>
            </a:r>
          </a:p>
          <a:p>
            <a:pPr marL="742950" indent="-742950">
              <a:buAutoNum type="arabicPeriod"/>
            </a:pPr>
            <a:r>
              <a:rPr lang="en-US" sz="4000" dirty="0" smtClean="0"/>
              <a:t>Uremic encephalopathy.</a:t>
            </a:r>
          </a:p>
          <a:p>
            <a:pPr marL="742950" indent="-742950">
              <a:buAutoNum type="arabicPeriod"/>
            </a:pPr>
            <a:r>
              <a:rPr lang="en-US" sz="4000" dirty="0" smtClean="0"/>
              <a:t>Uremic pericarditis.</a:t>
            </a:r>
          </a:p>
          <a:p>
            <a:pPr marL="742950" indent="-742950">
              <a:buAutoNum type="arabicPeriod"/>
            </a:pPr>
            <a:r>
              <a:rPr lang="en-US" sz="4000" dirty="0" smtClean="0"/>
              <a:t>Drug overdose.</a:t>
            </a:r>
          </a:p>
          <a:p>
            <a:pPr marL="0" indent="0">
              <a:buNone/>
            </a:pPr>
            <a:endParaRPr lang="en-US" sz="4000" dirty="0" smtClean="0"/>
          </a:p>
          <a:p>
            <a:pPr marL="0" indent="0">
              <a:buNone/>
            </a:pPr>
            <a:endParaRPr lang="en-US" sz="6000" dirty="0"/>
          </a:p>
        </p:txBody>
      </p:sp>
    </p:spTree>
    <p:extLst>
      <p:ext uri="{BB962C8B-B14F-4D97-AF65-F5344CB8AC3E}">
        <p14:creationId xmlns:p14="http://schemas.microsoft.com/office/powerpoint/2010/main" val="3821011160"/>
      </p:ext>
    </p:extLst>
  </p:cSld>
  <p:clrMapOvr>
    <a:masterClrMapping/>
  </p:clrMapOvr>
  <p:transition>
    <p:fade/>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381000" y="1412875"/>
            <a:ext cx="8382000" cy="1772793"/>
          </a:xfrm>
        </p:spPr>
        <p:txBody>
          <a:bodyPr/>
          <a:lstStyle/>
          <a:p>
            <a:r>
              <a:rPr lang="en-US" dirty="0"/>
              <a:t>Most episodes of peritoneal dialysis-associated peritonitis resolve with outpatient antibiotic treatment; overall cure rates are approximately 75 percent.</a:t>
            </a:r>
          </a:p>
        </p:txBody>
      </p:sp>
    </p:spTree>
    <p:extLst>
      <p:ext uri="{BB962C8B-B14F-4D97-AF65-F5344CB8AC3E}">
        <p14:creationId xmlns:p14="http://schemas.microsoft.com/office/powerpoint/2010/main" val="1019305362"/>
      </p:ext>
    </p:extLst>
  </p:cSld>
  <p:clrMapOvr>
    <a:masterClrMapping/>
  </p:clrMapOvr>
  <p:transition>
    <p:fade/>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DM patients on PD</a:t>
            </a:r>
          </a:p>
        </p:txBody>
      </p:sp>
      <p:sp>
        <p:nvSpPr>
          <p:cNvPr id="3" name="Content Placeholder 2"/>
          <p:cNvSpPr>
            <a:spLocks noGrp="1"/>
          </p:cNvSpPr>
          <p:nvPr>
            <p:ph idx="1"/>
          </p:nvPr>
        </p:nvSpPr>
        <p:spPr>
          <a:xfrm>
            <a:off x="381000" y="1412875"/>
            <a:ext cx="8382000" cy="2215991"/>
          </a:xfrm>
        </p:spPr>
        <p:txBody>
          <a:bodyPr/>
          <a:lstStyle/>
          <a:p>
            <a:r>
              <a:rPr lang="en-US" dirty="0"/>
              <a:t>Most DM patients will require insulin while they are on PD, even if they did not require it before PD. This partly the result of glucose absorption from the dialysate and associated weight gain. Insulin can be given via IP route or SC.</a:t>
            </a:r>
          </a:p>
        </p:txBody>
      </p:sp>
    </p:spTree>
    <p:extLst>
      <p:ext uri="{BB962C8B-B14F-4D97-AF65-F5344CB8AC3E}">
        <p14:creationId xmlns:p14="http://schemas.microsoft.com/office/powerpoint/2010/main" val="1991376459"/>
      </p:ext>
    </p:extLst>
  </p:cSld>
  <p:clrMapOvr>
    <a:masterClrMapping/>
  </p:clrMapOvr>
  <p:transition>
    <p:fade/>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Kidney Transplantation</a:t>
            </a:r>
          </a:p>
        </p:txBody>
      </p:sp>
      <p:sp>
        <p:nvSpPr>
          <p:cNvPr id="3" name="Content Placeholder 2"/>
          <p:cNvSpPr>
            <a:spLocks noGrp="1"/>
          </p:cNvSpPr>
          <p:nvPr>
            <p:ph idx="1"/>
          </p:nvPr>
        </p:nvSpPr>
        <p:spPr>
          <a:xfrm>
            <a:off x="381000" y="1412875"/>
            <a:ext cx="8382000" cy="4431983"/>
          </a:xfrm>
        </p:spPr>
        <p:txBody>
          <a:bodyPr/>
          <a:lstStyle/>
          <a:p>
            <a:r>
              <a:rPr lang="en-US" dirty="0"/>
              <a:t>Kidney transplantation is the treatment of choice for most patients with end-stage renal disease (ESRD) because it prolongs survival, improves quality of life, and is less costly than the alternative therapy of dialysis. However, only a small percentage of ESRD patients actually receive a transplant; many patients are not suitable candidates, and for those patients who are eligible, there are simply not enough organs available. </a:t>
            </a:r>
          </a:p>
        </p:txBody>
      </p:sp>
    </p:spTree>
    <p:extLst>
      <p:ext uri="{BB962C8B-B14F-4D97-AF65-F5344CB8AC3E}">
        <p14:creationId xmlns:p14="http://schemas.microsoft.com/office/powerpoint/2010/main" val="3026971974"/>
      </p:ext>
    </p:extLst>
  </p:cSld>
  <p:clrMapOvr>
    <a:masterClrMapping/>
  </p:clrMapOvr>
  <p:transition>
    <p:fade/>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994392"/>
          </a:xfrm>
        </p:spPr>
        <p:txBody>
          <a:bodyPr/>
          <a:lstStyle/>
          <a:p>
            <a:r>
              <a:rPr lang="en-US" dirty="0"/>
              <a:t>Absolute contraindications to renal transplantation include:</a:t>
            </a:r>
            <a:br>
              <a:rPr lang="en-US" dirty="0"/>
            </a:br>
            <a:endParaRPr lang="en-US" dirty="0"/>
          </a:p>
        </p:txBody>
      </p:sp>
      <p:sp>
        <p:nvSpPr>
          <p:cNvPr id="3" name="Content Placeholder 2"/>
          <p:cNvSpPr>
            <a:spLocks noGrp="1"/>
          </p:cNvSpPr>
          <p:nvPr>
            <p:ph idx="1"/>
          </p:nvPr>
        </p:nvSpPr>
        <p:spPr>
          <a:xfrm>
            <a:off x="152400" y="1676400"/>
            <a:ext cx="8382000" cy="4136517"/>
          </a:xfrm>
        </p:spPr>
        <p:txBody>
          <a:bodyPr/>
          <a:lstStyle/>
          <a:p>
            <a:r>
              <a:rPr lang="en-US" dirty="0"/>
              <a:t>Active infections.</a:t>
            </a:r>
          </a:p>
          <a:p>
            <a:r>
              <a:rPr lang="en-US" dirty="0"/>
              <a:t>Active malignancy.</a:t>
            </a:r>
          </a:p>
          <a:p>
            <a:r>
              <a:rPr lang="en-US" dirty="0"/>
              <a:t>Active substance abuse.</a:t>
            </a:r>
          </a:p>
          <a:p>
            <a:r>
              <a:rPr lang="en-US" dirty="0"/>
              <a:t>Reversible renal failure.</a:t>
            </a:r>
          </a:p>
          <a:p>
            <a:r>
              <a:rPr lang="en-US" dirty="0"/>
              <a:t>Uncontrolled psychiatric disease.</a:t>
            </a:r>
          </a:p>
          <a:p>
            <a:r>
              <a:rPr lang="en-US" dirty="0"/>
              <a:t>Documented active and ongoing treatment nonadherence.</a:t>
            </a:r>
          </a:p>
          <a:p>
            <a:r>
              <a:rPr lang="en-US" dirty="0"/>
              <a:t>A significantly shortened life expectancy. </a:t>
            </a:r>
          </a:p>
        </p:txBody>
      </p:sp>
    </p:spTree>
    <p:extLst>
      <p:ext uri="{BB962C8B-B14F-4D97-AF65-F5344CB8AC3E}">
        <p14:creationId xmlns:p14="http://schemas.microsoft.com/office/powerpoint/2010/main" val="1728743520"/>
      </p:ext>
    </p:extLst>
  </p:cSld>
  <p:clrMapOvr>
    <a:masterClrMapping/>
  </p:clrMapOvr>
  <p:transition>
    <p:fade/>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Timing of Referral</a:t>
            </a:r>
          </a:p>
        </p:txBody>
      </p:sp>
      <p:sp>
        <p:nvSpPr>
          <p:cNvPr id="3" name="Content Placeholder 2"/>
          <p:cNvSpPr>
            <a:spLocks noGrp="1"/>
          </p:cNvSpPr>
          <p:nvPr>
            <p:ph idx="1"/>
          </p:nvPr>
        </p:nvSpPr>
        <p:spPr>
          <a:xfrm>
            <a:off x="381000" y="1412875"/>
            <a:ext cx="8382000" cy="3102388"/>
          </a:xfrm>
        </p:spPr>
        <p:txBody>
          <a:bodyPr/>
          <a:lstStyle/>
          <a:p>
            <a:r>
              <a:rPr lang="en-US" dirty="0"/>
              <a:t>In the United States, the United Network for Organ Sharing (UNOS) allows listing for transplantation when a patient’s estimated glomerular filtration rate (</a:t>
            </a:r>
            <a:r>
              <a:rPr lang="en-US" dirty="0" err="1"/>
              <a:t>eGFR</a:t>
            </a:r>
            <a:r>
              <a:rPr lang="en-US" dirty="0"/>
              <a:t>) falls below 20 mL/min, whereas organizations in other countries have established stage 5 CKD (</a:t>
            </a:r>
            <a:r>
              <a:rPr lang="en-US" dirty="0" err="1"/>
              <a:t>eGFR</a:t>
            </a:r>
            <a:r>
              <a:rPr lang="en-US" dirty="0"/>
              <a:t> below 15 mL/min) as the upper limit for listing</a:t>
            </a:r>
            <a:r>
              <a:rPr lang="en-US"/>
              <a:t>. </a:t>
            </a:r>
            <a:endParaRPr lang="en-US" dirty="0"/>
          </a:p>
        </p:txBody>
      </p:sp>
    </p:spTree>
    <p:extLst>
      <p:ext uri="{BB962C8B-B14F-4D97-AF65-F5344CB8AC3E}">
        <p14:creationId xmlns:p14="http://schemas.microsoft.com/office/powerpoint/2010/main" val="2639544147"/>
      </p:ext>
    </p:extLst>
  </p:cSld>
  <p:clrMapOvr>
    <a:masterClrMapping/>
  </p:clrMapOvr>
  <p:transition>
    <p:fade/>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381000" y="1412875"/>
            <a:ext cx="8382000" cy="1785104"/>
          </a:xfrm>
        </p:spPr>
        <p:txBody>
          <a:bodyPr/>
          <a:lstStyle/>
          <a:p>
            <a:r>
              <a:rPr lang="en-US" sz="4000" dirty="0"/>
              <a:t>In Jordan… Only Living </a:t>
            </a:r>
            <a:r>
              <a:rPr lang="en-US" sz="4000"/>
              <a:t>Related Donors. </a:t>
            </a:r>
          </a:p>
          <a:p>
            <a:r>
              <a:rPr lang="en-US" sz="4000" dirty="0"/>
              <a:t>ABO and Tissue matching…</a:t>
            </a:r>
          </a:p>
        </p:txBody>
      </p:sp>
    </p:spTree>
    <p:extLst>
      <p:ext uri="{BB962C8B-B14F-4D97-AF65-F5344CB8AC3E}">
        <p14:creationId xmlns:p14="http://schemas.microsoft.com/office/powerpoint/2010/main" val="2110517149"/>
      </p:ext>
    </p:extLst>
  </p:cSld>
  <p:clrMapOvr>
    <a:masterClrMapping/>
  </p:clrMapOvr>
  <p:transition>
    <p:fade/>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0"/>
            <a:ext cx="8382000" cy="664797"/>
          </a:xfrm>
        </p:spPr>
        <p:txBody>
          <a:bodyPr/>
          <a:lstStyle/>
          <a:p>
            <a:endParaRPr lang="en-US" dirty="0"/>
          </a:p>
        </p:txBody>
      </p:sp>
      <p:sp>
        <p:nvSpPr>
          <p:cNvPr id="3" name="Content Placeholder 2"/>
          <p:cNvSpPr>
            <a:spLocks noGrp="1"/>
          </p:cNvSpPr>
          <p:nvPr>
            <p:ph idx="1"/>
          </p:nvPr>
        </p:nvSpPr>
        <p:spPr>
          <a:xfrm>
            <a:off x="152400" y="304800"/>
            <a:ext cx="8458200" cy="6487930"/>
          </a:xfrm>
        </p:spPr>
        <p:txBody>
          <a:bodyPr/>
          <a:lstStyle/>
          <a:p>
            <a:pPr marL="0" indent="0">
              <a:buNone/>
            </a:pPr>
            <a:r>
              <a:rPr lang="en-US" sz="2800" dirty="0" smtClean="0"/>
              <a:t>60 </a:t>
            </a:r>
            <a:r>
              <a:rPr lang="en-US" sz="2800" dirty="0" err="1" smtClean="0"/>
              <a:t>yo</a:t>
            </a:r>
            <a:r>
              <a:rPr lang="en-US" sz="2800" dirty="0" smtClean="0"/>
              <a:t> lady with DM &gt; 20 years, HTN &gt; 20 years, progressive diabetic nephropathy with serum Cr as of today’s clinic visit of 4.8 (</a:t>
            </a:r>
            <a:r>
              <a:rPr lang="en-US" sz="2800" dirty="0" err="1" smtClean="0"/>
              <a:t>eGFR</a:t>
            </a:r>
            <a:r>
              <a:rPr lang="en-US" sz="2800" dirty="0" smtClean="0"/>
              <a:t> around 9 ml/min). Na 138. K 4.9. HCO3 22. She still has good urine output. She denies any uremic symptoms and feels very good. She has left arm AVF placed 6 months ago and looks very good.</a:t>
            </a:r>
            <a:endParaRPr lang="en-US" sz="2800" dirty="0"/>
          </a:p>
          <a:p>
            <a:pPr marL="0" indent="0">
              <a:buNone/>
            </a:pPr>
            <a:r>
              <a:rPr lang="en-US" sz="2800" dirty="0" smtClean="0">
                <a:solidFill>
                  <a:srgbClr val="FFFF00"/>
                </a:solidFill>
              </a:rPr>
              <a:t>What is your best next step?</a:t>
            </a:r>
          </a:p>
          <a:p>
            <a:pPr marL="514350" indent="-514350">
              <a:buAutoNum type="alphaUcPeriod"/>
            </a:pPr>
            <a:r>
              <a:rPr lang="en-US" sz="2800" dirty="0" smtClean="0"/>
              <a:t>Admit to the hospital and start dialysis soon.</a:t>
            </a:r>
          </a:p>
          <a:p>
            <a:pPr marL="514350" indent="-514350">
              <a:buAutoNum type="alphaUcPeriod" startAt="2"/>
            </a:pPr>
            <a:r>
              <a:rPr lang="en-US" sz="2800" dirty="0" smtClean="0"/>
              <a:t>Since she has a good left arm AVF just call outpatient HD unit and start HD as outpatient.</a:t>
            </a:r>
          </a:p>
          <a:p>
            <a:pPr marL="514350" indent="-514350">
              <a:buAutoNum type="alphaUcPeriod" startAt="2"/>
            </a:pPr>
            <a:r>
              <a:rPr lang="en-US" sz="2800" dirty="0" smtClean="0"/>
              <a:t>Continue close outpatient follow up (monthly visit with monthly lab).</a:t>
            </a:r>
          </a:p>
          <a:p>
            <a:pPr marL="514350" indent="-514350">
              <a:buAutoNum type="alphaUcPeriod" startAt="2"/>
            </a:pPr>
            <a:r>
              <a:rPr lang="en-US" sz="2800" dirty="0" smtClean="0"/>
              <a:t>RTC every 3 months with routine lab.</a:t>
            </a:r>
          </a:p>
          <a:p>
            <a:pPr marL="514350" indent="-514350">
              <a:buAutoNum type="alphaUcPeriod" startAt="2"/>
            </a:pPr>
            <a:r>
              <a:rPr lang="en-US" sz="2800" dirty="0" smtClean="0"/>
              <a:t>Refer her for kidney biopsy.</a:t>
            </a:r>
          </a:p>
          <a:p>
            <a:pPr marL="514350" indent="-514350">
              <a:buAutoNum type="alphaUcPeriod"/>
            </a:pPr>
            <a:endParaRPr lang="en-US" dirty="0">
              <a:solidFill>
                <a:srgbClr val="FFFF00"/>
              </a:solidFill>
            </a:endParaRPr>
          </a:p>
        </p:txBody>
      </p:sp>
    </p:spTree>
    <p:extLst>
      <p:ext uri="{BB962C8B-B14F-4D97-AF65-F5344CB8AC3E}">
        <p14:creationId xmlns:p14="http://schemas.microsoft.com/office/powerpoint/2010/main" val="2192846343"/>
      </p:ext>
    </p:extLst>
  </p:cSld>
  <p:clrMapOvr>
    <a:masterClrMapping/>
  </p:clrMapOvr>
  <p:transition>
    <p:fade/>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304800" y="228600"/>
            <a:ext cx="8382000" cy="6100131"/>
          </a:xfrm>
        </p:spPr>
        <p:txBody>
          <a:bodyPr/>
          <a:lstStyle/>
          <a:p>
            <a:pPr marL="0" indent="0">
              <a:buNone/>
            </a:pPr>
            <a:r>
              <a:rPr lang="en-US" sz="2800" dirty="0" smtClean="0"/>
              <a:t>62 </a:t>
            </a:r>
            <a:r>
              <a:rPr lang="en-US" sz="2800" dirty="0" err="1" smtClean="0"/>
              <a:t>yo</a:t>
            </a:r>
            <a:r>
              <a:rPr lang="en-US" sz="2800" dirty="0" smtClean="0"/>
              <a:t> man with DM &gt; 15 years, HTN &gt; 15 years, progressive CKD secondary to DM + HTN presented for regular follow up visit. Cr is 5.2 (</a:t>
            </a:r>
            <a:r>
              <a:rPr lang="en-US" sz="2800" dirty="0" err="1" smtClean="0"/>
              <a:t>eGFR</a:t>
            </a:r>
            <a:r>
              <a:rPr lang="en-US" sz="2800" dirty="0" smtClean="0"/>
              <a:t> 7 ml/min). K is 5.2. HCO3 18. He complains of metallic taste, weakness and weight loss. He has left arm AVF in place placed 4 months ago and looks very good.</a:t>
            </a:r>
          </a:p>
          <a:p>
            <a:pPr marL="0" indent="0">
              <a:buNone/>
            </a:pPr>
            <a:r>
              <a:rPr lang="en-US" sz="2800" dirty="0" smtClean="0">
                <a:solidFill>
                  <a:srgbClr val="FFFF00"/>
                </a:solidFill>
              </a:rPr>
              <a:t>What is the best next step?</a:t>
            </a:r>
          </a:p>
          <a:p>
            <a:pPr marL="514350" indent="-514350">
              <a:buAutoNum type="alphaUcPeriod"/>
            </a:pPr>
            <a:r>
              <a:rPr lang="en-US" sz="2800" dirty="0" smtClean="0"/>
              <a:t>Refer to the ER.</a:t>
            </a:r>
            <a:endParaRPr lang="en-US" sz="2800" dirty="0" smtClean="0"/>
          </a:p>
          <a:p>
            <a:pPr marL="514350" indent="-514350">
              <a:buAutoNum type="alphaUcPeriod"/>
            </a:pPr>
            <a:r>
              <a:rPr lang="en-US" sz="2800" dirty="0" smtClean="0"/>
              <a:t>Arrange to start </a:t>
            </a:r>
            <a:r>
              <a:rPr lang="en-US" sz="2800" smtClean="0"/>
              <a:t>HD ASAP</a:t>
            </a:r>
            <a:r>
              <a:rPr lang="en-US" sz="2800" dirty="0" smtClean="0"/>
              <a:t>.</a:t>
            </a:r>
          </a:p>
          <a:p>
            <a:pPr marL="514350" indent="-514350">
              <a:buAutoNum type="alphaUcPeriod"/>
            </a:pPr>
            <a:r>
              <a:rPr lang="en-US" sz="2800" dirty="0" smtClean="0"/>
              <a:t>No urgent indications to start HD so continue monthly follow up visit.</a:t>
            </a:r>
          </a:p>
          <a:p>
            <a:pPr marL="514350" indent="-514350">
              <a:buAutoNum type="alphaUcPeriod"/>
            </a:pPr>
            <a:r>
              <a:rPr lang="en-US" sz="2800" dirty="0" smtClean="0"/>
              <a:t>Refer for kidney biopsy and eye exam.</a:t>
            </a:r>
          </a:p>
          <a:p>
            <a:pPr marL="514350" indent="-514350">
              <a:buAutoNum type="alphaUcPeriod"/>
            </a:pPr>
            <a:r>
              <a:rPr lang="en-US" sz="2800" dirty="0" smtClean="0"/>
              <a:t>RTC every 3 months with routine lab.</a:t>
            </a:r>
          </a:p>
          <a:p>
            <a:pPr marL="514350" indent="-514350">
              <a:buAutoNum type="alphaUcPeriod"/>
            </a:pPr>
            <a:endParaRPr lang="en-US" dirty="0">
              <a:solidFill>
                <a:srgbClr val="FFFF00"/>
              </a:solidFill>
            </a:endParaRPr>
          </a:p>
        </p:txBody>
      </p:sp>
    </p:spTree>
    <p:extLst>
      <p:ext uri="{BB962C8B-B14F-4D97-AF65-F5344CB8AC3E}">
        <p14:creationId xmlns:p14="http://schemas.microsoft.com/office/powerpoint/2010/main" val="3699440944"/>
      </p:ext>
    </p:extLst>
  </p:cSld>
  <p:clrMapOvr>
    <a:masterClrMapping/>
  </p:clrMapOvr>
  <p:transition>
    <p:fade/>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304800" y="838200"/>
            <a:ext cx="8382000" cy="4936736"/>
          </a:xfrm>
        </p:spPr>
        <p:txBody>
          <a:bodyPr/>
          <a:lstStyle/>
          <a:p>
            <a:pPr marL="0" indent="0">
              <a:buNone/>
            </a:pPr>
            <a:r>
              <a:rPr lang="en-US" sz="2800" dirty="0" smtClean="0"/>
              <a:t>35 </a:t>
            </a:r>
            <a:r>
              <a:rPr lang="en-US" sz="2800" dirty="0" err="1" smtClean="0"/>
              <a:t>yo</a:t>
            </a:r>
            <a:r>
              <a:rPr lang="en-US" sz="2800" dirty="0" smtClean="0"/>
              <a:t> man with ESRD on PD presented to the ER c/o RLQ abdominal pain and nausea for 2 days. PD fluid is clear. PD fluid cell count  showed 30 WBCs. </a:t>
            </a:r>
            <a:endParaRPr lang="en-US" sz="2800" dirty="0"/>
          </a:p>
          <a:p>
            <a:pPr marL="0" indent="0">
              <a:buNone/>
            </a:pPr>
            <a:r>
              <a:rPr lang="en-US" sz="2800" dirty="0" smtClean="0">
                <a:solidFill>
                  <a:srgbClr val="FFFF00"/>
                </a:solidFill>
              </a:rPr>
              <a:t>What is the best next step?</a:t>
            </a:r>
          </a:p>
          <a:p>
            <a:pPr marL="514350" indent="-514350">
              <a:buAutoNum type="alphaUcPeriod"/>
            </a:pPr>
            <a:r>
              <a:rPr lang="en-US" sz="2800" dirty="0" smtClean="0"/>
              <a:t>Admit for IV antibiotics for presumed peritonitis.</a:t>
            </a:r>
          </a:p>
          <a:p>
            <a:pPr marL="514350" indent="-514350">
              <a:buAutoNum type="alphaUcPeriod"/>
            </a:pPr>
            <a:r>
              <a:rPr lang="en-US" sz="2800" dirty="0" smtClean="0"/>
              <a:t>D/C home on IP antibiotics after arranging with PD nurse.</a:t>
            </a:r>
          </a:p>
          <a:p>
            <a:pPr marL="514350" indent="-514350">
              <a:buAutoNum type="alphaUcPeriod"/>
            </a:pPr>
            <a:r>
              <a:rPr lang="en-US" sz="2800" dirty="0" smtClean="0"/>
              <a:t>D/C home on oral </a:t>
            </a:r>
            <a:r>
              <a:rPr lang="en-US" sz="2800" dirty="0" err="1" smtClean="0"/>
              <a:t>antibioitcs</a:t>
            </a:r>
            <a:r>
              <a:rPr lang="en-US" sz="2800" dirty="0" smtClean="0"/>
              <a:t>.</a:t>
            </a:r>
          </a:p>
          <a:p>
            <a:pPr marL="514350" indent="-514350">
              <a:buAutoNum type="alphaUcPeriod"/>
            </a:pPr>
            <a:r>
              <a:rPr lang="en-US" sz="2800" dirty="0" smtClean="0"/>
              <a:t>D/C home on NSAIDs</a:t>
            </a:r>
          </a:p>
          <a:p>
            <a:pPr marL="514350" indent="-514350">
              <a:buAutoNum type="alphaUcPeriod"/>
            </a:pPr>
            <a:r>
              <a:rPr lang="en-US" sz="2800" dirty="0" smtClean="0"/>
              <a:t>Rule out other etiologies for his presentation.</a:t>
            </a:r>
          </a:p>
          <a:p>
            <a:pPr marL="514350" indent="-514350">
              <a:buAutoNum type="alphaUcPeriod"/>
            </a:pPr>
            <a:endParaRPr lang="en-US" dirty="0">
              <a:solidFill>
                <a:srgbClr val="FFFF00"/>
              </a:solidFill>
            </a:endParaRPr>
          </a:p>
        </p:txBody>
      </p:sp>
    </p:spTree>
    <p:extLst>
      <p:ext uri="{BB962C8B-B14F-4D97-AF65-F5344CB8AC3E}">
        <p14:creationId xmlns:p14="http://schemas.microsoft.com/office/powerpoint/2010/main" val="3282682325"/>
      </p:ext>
    </p:extLst>
  </p:cSld>
  <p:clrMapOvr>
    <a:masterClrMapping/>
  </p:clrMapOvr>
  <p:transition>
    <p:fade/>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381000" y="1412875"/>
            <a:ext cx="8382000" cy="4395049"/>
          </a:xfrm>
        </p:spPr>
        <p:txBody>
          <a:bodyPr/>
          <a:lstStyle/>
          <a:p>
            <a:pPr marL="0" indent="0">
              <a:buNone/>
            </a:pPr>
            <a:r>
              <a:rPr lang="en-US" sz="2800" dirty="0" smtClean="0"/>
              <a:t>70 </a:t>
            </a:r>
            <a:r>
              <a:rPr lang="en-US" sz="2800" dirty="0" err="1" smtClean="0"/>
              <a:t>yo</a:t>
            </a:r>
            <a:r>
              <a:rPr lang="en-US" sz="2800" dirty="0" smtClean="0"/>
              <a:t> man presented to the ER c/o fever, chills and SOB for one week. CXR showed bilateral pneumonia. BP is 100/60 (baseline around 140s-150s/80s-90s). Lab showed Cr of 5.0. K 7.0. EKG showed hyper-acute T waves. </a:t>
            </a:r>
            <a:endParaRPr lang="en-US" sz="2800" dirty="0"/>
          </a:p>
          <a:p>
            <a:pPr marL="0" indent="0">
              <a:buNone/>
            </a:pPr>
            <a:r>
              <a:rPr lang="en-US" sz="2800" dirty="0" smtClean="0">
                <a:solidFill>
                  <a:srgbClr val="FFFF00"/>
                </a:solidFill>
              </a:rPr>
              <a:t>What is the best next step?</a:t>
            </a:r>
          </a:p>
          <a:p>
            <a:pPr marL="514350" indent="-514350">
              <a:buAutoNum type="alphaUcPeriod"/>
            </a:pPr>
            <a:r>
              <a:rPr lang="en-US" sz="2800" dirty="0" smtClean="0"/>
              <a:t>IV calcium gluconate.</a:t>
            </a:r>
          </a:p>
          <a:p>
            <a:pPr marL="514350" indent="-514350">
              <a:buAutoNum type="alphaUcPeriod"/>
            </a:pPr>
            <a:r>
              <a:rPr lang="en-US" sz="2800" dirty="0" smtClean="0"/>
              <a:t>PO </a:t>
            </a:r>
            <a:r>
              <a:rPr lang="en-US" sz="2800" dirty="0" err="1" smtClean="0"/>
              <a:t>kayexalate</a:t>
            </a:r>
            <a:r>
              <a:rPr lang="en-US" sz="2800" dirty="0" smtClean="0"/>
              <a:t>.</a:t>
            </a:r>
          </a:p>
          <a:p>
            <a:pPr marL="514350" indent="-514350">
              <a:buAutoNum type="alphaUcPeriod"/>
            </a:pPr>
            <a:r>
              <a:rPr lang="en-US" sz="2800" dirty="0" smtClean="0"/>
              <a:t>IV furosemide</a:t>
            </a:r>
          </a:p>
          <a:p>
            <a:pPr marL="514350" indent="-514350">
              <a:buAutoNum type="alphaUcPeriod"/>
            </a:pPr>
            <a:r>
              <a:rPr lang="en-US" sz="2800" dirty="0" smtClean="0"/>
              <a:t>Arrange for HD catheter placement then dialysis.</a:t>
            </a:r>
          </a:p>
          <a:p>
            <a:pPr marL="514350" indent="-514350">
              <a:buAutoNum type="alphaUcPeriod"/>
            </a:pPr>
            <a:r>
              <a:rPr lang="en-US" sz="2800" dirty="0" smtClean="0"/>
              <a:t>IV antibiotics.</a:t>
            </a:r>
            <a:endParaRPr lang="en-US" sz="2800" dirty="0"/>
          </a:p>
        </p:txBody>
      </p:sp>
    </p:spTree>
    <p:extLst>
      <p:ext uri="{BB962C8B-B14F-4D97-AF65-F5344CB8AC3E}">
        <p14:creationId xmlns:p14="http://schemas.microsoft.com/office/powerpoint/2010/main" val="3804683059"/>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Hemodialysis</a:t>
            </a:r>
          </a:p>
        </p:txBody>
      </p:sp>
      <p:sp>
        <p:nvSpPr>
          <p:cNvPr id="3" name="Content Placeholder 2"/>
          <p:cNvSpPr>
            <a:spLocks noGrp="1"/>
          </p:cNvSpPr>
          <p:nvPr>
            <p:ph idx="1"/>
          </p:nvPr>
        </p:nvSpPr>
        <p:spPr>
          <a:xfrm>
            <a:off x="381000" y="1412875"/>
            <a:ext cx="8382000" cy="4431983"/>
          </a:xfrm>
        </p:spPr>
        <p:txBody>
          <a:bodyPr/>
          <a:lstStyle/>
          <a:p>
            <a:r>
              <a:rPr lang="en-US" sz="4000" dirty="0"/>
              <a:t>Hemodialysis is an extracorporeal therapy that is prescribed to reduce the signs and symptoms of uremia and to replace</a:t>
            </a:r>
            <a:r>
              <a:rPr lang="en-US" sz="4000" dirty="0">
                <a:solidFill>
                  <a:srgbClr val="FFFF00"/>
                </a:solidFill>
              </a:rPr>
              <a:t> partially </a:t>
            </a:r>
            <a:r>
              <a:rPr lang="en-US" sz="4000" dirty="0"/>
              <a:t>a number of the key functions of the kidneys when kidney function is no longer sufficient to maintain the patient’s well-being or life. </a:t>
            </a:r>
          </a:p>
        </p:txBody>
      </p:sp>
    </p:spTree>
    <p:extLst>
      <p:ext uri="{BB962C8B-B14F-4D97-AF65-F5344CB8AC3E}">
        <p14:creationId xmlns:p14="http://schemas.microsoft.com/office/powerpoint/2010/main" val="1092378838"/>
      </p:ext>
    </p:extLst>
  </p:cSld>
  <p:clrMapOvr>
    <a:masterClrMapping/>
  </p:clrMapOvr>
  <p:transition>
    <p:fade/>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304800" y="914400"/>
            <a:ext cx="8382000" cy="4007251"/>
          </a:xfrm>
        </p:spPr>
        <p:txBody>
          <a:bodyPr/>
          <a:lstStyle/>
          <a:p>
            <a:pPr marL="0" indent="0">
              <a:buNone/>
            </a:pPr>
            <a:r>
              <a:rPr lang="en-US" sz="2800" dirty="0" smtClean="0"/>
              <a:t>65 </a:t>
            </a:r>
            <a:r>
              <a:rPr lang="en-US" sz="2800" dirty="0" err="1" smtClean="0"/>
              <a:t>yo</a:t>
            </a:r>
            <a:r>
              <a:rPr lang="en-US" sz="2800" dirty="0" smtClean="0"/>
              <a:t> with ESRD on HD, DM &gt; 20 years, HTN &gt; 20 years. He was found dead this morning in his bed. Last HD was 2 days ago.</a:t>
            </a:r>
          </a:p>
          <a:p>
            <a:pPr marL="0" indent="0">
              <a:buNone/>
            </a:pPr>
            <a:r>
              <a:rPr lang="en-US" sz="2800" dirty="0" smtClean="0">
                <a:solidFill>
                  <a:srgbClr val="FFC000"/>
                </a:solidFill>
              </a:rPr>
              <a:t>What is the most likely cause of his death?</a:t>
            </a:r>
          </a:p>
          <a:p>
            <a:pPr marL="514350" indent="-514350">
              <a:buAutoNum type="alphaUcPeriod"/>
            </a:pPr>
            <a:r>
              <a:rPr lang="en-US" sz="2800" dirty="0" smtClean="0"/>
              <a:t>Hyperkalemia.</a:t>
            </a:r>
          </a:p>
          <a:p>
            <a:pPr marL="514350" indent="-514350">
              <a:buAutoNum type="alphaUcPeriod"/>
            </a:pPr>
            <a:r>
              <a:rPr lang="en-US" sz="2800" dirty="0" smtClean="0"/>
              <a:t>Pulmonary edema.</a:t>
            </a:r>
          </a:p>
          <a:p>
            <a:pPr marL="514350" indent="-514350">
              <a:buAutoNum type="alphaUcPeriod"/>
            </a:pPr>
            <a:r>
              <a:rPr lang="en-US" sz="2800" dirty="0" smtClean="0"/>
              <a:t>Acute MI.</a:t>
            </a:r>
          </a:p>
          <a:p>
            <a:pPr marL="514350" indent="-514350">
              <a:buAutoNum type="alphaUcPeriod"/>
            </a:pPr>
            <a:r>
              <a:rPr lang="en-US" sz="2800" dirty="0" smtClean="0"/>
              <a:t>DKA.</a:t>
            </a:r>
          </a:p>
          <a:p>
            <a:pPr marL="514350" indent="-514350">
              <a:buAutoNum type="alphaUcPeriod"/>
            </a:pPr>
            <a:r>
              <a:rPr lang="en-US" sz="2800" dirty="0" smtClean="0"/>
              <a:t>Uremic pericarditis.</a:t>
            </a:r>
            <a:endParaRPr lang="en-US" sz="2800" dirty="0"/>
          </a:p>
        </p:txBody>
      </p:sp>
    </p:spTree>
    <p:extLst>
      <p:ext uri="{BB962C8B-B14F-4D97-AF65-F5344CB8AC3E}">
        <p14:creationId xmlns:p14="http://schemas.microsoft.com/office/powerpoint/2010/main" val="2407300250"/>
      </p:ext>
    </p:extLst>
  </p:cSld>
  <p:clrMapOvr>
    <a:masterClrMapping/>
  </p:clrMapOvr>
  <p:transition>
    <p:fade/>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381000" y="1412875"/>
            <a:ext cx="8382000" cy="997196"/>
          </a:xfrm>
        </p:spPr>
        <p:txBody>
          <a:bodyPr/>
          <a:lstStyle/>
          <a:p>
            <a:pPr marL="0" indent="0">
              <a:buNone/>
            </a:pPr>
            <a:r>
              <a:rPr lang="en-US" sz="7200" dirty="0" smtClean="0">
                <a:solidFill>
                  <a:srgbClr val="FFFF00"/>
                </a:solidFill>
                <a:sym typeface="Wingdings" panose="05000000000000000000" pitchFamily="2" charset="2"/>
              </a:rPr>
              <a:t>Questions??</a:t>
            </a:r>
          </a:p>
        </p:txBody>
      </p:sp>
    </p:spTree>
    <p:extLst>
      <p:ext uri="{BB962C8B-B14F-4D97-AF65-F5344CB8AC3E}">
        <p14:creationId xmlns:p14="http://schemas.microsoft.com/office/powerpoint/2010/main" val="2585007520"/>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81000" y="457200"/>
            <a:ext cx="8382000" cy="6019800"/>
          </a:xfrm>
        </p:spPr>
      </p:pic>
    </p:spTree>
    <p:extLst>
      <p:ext uri="{BB962C8B-B14F-4D97-AF65-F5344CB8AC3E}">
        <p14:creationId xmlns:p14="http://schemas.microsoft.com/office/powerpoint/2010/main" val="1271078982"/>
      </p:ext>
    </p:extLst>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52400" y="894984"/>
            <a:ext cx="8991600" cy="4819781"/>
          </a:xfrm>
        </p:spPr>
        <p:txBody>
          <a:bodyPr/>
          <a:lstStyle/>
          <a:p>
            <a:pPr marL="0" indent="0">
              <a:buNone/>
            </a:pPr>
            <a:r>
              <a:rPr lang="en-US" sz="3600" dirty="0"/>
              <a:t>Hemodialysis used in the treatment of ESRD is effective in:</a:t>
            </a:r>
          </a:p>
          <a:p>
            <a:pPr marL="0" indent="0">
              <a:buNone/>
            </a:pPr>
            <a:r>
              <a:rPr lang="en-US" sz="3600" dirty="0"/>
              <a:t>(a) Reducing the concentration of uremic </a:t>
            </a:r>
            <a:r>
              <a:rPr lang="en-US" sz="3600" dirty="0" smtClean="0"/>
              <a:t>toxins.</a:t>
            </a:r>
            <a:endParaRPr lang="en-US" sz="3600" dirty="0"/>
          </a:p>
          <a:p>
            <a:pPr marL="0" indent="0">
              <a:buNone/>
            </a:pPr>
            <a:r>
              <a:rPr lang="en-US" sz="3600" dirty="0"/>
              <a:t>(b) Reducing excess fluid volume by </a:t>
            </a:r>
            <a:r>
              <a:rPr lang="en-US" sz="3600" dirty="0" smtClean="0"/>
              <a:t>ultrafiltration. </a:t>
            </a:r>
            <a:r>
              <a:rPr lang="en-US" sz="3600" dirty="0" smtClean="0">
                <a:solidFill>
                  <a:srgbClr val="FFC000"/>
                </a:solidFill>
              </a:rPr>
              <a:t>Remember most dialysis patients do not urinate!!!</a:t>
            </a:r>
            <a:endParaRPr lang="en-US" sz="3600" dirty="0">
              <a:solidFill>
                <a:srgbClr val="FFC000"/>
              </a:solidFill>
            </a:endParaRPr>
          </a:p>
          <a:p>
            <a:pPr marL="0" indent="0">
              <a:buNone/>
            </a:pPr>
            <a:r>
              <a:rPr lang="en-US" sz="3600" dirty="0"/>
              <a:t>(c) Correcting some of the metabolic abnormalities, such as acidosis and </a:t>
            </a:r>
            <a:r>
              <a:rPr lang="en-US" sz="3600" dirty="0" smtClean="0"/>
              <a:t>hyperkalemia. </a:t>
            </a:r>
            <a:endParaRPr lang="en-US" sz="3600" dirty="0"/>
          </a:p>
        </p:txBody>
      </p:sp>
    </p:spTree>
    <p:extLst>
      <p:ext uri="{BB962C8B-B14F-4D97-AF65-F5344CB8AC3E}">
        <p14:creationId xmlns:p14="http://schemas.microsoft.com/office/powerpoint/2010/main" val="431087467"/>
      </p:ext>
    </p:extLst>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99448902"/>
      </p:ext>
    </p:extLst>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7988359"/>
      </p:ext>
    </p:extLst>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Vascular access</a:t>
            </a:r>
          </a:p>
        </p:txBody>
      </p:sp>
      <p:sp>
        <p:nvSpPr>
          <p:cNvPr id="3" name="Content Placeholder 2"/>
          <p:cNvSpPr>
            <a:spLocks noGrp="1"/>
          </p:cNvSpPr>
          <p:nvPr>
            <p:ph idx="1"/>
          </p:nvPr>
        </p:nvSpPr>
        <p:spPr>
          <a:xfrm>
            <a:off x="381000" y="1412875"/>
            <a:ext cx="8382000" cy="1526572"/>
          </a:xfrm>
        </p:spPr>
        <p:txBody>
          <a:bodyPr/>
          <a:lstStyle/>
          <a:p>
            <a:r>
              <a:rPr lang="en-US" dirty="0"/>
              <a:t>AV fistula is the best access</a:t>
            </a:r>
            <a:r>
              <a:rPr lang="en-US" dirty="0" smtClean="0"/>
              <a:t>!</a:t>
            </a:r>
          </a:p>
          <a:p>
            <a:r>
              <a:rPr lang="en-US" dirty="0" smtClean="0"/>
              <a:t>AVG is second.</a:t>
            </a:r>
            <a:endParaRPr lang="en-US" dirty="0"/>
          </a:p>
          <a:p>
            <a:r>
              <a:rPr lang="en-US" dirty="0" smtClean="0"/>
              <a:t>Hemodialysis catheters</a:t>
            </a:r>
            <a:r>
              <a:rPr lang="en-US" dirty="0"/>
              <a:t>… </a:t>
            </a:r>
            <a:r>
              <a:rPr lang="en-US" dirty="0" smtClean="0"/>
              <a:t>Only if you </a:t>
            </a:r>
            <a:r>
              <a:rPr lang="en-US" dirty="0"/>
              <a:t>have to!</a:t>
            </a:r>
          </a:p>
        </p:txBody>
      </p:sp>
    </p:spTree>
    <p:extLst>
      <p:ext uri="{BB962C8B-B14F-4D97-AF65-F5344CB8AC3E}">
        <p14:creationId xmlns:p14="http://schemas.microsoft.com/office/powerpoint/2010/main" val="2028048997"/>
      </p:ext>
    </p:extLst>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1_Green_Swirls_Template_Segoe_TP10286742">
  <a:themeElements>
    <a:clrScheme name="Green Template-Template">
      <a:dk1>
        <a:srgbClr val="000000"/>
      </a:dk1>
      <a:lt1>
        <a:srgbClr val="FFFFFF"/>
      </a:lt1>
      <a:dk2>
        <a:srgbClr val="1F7335"/>
      </a:dk2>
      <a:lt2>
        <a:srgbClr val="C4FF89"/>
      </a:lt2>
      <a:accent1>
        <a:srgbClr val="FFC000"/>
      </a:accent1>
      <a:accent2>
        <a:srgbClr val="3497AE"/>
      </a:accent2>
      <a:accent3>
        <a:srgbClr val="DF8045"/>
      </a:accent3>
      <a:accent4>
        <a:srgbClr val="7DCC2E"/>
      </a:accent4>
      <a:accent5>
        <a:srgbClr val="FF9929"/>
      </a:accent5>
      <a:accent6>
        <a:srgbClr val="7D3DA1"/>
      </a:accent6>
      <a:hlink>
        <a:srgbClr val="F0ED7B"/>
      </a:hlink>
      <a:folHlink>
        <a:srgbClr val="F3EB4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3A463396-7DAC-4B7F-8764-DBF66DCA06F3}">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Sample presentation slides (Green swirls design)</Template>
  <TotalTime>230</TotalTime>
  <Words>1636</Words>
  <Application>Microsoft Office PowerPoint</Application>
  <PresentationFormat>On-screen Show (4:3)</PresentationFormat>
  <Paragraphs>117</Paragraphs>
  <Slides>41</Slides>
  <Notes>1</Notes>
  <HiddenSlides>0</HiddenSlides>
  <MMClips>0</MMClips>
  <ScaleCrop>false</ScaleCrop>
  <HeadingPairs>
    <vt:vector size="4" baseType="variant">
      <vt:variant>
        <vt:lpstr>Theme</vt:lpstr>
      </vt:variant>
      <vt:variant>
        <vt:i4>2</vt:i4>
      </vt:variant>
      <vt:variant>
        <vt:lpstr>Slide Titles</vt:lpstr>
      </vt:variant>
      <vt:variant>
        <vt:i4>41</vt:i4>
      </vt:variant>
    </vt:vector>
  </HeadingPairs>
  <TitlesOfParts>
    <vt:vector size="43" baseType="lpstr">
      <vt:lpstr>1_Green_Swirls_Template_Segoe_TP10286742</vt:lpstr>
      <vt:lpstr>White with Courier font for code slides</vt:lpstr>
      <vt:lpstr>   Renal Replacement Therapies</vt:lpstr>
      <vt:lpstr>PowerPoint Presentation</vt:lpstr>
      <vt:lpstr>Indications for dialysis?</vt:lpstr>
      <vt:lpstr>Hemodialysis</vt:lpstr>
      <vt:lpstr>PowerPoint Presentation</vt:lpstr>
      <vt:lpstr>PowerPoint Presentation</vt:lpstr>
      <vt:lpstr>PowerPoint Presentation</vt:lpstr>
      <vt:lpstr>PowerPoint Presentation</vt:lpstr>
      <vt:lpstr>Vascular access</vt:lpstr>
      <vt:lpstr>                             AVF</vt:lpstr>
      <vt:lpstr>                              AVG</vt:lpstr>
      <vt:lpstr>Hemodialysis catheter</vt:lpstr>
      <vt:lpstr>PowerPoint Presentation</vt:lpstr>
      <vt:lpstr>Peritoneal Dialysis</vt:lpstr>
      <vt:lpstr>PowerPoint Presentation</vt:lpstr>
      <vt:lpstr>Types of Peritoneal Dialysis</vt:lpstr>
      <vt:lpstr>Peritoneal Dialysis Solutions</vt:lpstr>
      <vt:lpstr>PowerPoint Presentation</vt:lpstr>
      <vt:lpstr>PowerPoint Presentation</vt:lpstr>
      <vt:lpstr>PowerPoint Presentation</vt:lpstr>
      <vt:lpstr>PowerPoint Presentation</vt:lpstr>
      <vt:lpstr>Complications of PD</vt:lpstr>
      <vt:lpstr>Peritonitis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DM patients on PD</vt:lpstr>
      <vt:lpstr>Kidney Transplantation</vt:lpstr>
      <vt:lpstr>Absolute contraindications to renal transplantation include: </vt:lpstr>
      <vt:lpstr>Timing of Referral</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Renal Replacement Therapies</dc:title>
  <dc:creator>Hussein</dc:creator>
  <cp:keywords/>
  <cp:lastModifiedBy>Hussein</cp:lastModifiedBy>
  <cp:revision>37</cp:revision>
  <dcterms:created xsi:type="dcterms:W3CDTF">2016-09-23T04:35:15Z</dcterms:created>
  <dcterms:modified xsi:type="dcterms:W3CDTF">2017-04-29T18:32:11Z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TC102867429990</vt:lpwstr>
  </property>
</Properties>
</file>