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13" r:id="rId3"/>
  </p:sldMasterIdLst>
  <p:notesMasterIdLst>
    <p:notesMasterId r:id="rId48"/>
  </p:notesMasterIdLst>
  <p:sldIdLst>
    <p:sldId id="347" r:id="rId4"/>
    <p:sldId id="256" r:id="rId5"/>
    <p:sldId id="257" r:id="rId6"/>
    <p:sldId id="259" r:id="rId7"/>
    <p:sldId id="328" r:id="rId8"/>
    <p:sldId id="329" r:id="rId9"/>
    <p:sldId id="311" r:id="rId10"/>
    <p:sldId id="312" r:id="rId11"/>
    <p:sldId id="307" r:id="rId12"/>
    <p:sldId id="260" r:id="rId13"/>
    <p:sldId id="261" r:id="rId14"/>
    <p:sldId id="335" r:id="rId15"/>
    <p:sldId id="262" r:id="rId16"/>
    <p:sldId id="313" r:id="rId17"/>
    <p:sldId id="263" r:id="rId18"/>
    <p:sldId id="324" r:id="rId19"/>
    <p:sldId id="326" r:id="rId20"/>
    <p:sldId id="325" r:id="rId21"/>
    <p:sldId id="337" r:id="rId22"/>
    <p:sldId id="338" r:id="rId23"/>
    <p:sldId id="265" r:id="rId24"/>
    <p:sldId id="342" r:id="rId25"/>
    <p:sldId id="341" r:id="rId26"/>
    <p:sldId id="315" r:id="rId27"/>
    <p:sldId id="333" r:id="rId28"/>
    <p:sldId id="269" r:id="rId29"/>
    <p:sldId id="270" r:id="rId30"/>
    <p:sldId id="272" r:id="rId31"/>
    <p:sldId id="336" r:id="rId32"/>
    <p:sldId id="264" r:id="rId33"/>
    <p:sldId id="317" r:id="rId34"/>
    <p:sldId id="334" r:id="rId35"/>
    <p:sldId id="343" r:id="rId36"/>
    <p:sldId id="318" r:id="rId37"/>
    <p:sldId id="322" r:id="rId38"/>
    <p:sldId id="319" r:id="rId39"/>
    <p:sldId id="320" r:id="rId40"/>
    <p:sldId id="281" r:id="rId41"/>
    <p:sldId id="323" r:id="rId42"/>
    <p:sldId id="339" r:id="rId43"/>
    <p:sldId id="340" r:id="rId44"/>
    <p:sldId id="344" r:id="rId45"/>
    <p:sldId id="345" r:id="rId46"/>
    <p:sldId id="346" r:id="rId47"/>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822E"/>
    <a:srgbClr val="139D37"/>
    <a:srgbClr val="2296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79" autoAdjust="0"/>
    <p:restoredTop sz="94660"/>
  </p:normalViewPr>
  <p:slideViewPr>
    <p:cSldViewPr snapToGrid="0">
      <p:cViewPr>
        <p:scale>
          <a:sx n="69" d="100"/>
          <a:sy n="69" d="100"/>
        </p:scale>
        <p:origin x="25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2.wmf"/><Relationship Id="rId1" Type="http://schemas.openxmlformats.org/officeDocument/2006/relationships/image" Target="../media/image24.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D4FD92D8-9FFD-445F-9ADA-033FD9B1743C}" type="datetimeFigureOut">
              <a:rPr lang="en-US" smtClean="0"/>
              <a:pPr/>
              <a:t>2/12/2015</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D9992062-D98F-4B71-9FFF-D244DBF88C88}" type="slidenum">
              <a:rPr lang="en-US" smtClean="0"/>
              <a:pPr/>
              <a:t>‹#›</a:t>
            </a:fld>
            <a:endParaRPr lang="en-US"/>
          </a:p>
        </p:txBody>
      </p:sp>
    </p:spTree>
    <p:extLst>
      <p:ext uri="{BB962C8B-B14F-4D97-AF65-F5344CB8AC3E}">
        <p14:creationId xmlns:p14="http://schemas.microsoft.com/office/powerpoint/2010/main" xmlns="" val="352122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F0536B-AA45-43F8-B7F9-BD9B693D4791}" type="slidenum">
              <a:rPr lang="ar-SA" altLang="en-US" smtClean="0"/>
              <a:pPr>
                <a:defRPr/>
              </a:pPr>
              <a:t>11</a:t>
            </a:fld>
            <a:endParaRPr lang="en-US" altLang="en-US"/>
          </a:p>
        </p:txBody>
      </p:sp>
    </p:spTree>
    <p:extLst>
      <p:ext uri="{BB962C8B-B14F-4D97-AF65-F5344CB8AC3E}">
        <p14:creationId xmlns:p14="http://schemas.microsoft.com/office/powerpoint/2010/main" xmlns="" val="229291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959FAE-8F9D-4017-97AC-14DD58333904}"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387088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959FAE-8F9D-4017-97AC-14DD58333904}"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329440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59FAE-8F9D-4017-97AC-14DD58333904}"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302354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p:spPr>
        <p:txBody>
          <a:bodyPr/>
          <a:lstStyle/>
          <a:p>
            <a:pPr lvl="0"/>
            <a:endParaRPr lang="en-US"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r>
              <a:rPr lang="ar-SA" altLang="en-US"/>
              <a:t>Text Book  :   Basic Concepts and Methodology for the Health Sciences </a:t>
            </a:r>
            <a:endParaRPr lang="en-US" altLang="en-US"/>
          </a:p>
        </p:txBody>
      </p:sp>
      <p:sp>
        <p:nvSpPr>
          <p:cNvPr id="6" name="Rectangle 42"/>
          <p:cNvSpPr>
            <a:spLocks noGrp="1" noChangeArrowheads="1"/>
          </p:cNvSpPr>
          <p:nvPr>
            <p:ph type="sldNum" sz="quarter" idx="12"/>
          </p:nvPr>
        </p:nvSpPr>
        <p:spPr>
          <a:ln/>
        </p:spPr>
        <p:txBody>
          <a:bodyPr/>
          <a:lstStyle>
            <a:lvl1pPr>
              <a:defRPr/>
            </a:lvl1pPr>
          </a:lstStyle>
          <a:p>
            <a:pPr>
              <a:defRPr/>
            </a:pPr>
            <a:fld id="{CBF95B17-D6D0-4125-A640-1DBEA526AED1}" type="slidenum">
              <a:rPr lang="ar-SA" altLang="en-US"/>
              <a:pPr>
                <a:defRPr/>
              </a:pPr>
              <a:t>‹#›</a:t>
            </a:fld>
            <a:endParaRPr lang="en-US" altLang="en-US"/>
          </a:p>
        </p:txBody>
      </p:sp>
    </p:spTree>
    <p:extLst>
      <p:ext uri="{BB962C8B-B14F-4D97-AF65-F5344CB8AC3E}">
        <p14:creationId xmlns:p14="http://schemas.microsoft.com/office/powerpoint/2010/main" xmlns="" val="330597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r>
              <a:rPr lang="ar-SA" altLang="en-US"/>
              <a:t>Text Book  :   Basic Concepts and Methodology for the Health Sciences </a:t>
            </a:r>
            <a:endParaRPr lang="en-US" altLang="en-US"/>
          </a:p>
        </p:txBody>
      </p:sp>
      <p:sp>
        <p:nvSpPr>
          <p:cNvPr id="7" name="Rectangle 42"/>
          <p:cNvSpPr>
            <a:spLocks noGrp="1" noChangeArrowheads="1"/>
          </p:cNvSpPr>
          <p:nvPr>
            <p:ph type="sldNum" sz="quarter" idx="12"/>
          </p:nvPr>
        </p:nvSpPr>
        <p:spPr>
          <a:ln/>
        </p:spPr>
        <p:txBody>
          <a:bodyPr/>
          <a:lstStyle>
            <a:lvl1pPr>
              <a:defRPr/>
            </a:lvl1pPr>
          </a:lstStyle>
          <a:p>
            <a:pPr>
              <a:defRPr/>
            </a:pPr>
            <a:fld id="{EBA845A6-C04F-456A-AFCC-0A1AC8ED6A63}" type="slidenum">
              <a:rPr lang="ar-SA" altLang="en-US"/>
              <a:pPr>
                <a:defRPr/>
              </a:pPr>
              <a:t>‹#›</a:t>
            </a:fld>
            <a:endParaRPr lang="en-US" altLang="en-US"/>
          </a:p>
        </p:txBody>
      </p:sp>
    </p:spTree>
    <p:extLst>
      <p:ext uri="{BB962C8B-B14F-4D97-AF65-F5344CB8AC3E}">
        <p14:creationId xmlns:p14="http://schemas.microsoft.com/office/powerpoint/2010/main" xmlns="" val="174270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1"/>
          <p:cNvSpPr>
            <a:spLocks noGrp="1" noChangeArrowheads="1"/>
          </p:cNvSpPr>
          <p:nvPr>
            <p:ph type="ftr" sz="quarter" idx="11"/>
          </p:nvPr>
        </p:nvSpPr>
        <p:spPr>
          <a:ln/>
        </p:spPr>
        <p:txBody>
          <a:bodyPr/>
          <a:lstStyle>
            <a:lvl1pPr>
              <a:defRPr/>
            </a:lvl1pPr>
          </a:lstStyle>
          <a:p>
            <a:pPr>
              <a:defRPr/>
            </a:pPr>
            <a:r>
              <a:rPr lang="ar-SA" altLang="en-US"/>
              <a:t>Text Book  :   Basic Concepts and Methodology for the Health Sciences </a:t>
            </a:r>
            <a:endParaRPr lang="en-US" altLang="en-US"/>
          </a:p>
        </p:txBody>
      </p:sp>
      <p:sp>
        <p:nvSpPr>
          <p:cNvPr id="8" name="Rectangle 42"/>
          <p:cNvSpPr>
            <a:spLocks noGrp="1" noChangeArrowheads="1"/>
          </p:cNvSpPr>
          <p:nvPr>
            <p:ph type="sldNum" sz="quarter" idx="12"/>
          </p:nvPr>
        </p:nvSpPr>
        <p:spPr>
          <a:ln/>
        </p:spPr>
        <p:txBody>
          <a:bodyPr/>
          <a:lstStyle>
            <a:lvl1pPr>
              <a:defRPr/>
            </a:lvl1pPr>
          </a:lstStyle>
          <a:p>
            <a:pPr>
              <a:defRPr/>
            </a:pPr>
            <a:fld id="{E97799D2-2992-4766-850A-975E72A45F92}" type="slidenum">
              <a:rPr lang="ar-SA" altLang="en-US"/>
              <a:pPr>
                <a:defRPr/>
              </a:pPr>
              <a:t>‹#›</a:t>
            </a:fld>
            <a:endParaRPr lang="en-US" altLang="en-US"/>
          </a:p>
        </p:txBody>
      </p:sp>
    </p:spTree>
    <p:extLst>
      <p:ext uri="{BB962C8B-B14F-4D97-AF65-F5344CB8AC3E}">
        <p14:creationId xmlns:p14="http://schemas.microsoft.com/office/powerpoint/2010/main" xmlns="" val="48146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1625600" y="228600"/>
            <a:ext cx="10261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endParaRPr lang="en-US" altLang="en-US" sz="1400" smtClean="0">
              <a:solidFill>
                <a:srgbClr val="FFFFCC"/>
              </a:solidFill>
              <a:latin typeface="Arial Black" panose="020B0A04020102020204" pitchFamily="34" charset="0"/>
            </a:endParaRPr>
          </a:p>
        </p:txBody>
      </p:sp>
      <p:sp>
        <p:nvSpPr>
          <p:cNvPr id="4098" name="Rectangle 2"/>
          <p:cNvSpPr>
            <a:spLocks noGrp="1" noChangeArrowheads="1"/>
          </p:cNvSpPr>
          <p:nvPr>
            <p:ph type="ctrTitle"/>
          </p:nvPr>
        </p:nvSpPr>
        <p:spPr>
          <a:xfrm>
            <a:off x="914400" y="2286000"/>
            <a:ext cx="10363200" cy="2286000"/>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1828800" y="4953000"/>
            <a:ext cx="8534400" cy="10668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5" name="Rectangle 4"/>
          <p:cNvSpPr>
            <a:spLocks noGrp="1" noChangeArrowheads="1"/>
          </p:cNvSpPr>
          <p:nvPr>
            <p:ph type="ftr" sz="quarter" idx="10"/>
          </p:nvPr>
        </p:nvSpPr>
        <p:spPr>
          <a:xfrm>
            <a:off x="1828800" y="6172200"/>
            <a:ext cx="8534400" cy="457200"/>
          </a:xfrm>
        </p:spPr>
        <p:txBody>
          <a:bodyPr/>
          <a:lstStyle>
            <a:lvl1pPr>
              <a:defRPr smtClean="0">
                <a:solidFill>
                  <a:srgbClr val="FFFFCC"/>
                </a:solidFill>
              </a:defRPr>
            </a:lvl1pPr>
          </a:lstStyle>
          <a:p>
            <a:pPr>
              <a:defRPr/>
            </a:pPr>
            <a:r>
              <a:rPr lang="en-US" altLang="en-US"/>
              <a:t>PERI, Boston, MA, September 20-22, 2004</a:t>
            </a:r>
          </a:p>
        </p:txBody>
      </p:sp>
    </p:spTree>
    <p:extLst>
      <p:ext uri="{BB962C8B-B14F-4D97-AF65-F5344CB8AC3E}">
        <p14:creationId xmlns:p14="http://schemas.microsoft.com/office/powerpoint/2010/main" xmlns="" val="419915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54CAFBDC-5A91-48E0-9EC0-9D42DBFF66F4}" type="slidenum">
              <a:rPr lang="en-US" altLang="en-US"/>
              <a:pPr>
                <a:defRPr/>
              </a:pPr>
              <a:t>‹#›</a:t>
            </a:fld>
            <a:endParaRPr lang="en-US" altLang="en-US"/>
          </a:p>
        </p:txBody>
      </p:sp>
    </p:spTree>
    <p:extLst>
      <p:ext uri="{BB962C8B-B14F-4D97-AF65-F5344CB8AC3E}">
        <p14:creationId xmlns:p14="http://schemas.microsoft.com/office/powerpoint/2010/main" xmlns="" val="196159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ECC778C5-805B-4CDE-BA88-571A06962ABF}" type="slidenum">
              <a:rPr lang="en-US" altLang="en-US"/>
              <a:pPr>
                <a:defRPr/>
              </a:pPr>
              <a:t>‹#›</a:t>
            </a:fld>
            <a:endParaRPr lang="en-US" altLang="en-US"/>
          </a:p>
        </p:txBody>
      </p:sp>
    </p:spTree>
    <p:extLst>
      <p:ext uri="{BB962C8B-B14F-4D97-AF65-F5344CB8AC3E}">
        <p14:creationId xmlns:p14="http://schemas.microsoft.com/office/powerpoint/2010/main" xmlns="" val="3450549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981200"/>
            <a:ext cx="5791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791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6" name="Rectangle 6"/>
          <p:cNvSpPr>
            <a:spLocks noGrp="1" noChangeArrowheads="1"/>
          </p:cNvSpPr>
          <p:nvPr>
            <p:ph type="sldNum" sz="quarter" idx="11"/>
          </p:nvPr>
        </p:nvSpPr>
        <p:spPr>
          <a:ln/>
        </p:spPr>
        <p:txBody>
          <a:bodyPr/>
          <a:lstStyle>
            <a:lvl1pPr>
              <a:defRPr/>
            </a:lvl1pPr>
          </a:lstStyle>
          <a:p>
            <a:pPr>
              <a:defRPr/>
            </a:pPr>
            <a:fld id="{8A627342-9ECC-47C1-8DAF-C759C7FF3B82}" type="slidenum">
              <a:rPr lang="en-US" altLang="en-US"/>
              <a:pPr>
                <a:defRPr/>
              </a:pPr>
              <a:t>‹#›</a:t>
            </a:fld>
            <a:endParaRPr lang="en-US" altLang="en-US"/>
          </a:p>
        </p:txBody>
      </p:sp>
    </p:spTree>
    <p:extLst>
      <p:ext uri="{BB962C8B-B14F-4D97-AF65-F5344CB8AC3E}">
        <p14:creationId xmlns:p14="http://schemas.microsoft.com/office/powerpoint/2010/main" xmlns="" val="723398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8" name="Rectangle 6"/>
          <p:cNvSpPr>
            <a:spLocks noGrp="1" noChangeArrowheads="1"/>
          </p:cNvSpPr>
          <p:nvPr>
            <p:ph type="sldNum" sz="quarter" idx="11"/>
          </p:nvPr>
        </p:nvSpPr>
        <p:spPr>
          <a:ln/>
        </p:spPr>
        <p:txBody>
          <a:bodyPr/>
          <a:lstStyle>
            <a:lvl1pPr>
              <a:defRPr/>
            </a:lvl1pPr>
          </a:lstStyle>
          <a:p>
            <a:pPr>
              <a:defRPr/>
            </a:pPr>
            <a:fld id="{8B72AE5F-6B4F-42FD-BDF3-A53FA2E7F893}" type="slidenum">
              <a:rPr lang="en-US" altLang="en-US"/>
              <a:pPr>
                <a:defRPr/>
              </a:pPr>
              <a:t>‹#›</a:t>
            </a:fld>
            <a:endParaRPr lang="en-US" altLang="en-US"/>
          </a:p>
        </p:txBody>
      </p:sp>
    </p:spTree>
    <p:extLst>
      <p:ext uri="{BB962C8B-B14F-4D97-AF65-F5344CB8AC3E}">
        <p14:creationId xmlns:p14="http://schemas.microsoft.com/office/powerpoint/2010/main" xmlns="" val="57432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959FAE-8F9D-4017-97AC-14DD58333904}"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2619388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4" name="Rectangle 6"/>
          <p:cNvSpPr>
            <a:spLocks noGrp="1" noChangeArrowheads="1"/>
          </p:cNvSpPr>
          <p:nvPr>
            <p:ph type="sldNum" sz="quarter" idx="11"/>
          </p:nvPr>
        </p:nvSpPr>
        <p:spPr>
          <a:ln/>
        </p:spPr>
        <p:txBody>
          <a:bodyPr/>
          <a:lstStyle>
            <a:lvl1pPr>
              <a:defRPr/>
            </a:lvl1pPr>
          </a:lstStyle>
          <a:p>
            <a:pPr>
              <a:defRPr/>
            </a:pPr>
            <a:fld id="{A31880B9-5037-48CE-9CCF-194DD6CAB3C9}" type="slidenum">
              <a:rPr lang="en-US" altLang="en-US"/>
              <a:pPr>
                <a:defRPr/>
              </a:pPr>
              <a:t>‹#›</a:t>
            </a:fld>
            <a:endParaRPr lang="en-US" altLang="en-US"/>
          </a:p>
        </p:txBody>
      </p:sp>
    </p:spTree>
    <p:extLst>
      <p:ext uri="{BB962C8B-B14F-4D97-AF65-F5344CB8AC3E}">
        <p14:creationId xmlns:p14="http://schemas.microsoft.com/office/powerpoint/2010/main" xmlns="" val="2341045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3" name="Rectangle 6"/>
          <p:cNvSpPr>
            <a:spLocks noGrp="1" noChangeArrowheads="1"/>
          </p:cNvSpPr>
          <p:nvPr>
            <p:ph type="sldNum" sz="quarter" idx="11"/>
          </p:nvPr>
        </p:nvSpPr>
        <p:spPr>
          <a:ln/>
        </p:spPr>
        <p:txBody>
          <a:bodyPr/>
          <a:lstStyle>
            <a:lvl1pPr>
              <a:defRPr/>
            </a:lvl1pPr>
          </a:lstStyle>
          <a:p>
            <a:pPr>
              <a:defRPr/>
            </a:pPr>
            <a:fld id="{804F60C4-37C3-448E-A2BD-80511E3F0446}" type="slidenum">
              <a:rPr lang="en-US" altLang="en-US"/>
              <a:pPr>
                <a:defRPr/>
              </a:pPr>
              <a:t>‹#›</a:t>
            </a:fld>
            <a:endParaRPr lang="en-US" altLang="en-US"/>
          </a:p>
        </p:txBody>
      </p:sp>
    </p:spTree>
    <p:extLst>
      <p:ext uri="{BB962C8B-B14F-4D97-AF65-F5344CB8AC3E}">
        <p14:creationId xmlns:p14="http://schemas.microsoft.com/office/powerpoint/2010/main" xmlns="" val="2355438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6" name="Rectangle 6"/>
          <p:cNvSpPr>
            <a:spLocks noGrp="1" noChangeArrowheads="1"/>
          </p:cNvSpPr>
          <p:nvPr>
            <p:ph type="sldNum" sz="quarter" idx="11"/>
          </p:nvPr>
        </p:nvSpPr>
        <p:spPr>
          <a:ln/>
        </p:spPr>
        <p:txBody>
          <a:bodyPr/>
          <a:lstStyle>
            <a:lvl1pPr>
              <a:defRPr/>
            </a:lvl1pPr>
          </a:lstStyle>
          <a:p>
            <a:pPr>
              <a:defRPr/>
            </a:pPr>
            <a:fld id="{7E9D02BF-71E9-42ED-81F2-497B7D8049DB}" type="slidenum">
              <a:rPr lang="en-US" altLang="en-US"/>
              <a:pPr>
                <a:defRPr/>
              </a:pPr>
              <a:t>‹#›</a:t>
            </a:fld>
            <a:endParaRPr lang="en-US" altLang="en-US"/>
          </a:p>
        </p:txBody>
      </p:sp>
    </p:spTree>
    <p:extLst>
      <p:ext uri="{BB962C8B-B14F-4D97-AF65-F5344CB8AC3E}">
        <p14:creationId xmlns:p14="http://schemas.microsoft.com/office/powerpoint/2010/main" xmlns="" val="3754526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6" name="Rectangle 6"/>
          <p:cNvSpPr>
            <a:spLocks noGrp="1" noChangeArrowheads="1"/>
          </p:cNvSpPr>
          <p:nvPr>
            <p:ph type="sldNum" sz="quarter" idx="11"/>
          </p:nvPr>
        </p:nvSpPr>
        <p:spPr>
          <a:ln/>
        </p:spPr>
        <p:txBody>
          <a:bodyPr/>
          <a:lstStyle>
            <a:lvl1pPr>
              <a:defRPr/>
            </a:lvl1pPr>
          </a:lstStyle>
          <a:p>
            <a:pPr>
              <a:defRPr/>
            </a:pPr>
            <a:fld id="{67073934-BD0B-4B06-AD6C-A5C01F5FEB52}" type="slidenum">
              <a:rPr lang="en-US" altLang="en-US"/>
              <a:pPr>
                <a:defRPr/>
              </a:pPr>
              <a:t>‹#›</a:t>
            </a:fld>
            <a:endParaRPr lang="en-US" altLang="en-US"/>
          </a:p>
        </p:txBody>
      </p:sp>
    </p:spTree>
    <p:extLst>
      <p:ext uri="{BB962C8B-B14F-4D97-AF65-F5344CB8AC3E}">
        <p14:creationId xmlns:p14="http://schemas.microsoft.com/office/powerpoint/2010/main" xmlns="" val="3956989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1259A49C-1308-4E3C-9F83-D9949DC4A437}" type="slidenum">
              <a:rPr lang="en-US" altLang="en-US"/>
              <a:pPr>
                <a:defRPr/>
              </a:pPr>
              <a:t>‹#›</a:t>
            </a:fld>
            <a:endParaRPr lang="en-US" altLang="en-US"/>
          </a:p>
        </p:txBody>
      </p:sp>
    </p:spTree>
    <p:extLst>
      <p:ext uri="{BB962C8B-B14F-4D97-AF65-F5344CB8AC3E}">
        <p14:creationId xmlns:p14="http://schemas.microsoft.com/office/powerpoint/2010/main" xmlns="" val="1249773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609600"/>
            <a:ext cx="2997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878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791C6058-E7B1-4A5E-A293-14739C322A1C}" type="slidenum">
              <a:rPr lang="en-US" altLang="en-US"/>
              <a:pPr>
                <a:defRPr/>
              </a:pPr>
              <a:t>‹#›</a:t>
            </a:fld>
            <a:endParaRPr lang="en-US" altLang="en-US"/>
          </a:p>
        </p:txBody>
      </p:sp>
    </p:spTree>
    <p:extLst>
      <p:ext uri="{BB962C8B-B14F-4D97-AF65-F5344CB8AC3E}">
        <p14:creationId xmlns:p14="http://schemas.microsoft.com/office/powerpoint/2010/main" xmlns="" val="626035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1887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3200" y="1981200"/>
            <a:ext cx="11785600" cy="41148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65042B9D-89F0-47ED-9BAB-2E650A4056E0}" type="slidenum">
              <a:rPr lang="en-US" altLang="en-US"/>
              <a:pPr>
                <a:defRPr/>
              </a:pPr>
              <a:t>‹#›</a:t>
            </a:fld>
            <a:endParaRPr lang="en-US" altLang="en-US"/>
          </a:p>
        </p:txBody>
      </p:sp>
    </p:spTree>
    <p:extLst>
      <p:ext uri="{BB962C8B-B14F-4D97-AF65-F5344CB8AC3E}">
        <p14:creationId xmlns:p14="http://schemas.microsoft.com/office/powerpoint/2010/main" xmlns="" val="2611854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1625600" y="228600"/>
            <a:ext cx="10261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742950" indent="-28575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2pPr>
            <a:lvl3pPr marL="11430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3pPr>
            <a:lvl4pPr marL="16002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4pPr>
            <a:lvl5pPr marL="20574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9pPr>
          </a:lstStyle>
          <a:p>
            <a:pPr algn="ctr" eaLnBrk="0" fontAlgn="base" hangingPunct="0">
              <a:spcBef>
                <a:spcPct val="50000"/>
              </a:spcBef>
              <a:spcAft>
                <a:spcPct val="0"/>
              </a:spcAft>
              <a:buClrTx/>
              <a:buFontTx/>
              <a:buNone/>
            </a:pPr>
            <a:endParaRPr lang="en-US" altLang="en-US" sz="1400" smtClean="0">
              <a:solidFill>
                <a:srgbClr val="FFFFCC"/>
              </a:solidFill>
            </a:endParaRPr>
          </a:p>
        </p:txBody>
      </p:sp>
      <p:sp>
        <p:nvSpPr>
          <p:cNvPr id="4098" name="Rectangle 2"/>
          <p:cNvSpPr>
            <a:spLocks noGrp="1" noChangeArrowheads="1"/>
          </p:cNvSpPr>
          <p:nvPr>
            <p:ph type="ctrTitle"/>
          </p:nvPr>
        </p:nvSpPr>
        <p:spPr>
          <a:xfrm>
            <a:off x="914400" y="990600"/>
            <a:ext cx="10363200" cy="3581400"/>
          </a:xfrm>
        </p:spPr>
        <p:txBody>
          <a:bodyPr/>
          <a:lstStyle>
            <a:lvl1pPr>
              <a:defRPr baseline="30000"/>
            </a:lvl1pPr>
          </a:lstStyle>
          <a:p>
            <a:pPr lvl="0"/>
            <a:endParaRPr lang="en-US" altLang="en-US" noProof="0" smtClean="0"/>
          </a:p>
        </p:txBody>
      </p:sp>
      <p:sp>
        <p:nvSpPr>
          <p:cNvPr id="4099" name="Rectangle 3"/>
          <p:cNvSpPr>
            <a:spLocks noGrp="1" noChangeArrowheads="1"/>
          </p:cNvSpPr>
          <p:nvPr>
            <p:ph type="subTitle" idx="1"/>
          </p:nvPr>
        </p:nvSpPr>
        <p:spPr>
          <a:xfrm>
            <a:off x="1828800" y="4953000"/>
            <a:ext cx="8534400" cy="10668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5" name="Rectangle 4"/>
          <p:cNvSpPr>
            <a:spLocks noGrp="1" noChangeArrowheads="1"/>
          </p:cNvSpPr>
          <p:nvPr>
            <p:ph type="ftr" sz="quarter" idx="10"/>
          </p:nvPr>
        </p:nvSpPr>
        <p:spPr>
          <a:xfrm>
            <a:off x="1828800" y="6172200"/>
            <a:ext cx="8534400" cy="457200"/>
          </a:xfrm>
        </p:spPr>
        <p:txBody>
          <a:bodyPr/>
          <a:lstStyle>
            <a:lvl1pPr>
              <a:defRPr smtClean="0">
                <a:solidFill>
                  <a:srgbClr val="FFFFCC"/>
                </a:solidFill>
              </a:defRPr>
            </a:lvl1pPr>
          </a:lstStyle>
          <a:p>
            <a:pPr>
              <a:defRPr/>
            </a:pPr>
            <a:endParaRPr lang="en-US" altLang="en-US"/>
          </a:p>
        </p:txBody>
      </p:sp>
    </p:spTree>
    <p:extLst>
      <p:ext uri="{BB962C8B-B14F-4D97-AF65-F5344CB8AC3E}">
        <p14:creationId xmlns:p14="http://schemas.microsoft.com/office/powerpoint/2010/main" xmlns="" val="3344689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3D64CE57-95DF-4999-93BA-42206E3CB523}" type="slidenum">
              <a:rPr lang="en-US" altLang="en-US"/>
              <a:pPr>
                <a:defRPr/>
              </a:pPr>
              <a:t>‹#›</a:t>
            </a:fld>
            <a:endParaRPr lang="en-US" altLang="en-US"/>
          </a:p>
        </p:txBody>
      </p:sp>
    </p:spTree>
    <p:extLst>
      <p:ext uri="{BB962C8B-B14F-4D97-AF65-F5344CB8AC3E}">
        <p14:creationId xmlns:p14="http://schemas.microsoft.com/office/powerpoint/2010/main" xmlns="" val="2501864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2BB468DE-1B9A-4BA1-BE3B-14B02CF10337}" type="slidenum">
              <a:rPr lang="en-US" altLang="en-US"/>
              <a:pPr>
                <a:defRPr/>
              </a:pPr>
              <a:t>‹#›</a:t>
            </a:fld>
            <a:endParaRPr lang="en-US" altLang="en-US"/>
          </a:p>
        </p:txBody>
      </p:sp>
    </p:spTree>
    <p:extLst>
      <p:ext uri="{BB962C8B-B14F-4D97-AF65-F5344CB8AC3E}">
        <p14:creationId xmlns:p14="http://schemas.microsoft.com/office/powerpoint/2010/main" xmlns="" val="235561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59FAE-8F9D-4017-97AC-14DD58333904}"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2244145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981200"/>
            <a:ext cx="5791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791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6" name="Rectangle 6"/>
          <p:cNvSpPr>
            <a:spLocks noGrp="1" noChangeArrowheads="1"/>
          </p:cNvSpPr>
          <p:nvPr>
            <p:ph type="sldNum" sz="quarter" idx="11"/>
          </p:nvPr>
        </p:nvSpPr>
        <p:spPr>
          <a:ln/>
        </p:spPr>
        <p:txBody>
          <a:bodyPr/>
          <a:lstStyle>
            <a:lvl1pPr>
              <a:defRPr/>
            </a:lvl1pPr>
          </a:lstStyle>
          <a:p>
            <a:pPr>
              <a:defRPr/>
            </a:pPr>
            <a:fld id="{73866BD9-5ED5-432C-997A-A0081808FC9F}" type="slidenum">
              <a:rPr lang="en-US" altLang="en-US"/>
              <a:pPr>
                <a:defRPr/>
              </a:pPr>
              <a:t>‹#›</a:t>
            </a:fld>
            <a:endParaRPr lang="en-US" altLang="en-US"/>
          </a:p>
        </p:txBody>
      </p:sp>
    </p:spTree>
    <p:extLst>
      <p:ext uri="{BB962C8B-B14F-4D97-AF65-F5344CB8AC3E}">
        <p14:creationId xmlns:p14="http://schemas.microsoft.com/office/powerpoint/2010/main" xmlns="" val="1557876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8" name="Rectangle 6"/>
          <p:cNvSpPr>
            <a:spLocks noGrp="1" noChangeArrowheads="1"/>
          </p:cNvSpPr>
          <p:nvPr>
            <p:ph type="sldNum" sz="quarter" idx="11"/>
          </p:nvPr>
        </p:nvSpPr>
        <p:spPr>
          <a:ln/>
        </p:spPr>
        <p:txBody>
          <a:bodyPr/>
          <a:lstStyle>
            <a:lvl1pPr>
              <a:defRPr/>
            </a:lvl1pPr>
          </a:lstStyle>
          <a:p>
            <a:pPr>
              <a:defRPr/>
            </a:pPr>
            <a:fld id="{46EEB19F-3246-4707-943E-78CA9411B666}" type="slidenum">
              <a:rPr lang="en-US" altLang="en-US"/>
              <a:pPr>
                <a:defRPr/>
              </a:pPr>
              <a:t>‹#›</a:t>
            </a:fld>
            <a:endParaRPr lang="en-US" altLang="en-US"/>
          </a:p>
        </p:txBody>
      </p:sp>
    </p:spTree>
    <p:extLst>
      <p:ext uri="{BB962C8B-B14F-4D97-AF65-F5344CB8AC3E}">
        <p14:creationId xmlns:p14="http://schemas.microsoft.com/office/powerpoint/2010/main" xmlns="" val="504367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4" name="Rectangle 6"/>
          <p:cNvSpPr>
            <a:spLocks noGrp="1" noChangeArrowheads="1"/>
          </p:cNvSpPr>
          <p:nvPr>
            <p:ph type="sldNum" sz="quarter" idx="11"/>
          </p:nvPr>
        </p:nvSpPr>
        <p:spPr>
          <a:ln/>
        </p:spPr>
        <p:txBody>
          <a:bodyPr/>
          <a:lstStyle>
            <a:lvl1pPr>
              <a:defRPr/>
            </a:lvl1pPr>
          </a:lstStyle>
          <a:p>
            <a:pPr>
              <a:defRPr/>
            </a:pPr>
            <a:fld id="{4C101A38-D291-4768-B6F8-7176B203438D}" type="slidenum">
              <a:rPr lang="en-US" altLang="en-US"/>
              <a:pPr>
                <a:defRPr/>
              </a:pPr>
              <a:t>‹#›</a:t>
            </a:fld>
            <a:endParaRPr lang="en-US" altLang="en-US"/>
          </a:p>
        </p:txBody>
      </p:sp>
    </p:spTree>
    <p:extLst>
      <p:ext uri="{BB962C8B-B14F-4D97-AF65-F5344CB8AC3E}">
        <p14:creationId xmlns:p14="http://schemas.microsoft.com/office/powerpoint/2010/main" xmlns="" val="939358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3" name="Rectangle 6"/>
          <p:cNvSpPr>
            <a:spLocks noGrp="1" noChangeArrowheads="1"/>
          </p:cNvSpPr>
          <p:nvPr>
            <p:ph type="sldNum" sz="quarter" idx="11"/>
          </p:nvPr>
        </p:nvSpPr>
        <p:spPr>
          <a:ln/>
        </p:spPr>
        <p:txBody>
          <a:bodyPr/>
          <a:lstStyle>
            <a:lvl1pPr>
              <a:defRPr/>
            </a:lvl1pPr>
          </a:lstStyle>
          <a:p>
            <a:pPr>
              <a:defRPr/>
            </a:pPr>
            <a:fld id="{75CF058B-068E-46A1-8983-6D126B8ED516}" type="slidenum">
              <a:rPr lang="en-US" altLang="en-US"/>
              <a:pPr>
                <a:defRPr/>
              </a:pPr>
              <a:t>‹#›</a:t>
            </a:fld>
            <a:endParaRPr lang="en-US" altLang="en-US"/>
          </a:p>
        </p:txBody>
      </p:sp>
    </p:spTree>
    <p:extLst>
      <p:ext uri="{BB962C8B-B14F-4D97-AF65-F5344CB8AC3E}">
        <p14:creationId xmlns:p14="http://schemas.microsoft.com/office/powerpoint/2010/main" xmlns="" val="949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6" name="Rectangle 6"/>
          <p:cNvSpPr>
            <a:spLocks noGrp="1" noChangeArrowheads="1"/>
          </p:cNvSpPr>
          <p:nvPr>
            <p:ph type="sldNum" sz="quarter" idx="11"/>
          </p:nvPr>
        </p:nvSpPr>
        <p:spPr>
          <a:ln/>
        </p:spPr>
        <p:txBody>
          <a:bodyPr/>
          <a:lstStyle>
            <a:lvl1pPr>
              <a:defRPr/>
            </a:lvl1pPr>
          </a:lstStyle>
          <a:p>
            <a:pPr>
              <a:defRPr/>
            </a:pPr>
            <a:fld id="{D8778154-61D5-46C2-BE6B-15C9AC03AA31}" type="slidenum">
              <a:rPr lang="en-US" altLang="en-US"/>
              <a:pPr>
                <a:defRPr/>
              </a:pPr>
              <a:t>‹#›</a:t>
            </a:fld>
            <a:endParaRPr lang="en-US" altLang="en-US"/>
          </a:p>
        </p:txBody>
      </p:sp>
    </p:spTree>
    <p:extLst>
      <p:ext uri="{BB962C8B-B14F-4D97-AF65-F5344CB8AC3E}">
        <p14:creationId xmlns:p14="http://schemas.microsoft.com/office/powerpoint/2010/main" xmlns="" val="1146041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6" name="Rectangle 6"/>
          <p:cNvSpPr>
            <a:spLocks noGrp="1" noChangeArrowheads="1"/>
          </p:cNvSpPr>
          <p:nvPr>
            <p:ph type="sldNum" sz="quarter" idx="11"/>
          </p:nvPr>
        </p:nvSpPr>
        <p:spPr>
          <a:ln/>
        </p:spPr>
        <p:txBody>
          <a:bodyPr/>
          <a:lstStyle>
            <a:lvl1pPr>
              <a:defRPr/>
            </a:lvl1pPr>
          </a:lstStyle>
          <a:p>
            <a:pPr>
              <a:defRPr/>
            </a:pPr>
            <a:fld id="{0AFCF813-F855-4A72-BCAB-D3CC222821DF}" type="slidenum">
              <a:rPr lang="en-US" altLang="en-US"/>
              <a:pPr>
                <a:defRPr/>
              </a:pPr>
              <a:t>‹#›</a:t>
            </a:fld>
            <a:endParaRPr lang="en-US" altLang="en-US"/>
          </a:p>
        </p:txBody>
      </p:sp>
    </p:spTree>
    <p:extLst>
      <p:ext uri="{BB962C8B-B14F-4D97-AF65-F5344CB8AC3E}">
        <p14:creationId xmlns:p14="http://schemas.microsoft.com/office/powerpoint/2010/main" xmlns="" val="4054430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DE5442C3-CFA6-41E2-B7FA-7A70A3C85662}" type="slidenum">
              <a:rPr lang="en-US" altLang="en-US"/>
              <a:pPr>
                <a:defRPr/>
              </a:pPr>
              <a:t>‹#›</a:t>
            </a:fld>
            <a:endParaRPr lang="en-US" altLang="en-US"/>
          </a:p>
        </p:txBody>
      </p:sp>
    </p:spTree>
    <p:extLst>
      <p:ext uri="{BB962C8B-B14F-4D97-AF65-F5344CB8AC3E}">
        <p14:creationId xmlns:p14="http://schemas.microsoft.com/office/powerpoint/2010/main" xmlns="" val="4100163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609600"/>
            <a:ext cx="2997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878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4B0D7686-A87F-4FBD-AA75-DDF0565ECADE}" type="slidenum">
              <a:rPr lang="en-US" altLang="en-US"/>
              <a:pPr>
                <a:defRPr/>
              </a:pPr>
              <a:t>‹#›</a:t>
            </a:fld>
            <a:endParaRPr lang="en-US" altLang="en-US"/>
          </a:p>
        </p:txBody>
      </p:sp>
    </p:spTree>
    <p:extLst>
      <p:ext uri="{BB962C8B-B14F-4D97-AF65-F5344CB8AC3E}">
        <p14:creationId xmlns:p14="http://schemas.microsoft.com/office/powerpoint/2010/main" xmlns="" val="363275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609600"/>
            <a:ext cx="11988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4" name="Rectangle 6"/>
          <p:cNvSpPr>
            <a:spLocks noGrp="1" noChangeArrowheads="1"/>
          </p:cNvSpPr>
          <p:nvPr>
            <p:ph type="sldNum" sz="quarter" idx="11"/>
          </p:nvPr>
        </p:nvSpPr>
        <p:spPr>
          <a:ln/>
        </p:spPr>
        <p:txBody>
          <a:bodyPr/>
          <a:lstStyle>
            <a:lvl1pPr>
              <a:defRPr/>
            </a:lvl1pPr>
          </a:lstStyle>
          <a:p>
            <a:pPr>
              <a:defRPr/>
            </a:pPr>
            <a:fld id="{766D6546-9C88-4379-8B12-3A558E9FDC7C}" type="slidenum">
              <a:rPr lang="en-US" altLang="en-US"/>
              <a:pPr>
                <a:defRPr/>
              </a:pPr>
              <a:t>‹#›</a:t>
            </a:fld>
            <a:endParaRPr lang="en-US" altLang="en-US"/>
          </a:p>
        </p:txBody>
      </p:sp>
    </p:spTree>
    <p:extLst>
      <p:ext uri="{BB962C8B-B14F-4D97-AF65-F5344CB8AC3E}">
        <p14:creationId xmlns:p14="http://schemas.microsoft.com/office/powerpoint/2010/main" xmlns="" val="499306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1887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3200" y="1981200"/>
            <a:ext cx="11785600" cy="41148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 Scott Evans, Ph.D., Lynne Peeples, M.S.</a:t>
            </a:r>
          </a:p>
        </p:txBody>
      </p:sp>
      <p:sp>
        <p:nvSpPr>
          <p:cNvPr id="5" name="Rectangle 6"/>
          <p:cNvSpPr>
            <a:spLocks noGrp="1" noChangeArrowheads="1"/>
          </p:cNvSpPr>
          <p:nvPr>
            <p:ph type="sldNum" sz="quarter" idx="11"/>
          </p:nvPr>
        </p:nvSpPr>
        <p:spPr>
          <a:ln/>
        </p:spPr>
        <p:txBody>
          <a:bodyPr/>
          <a:lstStyle>
            <a:lvl1pPr>
              <a:defRPr/>
            </a:lvl1pPr>
          </a:lstStyle>
          <a:p>
            <a:pPr>
              <a:defRPr/>
            </a:pPr>
            <a:fld id="{6A044253-9833-4591-8876-8AFD185177E8}" type="slidenum">
              <a:rPr lang="en-US" altLang="en-US"/>
              <a:pPr>
                <a:defRPr/>
              </a:pPr>
              <a:t>‹#›</a:t>
            </a:fld>
            <a:endParaRPr lang="en-US" altLang="en-US"/>
          </a:p>
        </p:txBody>
      </p:sp>
    </p:spTree>
    <p:extLst>
      <p:ext uri="{BB962C8B-B14F-4D97-AF65-F5344CB8AC3E}">
        <p14:creationId xmlns:p14="http://schemas.microsoft.com/office/powerpoint/2010/main" xmlns="" val="98924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959FAE-8F9D-4017-97AC-14DD58333904}"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160140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59FAE-8F9D-4017-97AC-14DD58333904}" type="datetimeFigureOut">
              <a:rPr lang="en-US" smtClean="0"/>
              <a:pPr/>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10F4C-A2C7-4E16-ACF8-A58FCF7EC45D}"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6595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959FAE-8F9D-4017-97AC-14DD58333904}" type="datetimeFigureOut">
              <a:rPr lang="en-US" smtClean="0"/>
              <a:pPr/>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10F4C-A2C7-4E16-ACF8-A58FCF7EC45D}"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99929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59FAE-8F9D-4017-97AC-14DD58333904}" type="datetimeFigureOut">
              <a:rPr lang="en-US" smtClean="0"/>
              <a:pPr/>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24910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59FAE-8F9D-4017-97AC-14DD58333904}"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419344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59FAE-8F9D-4017-97AC-14DD58333904}"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218299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B959FAE-8F9D-4017-97AC-14DD58333904}" type="datetimeFigureOut">
              <a:rPr lang="en-US" smtClean="0"/>
              <a:pPr/>
              <a:t>2/12/2015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C110F4C-A2C7-4E16-ACF8-A58FCF7EC45D}" type="slidenum">
              <a:rPr lang="en-US" smtClean="0"/>
              <a:pPr/>
              <a:t>‹#›</a:t>
            </a:fld>
            <a:endParaRPr lang="en-US"/>
          </a:p>
        </p:txBody>
      </p:sp>
    </p:spTree>
    <p:extLst>
      <p:ext uri="{BB962C8B-B14F-4D97-AF65-F5344CB8AC3E}">
        <p14:creationId xmlns:p14="http://schemas.microsoft.com/office/powerpoint/2010/main" xmlns="" val="4097901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11887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03200" y="1981200"/>
            <a:ext cx="11785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1625600" y="6400800"/>
            <a:ext cx="8940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smtClean="0">
                <a:solidFill>
                  <a:srgbClr val="FFFF00"/>
                </a:solidFill>
                <a:latin typeface="+mn-lt"/>
              </a:defRPr>
            </a:lvl1pPr>
          </a:lstStyle>
          <a:p>
            <a:pPr fontAlgn="base">
              <a:spcAft>
                <a:spcPct val="0"/>
              </a:spcAft>
              <a:defRPr/>
            </a:pPr>
            <a:r>
              <a:rPr lang="en-US" altLang="en-US"/>
              <a:t>© Scott Evans, Ph.D., Lynne Peeples, M.S.</a:t>
            </a:r>
          </a:p>
        </p:txBody>
      </p:sp>
      <p:sp>
        <p:nvSpPr>
          <p:cNvPr id="1030" name="Rectangle 6"/>
          <p:cNvSpPr>
            <a:spLocks noGrp="1" noChangeArrowheads="1"/>
          </p:cNvSpPr>
          <p:nvPr>
            <p:ph type="sldNum" sz="quarter" idx="4"/>
          </p:nvPr>
        </p:nvSpPr>
        <p:spPr bwMode="auto">
          <a:xfrm>
            <a:off x="10668000" y="6400800"/>
            <a:ext cx="1320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FFFF00"/>
                </a:solidFill>
                <a:latin typeface="+mn-lt"/>
              </a:defRPr>
            </a:lvl1pPr>
          </a:lstStyle>
          <a:p>
            <a:pPr fontAlgn="base">
              <a:spcBef>
                <a:spcPct val="0"/>
              </a:spcBef>
              <a:spcAft>
                <a:spcPct val="0"/>
              </a:spcAft>
              <a:defRPr/>
            </a:pPr>
            <a:fld id="{19726851-1A10-4591-9A6A-360303216320}" type="slidenum">
              <a:rPr lang="en-US" altLang="en-US"/>
              <a:pPr fontAlgn="base">
                <a:spcBef>
                  <a:spcPct val="0"/>
                </a:spcBef>
                <a:spcAft>
                  <a:spcPct val="0"/>
                </a:spcAft>
                <a:defRPr/>
              </a:pPr>
              <a:t>‹#›</a:t>
            </a:fld>
            <a:endParaRPr lang="en-US" altLang="en-US"/>
          </a:p>
        </p:txBody>
      </p:sp>
      <p:sp>
        <p:nvSpPr>
          <p:cNvPr id="2" name="Rectangle 7"/>
          <p:cNvSpPr>
            <a:spLocks noChangeArrowheads="1"/>
          </p:cNvSpPr>
          <p:nvPr/>
        </p:nvSpPr>
        <p:spPr bwMode="auto">
          <a:xfrm>
            <a:off x="0" y="76200"/>
            <a:ext cx="12192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en-US" altLang="en-US" sz="1400" smtClean="0">
                <a:solidFill>
                  <a:srgbClr val="FFFF00"/>
                </a:solidFill>
                <a:latin typeface="Arial Black" panose="020B0A04020102020204" pitchFamily="34" charset="0"/>
              </a:rPr>
              <a:t>Introduction to Biostatistics, Harvard Extension School</a:t>
            </a:r>
          </a:p>
        </p:txBody>
      </p:sp>
    </p:spTree>
    <p:extLst>
      <p:ext uri="{BB962C8B-B14F-4D97-AF65-F5344CB8AC3E}">
        <p14:creationId xmlns:p14="http://schemas.microsoft.com/office/powerpoint/2010/main" xmlns="" val="42684928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ctr" rtl="0" eaLnBrk="0" fontAlgn="base" hangingPunct="0">
        <a:spcBef>
          <a:spcPct val="0"/>
        </a:spcBef>
        <a:spcAft>
          <a:spcPct val="0"/>
        </a:spcAft>
        <a:defRPr sz="4000" kern="12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Black" panose="020B0A04020102020204" pitchFamily="34" charset="0"/>
        </a:defRPr>
      </a:lvl2pPr>
      <a:lvl3pPr algn="ctr" rtl="0" eaLnBrk="0" fontAlgn="base" hangingPunct="0">
        <a:spcBef>
          <a:spcPct val="0"/>
        </a:spcBef>
        <a:spcAft>
          <a:spcPct val="0"/>
        </a:spcAft>
        <a:defRPr sz="4000">
          <a:solidFill>
            <a:srgbClr val="FFFF00"/>
          </a:solidFill>
          <a:latin typeface="Arial Black" panose="020B0A04020102020204" pitchFamily="34" charset="0"/>
        </a:defRPr>
      </a:lvl3pPr>
      <a:lvl4pPr algn="ctr" rtl="0" eaLnBrk="0" fontAlgn="base" hangingPunct="0">
        <a:spcBef>
          <a:spcPct val="0"/>
        </a:spcBef>
        <a:spcAft>
          <a:spcPct val="0"/>
        </a:spcAft>
        <a:defRPr sz="4000">
          <a:solidFill>
            <a:srgbClr val="FFFF00"/>
          </a:solidFill>
          <a:latin typeface="Arial Black" panose="020B0A04020102020204" pitchFamily="34" charset="0"/>
        </a:defRPr>
      </a:lvl4pPr>
      <a:lvl5pPr algn="ctr" rtl="0" eaLnBrk="0" fontAlgn="base" hangingPunct="0">
        <a:spcBef>
          <a:spcPct val="0"/>
        </a:spcBef>
        <a:spcAft>
          <a:spcPct val="0"/>
        </a:spcAft>
        <a:defRPr sz="4000">
          <a:solidFill>
            <a:srgbClr val="FFFF00"/>
          </a:solidFill>
          <a:latin typeface="Arial Black" panose="020B0A04020102020204" pitchFamily="34" charset="0"/>
        </a:defRPr>
      </a:lvl5pPr>
      <a:lvl6pPr marL="457200" algn="ctr" rtl="0" fontAlgn="base">
        <a:spcBef>
          <a:spcPct val="0"/>
        </a:spcBef>
        <a:spcAft>
          <a:spcPct val="0"/>
        </a:spcAft>
        <a:defRPr sz="4000">
          <a:solidFill>
            <a:srgbClr val="FFFF00"/>
          </a:solidFill>
          <a:latin typeface="Arial Black" panose="020B0A04020102020204" pitchFamily="34" charset="0"/>
        </a:defRPr>
      </a:lvl6pPr>
      <a:lvl7pPr marL="914400" algn="ctr" rtl="0" fontAlgn="base">
        <a:spcBef>
          <a:spcPct val="0"/>
        </a:spcBef>
        <a:spcAft>
          <a:spcPct val="0"/>
        </a:spcAft>
        <a:defRPr sz="4000">
          <a:solidFill>
            <a:srgbClr val="FFFF00"/>
          </a:solidFill>
          <a:latin typeface="Arial Black" panose="020B0A04020102020204" pitchFamily="34" charset="0"/>
        </a:defRPr>
      </a:lvl7pPr>
      <a:lvl8pPr marL="1371600" algn="ctr" rtl="0" fontAlgn="base">
        <a:spcBef>
          <a:spcPct val="0"/>
        </a:spcBef>
        <a:spcAft>
          <a:spcPct val="0"/>
        </a:spcAft>
        <a:defRPr sz="4000">
          <a:solidFill>
            <a:srgbClr val="FFFF00"/>
          </a:solidFill>
          <a:latin typeface="Arial Black" panose="020B0A04020102020204" pitchFamily="34" charset="0"/>
        </a:defRPr>
      </a:lvl8pPr>
      <a:lvl9pPr marL="1828800" algn="ctr" rtl="0" fontAlgn="base">
        <a:spcBef>
          <a:spcPct val="0"/>
        </a:spcBef>
        <a:spcAft>
          <a:spcPct val="0"/>
        </a:spcAft>
        <a:defRPr sz="4000">
          <a:solidFill>
            <a:srgbClr val="FFFF00"/>
          </a:solidFill>
          <a:latin typeface="Arial Black" panose="020B0A04020102020204" pitchFamily="34" charset="0"/>
        </a:defRPr>
      </a:lvl9pPr>
    </p:titleStyle>
    <p:bodyStyle>
      <a:lvl1pPr marL="398463" indent="-398463" algn="l" rtl="0" eaLnBrk="0" fontAlgn="base" hangingPunct="0">
        <a:spcBef>
          <a:spcPct val="20000"/>
        </a:spcBef>
        <a:spcAft>
          <a:spcPct val="0"/>
        </a:spcAft>
        <a:buClr>
          <a:srgbClr val="FFFF00"/>
        </a:buClr>
        <a:buFont typeface="Wingdings" panose="05000000000000000000" pitchFamily="2" charset="2"/>
        <a:buChar char="§"/>
        <a:defRPr sz="3200" kern="1200">
          <a:solidFill>
            <a:srgbClr val="FFFF00"/>
          </a:solidFill>
          <a:latin typeface="+mn-lt"/>
          <a:ea typeface="+mn-ea"/>
          <a:cs typeface="+mn-cs"/>
        </a:defRPr>
      </a:lvl1pPr>
      <a:lvl2pPr marL="863600" indent="-350838" algn="l" rtl="0" eaLnBrk="0" fontAlgn="base" hangingPunct="0">
        <a:spcBef>
          <a:spcPct val="20000"/>
        </a:spcBef>
        <a:spcAft>
          <a:spcPct val="0"/>
        </a:spcAft>
        <a:buClr>
          <a:srgbClr val="FFFF00"/>
        </a:buClr>
        <a:buFont typeface="Wingdings" panose="05000000000000000000" pitchFamily="2" charset="2"/>
        <a:buChar char="§"/>
        <a:defRPr sz="2800" kern="1200">
          <a:solidFill>
            <a:srgbClr val="FFFF00"/>
          </a:solidFill>
          <a:latin typeface="+mn-lt"/>
          <a:ea typeface="+mn-ea"/>
          <a:cs typeface="+mn-cs"/>
        </a:defRPr>
      </a:lvl2pPr>
      <a:lvl3pPr marL="1306513" indent="-284163" algn="l" rtl="0" eaLnBrk="0" fontAlgn="base" hangingPunct="0">
        <a:spcBef>
          <a:spcPct val="20000"/>
        </a:spcBef>
        <a:spcAft>
          <a:spcPct val="0"/>
        </a:spcAft>
        <a:buClr>
          <a:srgbClr val="FFFF00"/>
        </a:buClr>
        <a:buFont typeface="Wingdings" panose="05000000000000000000" pitchFamily="2" charset="2"/>
        <a:buChar char="§"/>
        <a:defRPr sz="2400" kern="1200">
          <a:solidFill>
            <a:srgbClr val="FFFF00"/>
          </a:solidFill>
          <a:latin typeface="+mn-lt"/>
          <a:ea typeface="+mn-ea"/>
          <a:cs typeface="+mn-cs"/>
        </a:defRPr>
      </a:lvl3pPr>
      <a:lvl4pPr marL="1771650" indent="-350838" algn="l" rtl="0" eaLnBrk="0" fontAlgn="base" hangingPunct="0">
        <a:spcBef>
          <a:spcPct val="20000"/>
        </a:spcBef>
        <a:spcAft>
          <a:spcPct val="0"/>
        </a:spcAft>
        <a:buClr>
          <a:srgbClr val="FFFF00"/>
        </a:buClr>
        <a:buFont typeface="Wingdings" panose="05000000000000000000" pitchFamily="2" charset="2"/>
        <a:buChar char="§"/>
        <a:defRPr sz="2000" kern="1200">
          <a:solidFill>
            <a:srgbClr val="FFFF00"/>
          </a:solidFill>
          <a:latin typeface="+mn-lt"/>
          <a:ea typeface="+mn-ea"/>
          <a:cs typeface="+mn-cs"/>
        </a:defRPr>
      </a:lvl4pPr>
      <a:lvl5pPr marL="2170113" indent="-284163" algn="l" rtl="0" eaLnBrk="0" fontAlgn="base" hangingPunct="0">
        <a:spcBef>
          <a:spcPct val="20000"/>
        </a:spcBef>
        <a:spcAft>
          <a:spcPct val="0"/>
        </a:spcAft>
        <a:buClr>
          <a:srgbClr val="FFFF00"/>
        </a:buClr>
        <a:buFont typeface="Wingdings" panose="05000000000000000000" pitchFamily="2" charset="2"/>
        <a:buChar char="§"/>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11887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03200" y="1981200"/>
            <a:ext cx="11785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1625600" y="6400800"/>
            <a:ext cx="8940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50000"/>
              </a:spcBef>
              <a:buClrTx/>
              <a:buFontTx/>
              <a:buNone/>
              <a:defRPr sz="1400" smtClean="0"/>
            </a:lvl1pPr>
          </a:lstStyle>
          <a:p>
            <a:pPr fontAlgn="base">
              <a:spcAft>
                <a:spcPct val="0"/>
              </a:spcAft>
              <a:defRPr/>
            </a:pPr>
            <a:r>
              <a:rPr lang="en-US" altLang="en-US">
                <a:solidFill>
                  <a:srgbClr val="FFFF00"/>
                </a:solidFill>
              </a:rPr>
              <a:t>© Scott Evans, Ph.D., Lynne Peeples, M.S.</a:t>
            </a:r>
          </a:p>
        </p:txBody>
      </p:sp>
      <p:sp>
        <p:nvSpPr>
          <p:cNvPr id="1030" name="Rectangle 6"/>
          <p:cNvSpPr>
            <a:spLocks noGrp="1" noChangeArrowheads="1"/>
          </p:cNvSpPr>
          <p:nvPr>
            <p:ph type="sldNum" sz="quarter" idx="4"/>
          </p:nvPr>
        </p:nvSpPr>
        <p:spPr bwMode="auto">
          <a:xfrm>
            <a:off x="10668000" y="6400800"/>
            <a:ext cx="1320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400" smtClean="0"/>
            </a:lvl1pPr>
          </a:lstStyle>
          <a:p>
            <a:pPr fontAlgn="base">
              <a:spcAft>
                <a:spcPct val="0"/>
              </a:spcAft>
              <a:defRPr/>
            </a:pPr>
            <a:fld id="{D7DA42A7-36EB-4390-A1F6-A0071D8E41D1}" type="slidenum">
              <a:rPr lang="en-US" altLang="en-US">
                <a:solidFill>
                  <a:srgbClr val="FFFF00"/>
                </a:solidFill>
              </a:rPr>
              <a:pPr fontAlgn="base">
                <a:spcAft>
                  <a:spcPct val="0"/>
                </a:spcAft>
                <a:defRPr/>
              </a:pPr>
              <a:t>‹#›</a:t>
            </a:fld>
            <a:endParaRPr lang="en-US" altLang="en-US">
              <a:solidFill>
                <a:srgbClr val="FFFF00"/>
              </a:solidFill>
            </a:endParaRPr>
          </a:p>
        </p:txBody>
      </p:sp>
      <p:sp>
        <p:nvSpPr>
          <p:cNvPr id="2" name="Rectangle 7"/>
          <p:cNvSpPr>
            <a:spLocks noChangeArrowheads="1"/>
          </p:cNvSpPr>
          <p:nvPr/>
        </p:nvSpPr>
        <p:spPr bwMode="auto">
          <a:xfrm>
            <a:off x="0" y="76200"/>
            <a:ext cx="12192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742950" indent="-28575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2pPr>
            <a:lvl3pPr marL="11430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3pPr>
            <a:lvl4pPr marL="16002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4pPr>
            <a:lvl5pPr marL="20574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9pPr>
          </a:lstStyle>
          <a:p>
            <a:pPr algn="ctr" eaLnBrk="0" fontAlgn="base" hangingPunct="0">
              <a:spcBef>
                <a:spcPct val="50000"/>
              </a:spcBef>
              <a:spcAft>
                <a:spcPct val="0"/>
              </a:spcAft>
              <a:buClrTx/>
              <a:buFontTx/>
              <a:buNone/>
            </a:pPr>
            <a:r>
              <a:rPr lang="en-US" altLang="en-US" sz="1400" smtClean="0"/>
              <a:t>Introduction to Biostatistics, Harvard Extension School</a:t>
            </a:r>
          </a:p>
        </p:txBody>
      </p:sp>
    </p:spTree>
    <p:extLst>
      <p:ext uri="{BB962C8B-B14F-4D97-AF65-F5344CB8AC3E}">
        <p14:creationId xmlns:p14="http://schemas.microsoft.com/office/powerpoint/2010/main" xmlns="" val="37055098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dt="0"/>
  <p:txStyles>
    <p:titleStyle>
      <a:lvl1pPr algn="ctr" rtl="0" eaLnBrk="0" fontAlgn="base" hangingPunct="0">
        <a:spcBef>
          <a:spcPct val="0"/>
        </a:spcBef>
        <a:spcAft>
          <a:spcPct val="0"/>
        </a:spcAft>
        <a:defRPr sz="4000" kern="12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Black" panose="020B0A04020102020204" pitchFamily="34" charset="0"/>
        </a:defRPr>
      </a:lvl2pPr>
      <a:lvl3pPr algn="ctr" rtl="0" eaLnBrk="0" fontAlgn="base" hangingPunct="0">
        <a:spcBef>
          <a:spcPct val="0"/>
        </a:spcBef>
        <a:spcAft>
          <a:spcPct val="0"/>
        </a:spcAft>
        <a:defRPr sz="4000">
          <a:solidFill>
            <a:srgbClr val="FFFF00"/>
          </a:solidFill>
          <a:latin typeface="Arial Black" panose="020B0A04020102020204" pitchFamily="34" charset="0"/>
        </a:defRPr>
      </a:lvl3pPr>
      <a:lvl4pPr algn="ctr" rtl="0" eaLnBrk="0" fontAlgn="base" hangingPunct="0">
        <a:spcBef>
          <a:spcPct val="0"/>
        </a:spcBef>
        <a:spcAft>
          <a:spcPct val="0"/>
        </a:spcAft>
        <a:defRPr sz="4000">
          <a:solidFill>
            <a:srgbClr val="FFFF00"/>
          </a:solidFill>
          <a:latin typeface="Arial Black" panose="020B0A04020102020204" pitchFamily="34" charset="0"/>
        </a:defRPr>
      </a:lvl4pPr>
      <a:lvl5pPr algn="ctr" rtl="0" eaLnBrk="0" fontAlgn="base" hangingPunct="0">
        <a:spcBef>
          <a:spcPct val="0"/>
        </a:spcBef>
        <a:spcAft>
          <a:spcPct val="0"/>
        </a:spcAft>
        <a:defRPr sz="4000">
          <a:solidFill>
            <a:srgbClr val="FFFF00"/>
          </a:solidFill>
          <a:latin typeface="Arial Black" panose="020B0A04020102020204" pitchFamily="34" charset="0"/>
        </a:defRPr>
      </a:lvl5pPr>
      <a:lvl6pPr marL="457200" algn="ctr" rtl="0" fontAlgn="base">
        <a:spcBef>
          <a:spcPct val="0"/>
        </a:spcBef>
        <a:spcAft>
          <a:spcPct val="0"/>
        </a:spcAft>
        <a:defRPr sz="4000">
          <a:solidFill>
            <a:srgbClr val="FFFF00"/>
          </a:solidFill>
          <a:latin typeface="Arial Black" panose="020B0A04020102020204" pitchFamily="34" charset="0"/>
        </a:defRPr>
      </a:lvl6pPr>
      <a:lvl7pPr marL="914400" algn="ctr" rtl="0" fontAlgn="base">
        <a:spcBef>
          <a:spcPct val="0"/>
        </a:spcBef>
        <a:spcAft>
          <a:spcPct val="0"/>
        </a:spcAft>
        <a:defRPr sz="4000">
          <a:solidFill>
            <a:srgbClr val="FFFF00"/>
          </a:solidFill>
          <a:latin typeface="Arial Black" panose="020B0A04020102020204" pitchFamily="34" charset="0"/>
        </a:defRPr>
      </a:lvl7pPr>
      <a:lvl8pPr marL="1371600" algn="ctr" rtl="0" fontAlgn="base">
        <a:spcBef>
          <a:spcPct val="0"/>
        </a:spcBef>
        <a:spcAft>
          <a:spcPct val="0"/>
        </a:spcAft>
        <a:defRPr sz="4000">
          <a:solidFill>
            <a:srgbClr val="FFFF00"/>
          </a:solidFill>
          <a:latin typeface="Arial Black" panose="020B0A04020102020204" pitchFamily="34" charset="0"/>
        </a:defRPr>
      </a:lvl8pPr>
      <a:lvl9pPr marL="1828800" algn="ctr" rtl="0" fontAlgn="base">
        <a:spcBef>
          <a:spcPct val="0"/>
        </a:spcBef>
        <a:spcAft>
          <a:spcPct val="0"/>
        </a:spcAft>
        <a:defRPr sz="4000">
          <a:solidFill>
            <a:srgbClr val="FFFF00"/>
          </a:solidFill>
          <a:latin typeface="Arial Black" panose="020B0A04020102020204" pitchFamily="34" charset="0"/>
        </a:defRPr>
      </a:lvl9pPr>
    </p:titleStyle>
    <p:bodyStyle>
      <a:lvl1pPr marL="398463" indent="-398463" algn="l" rtl="0" eaLnBrk="0" fontAlgn="base" hangingPunct="0">
        <a:spcBef>
          <a:spcPct val="20000"/>
        </a:spcBef>
        <a:spcAft>
          <a:spcPct val="0"/>
        </a:spcAft>
        <a:buClr>
          <a:srgbClr val="FFFF00"/>
        </a:buClr>
        <a:buFont typeface="Wingdings" panose="05000000000000000000" pitchFamily="2" charset="2"/>
        <a:buChar char="§"/>
        <a:defRPr sz="3200" kern="1200">
          <a:solidFill>
            <a:srgbClr val="FFFF00"/>
          </a:solidFill>
          <a:latin typeface="+mn-lt"/>
          <a:ea typeface="+mn-ea"/>
          <a:cs typeface="+mn-cs"/>
        </a:defRPr>
      </a:lvl1pPr>
      <a:lvl2pPr marL="863600" indent="-350838" algn="l" rtl="0" eaLnBrk="0" fontAlgn="base" hangingPunct="0">
        <a:spcBef>
          <a:spcPct val="20000"/>
        </a:spcBef>
        <a:spcAft>
          <a:spcPct val="0"/>
        </a:spcAft>
        <a:buClr>
          <a:srgbClr val="FFFF00"/>
        </a:buClr>
        <a:buFont typeface="Wingdings" panose="05000000000000000000" pitchFamily="2" charset="2"/>
        <a:buChar char="§"/>
        <a:defRPr sz="2800" kern="1200">
          <a:solidFill>
            <a:srgbClr val="FFFF00"/>
          </a:solidFill>
          <a:latin typeface="+mn-lt"/>
          <a:ea typeface="+mn-ea"/>
          <a:cs typeface="+mn-cs"/>
        </a:defRPr>
      </a:lvl2pPr>
      <a:lvl3pPr marL="1306513" indent="-284163" algn="l" rtl="0" eaLnBrk="0" fontAlgn="base" hangingPunct="0">
        <a:spcBef>
          <a:spcPct val="20000"/>
        </a:spcBef>
        <a:spcAft>
          <a:spcPct val="0"/>
        </a:spcAft>
        <a:buClr>
          <a:srgbClr val="FFFF00"/>
        </a:buClr>
        <a:buFont typeface="Wingdings" panose="05000000000000000000" pitchFamily="2" charset="2"/>
        <a:buChar char="§"/>
        <a:defRPr sz="2400" kern="1200">
          <a:solidFill>
            <a:srgbClr val="FFFF00"/>
          </a:solidFill>
          <a:latin typeface="+mn-lt"/>
          <a:ea typeface="+mn-ea"/>
          <a:cs typeface="+mn-cs"/>
        </a:defRPr>
      </a:lvl3pPr>
      <a:lvl4pPr marL="1771650" indent="-350838" algn="l" rtl="0" eaLnBrk="0" fontAlgn="base" hangingPunct="0">
        <a:spcBef>
          <a:spcPct val="20000"/>
        </a:spcBef>
        <a:spcAft>
          <a:spcPct val="0"/>
        </a:spcAft>
        <a:buClr>
          <a:srgbClr val="FFFF00"/>
        </a:buClr>
        <a:buFont typeface="Wingdings" panose="05000000000000000000" pitchFamily="2" charset="2"/>
        <a:buChar char="§"/>
        <a:defRPr sz="2000" kern="1200">
          <a:solidFill>
            <a:srgbClr val="FFFF00"/>
          </a:solidFill>
          <a:latin typeface="+mn-lt"/>
          <a:ea typeface="+mn-ea"/>
          <a:cs typeface="+mn-cs"/>
        </a:defRPr>
      </a:lvl4pPr>
      <a:lvl5pPr marL="2170113" indent="-284163" algn="l" rtl="0" eaLnBrk="0" fontAlgn="base" hangingPunct="0">
        <a:spcBef>
          <a:spcPct val="20000"/>
        </a:spcBef>
        <a:spcAft>
          <a:spcPct val="0"/>
        </a:spcAft>
        <a:buClr>
          <a:srgbClr val="FFFF00"/>
        </a:buClr>
        <a:buFont typeface="Wingdings" panose="05000000000000000000" pitchFamily="2" charset="2"/>
        <a:buChar char="§"/>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0354" name="Picture 2" descr="C:\Users\TEMP\Desktop\biostat cover.jpg"/>
          <p:cNvPicPr>
            <a:picLocks noChangeAspect="1" noChangeArrowheads="1"/>
          </p:cNvPicPr>
          <p:nvPr/>
        </p:nvPicPr>
        <p:blipFill>
          <a:blip r:embed="rId2" cstate="print"/>
          <a:srcRect/>
          <a:stretch>
            <a:fillRect/>
          </a:stretch>
        </p:blipFill>
        <p:spPr bwMode="auto">
          <a:xfrm>
            <a:off x="-1" y="0"/>
            <a:ext cx="12432145"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540913" y="875430"/>
            <a:ext cx="10703904" cy="703186"/>
          </a:xfrm>
        </p:spPr>
        <p:txBody>
          <a:bodyPr>
            <a:normAutofit/>
          </a:bodyPr>
          <a:lstStyle/>
          <a:p>
            <a:pPr eaLnBrk="1" hangingPunct="1">
              <a:defRPr/>
            </a:pPr>
            <a:r>
              <a:rPr lang="en-US" altLang="en-US" b="1" dirty="0" smtClean="0">
                <a:solidFill>
                  <a:srgbClr val="680E23"/>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Two views of </a:t>
            </a:r>
            <a:r>
              <a:rPr lang="en-US" altLang="en-US" b="1" dirty="0" smtClean="0">
                <a:latin typeface="Arial" panose="020B0604020202020204" pitchFamily="34" charset="0"/>
                <a:cs typeface="Arial" panose="020B0604020202020204" pitchFamily="34" charset="0"/>
              </a:rPr>
              <a:t>Probability</a:t>
            </a:r>
            <a:endParaRPr lang="en-US" altLang="en-US" b="1" dirty="0">
              <a:latin typeface="Arial" panose="020B0604020202020204" pitchFamily="34" charset="0"/>
              <a:cs typeface="Arial" panose="020B0604020202020204" pitchFamily="34" charset="0"/>
            </a:endParaRPr>
          </a:p>
        </p:txBody>
      </p:sp>
      <p:sp>
        <p:nvSpPr>
          <p:cNvPr id="235523" name="Rectangle 3"/>
          <p:cNvSpPr>
            <a:spLocks noGrp="1" noChangeArrowheads="1"/>
          </p:cNvSpPr>
          <p:nvPr>
            <p:ph idx="1"/>
          </p:nvPr>
        </p:nvSpPr>
        <p:spPr>
          <a:xfrm>
            <a:off x="759854" y="1249248"/>
            <a:ext cx="10703904" cy="5107102"/>
          </a:xfrm>
        </p:spPr>
        <p:txBody>
          <a:bodyPr>
            <a:normAutofit/>
          </a:bodyPr>
          <a:lstStyle/>
          <a:p>
            <a:pPr marL="0" indent="0" algn="l" rtl="0" eaLnBrk="1" hangingPunct="1">
              <a:lnSpc>
                <a:spcPct val="90000"/>
              </a:lnSpc>
              <a:buNone/>
              <a:defRPr/>
            </a:pPr>
            <a:r>
              <a:rPr lang="en-US" altLang="en-US" sz="3200" b="1" dirty="0" smtClean="0">
                <a:solidFill>
                  <a:srgbClr val="FF0000"/>
                </a:solidFill>
              </a:rPr>
              <a:t> </a:t>
            </a:r>
          </a:p>
          <a:p>
            <a:pPr marL="0" indent="0" algn="l" rtl="0" eaLnBrk="1" hangingPunct="1">
              <a:lnSpc>
                <a:spcPct val="90000"/>
              </a:lnSpc>
              <a:buNone/>
              <a:defRPr/>
            </a:pPr>
            <a:endParaRPr lang="en-US" altLang="en-US" sz="3600" b="1" dirty="0" smtClean="0">
              <a:solidFill>
                <a:srgbClr val="00B050"/>
              </a:solidFill>
            </a:endParaRPr>
          </a:p>
          <a:p>
            <a:pPr algn="l" rtl="0" eaLnBrk="1" hangingPunct="1">
              <a:lnSpc>
                <a:spcPct val="90000"/>
              </a:lnSpc>
              <a:buFont typeface="Wingdings" panose="05000000000000000000" pitchFamily="2" charset="2"/>
              <a:buChar char="§"/>
              <a:defRPr/>
            </a:pPr>
            <a:r>
              <a:rPr lang="en-US" altLang="en-US" sz="3600" b="1" dirty="0" smtClean="0">
                <a:solidFill>
                  <a:srgbClr val="00B050"/>
                </a:solidFill>
              </a:rPr>
              <a:t>Objective Probability:  </a:t>
            </a:r>
          </a:p>
          <a:p>
            <a:pPr marL="514350" indent="-514350" algn="l" rtl="0" eaLnBrk="1" hangingPunct="1">
              <a:lnSpc>
                <a:spcPct val="90000"/>
              </a:lnSpc>
              <a:buAutoNum type="arabicPeriod"/>
              <a:defRPr/>
            </a:pPr>
            <a:r>
              <a:rPr lang="en-US" altLang="en-US" sz="3200" b="1" dirty="0" smtClean="0">
                <a:solidFill>
                  <a:srgbClr val="0070C0"/>
                </a:solidFill>
              </a:rPr>
              <a:t>Classical </a:t>
            </a:r>
          </a:p>
          <a:p>
            <a:pPr marL="514350" indent="-514350" algn="l" rtl="0" eaLnBrk="1" hangingPunct="1">
              <a:lnSpc>
                <a:spcPct val="90000"/>
              </a:lnSpc>
              <a:buAutoNum type="arabicPeriod"/>
              <a:defRPr/>
            </a:pPr>
            <a:r>
              <a:rPr lang="en-US" altLang="en-US" sz="3200" b="1" dirty="0" smtClean="0">
                <a:solidFill>
                  <a:srgbClr val="0070C0"/>
                </a:solidFill>
              </a:rPr>
              <a:t>Relative</a:t>
            </a:r>
            <a:endParaRPr lang="en-US" altLang="en-US" b="1" dirty="0" smtClean="0"/>
          </a:p>
          <a:p>
            <a:pPr algn="l" rtl="0" eaLnBrk="1" hangingPunct="1">
              <a:lnSpc>
                <a:spcPct val="90000"/>
              </a:lnSpc>
              <a:buFont typeface="Wingdings" panose="05000000000000000000" pitchFamily="2" charset="2"/>
              <a:buNone/>
              <a:defRPr/>
            </a:pPr>
            <a:endParaRPr lang="en-US" altLang="en-US" dirty="0"/>
          </a:p>
          <a:p>
            <a:pPr algn="l" rtl="0" eaLnBrk="1" hangingPunct="1">
              <a:lnSpc>
                <a:spcPct val="90000"/>
              </a:lnSpc>
              <a:buFont typeface="Wingdings" panose="05000000000000000000" pitchFamily="2" charset="2"/>
              <a:buChar char="§"/>
              <a:defRPr/>
            </a:pPr>
            <a:r>
              <a:rPr lang="en-US" altLang="en-US" sz="3600" b="1" dirty="0" smtClean="0">
                <a:solidFill>
                  <a:srgbClr val="00B050"/>
                </a:solidFill>
              </a:rPr>
              <a:t>Subjective Probability</a:t>
            </a:r>
            <a:endParaRPr lang="en-US" altLang="en-US" sz="3600" b="1" dirty="0">
              <a:solidFill>
                <a:srgbClr val="00B050"/>
              </a:solidFill>
            </a:endParaRPr>
          </a:p>
        </p:txBody>
      </p:sp>
      <p:sp>
        <p:nvSpPr>
          <p:cNvPr id="12" name="Slide Number Placeholder 5"/>
          <p:cNvSpPr>
            <a:spLocks noGrp="1"/>
          </p:cNvSpPr>
          <p:nvPr>
            <p:ph type="sldNum" sz="quarter" idx="12"/>
          </p:nvPr>
        </p:nvSpPr>
        <p:spPr/>
        <p:txBody>
          <a:bodyPr/>
          <a:lstStyle/>
          <a:p>
            <a:pPr>
              <a:defRPr/>
            </a:pPr>
            <a:fld id="{DB5405CF-117C-4495-B3AC-B47298883475}" type="slidenum">
              <a:rPr lang="ar-SA" altLang="en-US"/>
              <a:pPr>
                <a:defRPr/>
              </a:pPr>
              <a:t>10</a:t>
            </a:fld>
            <a:endParaRPr lang="en-US" altLang="en-US"/>
          </a:p>
        </p:txBody>
      </p:sp>
      <p:sp>
        <p:nvSpPr>
          <p:cNvPr id="106502" name="Rectangle 4"/>
          <p:cNvSpPr>
            <a:spLocks noChangeArrowheads="1"/>
          </p:cNvSpPr>
          <p:nvPr/>
        </p:nvSpPr>
        <p:spPr bwMode="auto">
          <a:xfrm>
            <a:off x="1048327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lgn="r" rtl="1">
              <a:defRPr>
                <a:solidFill>
                  <a:schemeClr val="tx1"/>
                </a:solidFill>
                <a:latin typeface="Comic Sans MS" panose="030F0702030302020204" pitchFamily="66" charset="0"/>
                <a:cs typeface="Arial" panose="020B0604020202020204" pitchFamily="34" charset="0"/>
              </a:defRPr>
            </a:lvl1pPr>
            <a:lvl2pPr marL="742950" indent="-285750" algn="r" rtl="1">
              <a:defRPr>
                <a:solidFill>
                  <a:schemeClr val="tx1"/>
                </a:solidFill>
                <a:latin typeface="Comic Sans MS" panose="030F0702030302020204" pitchFamily="66" charset="0"/>
                <a:cs typeface="Arial" panose="020B0604020202020204" pitchFamily="34" charset="0"/>
              </a:defRPr>
            </a:lvl2pPr>
            <a:lvl3pPr marL="1143000" indent="-228600" algn="r" rtl="1">
              <a:defRPr>
                <a:solidFill>
                  <a:schemeClr val="tx1"/>
                </a:solidFill>
                <a:latin typeface="Comic Sans MS" panose="030F0702030302020204" pitchFamily="66" charset="0"/>
                <a:cs typeface="Arial" panose="020B0604020202020204" pitchFamily="34" charset="0"/>
              </a:defRPr>
            </a:lvl3pPr>
            <a:lvl4pPr marL="1600200" indent="-228600" algn="r" rtl="1">
              <a:defRPr>
                <a:solidFill>
                  <a:schemeClr val="tx1"/>
                </a:solidFill>
                <a:latin typeface="Comic Sans MS" panose="030F0702030302020204" pitchFamily="66" charset="0"/>
                <a:cs typeface="Arial" panose="020B0604020202020204" pitchFamily="34" charset="0"/>
              </a:defRPr>
            </a:lvl4pPr>
            <a:lvl5pPr marL="2057400" indent="-228600" algn="r" rtl="1">
              <a:defRPr>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106504" name="Rectangle 6"/>
          <p:cNvSpPr>
            <a:spLocks noChangeArrowheads="1"/>
          </p:cNvSpPr>
          <p:nvPr/>
        </p:nvSpPr>
        <p:spPr bwMode="auto">
          <a:xfrm>
            <a:off x="10483270" y="-183872"/>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lgn="r" rtl="1">
              <a:defRPr>
                <a:solidFill>
                  <a:schemeClr val="tx1"/>
                </a:solidFill>
                <a:latin typeface="Comic Sans MS" panose="030F0702030302020204" pitchFamily="66" charset="0"/>
                <a:cs typeface="Arial" panose="020B0604020202020204" pitchFamily="34" charset="0"/>
              </a:defRPr>
            </a:lvl1pPr>
            <a:lvl2pPr marL="742950" indent="-285750" algn="r" rtl="1">
              <a:defRPr>
                <a:solidFill>
                  <a:schemeClr val="tx1"/>
                </a:solidFill>
                <a:latin typeface="Comic Sans MS" panose="030F0702030302020204" pitchFamily="66" charset="0"/>
                <a:cs typeface="Arial" panose="020B0604020202020204" pitchFamily="34" charset="0"/>
              </a:defRPr>
            </a:lvl2pPr>
            <a:lvl3pPr marL="1143000" indent="-228600" algn="r" rtl="1">
              <a:defRPr>
                <a:solidFill>
                  <a:schemeClr val="tx1"/>
                </a:solidFill>
                <a:latin typeface="Comic Sans MS" panose="030F0702030302020204" pitchFamily="66" charset="0"/>
                <a:cs typeface="Arial" panose="020B0604020202020204" pitchFamily="34" charset="0"/>
              </a:defRPr>
            </a:lvl3pPr>
            <a:lvl4pPr marL="1600200" indent="-228600" algn="r" rtl="1">
              <a:defRPr>
                <a:solidFill>
                  <a:schemeClr val="tx1"/>
                </a:solidFill>
                <a:latin typeface="Comic Sans MS" panose="030F0702030302020204" pitchFamily="66" charset="0"/>
                <a:cs typeface="Arial" panose="020B0604020202020204" pitchFamily="34" charset="0"/>
              </a:defRPr>
            </a:lvl4pPr>
            <a:lvl5pPr marL="2057400" indent="-228600" algn="r" rtl="1">
              <a:defRPr>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106505" name="Rectangle 7"/>
          <p:cNvSpPr>
            <a:spLocks noChangeArrowheads="1"/>
          </p:cNvSpPr>
          <p:nvPr/>
        </p:nvSpPr>
        <p:spPr bwMode="auto">
          <a:xfrm>
            <a:off x="1048327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lgn="r" rtl="1">
              <a:defRPr>
                <a:solidFill>
                  <a:schemeClr val="tx1"/>
                </a:solidFill>
                <a:latin typeface="Comic Sans MS" panose="030F0702030302020204" pitchFamily="66" charset="0"/>
                <a:cs typeface="Arial" panose="020B0604020202020204" pitchFamily="34" charset="0"/>
              </a:defRPr>
            </a:lvl1pPr>
            <a:lvl2pPr marL="742950" indent="-285750" algn="r" rtl="1">
              <a:defRPr>
                <a:solidFill>
                  <a:schemeClr val="tx1"/>
                </a:solidFill>
                <a:latin typeface="Comic Sans MS" panose="030F0702030302020204" pitchFamily="66" charset="0"/>
                <a:cs typeface="Arial" panose="020B0604020202020204" pitchFamily="34" charset="0"/>
              </a:defRPr>
            </a:lvl2pPr>
            <a:lvl3pPr marL="1143000" indent="-228600" algn="r" rtl="1">
              <a:defRPr>
                <a:solidFill>
                  <a:schemeClr val="tx1"/>
                </a:solidFill>
                <a:latin typeface="Comic Sans MS" panose="030F0702030302020204" pitchFamily="66" charset="0"/>
                <a:cs typeface="Arial" panose="020B0604020202020204" pitchFamily="34" charset="0"/>
              </a:defRPr>
            </a:lvl3pPr>
            <a:lvl4pPr marL="1600200" indent="-228600" algn="r" rtl="1">
              <a:defRPr>
                <a:solidFill>
                  <a:schemeClr val="tx1"/>
                </a:solidFill>
                <a:latin typeface="Comic Sans MS" panose="030F0702030302020204" pitchFamily="66" charset="0"/>
                <a:cs typeface="Arial" panose="020B0604020202020204" pitchFamily="34" charset="0"/>
              </a:defRPr>
            </a:lvl4pPr>
            <a:lvl5pPr marL="2057400" indent="-228600" algn="r" rtl="1">
              <a:defRPr>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106507" name="Rectangle 9"/>
          <p:cNvSpPr>
            <a:spLocks noChangeArrowheads="1"/>
          </p:cNvSpPr>
          <p:nvPr/>
        </p:nvSpPr>
        <p:spPr bwMode="auto">
          <a:xfrm>
            <a:off x="10483270" y="-162441"/>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lgn="r" rtl="1">
              <a:defRPr>
                <a:solidFill>
                  <a:schemeClr val="tx1"/>
                </a:solidFill>
                <a:latin typeface="Comic Sans MS" panose="030F0702030302020204" pitchFamily="66" charset="0"/>
                <a:cs typeface="Arial" panose="020B0604020202020204" pitchFamily="34" charset="0"/>
              </a:defRPr>
            </a:lvl1pPr>
            <a:lvl2pPr marL="742950" indent="-285750" algn="r" rtl="1">
              <a:defRPr>
                <a:solidFill>
                  <a:schemeClr val="tx1"/>
                </a:solidFill>
                <a:latin typeface="Comic Sans MS" panose="030F0702030302020204" pitchFamily="66" charset="0"/>
                <a:cs typeface="Arial" panose="020B0604020202020204" pitchFamily="34" charset="0"/>
              </a:defRPr>
            </a:lvl2pPr>
            <a:lvl3pPr marL="1143000" indent="-228600" algn="r" rtl="1">
              <a:defRPr>
                <a:solidFill>
                  <a:schemeClr val="tx1"/>
                </a:solidFill>
                <a:latin typeface="Comic Sans MS" panose="030F0702030302020204" pitchFamily="66" charset="0"/>
                <a:cs typeface="Arial" panose="020B0604020202020204" pitchFamily="34" charset="0"/>
              </a:defRPr>
            </a:lvl3pPr>
            <a:lvl4pPr marL="1600200" indent="-228600" algn="r" rtl="1">
              <a:defRPr>
                <a:solidFill>
                  <a:schemeClr val="tx1"/>
                </a:solidFill>
                <a:latin typeface="Comic Sans MS" panose="030F0702030302020204" pitchFamily="66" charset="0"/>
                <a:cs typeface="Arial" panose="020B0604020202020204" pitchFamily="34" charset="0"/>
              </a:defRPr>
            </a:lvl4pPr>
            <a:lvl5pPr marL="2057400" indent="-228600" algn="r" rtl="1">
              <a:defRPr>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68445" y="2446615"/>
            <a:ext cx="2437295" cy="253801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21521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7965">
              <a:schemeClr val="bg2">
                <a:tint val="97000"/>
                <a:hueMod val="92000"/>
                <a:satMod val="169000"/>
                <a:lumMod val="164000"/>
              </a:schemeClr>
            </a:gs>
            <a:gs pos="67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idx="1"/>
          </p:nvPr>
        </p:nvSpPr>
        <p:spPr>
          <a:xfrm>
            <a:off x="489397" y="485775"/>
            <a:ext cx="9257089" cy="6235700"/>
          </a:xfrm>
        </p:spPr>
        <p:txBody>
          <a:bodyPr>
            <a:normAutofit fontScale="85000" lnSpcReduction="10000"/>
          </a:bodyPr>
          <a:lstStyle/>
          <a:p>
            <a:pPr marL="0" indent="0" algn="l" rtl="0" eaLnBrk="1" hangingPunct="1">
              <a:lnSpc>
                <a:spcPct val="90000"/>
              </a:lnSpc>
              <a:buNone/>
              <a:defRPr/>
            </a:pPr>
            <a:r>
              <a:rPr lang="en-US" altLang="en-US" sz="4200" b="1" dirty="0" smtClean="0">
                <a:solidFill>
                  <a:srgbClr val="0070C0"/>
                </a:solidFill>
              </a:rPr>
              <a:t>1. Classical Probability </a:t>
            </a:r>
            <a:r>
              <a:rPr lang="en-US" altLang="en-US" sz="4200" dirty="0" smtClean="0"/>
              <a:t>: </a:t>
            </a:r>
          </a:p>
          <a:p>
            <a:pPr marL="0" indent="0" algn="l" rtl="0" eaLnBrk="1" hangingPunct="1">
              <a:lnSpc>
                <a:spcPct val="110000"/>
              </a:lnSpc>
              <a:spcAft>
                <a:spcPts val="1200"/>
              </a:spcAft>
              <a:buNone/>
              <a:defRPr/>
            </a:pPr>
            <a:r>
              <a:rPr lang="en-US" altLang="en-US" sz="3300" dirty="0" smtClean="0"/>
              <a:t>This theory was developed to solve the problems related to games of chance (rolling the dice or playing cards).</a:t>
            </a:r>
          </a:p>
          <a:p>
            <a:pPr marL="0" indent="0">
              <a:lnSpc>
                <a:spcPct val="110000"/>
              </a:lnSpc>
              <a:buNone/>
              <a:defRPr/>
            </a:pPr>
            <a:r>
              <a:rPr lang="en-US" altLang="en-US" sz="3800" dirty="0" smtClean="0">
                <a:solidFill>
                  <a:srgbClr val="FF0000"/>
                </a:solidFill>
              </a:rPr>
              <a:t>For </a:t>
            </a:r>
            <a:r>
              <a:rPr lang="en-US" altLang="en-US" sz="3800" dirty="0">
                <a:solidFill>
                  <a:srgbClr val="FF0000"/>
                </a:solidFill>
              </a:rPr>
              <a:t>Example</a:t>
            </a:r>
            <a:r>
              <a:rPr lang="en-US" altLang="en-US" sz="3800" dirty="0"/>
              <a:t>:</a:t>
            </a:r>
          </a:p>
          <a:p>
            <a:pPr marL="0" indent="0" algn="l" rtl="0" eaLnBrk="1" hangingPunct="1">
              <a:lnSpc>
                <a:spcPct val="110000"/>
              </a:lnSpc>
              <a:spcAft>
                <a:spcPts val="1200"/>
              </a:spcAft>
              <a:buNone/>
              <a:defRPr/>
            </a:pPr>
            <a:r>
              <a:rPr lang="en-US" altLang="en-US" sz="3300" dirty="0" smtClean="0"/>
              <a:t>If a </a:t>
            </a:r>
            <a:r>
              <a:rPr lang="en-US" altLang="en-US" sz="3300" b="1" dirty="0" smtClean="0"/>
              <a:t>fair</a:t>
            </a:r>
            <a:r>
              <a:rPr lang="en-US" altLang="en-US" sz="3300" dirty="0" smtClean="0"/>
              <a:t> six-sided die is rolled, the probability that a 1 will be observed is 1/6, and is the same for the other five faces.</a:t>
            </a:r>
          </a:p>
          <a:p>
            <a:pPr marL="0" indent="0" algn="l" rtl="0" eaLnBrk="1" hangingPunct="1">
              <a:lnSpc>
                <a:spcPct val="110000"/>
              </a:lnSpc>
              <a:spcAft>
                <a:spcPts val="1200"/>
              </a:spcAft>
              <a:buNone/>
              <a:defRPr/>
            </a:pPr>
            <a:r>
              <a:rPr lang="en-US" altLang="en-US" sz="3300" dirty="0" smtClean="0"/>
              <a:t>If a card is picked from a </a:t>
            </a:r>
            <a:r>
              <a:rPr lang="en-US" altLang="en-US" sz="3300" b="1" dirty="0" smtClean="0"/>
              <a:t>well-shuffled</a:t>
            </a:r>
            <a:r>
              <a:rPr lang="en-US" altLang="en-US" sz="3300" dirty="0" smtClean="0"/>
              <a:t> deck of ordinary playing cards, the probability of picking a heart is 13/52.</a:t>
            </a:r>
          </a:p>
          <a:p>
            <a:pPr marL="0" indent="0">
              <a:lnSpc>
                <a:spcPct val="110000"/>
              </a:lnSpc>
              <a:spcAft>
                <a:spcPts val="1200"/>
              </a:spcAft>
              <a:buNone/>
              <a:defRPr/>
            </a:pPr>
            <a:r>
              <a:rPr lang="en-US" altLang="en-US" sz="3300" b="1" dirty="0" smtClean="0"/>
              <a:t>If a fair six-sided die is tossed, the probability of an even numbered outcome (2, 4, 6) is ½. Three of the six equally likely outcomes have the trait (3/ 6 = ½)</a:t>
            </a:r>
            <a:endParaRPr lang="en-US" altLang="en-US" dirty="0"/>
          </a:p>
        </p:txBody>
      </p:sp>
      <p:sp>
        <p:nvSpPr>
          <p:cNvPr id="5" name="Slide Number Placeholder 5"/>
          <p:cNvSpPr>
            <a:spLocks noGrp="1"/>
          </p:cNvSpPr>
          <p:nvPr>
            <p:ph type="sldNum" sz="quarter" idx="12"/>
          </p:nvPr>
        </p:nvSpPr>
        <p:spPr/>
        <p:txBody>
          <a:bodyPr/>
          <a:lstStyle/>
          <a:p>
            <a:pPr>
              <a:defRPr/>
            </a:pPr>
            <a:fld id="{A8A47F5E-94AB-4213-9879-F1BB7A8B4F8A}" type="slidenum">
              <a:rPr lang="ar-SA" altLang="en-US"/>
              <a:pPr>
                <a:defRPr/>
              </a:pPr>
              <a:t>11</a:t>
            </a:fld>
            <a:endParaRPr lang="en-US" alt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75820" y="4250856"/>
            <a:ext cx="2610996" cy="2470619"/>
          </a:xfrm>
          <a:prstGeom prst="rect">
            <a:avLst/>
          </a:prstGeom>
        </p:spPr>
      </p:pic>
    </p:spTree>
    <p:extLst>
      <p:ext uri="{BB962C8B-B14F-4D97-AF65-F5344CB8AC3E}">
        <p14:creationId xmlns:p14="http://schemas.microsoft.com/office/powerpoint/2010/main" xmlns="" val="995348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6546">
                                            <p:txEl>
                                              <p:pRg st="0" end="0"/>
                                            </p:txEl>
                                          </p:spTgt>
                                        </p:tgtEl>
                                        <p:attrNameLst>
                                          <p:attrName>style.visibility</p:attrName>
                                        </p:attrNameLst>
                                      </p:cBhvr>
                                      <p:to>
                                        <p:strVal val="visible"/>
                                      </p:to>
                                    </p:set>
                                    <p:anim calcmode="lin" valueType="num">
                                      <p:cBhvr additive="base">
                                        <p:cTn id="7" dur="500" fill="hold"/>
                                        <p:tgtEl>
                                          <p:spTgt spid="236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65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6546">
                                            <p:txEl>
                                              <p:pRg st="1" end="1"/>
                                            </p:txEl>
                                          </p:spTgt>
                                        </p:tgtEl>
                                        <p:attrNameLst>
                                          <p:attrName>style.visibility</p:attrName>
                                        </p:attrNameLst>
                                      </p:cBhvr>
                                      <p:to>
                                        <p:strVal val="visible"/>
                                      </p:to>
                                    </p:set>
                                    <p:anim calcmode="lin" valueType="num">
                                      <p:cBhvr additive="base">
                                        <p:cTn id="13" dur="500" fill="hold"/>
                                        <p:tgtEl>
                                          <p:spTgt spid="236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65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6546">
                                            <p:txEl>
                                              <p:pRg st="3" end="3"/>
                                            </p:txEl>
                                          </p:spTgt>
                                        </p:tgtEl>
                                        <p:attrNameLst>
                                          <p:attrName>style.visibility</p:attrName>
                                        </p:attrNameLst>
                                      </p:cBhvr>
                                      <p:to>
                                        <p:strVal val="visible"/>
                                      </p:to>
                                    </p:set>
                                    <p:anim calcmode="lin" valueType="num">
                                      <p:cBhvr additive="base">
                                        <p:cTn id="19" dur="500" fill="hold"/>
                                        <p:tgtEl>
                                          <p:spTgt spid="2365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65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6546">
                                            <p:txEl>
                                              <p:pRg st="4" end="4"/>
                                            </p:txEl>
                                          </p:spTgt>
                                        </p:tgtEl>
                                        <p:attrNameLst>
                                          <p:attrName>style.visibility</p:attrName>
                                        </p:attrNameLst>
                                      </p:cBhvr>
                                      <p:to>
                                        <p:strVal val="visible"/>
                                      </p:to>
                                    </p:set>
                                    <p:anim calcmode="lin" valueType="num">
                                      <p:cBhvr additive="base">
                                        <p:cTn id="25" dur="500" fill="hold"/>
                                        <p:tgtEl>
                                          <p:spTgt spid="2365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65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6546">
                                            <p:txEl>
                                              <p:pRg st="5" end="5"/>
                                            </p:txEl>
                                          </p:spTgt>
                                        </p:tgtEl>
                                        <p:attrNameLst>
                                          <p:attrName>style.visibility</p:attrName>
                                        </p:attrNameLst>
                                      </p:cBhvr>
                                      <p:to>
                                        <p:strVal val="visible"/>
                                      </p:to>
                                    </p:set>
                                    <p:anim calcmode="lin" valueType="num">
                                      <p:cBhvr additive="base">
                                        <p:cTn id="31" dur="500" fill="hold"/>
                                        <p:tgtEl>
                                          <p:spTgt spid="2365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65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6546">
                                            <p:txEl>
                                              <p:pRg st="2" end="2"/>
                                            </p:txEl>
                                          </p:spTgt>
                                        </p:tgtEl>
                                        <p:attrNameLst>
                                          <p:attrName>style.visibility</p:attrName>
                                        </p:attrNameLst>
                                      </p:cBhvr>
                                      <p:to>
                                        <p:strVal val="visible"/>
                                      </p:to>
                                    </p:set>
                                    <p:anim calcmode="lin" valueType="num">
                                      <p:cBhvr additive="base">
                                        <p:cTn id="37" dur="500" fill="hold"/>
                                        <p:tgtEl>
                                          <p:spTgt spid="23654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65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Arial" panose="020B0604020202020204" pitchFamily="34" charset="0"/>
                <a:cs typeface="Arial" panose="020B0604020202020204" pitchFamily="34" charset="0"/>
              </a:rPr>
              <a:t>1</a:t>
            </a:r>
            <a:r>
              <a:rPr lang="en-US" sz="4000" b="1" dirty="0" smtClean="0">
                <a:solidFill>
                  <a:srgbClr val="0070C0"/>
                </a:solidFill>
                <a:latin typeface="Arial" panose="020B0604020202020204" pitchFamily="34" charset="0"/>
                <a:cs typeface="Arial" panose="020B0604020202020204" pitchFamily="34" charset="0"/>
              </a:rPr>
              <a:t>. Classical Probability</a:t>
            </a:r>
            <a:endParaRPr lang="en-US" sz="40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45127" y="1828800"/>
            <a:ext cx="9998884" cy="4351337"/>
          </a:xfrm>
        </p:spPr>
        <p:txBody>
          <a:bodyPr/>
          <a:lstStyle/>
          <a:p>
            <a:pPr marL="0" indent="0">
              <a:buNone/>
            </a:pPr>
            <a:r>
              <a:rPr lang="en-US" altLang="en-US" sz="3600" b="1" dirty="0">
                <a:solidFill>
                  <a:srgbClr val="FF0000"/>
                </a:solidFill>
              </a:rPr>
              <a:t>Definition: </a:t>
            </a:r>
            <a:endParaRPr lang="en-US" altLang="en-US" sz="3600" b="1" dirty="0" smtClean="0">
              <a:solidFill>
                <a:srgbClr val="FF0000"/>
              </a:solidFill>
            </a:endParaRPr>
          </a:p>
          <a:p>
            <a:pPr marL="0" indent="0">
              <a:buNone/>
            </a:pPr>
            <a:r>
              <a:rPr lang="en-US" altLang="en-US" sz="3600" b="1" dirty="0" smtClean="0"/>
              <a:t>If </a:t>
            </a:r>
            <a:r>
              <a:rPr lang="en-US" altLang="en-US" sz="3600" b="1" dirty="0"/>
              <a:t>an event can occur in </a:t>
            </a:r>
            <a:r>
              <a:rPr lang="en-US" altLang="en-US" sz="3600" b="1" u="sng" dirty="0"/>
              <a:t>N </a:t>
            </a:r>
            <a:r>
              <a:rPr lang="en-US" altLang="en-US" sz="3600" b="1" dirty="0"/>
              <a:t>mutually exclusive and equally likely ways, and if </a:t>
            </a:r>
            <a:r>
              <a:rPr lang="en-US" altLang="en-US" sz="3600" b="1" u="sng" dirty="0"/>
              <a:t>m</a:t>
            </a:r>
            <a:r>
              <a:rPr lang="en-US" altLang="en-US" sz="3600" b="1" dirty="0"/>
              <a:t> of these possess a </a:t>
            </a:r>
            <a:r>
              <a:rPr lang="en-US" altLang="en-US" sz="3600" b="1" dirty="0" err="1"/>
              <a:t>triat</a:t>
            </a:r>
            <a:r>
              <a:rPr lang="en-US" altLang="en-US" sz="3600" b="1" dirty="0"/>
              <a:t>, E, the probability of the occurrence of event E is equal to m/ N  [probability of E: P(E)= m/N]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69400" y="4948103"/>
            <a:ext cx="3188732" cy="1594366"/>
          </a:xfrm>
          <a:prstGeom prst="rect">
            <a:avLst/>
          </a:prstGeom>
        </p:spPr>
      </p:pic>
    </p:spTree>
    <p:extLst>
      <p:ext uri="{BB962C8B-B14F-4D97-AF65-F5344CB8AC3E}">
        <p14:creationId xmlns:p14="http://schemas.microsoft.com/office/powerpoint/2010/main" xmlns="" val="97914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idx="1"/>
          </p:nvPr>
        </p:nvSpPr>
        <p:spPr>
          <a:xfrm>
            <a:off x="708339" y="321972"/>
            <a:ext cx="10483402" cy="6399503"/>
          </a:xfrm>
        </p:spPr>
        <p:txBody>
          <a:bodyPr>
            <a:normAutofit/>
          </a:bodyPr>
          <a:lstStyle/>
          <a:p>
            <a:pPr marL="0" indent="0" algn="l" rtl="0" eaLnBrk="1" hangingPunct="1">
              <a:lnSpc>
                <a:spcPct val="90000"/>
              </a:lnSpc>
              <a:buNone/>
              <a:defRPr/>
            </a:pPr>
            <a:r>
              <a:rPr lang="en-US" altLang="en-US" sz="3600" dirty="0" smtClean="0">
                <a:solidFill>
                  <a:srgbClr val="0070C0"/>
                </a:solidFill>
              </a:rPr>
              <a:t>2</a:t>
            </a:r>
            <a:r>
              <a:rPr lang="en-US" altLang="en-US" sz="3600" b="1" dirty="0" smtClean="0">
                <a:solidFill>
                  <a:srgbClr val="0070C0"/>
                </a:solidFill>
              </a:rPr>
              <a:t>.</a:t>
            </a:r>
            <a:r>
              <a:rPr lang="en-US" altLang="en-US" sz="3600" b="1" dirty="0" smtClean="0">
                <a:solidFill>
                  <a:srgbClr val="680E23"/>
                </a:solidFill>
              </a:rPr>
              <a:t> </a:t>
            </a:r>
            <a:r>
              <a:rPr lang="en-US" altLang="en-US" sz="3600" b="1" dirty="0" smtClean="0">
                <a:solidFill>
                  <a:srgbClr val="0070C0"/>
                </a:solidFill>
              </a:rPr>
              <a:t>Relative </a:t>
            </a:r>
            <a:r>
              <a:rPr lang="en-US" altLang="en-US" sz="3600" b="1" dirty="0">
                <a:solidFill>
                  <a:srgbClr val="0070C0"/>
                </a:solidFill>
              </a:rPr>
              <a:t>Frequency Probability</a:t>
            </a:r>
            <a:r>
              <a:rPr lang="en-US" altLang="en-US" sz="3600" b="1" dirty="0" smtClean="0">
                <a:solidFill>
                  <a:srgbClr val="0070C0"/>
                </a:solidFill>
              </a:rPr>
              <a:t>:</a:t>
            </a:r>
            <a:endParaRPr lang="en-US" altLang="en-US" sz="3600" b="1" dirty="0">
              <a:solidFill>
                <a:srgbClr val="0070C0"/>
              </a:solidFill>
            </a:endParaRPr>
          </a:p>
          <a:p>
            <a:pPr marL="0" indent="0" algn="l" rtl="0" eaLnBrk="1" hangingPunct="1">
              <a:lnSpc>
                <a:spcPct val="110000"/>
              </a:lnSpc>
              <a:buNone/>
              <a:defRPr/>
            </a:pPr>
            <a:r>
              <a:rPr lang="en-US" altLang="en-US" b="1" dirty="0" smtClean="0"/>
              <a:t>Definition:</a:t>
            </a:r>
            <a:r>
              <a:rPr lang="en-US" altLang="en-US" dirty="0" smtClean="0"/>
              <a:t> </a:t>
            </a:r>
            <a:r>
              <a:rPr lang="en-US" altLang="en-US" b="1" dirty="0"/>
              <a:t>If some </a:t>
            </a:r>
            <a:r>
              <a:rPr lang="en-US" altLang="en-US" b="1" dirty="0" smtClean="0"/>
              <a:t>process </a:t>
            </a:r>
            <a:r>
              <a:rPr lang="en-US" altLang="en-US" b="1" dirty="0"/>
              <a:t>is repeated a large number of times, n, and if some resulting event E occurs m times , the relative frequency of occurrence of E , m/n will be </a:t>
            </a:r>
            <a:r>
              <a:rPr lang="en-US" altLang="en-US" b="1" u="sng" dirty="0"/>
              <a:t>approximately</a:t>
            </a:r>
            <a:r>
              <a:rPr lang="en-US" altLang="en-US" b="1" dirty="0"/>
              <a:t> equal  to  probability of </a:t>
            </a:r>
            <a:r>
              <a:rPr lang="en-US" altLang="en-US" b="1" dirty="0" smtClean="0"/>
              <a:t>E.</a:t>
            </a:r>
            <a:endParaRPr lang="en-US" altLang="en-US" b="1" dirty="0" smtClean="0">
              <a:solidFill>
                <a:srgbClr val="FF0000"/>
              </a:solidFill>
            </a:endParaRPr>
          </a:p>
          <a:p>
            <a:pPr marL="0" indent="0" algn="l" rtl="0" eaLnBrk="1" hangingPunct="1">
              <a:lnSpc>
                <a:spcPct val="90000"/>
              </a:lnSpc>
              <a:buNone/>
              <a:defRPr/>
            </a:pPr>
            <a:r>
              <a:rPr lang="en-US" altLang="en-US" sz="3600" b="1" dirty="0" smtClean="0">
                <a:solidFill>
                  <a:srgbClr val="00B050"/>
                </a:solidFill>
              </a:rPr>
              <a:t>Subjective </a:t>
            </a:r>
            <a:r>
              <a:rPr lang="en-US" altLang="en-US" sz="3600" b="1" dirty="0">
                <a:solidFill>
                  <a:srgbClr val="00B050"/>
                </a:solidFill>
              </a:rPr>
              <a:t>Probability</a:t>
            </a:r>
            <a:r>
              <a:rPr lang="en-US" altLang="en-US" sz="3600" dirty="0">
                <a:solidFill>
                  <a:srgbClr val="00B050"/>
                </a:solidFill>
              </a:rPr>
              <a:t> : </a:t>
            </a:r>
            <a:r>
              <a:rPr lang="en-US" altLang="en-US" sz="3600" dirty="0" smtClean="0">
                <a:solidFill>
                  <a:srgbClr val="00B050"/>
                </a:solidFill>
              </a:rPr>
              <a:t>(</a:t>
            </a:r>
            <a:r>
              <a:rPr lang="en-US" altLang="en-US" sz="3600" dirty="0" err="1" smtClean="0">
                <a:solidFill>
                  <a:srgbClr val="00B050"/>
                </a:solidFill>
              </a:rPr>
              <a:t>personalistic</a:t>
            </a:r>
            <a:r>
              <a:rPr lang="en-US" altLang="en-US" sz="3600" dirty="0" smtClean="0">
                <a:solidFill>
                  <a:srgbClr val="00B050"/>
                </a:solidFill>
              </a:rPr>
              <a:t>)</a:t>
            </a:r>
            <a:endParaRPr lang="en-US" altLang="en-US" sz="3600" dirty="0">
              <a:solidFill>
                <a:srgbClr val="00B050"/>
              </a:solidFill>
            </a:endParaRPr>
          </a:p>
          <a:p>
            <a:pPr marL="0" indent="0" algn="l" rtl="0" eaLnBrk="1" hangingPunct="1">
              <a:lnSpc>
                <a:spcPct val="110000"/>
              </a:lnSpc>
              <a:buNone/>
              <a:defRPr/>
            </a:pPr>
            <a:r>
              <a:rPr lang="en-US" altLang="en-US" dirty="0" smtClean="0">
                <a:solidFill>
                  <a:srgbClr val="0070C0"/>
                </a:solidFill>
              </a:rPr>
              <a:t>This concept does not rely on the repeatability of a process. It applies for events that can happen only once. It depends on personal </a:t>
            </a:r>
            <a:r>
              <a:rPr lang="en-US" altLang="en-US" dirty="0" err="1" smtClean="0">
                <a:solidFill>
                  <a:srgbClr val="0070C0"/>
                </a:solidFill>
              </a:rPr>
              <a:t>judgement</a:t>
            </a:r>
            <a:r>
              <a:rPr lang="en-US" altLang="en-US" dirty="0" smtClean="0">
                <a:solidFill>
                  <a:srgbClr val="0070C0"/>
                </a:solidFill>
              </a:rPr>
              <a:t>.</a:t>
            </a:r>
          </a:p>
          <a:p>
            <a:pPr marL="0" indent="0" algn="l" rtl="0" eaLnBrk="1" hangingPunct="1">
              <a:lnSpc>
                <a:spcPct val="110000"/>
              </a:lnSpc>
              <a:buNone/>
              <a:defRPr/>
            </a:pPr>
            <a:r>
              <a:rPr lang="en-US" altLang="en-US" b="1" dirty="0" smtClean="0">
                <a:solidFill>
                  <a:srgbClr val="FF0000"/>
                </a:solidFill>
              </a:rPr>
              <a:t>For </a:t>
            </a:r>
            <a:r>
              <a:rPr lang="en-US" altLang="en-US" b="1" dirty="0">
                <a:solidFill>
                  <a:srgbClr val="FF0000"/>
                </a:solidFill>
              </a:rPr>
              <a:t>Example </a:t>
            </a:r>
            <a:r>
              <a:rPr lang="en-US" altLang="en-US" dirty="0"/>
              <a:t>:  the probability that a cure for cancer will be discovered within the next 10 years. </a:t>
            </a:r>
          </a:p>
        </p:txBody>
      </p:sp>
      <p:sp>
        <p:nvSpPr>
          <p:cNvPr id="5" name="Slide Number Placeholder 5"/>
          <p:cNvSpPr>
            <a:spLocks noGrp="1"/>
          </p:cNvSpPr>
          <p:nvPr>
            <p:ph type="sldNum" sz="quarter" idx="12"/>
          </p:nvPr>
        </p:nvSpPr>
        <p:spPr/>
        <p:txBody>
          <a:bodyPr/>
          <a:lstStyle/>
          <a:p>
            <a:pPr>
              <a:defRPr/>
            </a:pPr>
            <a:fld id="{61106F04-1340-4850-A1ED-216C86AB12BF}" type="slidenum">
              <a:rPr lang="ar-SA" altLang="en-US"/>
              <a:pPr>
                <a:defRPr/>
              </a:pPr>
              <a:t>13</a:t>
            </a:fld>
            <a:endParaRPr lang="en-US" altLang="en-US"/>
          </a:p>
        </p:txBody>
      </p:sp>
    </p:spTree>
    <p:extLst>
      <p:ext uri="{BB962C8B-B14F-4D97-AF65-F5344CB8AC3E}">
        <p14:creationId xmlns:p14="http://schemas.microsoft.com/office/powerpoint/2010/main" xmlns="" val="15800997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7570">
                                            <p:txEl>
                                              <p:pRg st="0" end="0"/>
                                            </p:txEl>
                                          </p:spTgt>
                                        </p:tgtEl>
                                        <p:attrNameLst>
                                          <p:attrName>style.visibility</p:attrName>
                                        </p:attrNameLst>
                                      </p:cBhvr>
                                      <p:to>
                                        <p:strVal val="visible"/>
                                      </p:to>
                                    </p:set>
                                    <p:anim calcmode="lin" valueType="num">
                                      <p:cBhvr additive="base">
                                        <p:cTn id="7" dur="500" fill="hold"/>
                                        <p:tgtEl>
                                          <p:spTgt spid="237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7570">
                                            <p:txEl>
                                              <p:pRg st="1" end="1"/>
                                            </p:txEl>
                                          </p:spTgt>
                                        </p:tgtEl>
                                        <p:attrNameLst>
                                          <p:attrName>style.visibility</p:attrName>
                                        </p:attrNameLst>
                                      </p:cBhvr>
                                      <p:to>
                                        <p:strVal val="visible"/>
                                      </p:to>
                                    </p:set>
                                    <p:anim calcmode="lin" valueType="num">
                                      <p:cBhvr additive="base">
                                        <p:cTn id="13" dur="500" fill="hold"/>
                                        <p:tgtEl>
                                          <p:spTgt spid="237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75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7570">
                                            <p:txEl>
                                              <p:pRg st="2" end="2"/>
                                            </p:txEl>
                                          </p:spTgt>
                                        </p:tgtEl>
                                        <p:attrNameLst>
                                          <p:attrName>style.visibility</p:attrName>
                                        </p:attrNameLst>
                                      </p:cBhvr>
                                      <p:to>
                                        <p:strVal val="visible"/>
                                      </p:to>
                                    </p:set>
                                    <p:anim calcmode="lin" valueType="num">
                                      <p:cBhvr additive="base">
                                        <p:cTn id="19" dur="500" fill="hold"/>
                                        <p:tgtEl>
                                          <p:spTgt spid="237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75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7570">
                                            <p:txEl>
                                              <p:pRg st="3" end="3"/>
                                            </p:txEl>
                                          </p:spTgt>
                                        </p:tgtEl>
                                        <p:attrNameLst>
                                          <p:attrName>style.visibility</p:attrName>
                                        </p:attrNameLst>
                                      </p:cBhvr>
                                      <p:to>
                                        <p:strVal val="visible"/>
                                      </p:to>
                                    </p:set>
                                    <p:anim calcmode="lin" valueType="num">
                                      <p:cBhvr additive="base">
                                        <p:cTn id="25" dur="500" fill="hold"/>
                                        <p:tgtEl>
                                          <p:spTgt spid="2375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75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37570">
                                            <p:txEl>
                                              <p:pRg st="4" end="4"/>
                                            </p:txEl>
                                          </p:spTgt>
                                        </p:tgtEl>
                                        <p:attrNameLst>
                                          <p:attrName>style.visibility</p:attrName>
                                        </p:attrNameLst>
                                      </p:cBhvr>
                                      <p:to>
                                        <p:strVal val="visible"/>
                                      </p:to>
                                    </p:set>
                                    <p:anim calcmode="lin" valueType="num">
                                      <p:cBhvr additive="base">
                                        <p:cTn id="31" dur="500" fill="hold"/>
                                        <p:tgtEl>
                                          <p:spTgt spid="2375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75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421" y="202037"/>
            <a:ext cx="10515600" cy="699484"/>
          </a:xfrm>
        </p:spPr>
        <p:txBody>
          <a:bodyPr>
            <a:normAutofit/>
          </a:bodyPr>
          <a:lstStyle/>
          <a:p>
            <a:r>
              <a:rPr lang="en-US" sz="3600" b="1" dirty="0" smtClean="0">
                <a:solidFill>
                  <a:srgbClr val="0070C0"/>
                </a:solidFill>
                <a:latin typeface="Arial" panose="020B0604020202020204" pitchFamily="34" charset="0"/>
                <a:cs typeface="Arial" panose="020B0604020202020204" pitchFamily="34" charset="0"/>
              </a:rPr>
              <a:t>Some important symbols </a:t>
            </a:r>
            <a:endParaRPr lang="en-US"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45127" y="1081825"/>
            <a:ext cx="10515600" cy="5666705"/>
          </a:xfrm>
        </p:spPr>
        <p:txBody>
          <a:bodyPr>
            <a:normAutofit fontScale="92500"/>
          </a:bodyPr>
          <a:lstStyle/>
          <a:p>
            <a:pPr>
              <a:lnSpc>
                <a:spcPct val="110000"/>
              </a:lnSpc>
              <a:buNone/>
              <a:defRPr/>
            </a:pPr>
            <a:r>
              <a:rPr lang="en-US" altLang="en-US" b="1" dirty="0" smtClean="0"/>
              <a:t>1.Equally </a:t>
            </a:r>
            <a:r>
              <a:rPr lang="en-US" altLang="en-US" b="1" dirty="0"/>
              <a:t>likely outcomes: </a:t>
            </a:r>
            <a:r>
              <a:rPr lang="en-US" altLang="en-US" dirty="0"/>
              <a:t>Are the outcomes that have the same chance of occurring</a:t>
            </a:r>
            <a:r>
              <a:rPr lang="en-US" altLang="en-US" dirty="0" smtClean="0"/>
              <a:t>.</a:t>
            </a:r>
          </a:p>
          <a:p>
            <a:pPr>
              <a:lnSpc>
                <a:spcPct val="110000"/>
              </a:lnSpc>
              <a:buNone/>
              <a:defRPr/>
            </a:pPr>
            <a:r>
              <a:rPr lang="en-US" altLang="en-US" b="1" dirty="0" smtClean="0"/>
              <a:t>2. A </a:t>
            </a:r>
            <a:r>
              <a:rPr lang="en-US" altLang="en-US" sz="3500" b="1" dirty="0" smtClean="0"/>
              <a:t>∩</a:t>
            </a:r>
            <a:r>
              <a:rPr lang="en-US" altLang="en-US" b="1" dirty="0" smtClean="0"/>
              <a:t>B : </a:t>
            </a:r>
            <a:r>
              <a:rPr lang="en-US" altLang="en-US" dirty="0" smtClean="0"/>
              <a:t>Both A </a:t>
            </a:r>
            <a:r>
              <a:rPr lang="en-US" altLang="en-US" b="1" dirty="0" smtClean="0">
                <a:solidFill>
                  <a:srgbClr val="FF0000"/>
                </a:solidFill>
              </a:rPr>
              <a:t>and</a:t>
            </a:r>
            <a:r>
              <a:rPr lang="en-US" altLang="en-US" dirty="0" smtClean="0"/>
              <a:t> B occur simultaneously (involves multiplication)</a:t>
            </a:r>
          </a:p>
          <a:p>
            <a:pPr>
              <a:lnSpc>
                <a:spcPct val="110000"/>
              </a:lnSpc>
              <a:buNone/>
              <a:defRPr/>
            </a:pPr>
            <a:r>
              <a:rPr lang="en-US" altLang="en-US" b="1" dirty="0" smtClean="0"/>
              <a:t>3. A U B : </a:t>
            </a:r>
            <a:r>
              <a:rPr lang="en-US" altLang="en-US" dirty="0" smtClean="0"/>
              <a:t>Either A </a:t>
            </a:r>
            <a:r>
              <a:rPr lang="en-US" altLang="en-US" b="1" dirty="0" smtClean="0">
                <a:solidFill>
                  <a:srgbClr val="FF0000"/>
                </a:solidFill>
              </a:rPr>
              <a:t>or</a:t>
            </a:r>
            <a:r>
              <a:rPr lang="en-US" altLang="en-US" dirty="0" smtClean="0"/>
              <a:t> B occur, or they both occur (involves addition)</a:t>
            </a:r>
          </a:p>
          <a:p>
            <a:pPr>
              <a:lnSpc>
                <a:spcPct val="110000"/>
              </a:lnSpc>
              <a:buNone/>
              <a:defRPr/>
            </a:pPr>
            <a:r>
              <a:rPr lang="en-US" altLang="en-US" b="1" dirty="0" smtClean="0"/>
              <a:t>2.Mutually exclusive:</a:t>
            </a:r>
            <a:r>
              <a:rPr lang="en-US" altLang="en-US" dirty="0" smtClean="0"/>
              <a:t> Two events are mutually exclusive if they cannot occur simultaneously such that  A </a:t>
            </a:r>
            <a:r>
              <a:rPr lang="en-US" altLang="en-US" sz="3500" dirty="0" smtClean="0"/>
              <a:t>∩</a:t>
            </a:r>
            <a:r>
              <a:rPr lang="en-US" altLang="en-US" sz="3500" dirty="0"/>
              <a:t> </a:t>
            </a:r>
            <a:r>
              <a:rPr lang="en-US" altLang="en-US" dirty="0" smtClean="0"/>
              <a:t>B =Φ (events do not overlap)</a:t>
            </a:r>
          </a:p>
          <a:p>
            <a:pPr marL="0" indent="0">
              <a:lnSpc>
                <a:spcPct val="110000"/>
              </a:lnSpc>
              <a:buNone/>
              <a:defRPr/>
            </a:pPr>
            <a:r>
              <a:rPr lang="en-US" altLang="en-US" b="1" dirty="0" smtClean="0"/>
              <a:t>3</a:t>
            </a:r>
            <a:r>
              <a:rPr lang="en-US" altLang="en-US" b="1" dirty="0"/>
              <a:t>. The universal Set</a:t>
            </a:r>
            <a:r>
              <a:rPr lang="en-US" altLang="en-US" dirty="0"/>
              <a:t> (S): The set of all possible outcomes.</a:t>
            </a:r>
            <a:endParaRPr lang="en-US" altLang="en-US" b="1" u="sng" dirty="0"/>
          </a:p>
          <a:p>
            <a:pPr marL="0" indent="0">
              <a:lnSpc>
                <a:spcPct val="110000"/>
              </a:lnSpc>
              <a:buNone/>
              <a:defRPr/>
            </a:pPr>
            <a:r>
              <a:rPr lang="en-US" altLang="en-US" b="1" dirty="0"/>
              <a:t>4. The empty set</a:t>
            </a:r>
            <a:r>
              <a:rPr lang="en-US" altLang="en-US" dirty="0"/>
              <a:t>  Φ : Contain no elements.</a:t>
            </a:r>
            <a:endParaRPr lang="en-US" altLang="en-US" b="1" u="sng" dirty="0"/>
          </a:p>
          <a:p>
            <a:pPr marL="0" indent="0">
              <a:lnSpc>
                <a:spcPct val="110000"/>
              </a:lnSpc>
              <a:buNone/>
              <a:defRPr/>
            </a:pPr>
            <a:r>
              <a:rPr lang="en-US" altLang="en-US" b="1" dirty="0"/>
              <a:t>5. The event ,</a:t>
            </a:r>
            <a:r>
              <a:rPr lang="en-US" altLang="en-US" dirty="0"/>
              <a:t>E : is a set of outcomes in </a:t>
            </a:r>
            <a:r>
              <a:rPr lang="ar-JO" altLang="en-US" dirty="0"/>
              <a:t>)</a:t>
            </a:r>
            <a:r>
              <a:rPr lang="en-US" altLang="en-US" dirty="0"/>
              <a:t>S</a:t>
            </a:r>
            <a:r>
              <a:rPr lang="ar-JO" altLang="en-US" dirty="0"/>
              <a:t>(</a:t>
            </a:r>
            <a:r>
              <a:rPr lang="en-US" altLang="en-US" dirty="0"/>
              <a:t> which has a certain characteristic.</a:t>
            </a:r>
            <a:r>
              <a:rPr lang="en-US" altLang="en-US" b="1" u="sng" dirty="0"/>
              <a:t> </a:t>
            </a:r>
            <a:endParaRPr lang="en-US" altLang="en-US" b="1" u="sng" dirty="0" smtClean="0"/>
          </a:p>
          <a:p>
            <a:pPr marL="0" indent="0">
              <a:lnSpc>
                <a:spcPct val="110000"/>
              </a:lnSpc>
              <a:buNone/>
              <a:defRPr/>
            </a:pPr>
            <a:r>
              <a:rPr lang="en-US" altLang="en-US" b="1" dirty="0" smtClean="0"/>
              <a:t>6.</a:t>
            </a:r>
            <a:r>
              <a:rPr lang="en-US" altLang="en-US" dirty="0" smtClean="0"/>
              <a:t>       or A’ denotes </a:t>
            </a:r>
            <a:r>
              <a:rPr lang="en-US" altLang="en-US" dirty="0"/>
              <a:t>the absence of A, that is occurrence of “ not A</a:t>
            </a:r>
            <a:r>
              <a:rPr lang="en-US" altLang="en-US" dirty="0" smtClean="0"/>
              <a:t>”.</a:t>
            </a:r>
            <a:endParaRPr lang="en-US" altLang="en-US" dirty="0"/>
          </a:p>
          <a:p>
            <a:pPr marL="0" indent="0">
              <a:lnSpc>
                <a:spcPct val="110000"/>
              </a:lnSpc>
              <a:buNone/>
              <a:defRPr/>
            </a:pPr>
            <a:endParaRPr lang="en-US" altLang="en-US" b="1" u="sng" dirty="0"/>
          </a:p>
        </p:txBody>
      </p:sp>
      <p:graphicFrame>
        <p:nvGraphicFramePr>
          <p:cNvPr id="6" name="Object 4"/>
          <p:cNvGraphicFramePr>
            <a:graphicFrameLocks noChangeAspect="1"/>
          </p:cNvGraphicFramePr>
          <p:nvPr>
            <p:extLst>
              <p:ext uri="{D42A27DB-BD31-4B8C-83A1-F6EECF244321}">
                <p14:modId xmlns:p14="http://schemas.microsoft.com/office/powerpoint/2010/main" xmlns="" val="603712513"/>
              </p:ext>
            </p:extLst>
          </p:nvPr>
        </p:nvGraphicFramePr>
        <p:xfrm>
          <a:off x="1358149" y="6148427"/>
          <a:ext cx="303212" cy="404813"/>
        </p:xfrm>
        <a:graphic>
          <a:graphicData uri="http://schemas.openxmlformats.org/presentationml/2006/ole">
            <p:oleObj spid="_x0000_s17501" name="Equation" r:id="rId3" imgW="152280" imgH="203040" progId="Equation.3">
              <p:embed/>
            </p:oleObj>
          </a:graphicData>
        </a:graphic>
      </p:graphicFrame>
    </p:spTree>
    <p:extLst>
      <p:ext uri="{BB962C8B-B14F-4D97-AF65-F5344CB8AC3E}">
        <p14:creationId xmlns:p14="http://schemas.microsoft.com/office/powerpoint/2010/main" xmlns="" val="33509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845127" y="288486"/>
            <a:ext cx="10515600" cy="548641"/>
          </a:xfrm>
        </p:spPr>
        <p:txBody>
          <a:bodyPr>
            <a:normAutofit fontScale="90000"/>
          </a:bodyPr>
          <a:lstStyle/>
          <a:p>
            <a:pPr eaLnBrk="1" hangingPunct="1">
              <a:defRPr/>
            </a:pPr>
            <a:r>
              <a:rPr lang="en-US" altLang="en-US" b="1" dirty="0" smtClean="0">
                <a:solidFill>
                  <a:srgbClr val="0070C0"/>
                </a:solidFill>
              </a:rPr>
              <a:t>Elementary </a:t>
            </a:r>
            <a:r>
              <a:rPr lang="en-US" altLang="en-US" b="1" dirty="0">
                <a:solidFill>
                  <a:srgbClr val="0070C0"/>
                </a:solidFill>
              </a:rPr>
              <a:t>Properties of Probability:</a:t>
            </a:r>
          </a:p>
        </p:txBody>
      </p:sp>
      <p:sp>
        <p:nvSpPr>
          <p:cNvPr id="238595" name="Rectangle 3"/>
          <p:cNvSpPr>
            <a:spLocks noGrp="1" noChangeArrowheads="1"/>
          </p:cNvSpPr>
          <p:nvPr>
            <p:ph idx="1"/>
          </p:nvPr>
        </p:nvSpPr>
        <p:spPr>
          <a:xfrm>
            <a:off x="845127" y="1094704"/>
            <a:ext cx="10515600" cy="5763296"/>
          </a:xfrm>
        </p:spPr>
        <p:txBody>
          <a:bodyPr>
            <a:normAutofit/>
          </a:bodyPr>
          <a:lstStyle/>
          <a:p>
            <a:pPr marL="0" indent="0" algn="l" rtl="0" eaLnBrk="1" hangingPunct="1">
              <a:lnSpc>
                <a:spcPct val="110000"/>
              </a:lnSpc>
              <a:buNone/>
              <a:defRPr/>
            </a:pPr>
            <a:r>
              <a:rPr lang="en-US" altLang="en-US" dirty="0" smtClean="0"/>
              <a:t>1. All events must have a probability greater than or equal to zero</a:t>
            </a:r>
            <a:r>
              <a:rPr lang="en-US" altLang="en-US" b="1" dirty="0" smtClean="0"/>
              <a:t>.</a:t>
            </a:r>
          </a:p>
          <a:p>
            <a:pPr marL="0" indent="0" algn="l" rtl="0" eaLnBrk="1" hangingPunct="1">
              <a:lnSpc>
                <a:spcPct val="110000"/>
              </a:lnSpc>
              <a:buNone/>
              <a:defRPr/>
            </a:pPr>
            <a:r>
              <a:rPr lang="en-US" altLang="en-US" b="1" dirty="0" smtClean="0">
                <a:solidFill>
                  <a:srgbClr val="FF0000"/>
                </a:solidFill>
              </a:rPr>
              <a:t>P(</a:t>
            </a:r>
            <a:r>
              <a:rPr lang="en-US" altLang="en-US" b="1" dirty="0" err="1" smtClean="0">
                <a:solidFill>
                  <a:srgbClr val="FF0000"/>
                </a:solidFill>
              </a:rPr>
              <a:t>E</a:t>
            </a:r>
            <a:r>
              <a:rPr lang="en-US" altLang="en-US" b="1" baseline="-18000" dirty="0" err="1" smtClean="0">
                <a:solidFill>
                  <a:srgbClr val="FF0000"/>
                </a:solidFill>
              </a:rPr>
              <a:t>i</a:t>
            </a:r>
            <a:r>
              <a:rPr lang="en-US" altLang="en-US" b="1" dirty="0" smtClean="0">
                <a:solidFill>
                  <a:srgbClr val="FF0000"/>
                </a:solidFill>
              </a:rPr>
              <a:t> ) ≥ 0, </a:t>
            </a:r>
            <a:r>
              <a:rPr lang="en-US" altLang="en-US" b="1" dirty="0" err="1" smtClean="0">
                <a:solidFill>
                  <a:srgbClr val="FF0000"/>
                </a:solidFill>
              </a:rPr>
              <a:t>i</a:t>
            </a:r>
            <a:r>
              <a:rPr lang="en-US" altLang="en-US" b="1" dirty="0" smtClean="0">
                <a:solidFill>
                  <a:srgbClr val="FF0000"/>
                </a:solidFill>
              </a:rPr>
              <a:t>= 1,2,3,</a:t>
            </a:r>
            <a:r>
              <a:rPr lang="en-US" altLang="en-US" b="1" dirty="0" smtClean="0">
                <a:solidFill>
                  <a:srgbClr val="FF0000"/>
                </a:solidFill>
                <a:latin typeface="Arial" panose="020B0604020202020204" pitchFamily="34" charset="0"/>
              </a:rPr>
              <a:t>……</a:t>
            </a:r>
            <a:r>
              <a:rPr lang="en-US" altLang="en-US" b="1" dirty="0" smtClean="0">
                <a:solidFill>
                  <a:srgbClr val="FF0000"/>
                </a:solidFill>
              </a:rPr>
              <a:t>n</a:t>
            </a:r>
            <a:endParaRPr lang="en-US" altLang="en-US" dirty="0"/>
          </a:p>
          <a:p>
            <a:pPr marL="0" indent="0" algn="l" rtl="0" eaLnBrk="1" hangingPunct="1">
              <a:lnSpc>
                <a:spcPct val="110000"/>
              </a:lnSpc>
              <a:buNone/>
              <a:defRPr/>
            </a:pPr>
            <a:r>
              <a:rPr lang="en-US" altLang="en-US" dirty="0" smtClean="0"/>
              <a:t>2.</a:t>
            </a:r>
            <a:r>
              <a:rPr lang="en-US" altLang="en-US" dirty="0"/>
              <a:t> </a:t>
            </a:r>
            <a:r>
              <a:rPr lang="en-US" altLang="en-US" dirty="0" smtClean="0"/>
              <a:t>The probability of all possible events should total to one (exhaustiveness)</a:t>
            </a:r>
          </a:p>
          <a:p>
            <a:pPr marL="0" indent="0" algn="l" rtl="0" eaLnBrk="1" hangingPunct="1">
              <a:lnSpc>
                <a:spcPct val="110000"/>
              </a:lnSpc>
              <a:buNone/>
              <a:defRPr/>
            </a:pPr>
            <a:r>
              <a:rPr lang="en-US" altLang="en-US" b="1" dirty="0" smtClean="0">
                <a:solidFill>
                  <a:srgbClr val="FF0000"/>
                </a:solidFill>
              </a:rPr>
              <a:t>P(E</a:t>
            </a:r>
            <a:r>
              <a:rPr lang="en-US" altLang="en-US" b="1" baseline="-18000" dirty="0" smtClean="0">
                <a:solidFill>
                  <a:srgbClr val="FF0000"/>
                </a:solidFill>
              </a:rPr>
              <a:t>1 </a:t>
            </a:r>
            <a:r>
              <a:rPr lang="en-US" altLang="en-US" b="1" dirty="0" smtClean="0">
                <a:solidFill>
                  <a:srgbClr val="FF0000"/>
                </a:solidFill>
              </a:rPr>
              <a:t>)+ P(E</a:t>
            </a:r>
            <a:r>
              <a:rPr lang="en-US" altLang="en-US" b="1" baseline="-18000" dirty="0" smtClean="0">
                <a:solidFill>
                  <a:srgbClr val="FF0000"/>
                </a:solidFill>
              </a:rPr>
              <a:t>2</a:t>
            </a:r>
            <a:r>
              <a:rPr lang="en-US" altLang="en-US" b="1" dirty="0" smtClean="0">
                <a:solidFill>
                  <a:srgbClr val="FF0000"/>
                </a:solidFill>
              </a:rPr>
              <a:t>) +</a:t>
            </a:r>
            <a:r>
              <a:rPr lang="en-US" altLang="en-US" b="1" dirty="0" smtClean="0">
                <a:solidFill>
                  <a:srgbClr val="FF0000"/>
                </a:solidFill>
                <a:latin typeface="Arial" panose="020B0604020202020204" pitchFamily="34" charset="0"/>
              </a:rPr>
              <a:t>……</a:t>
            </a:r>
            <a:r>
              <a:rPr lang="en-US" altLang="en-US" b="1" dirty="0" smtClean="0">
                <a:solidFill>
                  <a:srgbClr val="FF0000"/>
                </a:solidFill>
              </a:rPr>
              <a:t>+P(</a:t>
            </a:r>
            <a:r>
              <a:rPr lang="en-US" altLang="en-US" b="1" dirty="0" err="1" smtClean="0">
                <a:solidFill>
                  <a:srgbClr val="FF0000"/>
                </a:solidFill>
              </a:rPr>
              <a:t>E</a:t>
            </a:r>
            <a:r>
              <a:rPr lang="en-US" altLang="en-US" b="1" baseline="-18000" dirty="0" err="1" smtClean="0">
                <a:solidFill>
                  <a:srgbClr val="FF0000"/>
                </a:solidFill>
              </a:rPr>
              <a:t>n</a:t>
            </a:r>
            <a:r>
              <a:rPr lang="en-US" altLang="en-US" b="1" dirty="0" smtClean="0">
                <a:solidFill>
                  <a:srgbClr val="FF0000"/>
                </a:solidFill>
              </a:rPr>
              <a:t> )=1</a:t>
            </a:r>
            <a:endParaRPr lang="en-US" altLang="en-US" b="1" dirty="0">
              <a:solidFill>
                <a:srgbClr val="FF0000"/>
              </a:solidFill>
            </a:endParaRPr>
          </a:p>
          <a:p>
            <a:pPr marL="0" indent="0" algn="l" rtl="0" eaLnBrk="1" hangingPunct="1">
              <a:lnSpc>
                <a:spcPct val="110000"/>
              </a:lnSpc>
              <a:buNone/>
              <a:defRPr/>
            </a:pPr>
            <a:r>
              <a:rPr lang="en-US" altLang="en-US" dirty="0" smtClean="0"/>
              <a:t>3. Considering any two mutually exclusive events, the probability of the occurrence of either of them is equal to the sum of their individual probabilities.</a:t>
            </a:r>
          </a:p>
          <a:p>
            <a:pPr marL="0" indent="0" algn="l" rtl="0" eaLnBrk="1" hangingPunct="1">
              <a:lnSpc>
                <a:spcPct val="110000"/>
              </a:lnSpc>
              <a:buNone/>
              <a:defRPr/>
            </a:pPr>
            <a:r>
              <a:rPr lang="en-US" altLang="en-US" b="1" dirty="0" smtClean="0">
                <a:solidFill>
                  <a:srgbClr val="FF0000"/>
                </a:solidFill>
              </a:rPr>
              <a:t>P(</a:t>
            </a:r>
            <a:r>
              <a:rPr lang="en-US" altLang="en-US" b="1" dirty="0" err="1" smtClean="0">
                <a:solidFill>
                  <a:srgbClr val="FF0000"/>
                </a:solidFill>
              </a:rPr>
              <a:t>E</a:t>
            </a:r>
            <a:r>
              <a:rPr lang="en-US" altLang="en-US" b="1" baseline="-18000" dirty="0" err="1" smtClean="0">
                <a:solidFill>
                  <a:srgbClr val="FF0000"/>
                </a:solidFill>
              </a:rPr>
              <a:t>i</a:t>
            </a:r>
            <a:r>
              <a:rPr lang="en-US" altLang="en-US" b="1" dirty="0" smtClean="0">
                <a:solidFill>
                  <a:srgbClr val="FF0000"/>
                </a:solidFill>
              </a:rPr>
              <a:t> +E</a:t>
            </a:r>
            <a:r>
              <a:rPr lang="en-US" altLang="en-US" b="1" baseline="-18000" dirty="0" smtClean="0">
                <a:solidFill>
                  <a:srgbClr val="FF0000"/>
                </a:solidFill>
              </a:rPr>
              <a:t>J</a:t>
            </a:r>
            <a:r>
              <a:rPr lang="en-US" altLang="en-US" b="1" dirty="0" smtClean="0">
                <a:solidFill>
                  <a:srgbClr val="FF0000"/>
                </a:solidFill>
              </a:rPr>
              <a:t> )= P(</a:t>
            </a:r>
            <a:r>
              <a:rPr lang="en-US" altLang="en-US" b="1" dirty="0" err="1" smtClean="0">
                <a:solidFill>
                  <a:srgbClr val="FF0000"/>
                </a:solidFill>
              </a:rPr>
              <a:t>E</a:t>
            </a:r>
            <a:r>
              <a:rPr lang="en-US" altLang="en-US" b="1" baseline="-18000" dirty="0" err="1" smtClean="0">
                <a:solidFill>
                  <a:srgbClr val="FF0000"/>
                </a:solidFill>
              </a:rPr>
              <a:t>i</a:t>
            </a:r>
            <a:r>
              <a:rPr lang="en-US" altLang="en-US" b="1" baseline="-18000" dirty="0" smtClean="0">
                <a:solidFill>
                  <a:srgbClr val="FF0000"/>
                </a:solidFill>
              </a:rPr>
              <a:t> </a:t>
            </a:r>
            <a:r>
              <a:rPr lang="en-US" altLang="en-US" b="1" dirty="0" smtClean="0">
                <a:solidFill>
                  <a:srgbClr val="FF0000"/>
                </a:solidFill>
              </a:rPr>
              <a:t>)+ P(E</a:t>
            </a:r>
            <a:r>
              <a:rPr lang="en-US" altLang="en-US" b="1" baseline="-18000" dirty="0" smtClean="0">
                <a:solidFill>
                  <a:srgbClr val="FF0000"/>
                </a:solidFill>
              </a:rPr>
              <a:t>J</a:t>
            </a:r>
            <a:r>
              <a:rPr lang="en-US" altLang="en-US" b="1" dirty="0" smtClean="0">
                <a:solidFill>
                  <a:srgbClr val="FF0000"/>
                </a:solidFill>
              </a:rPr>
              <a:t> )      </a:t>
            </a:r>
            <a:r>
              <a:rPr lang="en-US" altLang="en-US" dirty="0" err="1" smtClean="0"/>
              <a:t>E</a:t>
            </a:r>
            <a:r>
              <a:rPr lang="en-US" altLang="en-US" baseline="-18000" dirty="0" err="1" smtClean="0"/>
              <a:t>i</a:t>
            </a:r>
            <a:r>
              <a:rPr lang="en-US" altLang="en-US" dirty="0" smtClean="0"/>
              <a:t> ,E</a:t>
            </a:r>
            <a:r>
              <a:rPr lang="en-US" altLang="en-US" baseline="-18000" dirty="0" smtClean="0"/>
              <a:t>J</a:t>
            </a:r>
            <a:r>
              <a:rPr lang="en-US" altLang="en-US" dirty="0" smtClean="0"/>
              <a:t> are mutually exclusive</a:t>
            </a:r>
          </a:p>
          <a:p>
            <a:pPr marL="0" indent="0" algn="l" rtl="0" eaLnBrk="1" hangingPunct="1">
              <a:lnSpc>
                <a:spcPct val="110000"/>
              </a:lnSpc>
              <a:buNone/>
              <a:defRPr/>
            </a:pPr>
            <a:endParaRPr lang="en-US" altLang="en-US"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11956919-4A23-422F-9525-E4AC45975D5E}" type="slidenum">
              <a:rPr lang="ar-SA" altLang="en-US"/>
              <a:pPr>
                <a:defRPr/>
              </a:pPr>
              <a:t>15</a:t>
            </a:fld>
            <a:endParaRPr lang="en-US" altLang="en-US"/>
          </a:p>
        </p:txBody>
      </p:sp>
    </p:spTree>
    <p:extLst>
      <p:ext uri="{BB962C8B-B14F-4D97-AF65-F5344CB8AC3E}">
        <p14:creationId xmlns:p14="http://schemas.microsoft.com/office/powerpoint/2010/main" xmlns="" val="1274616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 fill="hold"/>
                                        <p:tgtEl>
                                          <p:spTgt spid="238594"/>
                                        </p:tgtEl>
                                        <p:attrNameLst>
                                          <p:attrName>ppt_x</p:attrName>
                                        </p:attrNameLst>
                                      </p:cBhvr>
                                      <p:tavLst>
                                        <p:tav tm="0">
                                          <p:val>
                                            <p:strVal val="#ppt_x"/>
                                          </p:val>
                                        </p:tav>
                                        <p:tav tm="100000">
                                          <p:val>
                                            <p:strVal val="#ppt_x"/>
                                          </p:val>
                                        </p:tav>
                                      </p:tavLst>
                                    </p:anim>
                                    <p:anim calcmode="lin" valueType="num">
                                      <p:cBhvr additive="base">
                                        <p:cTn id="8" dur="500" fill="hold"/>
                                        <p:tgtEl>
                                          <p:spTgt spid="2385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8595">
                                            <p:txEl>
                                              <p:pRg st="0" end="0"/>
                                            </p:txEl>
                                          </p:spTgt>
                                        </p:tgtEl>
                                        <p:attrNameLst>
                                          <p:attrName>style.visibility</p:attrName>
                                        </p:attrNameLst>
                                      </p:cBhvr>
                                      <p:to>
                                        <p:strVal val="visible"/>
                                      </p:to>
                                    </p:set>
                                    <p:anim calcmode="lin" valueType="num">
                                      <p:cBhvr additive="base">
                                        <p:cTn id="13" dur="500" fill="hold"/>
                                        <p:tgtEl>
                                          <p:spTgt spid="2385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8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8595">
                                            <p:txEl>
                                              <p:pRg st="1" end="1"/>
                                            </p:txEl>
                                          </p:spTgt>
                                        </p:tgtEl>
                                        <p:attrNameLst>
                                          <p:attrName>style.visibility</p:attrName>
                                        </p:attrNameLst>
                                      </p:cBhvr>
                                      <p:to>
                                        <p:strVal val="visible"/>
                                      </p:to>
                                    </p:set>
                                    <p:anim calcmode="lin" valueType="num">
                                      <p:cBhvr additive="base">
                                        <p:cTn id="19" dur="500" fill="hold"/>
                                        <p:tgtEl>
                                          <p:spTgt spid="2385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8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8595">
                                            <p:txEl>
                                              <p:pRg st="2" end="2"/>
                                            </p:txEl>
                                          </p:spTgt>
                                        </p:tgtEl>
                                        <p:attrNameLst>
                                          <p:attrName>style.visibility</p:attrName>
                                        </p:attrNameLst>
                                      </p:cBhvr>
                                      <p:to>
                                        <p:strVal val="visible"/>
                                      </p:to>
                                    </p:set>
                                    <p:anim calcmode="lin" valueType="num">
                                      <p:cBhvr additive="base">
                                        <p:cTn id="25" dur="500" fill="hold"/>
                                        <p:tgtEl>
                                          <p:spTgt spid="2385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8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8595">
                                            <p:txEl>
                                              <p:pRg st="3" end="3"/>
                                            </p:txEl>
                                          </p:spTgt>
                                        </p:tgtEl>
                                        <p:attrNameLst>
                                          <p:attrName>style.visibility</p:attrName>
                                        </p:attrNameLst>
                                      </p:cBhvr>
                                      <p:to>
                                        <p:strVal val="visible"/>
                                      </p:to>
                                    </p:set>
                                    <p:anim calcmode="lin" valueType="num">
                                      <p:cBhvr additive="base">
                                        <p:cTn id="31" dur="500" fill="hold"/>
                                        <p:tgtEl>
                                          <p:spTgt spid="23859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8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8595">
                                            <p:txEl>
                                              <p:pRg st="4" end="4"/>
                                            </p:txEl>
                                          </p:spTgt>
                                        </p:tgtEl>
                                        <p:attrNameLst>
                                          <p:attrName>style.visibility</p:attrName>
                                        </p:attrNameLst>
                                      </p:cBhvr>
                                      <p:to>
                                        <p:strVal val="visible"/>
                                      </p:to>
                                    </p:set>
                                    <p:anim calcmode="lin" valueType="num">
                                      <p:cBhvr additive="base">
                                        <p:cTn id="37" dur="500" fill="hold"/>
                                        <p:tgtEl>
                                          <p:spTgt spid="23859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85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38595">
                                            <p:txEl>
                                              <p:pRg st="5" end="5"/>
                                            </p:txEl>
                                          </p:spTgt>
                                        </p:tgtEl>
                                        <p:attrNameLst>
                                          <p:attrName>style.visibility</p:attrName>
                                        </p:attrNameLst>
                                      </p:cBhvr>
                                      <p:to>
                                        <p:strVal val="visible"/>
                                      </p:to>
                                    </p:set>
                                    <p:anim calcmode="lin" valueType="num">
                                      <p:cBhvr additive="base">
                                        <p:cTn id="43" dur="500" fill="hold"/>
                                        <p:tgtEl>
                                          <p:spTgt spid="23859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85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pPr>
              <a:defRPr/>
            </a:pPr>
            <a:r>
              <a:rPr lang="en-US" altLang="en-US"/>
              <a:t>© Scott Evans, Ph.D., Lynne Peeples, M.S.</a:t>
            </a:r>
          </a:p>
        </p:txBody>
      </p:sp>
      <p:sp>
        <p:nvSpPr>
          <p:cNvPr id="14" name="Slide Number Placeholder 3"/>
          <p:cNvSpPr>
            <a:spLocks noGrp="1"/>
          </p:cNvSpPr>
          <p:nvPr>
            <p:ph type="sldNum" sz="quarter" idx="11"/>
          </p:nvPr>
        </p:nvSpPr>
        <p:spPr/>
        <p:txBody>
          <a:bodyPr/>
          <a:lstStyle/>
          <a:p>
            <a:pPr>
              <a:defRPr/>
            </a:pPr>
            <a:fld id="{EED34A6B-F5E4-4E12-87AF-1D7A9CB7C16F}" type="slidenum">
              <a:rPr lang="en-US" altLang="en-US"/>
              <a:pPr>
                <a:defRPr/>
              </a:pPr>
              <a:t>16</a:t>
            </a:fld>
            <a:endParaRPr lang="en-US" altLang="en-US"/>
          </a:p>
        </p:txBody>
      </p:sp>
      <p:sp>
        <p:nvSpPr>
          <p:cNvPr id="15364" name="Rectangle 2"/>
          <p:cNvSpPr>
            <a:spLocks noChangeArrowheads="1"/>
          </p:cNvSpPr>
          <p:nvPr/>
        </p:nvSpPr>
        <p:spPr bwMode="auto">
          <a:xfrm>
            <a:off x="2133600" y="2514600"/>
            <a:ext cx="8001000" cy="3733800"/>
          </a:xfrm>
          <a:prstGeom prst="rect">
            <a:avLst/>
          </a:prstGeom>
          <a:noFill/>
          <a:ln w="38100">
            <a:solidFill>
              <a:srgbClr val="FFFF00"/>
            </a:solidFill>
            <a:miter lim="800000"/>
            <a:headEnd/>
            <a:tailEnd/>
          </a:ln>
          <a:extLst>
            <a:ext uri="{909E8E84-426E-40DD-AFC4-6F175D3DCCD1}">
              <a14:hiddenFill xmlns:a14="http://schemas.microsoft.com/office/drawing/2010/main" xmlns="">
                <a:solidFill>
                  <a:schemeClr val="tx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5365" name="Text Box 3"/>
          <p:cNvSpPr txBox="1">
            <a:spLocks noChangeArrowheads="1"/>
          </p:cNvSpPr>
          <p:nvPr/>
        </p:nvSpPr>
        <p:spPr bwMode="auto">
          <a:xfrm>
            <a:off x="9525001" y="5257800"/>
            <a:ext cx="639763" cy="730250"/>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4300" b="1">
                <a:solidFill>
                  <a:srgbClr val="FFFF00"/>
                </a:solidFill>
              </a:rPr>
              <a:t>S</a:t>
            </a:r>
            <a:endParaRPr lang="en-US" altLang="en-US" sz="3000" b="1">
              <a:solidFill>
                <a:srgbClr val="FFFF00"/>
              </a:solidFill>
            </a:endParaRPr>
          </a:p>
        </p:txBody>
      </p:sp>
      <p:sp>
        <p:nvSpPr>
          <p:cNvPr id="15366" name="Oval 4"/>
          <p:cNvSpPr>
            <a:spLocks noChangeArrowheads="1"/>
          </p:cNvSpPr>
          <p:nvPr/>
        </p:nvSpPr>
        <p:spPr bwMode="auto">
          <a:xfrm>
            <a:off x="3124200" y="2895600"/>
            <a:ext cx="3200400" cy="25146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CC99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5367" name="Oval 5"/>
          <p:cNvSpPr>
            <a:spLocks noChangeArrowheads="1"/>
          </p:cNvSpPr>
          <p:nvPr/>
        </p:nvSpPr>
        <p:spPr bwMode="auto">
          <a:xfrm>
            <a:off x="5562600" y="2895600"/>
            <a:ext cx="3200400" cy="2560638"/>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CC99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5368" name="Text Box 6"/>
          <p:cNvSpPr txBox="1">
            <a:spLocks noChangeArrowheads="1"/>
          </p:cNvSpPr>
          <p:nvPr/>
        </p:nvSpPr>
        <p:spPr bwMode="auto">
          <a:xfrm>
            <a:off x="3124200" y="2743201"/>
            <a:ext cx="547688" cy="549275"/>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3000" b="1">
                <a:solidFill>
                  <a:srgbClr val="FFFF00"/>
                </a:solidFill>
              </a:rPr>
              <a:t>A</a:t>
            </a:r>
          </a:p>
        </p:txBody>
      </p:sp>
      <p:sp>
        <p:nvSpPr>
          <p:cNvPr id="15369" name="Text Box 7"/>
          <p:cNvSpPr txBox="1">
            <a:spLocks noChangeArrowheads="1"/>
          </p:cNvSpPr>
          <p:nvPr/>
        </p:nvSpPr>
        <p:spPr bwMode="auto">
          <a:xfrm>
            <a:off x="8382000" y="2743201"/>
            <a:ext cx="457200" cy="549275"/>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3000" b="1">
                <a:solidFill>
                  <a:srgbClr val="FFFF00"/>
                </a:solidFill>
              </a:rPr>
              <a:t>B</a:t>
            </a:r>
          </a:p>
        </p:txBody>
      </p:sp>
      <p:sp>
        <p:nvSpPr>
          <p:cNvPr id="15370" name="Text Box 8"/>
          <p:cNvSpPr txBox="1">
            <a:spLocks noChangeArrowheads="1"/>
          </p:cNvSpPr>
          <p:nvPr/>
        </p:nvSpPr>
        <p:spPr bwMode="auto">
          <a:xfrm>
            <a:off x="2209800" y="4572000"/>
            <a:ext cx="6218238" cy="1371600"/>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r>
              <a:rPr lang="en-US" altLang="en-US" sz="1800">
                <a:solidFill>
                  <a:srgbClr val="FFFF00"/>
                </a:solidFill>
                <a:latin typeface="Arial" panose="020B0604020202020204" pitchFamily="34" charset="0"/>
              </a:rPr>
              <a:t>S=Sample space (totality of all events)</a:t>
            </a:r>
          </a:p>
        </p:txBody>
      </p:sp>
      <p:sp>
        <p:nvSpPr>
          <p:cNvPr id="15371" name="Rectangle 9"/>
          <p:cNvSpPr>
            <a:spLocks noChangeArrowheads="1"/>
          </p:cNvSpPr>
          <p:nvPr/>
        </p:nvSpPr>
        <p:spPr bwMode="auto">
          <a:xfrm>
            <a:off x="1524000" y="1752600"/>
            <a:ext cx="8839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98463" indent="-398463">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863600" indent="-350838">
              <a:spcBef>
                <a:spcPct val="20000"/>
              </a:spcBef>
              <a:buClr>
                <a:srgbClr val="FFFF00"/>
              </a:buClr>
              <a:buFont typeface="Wingdings" panose="05000000000000000000" pitchFamily="2" charset="2"/>
              <a:buChar char="§"/>
              <a:defRPr sz="2800">
                <a:solidFill>
                  <a:srgbClr val="FFFF00"/>
                </a:solidFill>
                <a:latin typeface="Arial Black" panose="020B0A04020102020204" pitchFamily="34" charset="0"/>
              </a:defRPr>
            </a:lvl2pPr>
            <a:lvl3pPr marL="1306513" indent="-284163">
              <a:spcBef>
                <a:spcPct val="20000"/>
              </a:spcBef>
              <a:buClr>
                <a:srgbClr val="FFFF00"/>
              </a:buClr>
              <a:buFont typeface="Wingdings" panose="05000000000000000000" pitchFamily="2" charset="2"/>
              <a:buChar char="§"/>
              <a:defRPr sz="2400">
                <a:solidFill>
                  <a:srgbClr val="FFFF00"/>
                </a:solidFill>
                <a:latin typeface="Arial Black" panose="020B0A04020102020204" pitchFamily="34" charset="0"/>
              </a:defRPr>
            </a:lvl3pPr>
            <a:lvl4pPr marL="1771650" indent="-350838">
              <a:spcBef>
                <a:spcPct val="20000"/>
              </a:spcBef>
              <a:buClr>
                <a:srgbClr val="FFFF00"/>
              </a:buClr>
              <a:buFont typeface="Wingdings" panose="05000000000000000000" pitchFamily="2" charset="2"/>
              <a:buChar char="§"/>
              <a:defRPr sz="2000">
                <a:solidFill>
                  <a:srgbClr val="FFFF00"/>
                </a:solidFill>
                <a:latin typeface="Arial Black" panose="020B0A04020102020204" pitchFamily="34" charset="0"/>
              </a:defRPr>
            </a:lvl4pPr>
            <a:lvl5pPr marL="2170113" indent="-284163">
              <a:spcBef>
                <a:spcPct val="20000"/>
              </a:spcBef>
              <a:buClr>
                <a:srgbClr val="FFFF00"/>
              </a:buClr>
              <a:buFont typeface="Wingdings" panose="05000000000000000000" pitchFamily="2" charset="2"/>
              <a:buChar char="§"/>
              <a:defRPr sz="2000">
                <a:solidFill>
                  <a:srgbClr val="FFFF00"/>
                </a:solidFill>
                <a:latin typeface="Arial Black" panose="020B0A04020102020204" pitchFamily="34" charset="0"/>
              </a:defRPr>
            </a:lvl5pPr>
            <a:lvl6pPr marL="26273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6pPr>
            <a:lvl7pPr marL="30845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7pPr>
            <a:lvl8pPr marL="35417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8pPr>
            <a:lvl9pPr marL="39989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9pPr>
          </a:lstStyle>
          <a:p>
            <a:pPr lvl="2" fontAlgn="base">
              <a:lnSpc>
                <a:spcPct val="90000"/>
              </a:lnSpc>
              <a:spcAft>
                <a:spcPct val="0"/>
              </a:spcAft>
            </a:pPr>
            <a:r>
              <a:rPr lang="en-US" altLang="en-US"/>
              <a:t>A</a:t>
            </a:r>
            <a:r>
              <a:rPr lang="en-US" altLang="en-US">
                <a:latin typeface="Arial" panose="020B0604020202020204" pitchFamily="34" charset="0"/>
                <a:cs typeface="Arial" panose="020B0604020202020204" pitchFamily="34" charset="0"/>
                <a:sym typeface="WP MathA" pitchFamily="2" charset="2"/>
              </a:rPr>
              <a:t>∩</a:t>
            </a:r>
            <a:r>
              <a:rPr lang="en-US" altLang="en-US">
                <a:sym typeface="WP MathA" pitchFamily="2" charset="2"/>
              </a:rPr>
              <a:t>B</a:t>
            </a:r>
          </a:p>
        </p:txBody>
      </p:sp>
      <p:sp>
        <p:nvSpPr>
          <p:cNvPr id="15372" name="Rectangle 10"/>
          <p:cNvSpPr>
            <a:spLocks noGrp="1" noChangeArrowheads="1"/>
          </p:cNvSpPr>
          <p:nvPr>
            <p:ph type="title"/>
          </p:nvPr>
        </p:nvSpPr>
        <p:spPr>
          <a:noFill/>
        </p:spPr>
        <p:txBody>
          <a:bodyPr/>
          <a:lstStyle/>
          <a:p>
            <a:pPr eaLnBrk="1" hangingPunct="1"/>
            <a:r>
              <a:rPr lang="en-US" altLang="en-US" smtClean="0"/>
              <a:t>Intersection</a:t>
            </a:r>
          </a:p>
        </p:txBody>
      </p:sp>
      <p:sp>
        <p:nvSpPr>
          <p:cNvPr id="15373" name="AutoShape 11"/>
          <p:cNvSpPr>
            <a:spLocks noChangeArrowheads="1"/>
          </p:cNvSpPr>
          <p:nvPr/>
        </p:nvSpPr>
        <p:spPr bwMode="auto">
          <a:xfrm>
            <a:off x="5486400" y="3352800"/>
            <a:ext cx="533400" cy="1600200"/>
          </a:xfrm>
          <a:prstGeom prst="moon">
            <a:avLst>
              <a:gd name="adj" fmla="val 87500"/>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5374" name="AutoShape 12"/>
          <p:cNvSpPr>
            <a:spLocks noChangeArrowheads="1"/>
          </p:cNvSpPr>
          <p:nvPr/>
        </p:nvSpPr>
        <p:spPr bwMode="auto">
          <a:xfrm rot="10800000">
            <a:off x="5867400" y="3352800"/>
            <a:ext cx="457200" cy="1600200"/>
          </a:xfrm>
          <a:prstGeom prst="moon">
            <a:avLst>
              <a:gd name="adj" fmla="val 87500"/>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xmlns="" val="416885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pPr>
              <a:defRPr/>
            </a:pPr>
            <a:r>
              <a:rPr lang="en-US" altLang="en-US"/>
              <a:t>© Scott Evans, Ph.D., Lynne Peeples, M.S.</a:t>
            </a:r>
          </a:p>
        </p:txBody>
      </p:sp>
      <p:sp>
        <p:nvSpPr>
          <p:cNvPr id="12" name="Slide Number Placeholder 3"/>
          <p:cNvSpPr>
            <a:spLocks noGrp="1"/>
          </p:cNvSpPr>
          <p:nvPr>
            <p:ph type="sldNum" sz="quarter" idx="11"/>
          </p:nvPr>
        </p:nvSpPr>
        <p:spPr/>
        <p:txBody>
          <a:bodyPr/>
          <a:lstStyle/>
          <a:p>
            <a:pPr>
              <a:defRPr/>
            </a:pPr>
            <a:fld id="{4EA87457-C37A-4EDA-98B7-A38CEF726CEF}" type="slidenum">
              <a:rPr lang="en-US" altLang="en-US"/>
              <a:pPr>
                <a:defRPr/>
              </a:pPr>
              <a:t>17</a:t>
            </a:fld>
            <a:endParaRPr lang="en-US" altLang="en-US"/>
          </a:p>
        </p:txBody>
      </p:sp>
      <p:sp>
        <p:nvSpPr>
          <p:cNvPr id="18436" name="Rectangle 2"/>
          <p:cNvSpPr>
            <a:spLocks noChangeArrowheads="1"/>
          </p:cNvSpPr>
          <p:nvPr/>
        </p:nvSpPr>
        <p:spPr bwMode="auto">
          <a:xfrm>
            <a:off x="2133600" y="2667000"/>
            <a:ext cx="8001000" cy="3657600"/>
          </a:xfrm>
          <a:prstGeom prst="rect">
            <a:avLst/>
          </a:prstGeom>
          <a:noFill/>
          <a:ln w="38100">
            <a:solidFill>
              <a:srgbClr val="FFFF00"/>
            </a:solidFill>
            <a:miter lim="800000"/>
            <a:headEnd/>
            <a:tailEnd/>
          </a:ln>
          <a:extLst>
            <a:ext uri="{909E8E84-426E-40DD-AFC4-6F175D3DCCD1}">
              <a14:hiddenFill xmlns:a14="http://schemas.microsoft.com/office/drawing/2010/main" xmlns="">
                <a:solidFill>
                  <a:schemeClr val="tx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8437" name="Text Box 3"/>
          <p:cNvSpPr txBox="1">
            <a:spLocks noChangeArrowheads="1"/>
          </p:cNvSpPr>
          <p:nvPr/>
        </p:nvSpPr>
        <p:spPr bwMode="auto">
          <a:xfrm>
            <a:off x="9525001" y="5257800"/>
            <a:ext cx="639763" cy="730250"/>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4300" b="1">
                <a:solidFill>
                  <a:srgbClr val="FFFF00"/>
                </a:solidFill>
              </a:rPr>
              <a:t>S</a:t>
            </a:r>
            <a:endParaRPr lang="en-US" altLang="en-US" sz="3000" b="1">
              <a:solidFill>
                <a:srgbClr val="FFFF00"/>
              </a:solidFill>
            </a:endParaRPr>
          </a:p>
        </p:txBody>
      </p:sp>
      <p:sp>
        <p:nvSpPr>
          <p:cNvPr id="18438" name="Oval 4"/>
          <p:cNvSpPr>
            <a:spLocks noChangeArrowheads="1"/>
          </p:cNvSpPr>
          <p:nvPr/>
        </p:nvSpPr>
        <p:spPr bwMode="auto">
          <a:xfrm>
            <a:off x="2819400" y="3200400"/>
            <a:ext cx="3048000" cy="22860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CC99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8439" name="Oval 5"/>
          <p:cNvSpPr>
            <a:spLocks noChangeArrowheads="1"/>
          </p:cNvSpPr>
          <p:nvPr/>
        </p:nvSpPr>
        <p:spPr bwMode="auto">
          <a:xfrm>
            <a:off x="6096000" y="3124200"/>
            <a:ext cx="3048000" cy="2408238"/>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CC99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8440" name="Text Box 6"/>
          <p:cNvSpPr txBox="1">
            <a:spLocks noChangeArrowheads="1"/>
          </p:cNvSpPr>
          <p:nvPr/>
        </p:nvSpPr>
        <p:spPr bwMode="auto">
          <a:xfrm>
            <a:off x="3124200" y="2743201"/>
            <a:ext cx="547688" cy="549275"/>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3000" b="1">
                <a:solidFill>
                  <a:srgbClr val="FFFF00"/>
                </a:solidFill>
              </a:rPr>
              <a:t>A</a:t>
            </a:r>
          </a:p>
        </p:txBody>
      </p:sp>
      <p:sp>
        <p:nvSpPr>
          <p:cNvPr id="18441" name="Text Box 7"/>
          <p:cNvSpPr txBox="1">
            <a:spLocks noChangeArrowheads="1"/>
          </p:cNvSpPr>
          <p:nvPr/>
        </p:nvSpPr>
        <p:spPr bwMode="auto">
          <a:xfrm>
            <a:off x="8458200" y="2743201"/>
            <a:ext cx="457200" cy="549275"/>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3000" b="1">
                <a:solidFill>
                  <a:srgbClr val="FFFF00"/>
                </a:solidFill>
              </a:rPr>
              <a:t>B</a:t>
            </a:r>
          </a:p>
        </p:txBody>
      </p:sp>
      <p:sp>
        <p:nvSpPr>
          <p:cNvPr id="18442" name="Text Box 8"/>
          <p:cNvSpPr txBox="1">
            <a:spLocks noChangeArrowheads="1"/>
          </p:cNvSpPr>
          <p:nvPr/>
        </p:nvSpPr>
        <p:spPr bwMode="auto">
          <a:xfrm>
            <a:off x="2209800" y="4724400"/>
            <a:ext cx="6218238" cy="1371600"/>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r>
              <a:rPr lang="en-US" altLang="en-US" sz="1800">
                <a:solidFill>
                  <a:srgbClr val="FFFF00"/>
                </a:solidFill>
                <a:latin typeface="Arial" panose="020B0604020202020204" pitchFamily="34" charset="0"/>
              </a:rPr>
              <a:t>S=Sample space (totality of all events)</a:t>
            </a:r>
          </a:p>
        </p:txBody>
      </p:sp>
      <p:sp>
        <p:nvSpPr>
          <p:cNvPr id="18443" name="Rectangle 9"/>
          <p:cNvSpPr>
            <a:spLocks noChangeArrowheads="1"/>
          </p:cNvSpPr>
          <p:nvPr/>
        </p:nvSpPr>
        <p:spPr bwMode="auto">
          <a:xfrm>
            <a:off x="1524000" y="1752600"/>
            <a:ext cx="8839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98463" indent="-398463">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863600" indent="-350838">
              <a:spcBef>
                <a:spcPct val="20000"/>
              </a:spcBef>
              <a:buClr>
                <a:srgbClr val="FFFF00"/>
              </a:buClr>
              <a:buFont typeface="Wingdings" panose="05000000000000000000" pitchFamily="2" charset="2"/>
              <a:buChar char="§"/>
              <a:defRPr sz="2800">
                <a:solidFill>
                  <a:srgbClr val="FFFF00"/>
                </a:solidFill>
                <a:latin typeface="Arial Black" panose="020B0A04020102020204" pitchFamily="34" charset="0"/>
              </a:defRPr>
            </a:lvl2pPr>
            <a:lvl3pPr marL="1306513" indent="-284163">
              <a:spcBef>
                <a:spcPct val="20000"/>
              </a:spcBef>
              <a:buClr>
                <a:srgbClr val="FFFF00"/>
              </a:buClr>
              <a:buFont typeface="Wingdings" panose="05000000000000000000" pitchFamily="2" charset="2"/>
              <a:buChar char="§"/>
              <a:defRPr sz="2400">
                <a:solidFill>
                  <a:srgbClr val="FFFF00"/>
                </a:solidFill>
                <a:latin typeface="Arial Black" panose="020B0A04020102020204" pitchFamily="34" charset="0"/>
              </a:defRPr>
            </a:lvl3pPr>
            <a:lvl4pPr marL="1771650" indent="-350838">
              <a:spcBef>
                <a:spcPct val="20000"/>
              </a:spcBef>
              <a:buClr>
                <a:srgbClr val="FFFF00"/>
              </a:buClr>
              <a:buFont typeface="Wingdings" panose="05000000000000000000" pitchFamily="2" charset="2"/>
              <a:buChar char="§"/>
              <a:defRPr sz="2000">
                <a:solidFill>
                  <a:srgbClr val="FFFF00"/>
                </a:solidFill>
                <a:latin typeface="Arial Black" panose="020B0A04020102020204" pitchFamily="34" charset="0"/>
              </a:defRPr>
            </a:lvl4pPr>
            <a:lvl5pPr marL="2170113" indent="-284163">
              <a:spcBef>
                <a:spcPct val="20000"/>
              </a:spcBef>
              <a:buClr>
                <a:srgbClr val="FFFF00"/>
              </a:buClr>
              <a:buFont typeface="Wingdings" panose="05000000000000000000" pitchFamily="2" charset="2"/>
              <a:buChar char="§"/>
              <a:defRPr sz="2000">
                <a:solidFill>
                  <a:srgbClr val="FFFF00"/>
                </a:solidFill>
                <a:latin typeface="Arial Black" panose="020B0A04020102020204" pitchFamily="34" charset="0"/>
              </a:defRPr>
            </a:lvl5pPr>
            <a:lvl6pPr marL="26273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6pPr>
            <a:lvl7pPr marL="30845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7pPr>
            <a:lvl8pPr marL="35417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8pPr>
            <a:lvl9pPr marL="39989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9pPr>
          </a:lstStyle>
          <a:p>
            <a:pPr lvl="2" fontAlgn="base">
              <a:spcAft>
                <a:spcPct val="0"/>
              </a:spcAft>
            </a:pPr>
            <a:r>
              <a:rPr lang="en-US" altLang="en-US" sz="2000">
                <a:cs typeface="Times New Roman" panose="02020603050405020304" pitchFamily="18" charset="0"/>
              </a:rPr>
              <a:t>Implies no intersection</a:t>
            </a:r>
          </a:p>
          <a:p>
            <a:pPr lvl="2" fontAlgn="base">
              <a:spcAft>
                <a:spcPct val="0"/>
              </a:spcAft>
            </a:pPr>
            <a:r>
              <a:rPr lang="en-US" altLang="en-US" sz="2000">
                <a:cs typeface="Times New Roman" panose="02020603050405020304" pitchFamily="18" charset="0"/>
              </a:rPr>
              <a:t>Example:  </a:t>
            </a:r>
            <a:r>
              <a:rPr lang="en-US" altLang="en-US" sz="2000"/>
              <a:t>(A</a:t>
            </a:r>
            <a:r>
              <a:rPr lang="en-US" altLang="en-US" sz="2000">
                <a:latin typeface="Arial" panose="020B0604020202020204" pitchFamily="34" charset="0"/>
                <a:cs typeface="Arial" panose="020B0604020202020204" pitchFamily="34" charset="0"/>
                <a:sym typeface="WP MathA" pitchFamily="2" charset="2"/>
              </a:rPr>
              <a:t>∩</a:t>
            </a:r>
            <a:r>
              <a:rPr lang="en-US" altLang="en-US" sz="2000"/>
              <a:t>A</a:t>
            </a:r>
            <a:r>
              <a:rPr lang="en-US" altLang="en-US" sz="2000" baseline="30000"/>
              <a:t>C</a:t>
            </a:r>
            <a:r>
              <a:rPr lang="en-US" altLang="en-US" sz="2000">
                <a:sym typeface="WP MathA" pitchFamily="2" charset="2"/>
              </a:rPr>
              <a:t>) = </a:t>
            </a:r>
            <a:r>
              <a:rPr lang="en-US" altLang="en-US" sz="2000" b="1">
                <a:latin typeface="Times New Roman" panose="02020603050405020304" pitchFamily="18" charset="0"/>
                <a:cs typeface="Arial" panose="020B0604020202020204" pitchFamily="34" charset="0"/>
                <a:sym typeface="Symbol" panose="05050102010706020507" pitchFamily="18" charset="2"/>
              </a:rPr>
              <a:t>Ø</a:t>
            </a:r>
            <a:r>
              <a:rPr lang="en-US" altLang="en-US" sz="2000" b="1">
                <a:latin typeface="Times New Roman" panose="02020603050405020304" pitchFamily="18" charset="0"/>
                <a:cs typeface="Times New Roman" panose="02020603050405020304" pitchFamily="18" charset="0"/>
                <a:sym typeface="Symbol" panose="05050102010706020507" pitchFamily="18" charset="2"/>
              </a:rPr>
              <a:t> by definition</a:t>
            </a:r>
          </a:p>
          <a:p>
            <a:pPr lvl="2" fontAlgn="base">
              <a:spcAft>
                <a:spcPct val="0"/>
              </a:spcAft>
              <a:buFont typeface="Wingdings" panose="05000000000000000000" pitchFamily="2" charset="2"/>
              <a:buNone/>
            </a:pPr>
            <a:r>
              <a:rPr lang="en-US" altLang="en-US">
                <a:cs typeface="Times New Roman" panose="02020603050405020304" pitchFamily="18" charset="0"/>
              </a:rPr>
              <a:t> </a:t>
            </a:r>
          </a:p>
          <a:p>
            <a:pPr lvl="2" fontAlgn="base">
              <a:lnSpc>
                <a:spcPct val="90000"/>
              </a:lnSpc>
              <a:spcAft>
                <a:spcPct val="0"/>
              </a:spcAft>
            </a:pPr>
            <a:endParaRPr lang="en-US" altLang="en-US" baseline="30000"/>
          </a:p>
        </p:txBody>
      </p:sp>
      <p:sp>
        <p:nvSpPr>
          <p:cNvPr id="18444" name="Rectangle 10"/>
          <p:cNvSpPr>
            <a:spLocks noGrp="1" noChangeArrowheads="1"/>
          </p:cNvSpPr>
          <p:nvPr>
            <p:ph type="title"/>
          </p:nvPr>
        </p:nvSpPr>
        <p:spPr>
          <a:noFill/>
        </p:spPr>
        <p:txBody>
          <a:bodyPr/>
          <a:lstStyle/>
          <a:p>
            <a:pPr eaLnBrk="1" hangingPunct="1"/>
            <a:r>
              <a:rPr lang="en-US" altLang="en-US" smtClean="0"/>
              <a:t>Mutually Exclusive</a:t>
            </a:r>
          </a:p>
        </p:txBody>
      </p:sp>
    </p:spTree>
    <p:extLst>
      <p:ext uri="{BB962C8B-B14F-4D97-AF65-F5344CB8AC3E}">
        <p14:creationId xmlns:p14="http://schemas.microsoft.com/office/powerpoint/2010/main" xmlns="" val="1877670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pPr>
              <a:defRPr/>
            </a:pPr>
            <a:r>
              <a:rPr lang="en-US" altLang="en-US"/>
              <a:t>© Scott Evans, Ph.D., Lynne Peeples, M.S.</a:t>
            </a:r>
          </a:p>
        </p:txBody>
      </p:sp>
      <p:sp>
        <p:nvSpPr>
          <p:cNvPr id="13" name="Slide Number Placeholder 3"/>
          <p:cNvSpPr>
            <a:spLocks noGrp="1"/>
          </p:cNvSpPr>
          <p:nvPr>
            <p:ph type="sldNum" sz="quarter" idx="11"/>
          </p:nvPr>
        </p:nvSpPr>
        <p:spPr/>
        <p:txBody>
          <a:bodyPr/>
          <a:lstStyle/>
          <a:p>
            <a:pPr>
              <a:defRPr/>
            </a:pPr>
            <a:fld id="{AC17211C-1978-48AF-83D0-7C008429FCF0}" type="slidenum">
              <a:rPr lang="en-US" altLang="en-US"/>
              <a:pPr>
                <a:defRPr/>
              </a:pPr>
              <a:t>18</a:t>
            </a:fld>
            <a:endParaRPr lang="en-US" altLang="en-US"/>
          </a:p>
        </p:txBody>
      </p:sp>
      <p:sp>
        <p:nvSpPr>
          <p:cNvPr id="16388" name="Rectangle 2"/>
          <p:cNvSpPr>
            <a:spLocks noChangeArrowheads="1"/>
          </p:cNvSpPr>
          <p:nvPr/>
        </p:nvSpPr>
        <p:spPr bwMode="auto">
          <a:xfrm>
            <a:off x="2133600" y="2514600"/>
            <a:ext cx="8001000" cy="3733800"/>
          </a:xfrm>
          <a:prstGeom prst="rect">
            <a:avLst/>
          </a:prstGeom>
          <a:noFill/>
          <a:ln w="38100">
            <a:solidFill>
              <a:srgbClr val="FFFF00"/>
            </a:solidFill>
            <a:miter lim="800000"/>
            <a:headEnd/>
            <a:tailEnd/>
          </a:ln>
          <a:extLst>
            <a:ext uri="{909E8E84-426E-40DD-AFC4-6F175D3DCCD1}">
              <a14:hiddenFill xmlns:a14="http://schemas.microsoft.com/office/drawing/2010/main" xmlns="">
                <a:solidFill>
                  <a:schemeClr val="tx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6389" name="Text Box 3"/>
          <p:cNvSpPr txBox="1">
            <a:spLocks noChangeArrowheads="1"/>
          </p:cNvSpPr>
          <p:nvPr/>
        </p:nvSpPr>
        <p:spPr bwMode="auto">
          <a:xfrm>
            <a:off x="9525001" y="5257800"/>
            <a:ext cx="639763" cy="730250"/>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4300" b="1">
                <a:solidFill>
                  <a:srgbClr val="FFFF00"/>
                </a:solidFill>
              </a:rPr>
              <a:t>S</a:t>
            </a:r>
            <a:endParaRPr lang="en-US" altLang="en-US" sz="3000" b="1">
              <a:solidFill>
                <a:srgbClr val="FFFF00"/>
              </a:solidFill>
            </a:endParaRPr>
          </a:p>
        </p:txBody>
      </p:sp>
      <p:sp>
        <p:nvSpPr>
          <p:cNvPr id="16390" name="Oval 5"/>
          <p:cNvSpPr>
            <a:spLocks noChangeArrowheads="1"/>
          </p:cNvSpPr>
          <p:nvPr/>
        </p:nvSpPr>
        <p:spPr bwMode="auto">
          <a:xfrm>
            <a:off x="5562600" y="2895600"/>
            <a:ext cx="3200400" cy="2560638"/>
          </a:xfrm>
          <a:prstGeom prst="ellipse">
            <a:avLst/>
          </a:prstGeom>
          <a:solidFill>
            <a:srgbClr val="FFFF00"/>
          </a:solidFill>
          <a:ln w="57150">
            <a:solidFill>
              <a:schemeClr val="accent2"/>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6391" name="Text Box 6"/>
          <p:cNvSpPr txBox="1">
            <a:spLocks noChangeArrowheads="1"/>
          </p:cNvSpPr>
          <p:nvPr/>
        </p:nvSpPr>
        <p:spPr bwMode="auto">
          <a:xfrm>
            <a:off x="3124200" y="2743201"/>
            <a:ext cx="547688" cy="549275"/>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3000" b="1">
                <a:solidFill>
                  <a:srgbClr val="FFFF00"/>
                </a:solidFill>
              </a:rPr>
              <a:t>A</a:t>
            </a:r>
          </a:p>
        </p:txBody>
      </p:sp>
      <p:sp>
        <p:nvSpPr>
          <p:cNvPr id="16392" name="Text Box 7"/>
          <p:cNvSpPr txBox="1">
            <a:spLocks noChangeArrowheads="1"/>
          </p:cNvSpPr>
          <p:nvPr/>
        </p:nvSpPr>
        <p:spPr bwMode="auto">
          <a:xfrm>
            <a:off x="8382000" y="2743201"/>
            <a:ext cx="457200" cy="549275"/>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3000" b="1">
                <a:solidFill>
                  <a:srgbClr val="FFFF00"/>
                </a:solidFill>
              </a:rPr>
              <a:t>B</a:t>
            </a:r>
          </a:p>
        </p:txBody>
      </p:sp>
      <p:sp>
        <p:nvSpPr>
          <p:cNvPr id="16393" name="Text Box 8"/>
          <p:cNvSpPr txBox="1">
            <a:spLocks noChangeArrowheads="1"/>
          </p:cNvSpPr>
          <p:nvPr/>
        </p:nvSpPr>
        <p:spPr bwMode="auto">
          <a:xfrm>
            <a:off x="2209800" y="4572000"/>
            <a:ext cx="6218238" cy="1371600"/>
          </a:xfrm>
          <a:prstGeom prst="rect">
            <a:avLst/>
          </a:prstGeom>
          <a:noFill/>
          <a:ln>
            <a:noFill/>
          </a:ln>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endParaRPr lang="en-US" altLang="en-US" sz="1800">
              <a:solidFill>
                <a:srgbClr val="FFFF00"/>
              </a:solidFill>
              <a:latin typeface="Arial" panose="020B0604020202020204" pitchFamily="34" charset="0"/>
            </a:endParaRPr>
          </a:p>
          <a:p>
            <a:pPr eaLnBrk="0" fontAlgn="base" hangingPunct="0">
              <a:spcBef>
                <a:spcPct val="0"/>
              </a:spcBef>
              <a:spcAft>
                <a:spcPct val="0"/>
              </a:spcAft>
            </a:pPr>
            <a:r>
              <a:rPr lang="en-US" altLang="en-US" sz="1800">
                <a:solidFill>
                  <a:srgbClr val="FFFF00"/>
                </a:solidFill>
                <a:latin typeface="Arial" panose="020B0604020202020204" pitchFamily="34" charset="0"/>
              </a:rPr>
              <a:t>S=Sample space (totality of all events)</a:t>
            </a:r>
          </a:p>
        </p:txBody>
      </p:sp>
      <p:sp>
        <p:nvSpPr>
          <p:cNvPr id="16394" name="Rectangle 9"/>
          <p:cNvSpPr>
            <a:spLocks noChangeArrowheads="1"/>
          </p:cNvSpPr>
          <p:nvPr/>
        </p:nvSpPr>
        <p:spPr bwMode="auto">
          <a:xfrm>
            <a:off x="1524000" y="1752600"/>
            <a:ext cx="8839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98463" indent="-398463">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863600" indent="-350838">
              <a:spcBef>
                <a:spcPct val="20000"/>
              </a:spcBef>
              <a:buClr>
                <a:srgbClr val="FFFF00"/>
              </a:buClr>
              <a:buFont typeface="Wingdings" panose="05000000000000000000" pitchFamily="2" charset="2"/>
              <a:buChar char="§"/>
              <a:defRPr sz="2800">
                <a:solidFill>
                  <a:srgbClr val="FFFF00"/>
                </a:solidFill>
                <a:latin typeface="Arial Black" panose="020B0A04020102020204" pitchFamily="34" charset="0"/>
              </a:defRPr>
            </a:lvl2pPr>
            <a:lvl3pPr marL="1306513" indent="-284163">
              <a:spcBef>
                <a:spcPct val="20000"/>
              </a:spcBef>
              <a:buClr>
                <a:srgbClr val="FFFF00"/>
              </a:buClr>
              <a:buFont typeface="Wingdings" panose="05000000000000000000" pitchFamily="2" charset="2"/>
              <a:buChar char="§"/>
              <a:defRPr sz="2400">
                <a:solidFill>
                  <a:srgbClr val="FFFF00"/>
                </a:solidFill>
                <a:latin typeface="Arial Black" panose="020B0A04020102020204" pitchFamily="34" charset="0"/>
              </a:defRPr>
            </a:lvl3pPr>
            <a:lvl4pPr marL="1771650" indent="-350838">
              <a:spcBef>
                <a:spcPct val="20000"/>
              </a:spcBef>
              <a:buClr>
                <a:srgbClr val="FFFF00"/>
              </a:buClr>
              <a:buFont typeface="Wingdings" panose="05000000000000000000" pitchFamily="2" charset="2"/>
              <a:buChar char="§"/>
              <a:defRPr sz="2000">
                <a:solidFill>
                  <a:srgbClr val="FFFF00"/>
                </a:solidFill>
                <a:latin typeface="Arial Black" panose="020B0A04020102020204" pitchFamily="34" charset="0"/>
              </a:defRPr>
            </a:lvl4pPr>
            <a:lvl5pPr marL="2170113" indent="-284163">
              <a:spcBef>
                <a:spcPct val="20000"/>
              </a:spcBef>
              <a:buClr>
                <a:srgbClr val="FFFF00"/>
              </a:buClr>
              <a:buFont typeface="Wingdings" panose="05000000000000000000" pitchFamily="2" charset="2"/>
              <a:buChar char="§"/>
              <a:defRPr sz="2000">
                <a:solidFill>
                  <a:srgbClr val="FFFF00"/>
                </a:solidFill>
                <a:latin typeface="Arial Black" panose="020B0A04020102020204" pitchFamily="34" charset="0"/>
              </a:defRPr>
            </a:lvl5pPr>
            <a:lvl6pPr marL="26273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6pPr>
            <a:lvl7pPr marL="30845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7pPr>
            <a:lvl8pPr marL="35417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8pPr>
            <a:lvl9pPr marL="3998913" indent="-284163" eaLnBrk="0" fontAlgn="base" hangingPunct="0">
              <a:spcBef>
                <a:spcPct val="20000"/>
              </a:spcBef>
              <a:spcAft>
                <a:spcPct val="0"/>
              </a:spcAft>
              <a:buClr>
                <a:srgbClr val="FFFF00"/>
              </a:buClr>
              <a:buFont typeface="Wingdings" panose="05000000000000000000" pitchFamily="2" charset="2"/>
              <a:buChar char="§"/>
              <a:defRPr sz="2000">
                <a:solidFill>
                  <a:srgbClr val="FFFF00"/>
                </a:solidFill>
                <a:latin typeface="Arial Black" panose="020B0A04020102020204" pitchFamily="34" charset="0"/>
              </a:defRPr>
            </a:lvl9pPr>
          </a:lstStyle>
          <a:p>
            <a:pPr lvl="2" fontAlgn="base">
              <a:lnSpc>
                <a:spcPct val="90000"/>
              </a:lnSpc>
              <a:spcAft>
                <a:spcPct val="0"/>
              </a:spcAft>
            </a:pPr>
            <a:r>
              <a:rPr lang="en-US" altLang="en-US"/>
              <a:t>A</a:t>
            </a:r>
            <a:r>
              <a:rPr lang="en-US" altLang="en-US">
                <a:latin typeface="Arial" panose="020B0604020202020204" pitchFamily="34" charset="0"/>
                <a:cs typeface="Arial" panose="020B0604020202020204" pitchFamily="34" charset="0"/>
                <a:sym typeface="WP MathA" pitchFamily="2" charset="2"/>
              </a:rPr>
              <a:t>U</a:t>
            </a:r>
            <a:r>
              <a:rPr lang="en-US" altLang="en-US">
                <a:sym typeface="WP MathA" pitchFamily="2" charset="2"/>
              </a:rPr>
              <a:t>B</a:t>
            </a:r>
          </a:p>
        </p:txBody>
      </p:sp>
      <p:sp>
        <p:nvSpPr>
          <p:cNvPr id="16395" name="Rectangle 10"/>
          <p:cNvSpPr>
            <a:spLocks noGrp="1" noChangeArrowheads="1"/>
          </p:cNvSpPr>
          <p:nvPr>
            <p:ph type="title"/>
          </p:nvPr>
        </p:nvSpPr>
        <p:spPr>
          <a:noFill/>
        </p:spPr>
        <p:txBody>
          <a:bodyPr/>
          <a:lstStyle/>
          <a:p>
            <a:pPr eaLnBrk="1" hangingPunct="1"/>
            <a:r>
              <a:rPr lang="en-US" altLang="en-US" smtClean="0"/>
              <a:t>Union</a:t>
            </a:r>
          </a:p>
        </p:txBody>
      </p:sp>
      <p:sp>
        <p:nvSpPr>
          <p:cNvPr id="16396" name="Oval 4"/>
          <p:cNvSpPr>
            <a:spLocks noChangeArrowheads="1"/>
          </p:cNvSpPr>
          <p:nvPr/>
        </p:nvSpPr>
        <p:spPr bwMode="auto">
          <a:xfrm>
            <a:off x="3124200" y="2895600"/>
            <a:ext cx="3200400" cy="2514600"/>
          </a:xfrm>
          <a:prstGeom prst="ellipse">
            <a:avLst/>
          </a:prstGeom>
          <a:solidFill>
            <a:srgbClr val="FFFF00"/>
          </a:solidFill>
          <a:ln w="57150">
            <a:solidFill>
              <a:schemeClr val="accent2"/>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6397" name="Arc 12"/>
          <p:cNvSpPr>
            <a:spLocks/>
          </p:cNvSpPr>
          <p:nvPr/>
        </p:nvSpPr>
        <p:spPr bwMode="auto">
          <a:xfrm rot="19337304" flipH="1">
            <a:off x="5386389" y="3513138"/>
            <a:ext cx="1049337" cy="1270000"/>
          </a:xfrm>
          <a:custGeom>
            <a:avLst/>
            <a:gdLst>
              <a:gd name="T0" fmla="*/ 0 w 22204"/>
              <a:gd name="T1" fmla="*/ 391 h 25981"/>
              <a:gd name="T2" fmla="*/ 1028118 w 22204"/>
              <a:gd name="T3" fmla="*/ 1270000 h 25981"/>
              <a:gd name="T4" fmla="*/ 28544 w 22204"/>
              <a:gd name="T5" fmla="*/ 1055849 h 25981"/>
              <a:gd name="T6" fmla="*/ 0 60000 65536"/>
              <a:gd name="T7" fmla="*/ 0 60000 65536"/>
              <a:gd name="T8" fmla="*/ 0 60000 65536"/>
            </a:gdLst>
            <a:ahLst/>
            <a:cxnLst>
              <a:cxn ang="T6">
                <a:pos x="T0" y="T1"/>
              </a:cxn>
              <a:cxn ang="T7">
                <a:pos x="T2" y="T3"/>
              </a:cxn>
              <a:cxn ang="T8">
                <a:pos x="T4" y="T5"/>
              </a:cxn>
            </a:cxnLst>
            <a:rect l="0" t="0" r="r" b="b"/>
            <a:pathLst>
              <a:path w="22204" h="25981" fill="none" extrusionOk="0">
                <a:moveTo>
                  <a:pt x="0" y="8"/>
                </a:moveTo>
                <a:cubicBezTo>
                  <a:pt x="201" y="2"/>
                  <a:pt x="402" y="0"/>
                  <a:pt x="604" y="0"/>
                </a:cubicBezTo>
                <a:cubicBezTo>
                  <a:pt x="12533" y="0"/>
                  <a:pt x="22204" y="9670"/>
                  <a:pt x="22204" y="21600"/>
                </a:cubicBezTo>
                <a:cubicBezTo>
                  <a:pt x="22204" y="23071"/>
                  <a:pt x="22053" y="24539"/>
                  <a:pt x="21755" y="25981"/>
                </a:cubicBezTo>
              </a:path>
              <a:path w="22204" h="25981" stroke="0" extrusionOk="0">
                <a:moveTo>
                  <a:pt x="0" y="8"/>
                </a:moveTo>
                <a:cubicBezTo>
                  <a:pt x="201" y="2"/>
                  <a:pt x="402" y="0"/>
                  <a:pt x="604" y="0"/>
                </a:cubicBezTo>
                <a:cubicBezTo>
                  <a:pt x="12533" y="0"/>
                  <a:pt x="22204" y="9670"/>
                  <a:pt x="22204" y="21600"/>
                </a:cubicBezTo>
                <a:cubicBezTo>
                  <a:pt x="22204" y="23071"/>
                  <a:pt x="22053" y="24539"/>
                  <a:pt x="21755" y="25981"/>
                </a:cubicBezTo>
                <a:lnTo>
                  <a:pt x="604" y="21600"/>
                </a:lnTo>
                <a:lnTo>
                  <a:pt x="0" y="8"/>
                </a:lnTo>
                <a:close/>
              </a:path>
            </a:pathLst>
          </a:custGeom>
          <a:noFill/>
          <a:ln w="50800">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3224269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63695" y="194521"/>
            <a:ext cx="2086378" cy="1954569"/>
          </a:xfrm>
          <a:prstGeom prst="rect">
            <a:avLst/>
          </a:prstGeom>
          <a:noFill/>
          <a:ln>
            <a:noFill/>
          </a:ln>
        </p:spPr>
      </p:pic>
      <p:pic>
        <p:nvPicPr>
          <p:cNvPr id="11" name="Picture 10" descr="Imag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8518" y="601048"/>
            <a:ext cx="2228043" cy="1548042"/>
          </a:xfrm>
          <a:prstGeom prst="rect">
            <a:avLst/>
          </a:prstGeom>
          <a:noFill/>
          <a:ln>
            <a:noFill/>
          </a:ln>
        </p:spPr>
      </p:pic>
      <p:pic>
        <p:nvPicPr>
          <p:cNvPr id="12" name="Picture 11" descr="Image"/>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4705" y="601048"/>
            <a:ext cx="2215163" cy="1581080"/>
          </a:xfrm>
          <a:prstGeom prst="rect">
            <a:avLst/>
          </a:prstGeom>
          <a:noFill/>
          <a:ln>
            <a:noFill/>
          </a:ln>
        </p:spPr>
      </p:pic>
      <p:pic>
        <p:nvPicPr>
          <p:cNvPr id="13" name="Picture 12" descr="Image"/>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0990" y="3327816"/>
            <a:ext cx="2382591" cy="2125015"/>
          </a:xfrm>
          <a:prstGeom prst="rect">
            <a:avLst/>
          </a:prstGeom>
          <a:noFill/>
          <a:ln>
            <a:noFill/>
          </a:ln>
        </p:spPr>
      </p:pic>
      <p:pic>
        <p:nvPicPr>
          <p:cNvPr id="14" name="Picture 13" descr="Image"/>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28444" y="3327817"/>
            <a:ext cx="2356834" cy="2125014"/>
          </a:xfrm>
          <a:prstGeom prst="rect">
            <a:avLst/>
          </a:prstGeom>
          <a:noFill/>
          <a:ln>
            <a:noFill/>
          </a:ln>
        </p:spPr>
      </p:pic>
      <p:sp>
        <p:nvSpPr>
          <p:cNvPr id="5" name="TextBox 4"/>
          <p:cNvSpPr txBox="1"/>
          <p:nvPr/>
        </p:nvSpPr>
        <p:spPr>
          <a:xfrm>
            <a:off x="8791977" y="2359028"/>
            <a:ext cx="3400023" cy="830997"/>
          </a:xfrm>
          <a:prstGeom prst="rect">
            <a:avLst/>
          </a:prstGeom>
          <a:noFill/>
        </p:spPr>
        <p:txBody>
          <a:bodyPr wrap="square" rtlCol="0">
            <a:spAutoFit/>
          </a:bodyPr>
          <a:lstStyle/>
          <a:p>
            <a:r>
              <a:rPr lang="en-US" sz="2400" b="1" dirty="0" smtClean="0"/>
              <a:t>A U B U C “ at least one”</a:t>
            </a:r>
          </a:p>
          <a:p>
            <a:r>
              <a:rPr lang="en-US" sz="2400" b="1" dirty="0" smtClean="0"/>
              <a:t>A or B or C</a:t>
            </a:r>
            <a:endParaRPr lang="en-US" sz="2400" b="1" dirty="0"/>
          </a:p>
        </p:txBody>
      </p:sp>
      <p:sp>
        <p:nvSpPr>
          <p:cNvPr id="6" name="TextBox 5"/>
          <p:cNvSpPr txBox="1"/>
          <p:nvPr/>
        </p:nvSpPr>
        <p:spPr>
          <a:xfrm>
            <a:off x="4794698" y="2390128"/>
            <a:ext cx="2990580" cy="830997"/>
          </a:xfrm>
          <a:prstGeom prst="rect">
            <a:avLst/>
          </a:prstGeom>
          <a:noFill/>
        </p:spPr>
        <p:txBody>
          <a:bodyPr wrap="square" rtlCol="0">
            <a:spAutoFit/>
          </a:bodyPr>
          <a:lstStyle/>
          <a:p>
            <a:r>
              <a:rPr lang="en-US" sz="2400" b="1" dirty="0" smtClean="0"/>
              <a:t>A ∩ B “ both A and B”</a:t>
            </a:r>
          </a:p>
          <a:p>
            <a:r>
              <a:rPr lang="en-US" sz="2400" b="1" dirty="0" smtClean="0"/>
              <a:t>        Intersection</a:t>
            </a:r>
            <a:endParaRPr lang="en-US" sz="2400" b="1" dirty="0"/>
          </a:p>
        </p:txBody>
      </p:sp>
      <p:sp>
        <p:nvSpPr>
          <p:cNvPr id="7" name="TextBox 6"/>
          <p:cNvSpPr txBox="1"/>
          <p:nvPr/>
        </p:nvSpPr>
        <p:spPr>
          <a:xfrm>
            <a:off x="946593" y="2390128"/>
            <a:ext cx="2653048" cy="461665"/>
          </a:xfrm>
          <a:prstGeom prst="rect">
            <a:avLst/>
          </a:prstGeom>
          <a:noFill/>
        </p:spPr>
        <p:txBody>
          <a:bodyPr wrap="square" rtlCol="0">
            <a:spAutoFit/>
          </a:bodyPr>
          <a:lstStyle/>
          <a:p>
            <a:r>
              <a:rPr lang="en-US" sz="2400" b="1" dirty="0" smtClean="0"/>
              <a:t>A U B “ A or B ” </a:t>
            </a:r>
            <a:endParaRPr lang="en-US" sz="2400" b="1" dirty="0"/>
          </a:p>
        </p:txBody>
      </p:sp>
      <p:sp>
        <p:nvSpPr>
          <p:cNvPr id="8" name="TextBox 7"/>
          <p:cNvSpPr txBox="1"/>
          <p:nvPr/>
        </p:nvSpPr>
        <p:spPr>
          <a:xfrm>
            <a:off x="946593" y="5678388"/>
            <a:ext cx="2756079" cy="830997"/>
          </a:xfrm>
          <a:prstGeom prst="rect">
            <a:avLst/>
          </a:prstGeom>
          <a:noFill/>
        </p:spPr>
        <p:txBody>
          <a:bodyPr wrap="square" rtlCol="0">
            <a:spAutoFit/>
          </a:bodyPr>
          <a:lstStyle/>
          <a:p>
            <a:r>
              <a:rPr lang="en-US" sz="2400" b="1" dirty="0"/>
              <a:t>A ∩ B ∩ C   “ All</a:t>
            </a:r>
            <a:r>
              <a:rPr lang="en-US" sz="2400" b="1" dirty="0" smtClean="0"/>
              <a:t>”</a:t>
            </a:r>
          </a:p>
          <a:p>
            <a:r>
              <a:rPr lang="en-US" sz="2400" b="1" dirty="0" smtClean="0"/>
              <a:t>A and B and C </a:t>
            </a:r>
            <a:endParaRPr lang="en-US" sz="2400" b="1" dirty="0"/>
          </a:p>
        </p:txBody>
      </p:sp>
      <p:sp>
        <p:nvSpPr>
          <p:cNvPr id="9" name="TextBox 8"/>
          <p:cNvSpPr txBox="1"/>
          <p:nvPr/>
        </p:nvSpPr>
        <p:spPr>
          <a:xfrm>
            <a:off x="5537914" y="5863055"/>
            <a:ext cx="2137893" cy="461665"/>
          </a:xfrm>
          <a:prstGeom prst="rect">
            <a:avLst/>
          </a:prstGeom>
          <a:noFill/>
        </p:spPr>
        <p:txBody>
          <a:bodyPr wrap="square" rtlCol="0">
            <a:spAutoFit/>
          </a:bodyPr>
          <a:lstStyle/>
          <a:p>
            <a:r>
              <a:rPr lang="en-US" dirty="0" smtClean="0"/>
              <a:t>              </a:t>
            </a:r>
            <a:r>
              <a:rPr lang="en-US" sz="2400" b="1" dirty="0" smtClean="0"/>
              <a:t>None</a:t>
            </a:r>
            <a:endParaRPr lang="en-US" sz="2400" b="1" dirty="0"/>
          </a:p>
        </p:txBody>
      </p:sp>
    </p:spTree>
    <p:extLst>
      <p:ext uri="{BB962C8B-B14F-4D97-AF65-F5344CB8AC3E}">
        <p14:creationId xmlns:p14="http://schemas.microsoft.com/office/powerpoint/2010/main" xmlns="" val="1713329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350" y="294468"/>
            <a:ext cx="8562109" cy="3696831"/>
          </a:xfrm>
        </p:spPr>
        <p:txBody>
          <a:bodyPr>
            <a:normAutofit fontScale="90000"/>
          </a:bodyPr>
          <a:lstStyle/>
          <a:p>
            <a:pPr marL="91440" lvl="0" algn="l" rtl="1" fontAlgn="base">
              <a:lnSpc>
                <a:spcPct val="100000"/>
              </a:lnSpc>
              <a:spcBef>
                <a:spcPts val="0"/>
              </a:spcBef>
              <a:spcAft>
                <a:spcPct val="0"/>
              </a:spcAft>
              <a:buClr>
                <a:srgbClr val="3333CC"/>
              </a:buClr>
              <a:buSzPct val="60000"/>
            </a:pPr>
            <a:r>
              <a:rPr lang="en-US" sz="5300" b="1" dirty="0" smtClean="0">
                <a:solidFill>
                  <a:srgbClr val="FF0000"/>
                </a:solidFill>
                <a:latin typeface="Arial" panose="020B0604020202020204" pitchFamily="34" charset="0"/>
                <a:cs typeface="Arial" panose="020B0604020202020204" pitchFamily="34" charset="0"/>
              </a:rPr>
              <a:t>Introduction to Biostatistics</a:t>
            </a:r>
            <a:r>
              <a:rPr lang="en-US" sz="5400" b="1" dirty="0" smtClean="0">
                <a:solidFill>
                  <a:srgbClr val="FF0000"/>
                </a:solidFill>
              </a:rPr>
              <a:t/>
            </a:r>
            <a:br>
              <a:rPr lang="en-US" sz="5400" b="1" dirty="0" smtClean="0">
                <a:solidFill>
                  <a:srgbClr val="FF0000"/>
                </a:solidFill>
              </a:rPr>
            </a:br>
            <a:r>
              <a:rPr lang="en-US" sz="7300" b="1" dirty="0" smtClean="0">
                <a:solidFill>
                  <a:srgbClr val="00B050"/>
                </a:solidFill>
              </a:rPr>
              <a:t>Probability</a:t>
            </a:r>
            <a:r>
              <a:rPr lang="en-US" sz="4400" dirty="0" smtClean="0"/>
              <a:t/>
            </a:r>
            <a:br>
              <a:rPr lang="en-US" sz="4400" dirty="0" smtClean="0"/>
            </a:br>
            <a:r>
              <a:rPr lang="en-US" sz="1800" dirty="0"/>
              <a:t/>
            </a:r>
            <a:br>
              <a:rPr lang="en-US" sz="1800" dirty="0"/>
            </a:br>
            <a:r>
              <a:rPr lang="en-US" sz="3100" b="1" dirty="0" smtClean="0">
                <a:latin typeface="Arial" panose="020B0604020202020204" pitchFamily="34" charset="0"/>
                <a:cs typeface="Arial" panose="020B0604020202020204" pitchFamily="34" charset="0"/>
              </a:rPr>
              <a:t>Second Semester 2014/2015</a:t>
            </a:r>
            <a:br>
              <a:rPr lang="en-US" sz="3100" b="1" dirty="0" smtClean="0">
                <a:latin typeface="Arial" panose="020B0604020202020204" pitchFamily="34" charset="0"/>
                <a:cs typeface="Arial" panose="020B0604020202020204" pitchFamily="34" charset="0"/>
              </a:rPr>
            </a:br>
            <a:r>
              <a:rPr lang="en-US" sz="3100" b="1" dirty="0" smtClean="0">
                <a:solidFill>
                  <a:srgbClr val="FF0000"/>
                </a:solidFill>
                <a:latin typeface="Arial" panose="020B0604020202020204" pitchFamily="34" charset="0"/>
                <a:cs typeface="Arial" panose="020B0604020202020204" pitchFamily="34" charset="0"/>
              </a:rPr>
              <a:t>Text Book: </a:t>
            </a:r>
            <a:br>
              <a:rPr lang="en-US" sz="3100" b="1" dirty="0" smtClean="0">
                <a:solidFill>
                  <a:srgbClr val="FF0000"/>
                </a:solidFill>
                <a:latin typeface="Arial" panose="020B0604020202020204" pitchFamily="34" charset="0"/>
                <a:cs typeface="Arial" panose="020B0604020202020204" pitchFamily="34" charset="0"/>
              </a:rPr>
            </a:br>
            <a:r>
              <a:rPr lang="en-US" altLang="en-US" sz="2200" b="1" dirty="0" smtClean="0">
                <a:solidFill>
                  <a:srgbClr val="FF0000"/>
                </a:solidFill>
                <a:latin typeface="Arial" panose="020B0604020202020204" pitchFamily="34" charset="0"/>
                <a:ea typeface="+mn-ea"/>
                <a:cs typeface="Arial" panose="020B0604020202020204" pitchFamily="34" charset="0"/>
              </a:rPr>
              <a:t>Basic Concepts and Methodology for the Health Sciences</a:t>
            </a:r>
            <a:br>
              <a:rPr lang="en-US" altLang="en-US" sz="2200" b="1" dirty="0" smtClean="0">
                <a:solidFill>
                  <a:srgbClr val="FF0000"/>
                </a:solidFill>
                <a:latin typeface="Arial" panose="020B0604020202020204" pitchFamily="34" charset="0"/>
                <a:ea typeface="+mn-ea"/>
                <a:cs typeface="Arial" panose="020B0604020202020204" pitchFamily="34" charset="0"/>
              </a:rPr>
            </a:br>
            <a:r>
              <a:rPr lang="en-US" altLang="en-US" sz="2200" b="1" dirty="0" smtClean="0">
                <a:solidFill>
                  <a:srgbClr val="FF0000"/>
                </a:solidFill>
                <a:latin typeface="Arial" panose="020B0604020202020204" pitchFamily="34" charset="0"/>
                <a:ea typeface="+mn-ea"/>
                <a:cs typeface="Arial" panose="020B0604020202020204" pitchFamily="34" charset="0"/>
              </a:rPr>
              <a:t>By Wayne W. Daniel, 10 </a:t>
            </a:r>
            <a:r>
              <a:rPr lang="en-US" altLang="en-US" sz="2200" b="1" dirty="0" err="1" smtClean="0">
                <a:solidFill>
                  <a:srgbClr val="FF0000"/>
                </a:solidFill>
                <a:latin typeface="Arial" panose="020B0604020202020204" pitchFamily="34" charset="0"/>
                <a:ea typeface="+mn-ea"/>
                <a:cs typeface="Arial" panose="020B0604020202020204" pitchFamily="34" charset="0"/>
              </a:rPr>
              <a:t>th</a:t>
            </a:r>
            <a:r>
              <a:rPr lang="en-US" altLang="en-US" sz="2200" b="1" dirty="0" smtClean="0">
                <a:solidFill>
                  <a:srgbClr val="FF0000"/>
                </a:solidFill>
                <a:latin typeface="Arial" panose="020B0604020202020204" pitchFamily="34" charset="0"/>
                <a:ea typeface="+mn-ea"/>
                <a:cs typeface="Arial" panose="020B0604020202020204" pitchFamily="34" charset="0"/>
              </a:rPr>
              <a:t> edition </a:t>
            </a:r>
            <a:r>
              <a:rPr lang="en-US" altLang="en-US" sz="2800" dirty="0" smtClean="0">
                <a:solidFill>
                  <a:srgbClr val="3333CC"/>
                </a:solidFill>
                <a:latin typeface="Tahoma"/>
                <a:ea typeface="+mn-ea"/>
                <a:cs typeface="Arial"/>
              </a:rPr>
              <a:t>			</a:t>
            </a:r>
            <a:endParaRPr lang="en-US" sz="6600" dirty="0"/>
          </a:p>
        </p:txBody>
      </p:sp>
      <p:sp>
        <p:nvSpPr>
          <p:cNvPr id="3" name="Subtitle 2"/>
          <p:cNvSpPr>
            <a:spLocks noGrp="1"/>
          </p:cNvSpPr>
          <p:nvPr>
            <p:ph type="subTitle" idx="1"/>
          </p:nvPr>
        </p:nvSpPr>
        <p:spPr>
          <a:xfrm>
            <a:off x="267169" y="4738558"/>
            <a:ext cx="9625501" cy="1803043"/>
          </a:xfrm>
        </p:spPr>
        <p:txBody>
          <a:bodyPr>
            <a:normAutofit fontScale="77500" lnSpcReduction="20000"/>
          </a:bodyPr>
          <a:lstStyle/>
          <a:p>
            <a:pPr algn="l"/>
            <a:r>
              <a:rPr lang="en-US" sz="4000" dirty="0" smtClean="0">
                <a:solidFill>
                  <a:srgbClr val="0070C0"/>
                </a:solidFill>
              </a:rPr>
              <a:t>Dr. Sireen </a:t>
            </a:r>
            <a:r>
              <a:rPr lang="en-US" sz="4000" dirty="0" err="1" smtClean="0">
                <a:solidFill>
                  <a:srgbClr val="0070C0"/>
                </a:solidFill>
              </a:rPr>
              <a:t>Alkhaldi</a:t>
            </a:r>
            <a:r>
              <a:rPr lang="en-US" sz="4000" dirty="0" smtClean="0">
                <a:solidFill>
                  <a:srgbClr val="0070C0"/>
                </a:solidFill>
              </a:rPr>
              <a:t>, </a:t>
            </a:r>
            <a:r>
              <a:rPr lang="en-US" sz="2800" b="1" dirty="0" smtClean="0">
                <a:solidFill>
                  <a:srgbClr val="0070C0"/>
                </a:solidFill>
              </a:rPr>
              <a:t>BDS, MPH, </a:t>
            </a:r>
            <a:r>
              <a:rPr lang="en-US" sz="2800" b="1" dirty="0" err="1" smtClean="0">
                <a:solidFill>
                  <a:srgbClr val="0070C0"/>
                </a:solidFill>
              </a:rPr>
              <a:t>DrPH</a:t>
            </a:r>
            <a:endParaRPr lang="en-US" sz="2800" b="1" dirty="0" smtClean="0">
              <a:solidFill>
                <a:srgbClr val="0070C0"/>
              </a:solidFill>
            </a:endParaRPr>
          </a:p>
          <a:p>
            <a:pPr algn="l"/>
            <a:r>
              <a:rPr lang="en-US" sz="3600" dirty="0" smtClean="0">
                <a:solidFill>
                  <a:srgbClr val="0070C0"/>
                </a:solidFill>
              </a:rPr>
              <a:t>Department of Family and Community Medicine</a:t>
            </a:r>
          </a:p>
          <a:p>
            <a:pPr algn="l"/>
            <a:r>
              <a:rPr lang="en-US" sz="3600" dirty="0" smtClean="0">
                <a:solidFill>
                  <a:srgbClr val="0070C0"/>
                </a:solidFill>
              </a:rPr>
              <a:t>Faculty of Medicine</a:t>
            </a:r>
          </a:p>
          <a:p>
            <a:pPr algn="l"/>
            <a:r>
              <a:rPr lang="en-US" sz="3600" dirty="0" smtClean="0">
                <a:solidFill>
                  <a:srgbClr val="0070C0"/>
                </a:solidFill>
              </a:rPr>
              <a:t>The University of Jordan</a:t>
            </a:r>
            <a:endParaRPr lang="en-US" sz="3600" dirty="0">
              <a:solidFill>
                <a:srgbClr val="0070C0"/>
              </a:solidFill>
            </a:endParaRPr>
          </a:p>
        </p:txBody>
      </p:sp>
      <p:pic>
        <p:nvPicPr>
          <p:cNvPr id="5" name="Picture 4"/>
          <p:cNvPicPr>
            <a:picLocks noChangeAspect="1"/>
          </p:cNvPicPr>
          <p:nvPr/>
        </p:nvPicPr>
        <p:blipFill>
          <a:blip r:embed="rId2" cstate="print"/>
          <a:stretch>
            <a:fillRect/>
          </a:stretch>
        </p:blipFill>
        <p:spPr>
          <a:xfrm>
            <a:off x="7729896" y="1316324"/>
            <a:ext cx="4325549" cy="5333765"/>
          </a:xfrm>
          <a:prstGeom prst="rect">
            <a:avLst/>
          </a:prstGeom>
        </p:spPr>
      </p:pic>
    </p:spTree>
    <p:extLst>
      <p:ext uri="{BB962C8B-B14F-4D97-AF65-F5344CB8AC3E}">
        <p14:creationId xmlns:p14="http://schemas.microsoft.com/office/powerpoint/2010/main" xmlns="" val="639223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48907" y="1210615"/>
            <a:ext cx="5060049" cy="4164650"/>
          </a:xfrm>
          <a:prstGeom prst="rect">
            <a:avLst/>
          </a:prstGeom>
        </p:spPr>
      </p:pic>
      <p:sp>
        <p:nvSpPr>
          <p:cNvPr id="3" name="TextBox 2"/>
          <p:cNvSpPr txBox="1"/>
          <p:nvPr/>
        </p:nvSpPr>
        <p:spPr>
          <a:xfrm>
            <a:off x="428121" y="481618"/>
            <a:ext cx="5821253" cy="5170646"/>
          </a:xfrm>
          <a:prstGeom prst="rect">
            <a:avLst/>
          </a:prstGeom>
          <a:noFill/>
        </p:spPr>
        <p:txBody>
          <a:bodyPr wrap="square" rtlCol="0">
            <a:spAutoFit/>
          </a:bodyPr>
          <a:lstStyle/>
          <a:p>
            <a:r>
              <a:rPr lang="en-US" sz="3200" b="1" dirty="0" smtClean="0">
                <a:solidFill>
                  <a:srgbClr val="FF0000"/>
                </a:solidFill>
              </a:rPr>
              <a:t>Exercise: </a:t>
            </a:r>
          </a:p>
          <a:p>
            <a:endParaRPr lang="en-US" sz="1100" b="1" dirty="0" smtClean="0">
              <a:solidFill>
                <a:srgbClr val="FF0000"/>
              </a:solidFill>
            </a:endParaRPr>
          </a:p>
          <a:p>
            <a:r>
              <a:rPr lang="en-US" sz="2800" dirty="0" smtClean="0"/>
              <a:t>The </a:t>
            </a:r>
            <a:r>
              <a:rPr lang="en-US" sz="2800" dirty="0"/>
              <a:t>diagrams below represent a class of </a:t>
            </a:r>
            <a:r>
              <a:rPr lang="en-US" sz="2800" dirty="0" smtClean="0"/>
              <a:t>children (boys and girls).</a:t>
            </a:r>
            <a:r>
              <a:rPr lang="en-US" sz="2800" dirty="0"/>
              <a:t/>
            </a:r>
            <a:br>
              <a:rPr lang="en-US" sz="2800" dirty="0"/>
            </a:br>
            <a:r>
              <a:rPr lang="en-US" sz="2800" dirty="0"/>
              <a:t>G is the set of girls and F is the set of children who like </a:t>
            </a:r>
            <a:r>
              <a:rPr lang="en-US" sz="2800" dirty="0" smtClean="0"/>
              <a:t>Healthy Food.</a:t>
            </a:r>
          </a:p>
          <a:p>
            <a:endParaRPr lang="en-US" sz="2800" dirty="0" smtClean="0"/>
          </a:p>
          <a:p>
            <a:r>
              <a:rPr lang="en-US" sz="2800" dirty="0" smtClean="0"/>
              <a:t>Girls who like Healthy Food  ………. B</a:t>
            </a:r>
          </a:p>
          <a:p>
            <a:r>
              <a:rPr lang="en-US" sz="2800" dirty="0" smtClean="0"/>
              <a:t>Girls who dislike Healthy food  ……… D</a:t>
            </a:r>
          </a:p>
          <a:p>
            <a:r>
              <a:rPr lang="en-US" sz="2800" dirty="0" smtClean="0"/>
              <a:t>Boys who like Healthy Food ……… A</a:t>
            </a:r>
          </a:p>
          <a:p>
            <a:r>
              <a:rPr lang="en-US" sz="2800" dirty="0" smtClean="0"/>
              <a:t>Boys who dislike Healthy Food  ….…. C</a:t>
            </a:r>
          </a:p>
          <a:p>
            <a:r>
              <a:rPr lang="en-US" sz="2800" dirty="0" smtClean="0"/>
              <a:t> </a:t>
            </a:r>
            <a:endParaRPr lang="en-US" sz="2800" dirty="0"/>
          </a:p>
        </p:txBody>
      </p:sp>
    </p:spTree>
    <p:extLst>
      <p:ext uri="{BB962C8B-B14F-4D97-AF65-F5344CB8AC3E}">
        <p14:creationId xmlns:p14="http://schemas.microsoft.com/office/powerpoint/2010/main" xmlns="" val="440137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637309" y="416360"/>
            <a:ext cx="10972800" cy="1139825"/>
          </a:xfrm>
        </p:spPr>
        <p:txBody>
          <a:bodyPr>
            <a:normAutofit/>
          </a:bodyPr>
          <a:lstStyle/>
          <a:p>
            <a:pPr eaLnBrk="1" hangingPunct="1">
              <a:defRPr/>
            </a:pPr>
            <a:r>
              <a:rPr lang="en-US" altLang="en-US" sz="2800" b="1" dirty="0" smtClean="0">
                <a:solidFill>
                  <a:schemeClr val="accent5">
                    <a:lumMod val="75000"/>
                  </a:schemeClr>
                </a:solidFill>
                <a:latin typeface="Arial" panose="020B0604020202020204" pitchFamily="34" charset="0"/>
                <a:cs typeface="Arial" panose="020B0604020202020204" pitchFamily="34" charset="0"/>
              </a:rPr>
              <a:t>Table 3.4.1  Frequency of family history of mood disorder by the age group among bipolar subjects</a:t>
            </a:r>
          </a:p>
        </p:txBody>
      </p:sp>
      <p:graphicFrame>
        <p:nvGraphicFramePr>
          <p:cNvPr id="240643" name="Group 3"/>
          <p:cNvGraphicFramePr>
            <a:graphicFrameLocks noGrp="1"/>
          </p:cNvGraphicFramePr>
          <p:nvPr>
            <p:ph type="tbl" idx="1"/>
            <p:extLst>
              <p:ext uri="{D42A27DB-BD31-4B8C-83A1-F6EECF244321}">
                <p14:modId xmlns:p14="http://schemas.microsoft.com/office/powerpoint/2010/main" xmlns="" val="579604658"/>
              </p:ext>
            </p:extLst>
          </p:nvPr>
        </p:nvGraphicFramePr>
        <p:xfrm>
          <a:off x="825223" y="1843149"/>
          <a:ext cx="10017616" cy="3133583"/>
        </p:xfrm>
        <a:graphic>
          <a:graphicData uri="http://schemas.openxmlformats.org/drawingml/2006/table">
            <a:tbl>
              <a:tblPr rtl="1"/>
              <a:tblGrid>
                <a:gridCol w="1942564"/>
                <a:gridCol w="2176529"/>
                <a:gridCol w="2434107"/>
                <a:gridCol w="3464416"/>
              </a:tblGrid>
              <a:tr h="73313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Total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Later &gt;18</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Early = 18</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Family history of Mood Disorders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036">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Negative(A)</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276">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19</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Bipolar Disorder(B)</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321">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85</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Unipolar (C)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73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Unipolar and Bipolar(D)</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087">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318</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177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141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Total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 name="Slide Number Placeholder 5"/>
          <p:cNvSpPr>
            <a:spLocks noGrp="1"/>
          </p:cNvSpPr>
          <p:nvPr>
            <p:ph type="sldNum" sz="quarter" idx="12"/>
          </p:nvPr>
        </p:nvSpPr>
        <p:spPr/>
        <p:txBody>
          <a:bodyPr/>
          <a:lstStyle/>
          <a:p>
            <a:pPr>
              <a:defRPr/>
            </a:pPr>
            <a:fld id="{985F286F-0638-4506-A22E-CA8EBDDC6A3D}" type="slidenum">
              <a:rPr lang="ar-SA" altLang="en-US"/>
              <a:pPr>
                <a:defRPr/>
              </a:pPr>
              <a:t>21</a:t>
            </a:fld>
            <a:endParaRPr lang="en-US" altLang="en-US"/>
          </a:p>
        </p:txBody>
      </p:sp>
      <p:sp>
        <p:nvSpPr>
          <p:cNvPr id="2" name="TextBox 1"/>
          <p:cNvSpPr txBox="1"/>
          <p:nvPr/>
        </p:nvSpPr>
        <p:spPr>
          <a:xfrm>
            <a:off x="825223" y="5402243"/>
            <a:ext cx="10908407" cy="954107"/>
          </a:xfrm>
          <a:prstGeom prst="rect">
            <a:avLst/>
          </a:prstGeom>
          <a:noFill/>
        </p:spPr>
        <p:txBody>
          <a:bodyPr wrap="square" rtlCol="0">
            <a:spAutoFit/>
          </a:bodyPr>
          <a:lstStyle/>
          <a:p>
            <a:r>
              <a:rPr lang="en-US" sz="2800" b="1" dirty="0" smtClean="0">
                <a:solidFill>
                  <a:srgbClr val="10822E"/>
                </a:solidFill>
                <a:latin typeface="Arial" panose="020B0604020202020204" pitchFamily="34" charset="0"/>
                <a:cs typeface="Arial" panose="020B0604020202020204" pitchFamily="34" charset="0"/>
              </a:rPr>
              <a:t>If we pick a person at random from this sample, What is the probability that this person will be 18 years old or younger?</a:t>
            </a:r>
          </a:p>
        </p:txBody>
      </p:sp>
    </p:spTree>
    <p:extLst>
      <p:ext uri="{BB962C8B-B14F-4D97-AF65-F5344CB8AC3E}">
        <p14:creationId xmlns:p14="http://schemas.microsoft.com/office/powerpoint/2010/main" xmlns="" val="26684854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ar-SA" altLang="en-US"/>
              <a:t>Text Book  :   Basic Concepts and Methodology for the Health Sciences </a:t>
            </a:r>
            <a:endParaRPr lang="en-US" altLang="en-US"/>
          </a:p>
        </p:txBody>
      </p:sp>
      <p:sp>
        <p:nvSpPr>
          <p:cNvPr id="9" name="Slide Number Placeholder 5"/>
          <p:cNvSpPr>
            <a:spLocks noGrp="1"/>
          </p:cNvSpPr>
          <p:nvPr>
            <p:ph type="sldNum" sz="quarter" idx="12"/>
          </p:nvPr>
        </p:nvSpPr>
        <p:spPr/>
        <p:txBody>
          <a:bodyPr/>
          <a:lstStyle/>
          <a:p>
            <a:pPr>
              <a:defRPr/>
            </a:pPr>
            <a:fld id="{46A0B370-59F7-47BC-81B1-5D43F3D2187D}" type="slidenum">
              <a:rPr lang="ar-SA" altLang="en-US"/>
              <a:pPr>
                <a:defRPr/>
              </a:pPr>
              <a:t>22</a:t>
            </a:fld>
            <a:endParaRPr lang="en-US" altLang="en-US"/>
          </a:p>
        </p:txBody>
      </p:sp>
      <p:sp>
        <p:nvSpPr>
          <p:cNvPr id="241666" name="Rectangle 2"/>
          <p:cNvSpPr>
            <a:spLocks noGrp="1" noChangeArrowheads="1"/>
          </p:cNvSpPr>
          <p:nvPr>
            <p:ph type="title"/>
          </p:nvPr>
        </p:nvSpPr>
        <p:spPr>
          <a:xfrm>
            <a:off x="609600" y="272183"/>
            <a:ext cx="10515600" cy="809897"/>
          </a:xfrm>
        </p:spPr>
        <p:txBody>
          <a:bodyPr/>
          <a:lstStyle/>
          <a:p>
            <a:pPr eaLnBrk="1" hangingPunct="1">
              <a:defRPr/>
            </a:pPr>
            <a:r>
              <a:rPr lang="en-US" altLang="en-US" sz="4000" b="1" dirty="0" smtClean="0">
                <a:solidFill>
                  <a:srgbClr val="0070C0"/>
                </a:solidFill>
                <a:latin typeface="Arial" panose="020B0604020202020204" pitchFamily="34" charset="0"/>
                <a:cs typeface="Arial" panose="020B0604020202020204" pitchFamily="34" charset="0"/>
              </a:rPr>
              <a:t>Answer </a:t>
            </a:r>
            <a:r>
              <a:rPr lang="en-US" altLang="en-US" sz="4000" b="1" dirty="0">
                <a:solidFill>
                  <a:srgbClr val="0070C0"/>
                </a:solidFill>
                <a:latin typeface="Arial" panose="020B0604020202020204" pitchFamily="34" charset="0"/>
                <a:cs typeface="Arial" panose="020B0604020202020204" pitchFamily="34" charset="0"/>
              </a:rPr>
              <a:t>the following questions:</a:t>
            </a:r>
          </a:p>
        </p:txBody>
      </p:sp>
      <p:sp>
        <p:nvSpPr>
          <p:cNvPr id="241667" name="Rectangle 3"/>
          <p:cNvSpPr>
            <a:spLocks noGrp="1" noChangeArrowheads="1"/>
          </p:cNvSpPr>
          <p:nvPr>
            <p:ph type="body" idx="1"/>
          </p:nvPr>
        </p:nvSpPr>
        <p:spPr>
          <a:xfrm>
            <a:off x="362857" y="1193410"/>
            <a:ext cx="11248571" cy="4731659"/>
          </a:xfrm>
        </p:spPr>
        <p:txBody>
          <a:bodyPr>
            <a:noAutofit/>
          </a:bodyPr>
          <a:lstStyle/>
          <a:p>
            <a:pPr algn="l" rtl="0" eaLnBrk="1" hangingPunct="1">
              <a:lnSpc>
                <a:spcPct val="100000"/>
              </a:lnSpc>
              <a:buFont typeface="Wingdings" panose="05000000000000000000" pitchFamily="2" charset="2"/>
              <a:buNone/>
              <a:defRPr/>
            </a:pPr>
            <a:r>
              <a:rPr lang="en-US" altLang="en-US" dirty="0" smtClean="0"/>
              <a:t>Suppose </a:t>
            </a:r>
            <a:r>
              <a:rPr lang="en-US" altLang="en-US" dirty="0"/>
              <a:t>we pick a person at random from this sample.</a:t>
            </a:r>
          </a:p>
          <a:p>
            <a:pPr algn="l" rtl="0" eaLnBrk="1" hangingPunct="1">
              <a:lnSpc>
                <a:spcPct val="100000"/>
              </a:lnSpc>
              <a:buFont typeface="Wingdings" panose="05000000000000000000" pitchFamily="2" charset="2"/>
              <a:buChar char="ü"/>
              <a:defRPr/>
            </a:pPr>
            <a:r>
              <a:rPr lang="en-US" altLang="en-US" dirty="0" smtClean="0"/>
              <a:t> The </a:t>
            </a:r>
            <a:r>
              <a:rPr lang="en-US" altLang="en-US" dirty="0"/>
              <a:t>probability that this person will be 18-years old or </a:t>
            </a:r>
            <a:r>
              <a:rPr lang="en-US" altLang="en-US" dirty="0" smtClean="0"/>
              <a:t>younger?</a:t>
            </a:r>
          </a:p>
          <a:p>
            <a:pPr algn="l" rtl="0" eaLnBrk="1" hangingPunct="1">
              <a:lnSpc>
                <a:spcPct val="100000"/>
              </a:lnSpc>
              <a:buFont typeface="Wingdings" panose="05000000000000000000" pitchFamily="2" charset="2"/>
              <a:buChar char="ü"/>
              <a:defRPr/>
            </a:pPr>
            <a:r>
              <a:rPr lang="en-US" altLang="en-US" dirty="0" smtClean="0"/>
              <a:t> The </a:t>
            </a:r>
            <a:r>
              <a:rPr lang="en-US" altLang="en-US" dirty="0"/>
              <a:t>probability that this person has family history of mood orders Unipolar(C</a:t>
            </a:r>
            <a:r>
              <a:rPr lang="en-US" altLang="en-US" dirty="0" smtClean="0"/>
              <a:t>)?</a:t>
            </a:r>
          </a:p>
          <a:p>
            <a:pPr algn="l" rtl="0" eaLnBrk="1" hangingPunct="1">
              <a:lnSpc>
                <a:spcPct val="100000"/>
              </a:lnSpc>
              <a:buFont typeface="Wingdings" panose="05000000000000000000" pitchFamily="2" charset="2"/>
              <a:buChar char="ü"/>
              <a:defRPr/>
            </a:pPr>
            <a:r>
              <a:rPr lang="en-US" altLang="en-US" dirty="0" smtClean="0"/>
              <a:t> The </a:t>
            </a:r>
            <a:r>
              <a:rPr lang="en-US" altLang="en-US" dirty="0"/>
              <a:t>probability that this person has no family history of mood orders Unipolar(  </a:t>
            </a:r>
            <a:r>
              <a:rPr lang="en-US" altLang="en-US" dirty="0" smtClean="0"/>
              <a:t>  )?</a:t>
            </a:r>
          </a:p>
          <a:p>
            <a:pPr algn="l" rtl="0" eaLnBrk="1" hangingPunct="1">
              <a:lnSpc>
                <a:spcPct val="100000"/>
              </a:lnSpc>
              <a:buFont typeface="Wingdings" panose="05000000000000000000" pitchFamily="2" charset="2"/>
              <a:buChar char="ü"/>
              <a:defRPr/>
            </a:pPr>
            <a:r>
              <a:rPr lang="en-US" altLang="en-US" dirty="0" smtClean="0"/>
              <a:t> The </a:t>
            </a:r>
            <a:r>
              <a:rPr lang="en-US" altLang="en-US" dirty="0"/>
              <a:t>probability that this person is  18-years old or younger </a:t>
            </a:r>
            <a:r>
              <a:rPr lang="en-US" altLang="en-US" u="sng" dirty="0"/>
              <a:t>or</a:t>
            </a:r>
            <a:r>
              <a:rPr lang="en-US" altLang="en-US" dirty="0"/>
              <a:t> has no family history of mood orders Negative (</a:t>
            </a:r>
            <a:r>
              <a:rPr lang="en-US" altLang="en-US" dirty="0" smtClean="0"/>
              <a:t>A)?</a:t>
            </a:r>
          </a:p>
          <a:p>
            <a:pPr algn="l" rtl="0" eaLnBrk="1" hangingPunct="1">
              <a:lnSpc>
                <a:spcPct val="100000"/>
              </a:lnSpc>
              <a:buFont typeface="Wingdings" panose="05000000000000000000" pitchFamily="2" charset="2"/>
              <a:buChar char="ü"/>
              <a:defRPr/>
            </a:pPr>
            <a:r>
              <a:rPr lang="en-US" altLang="en-US" dirty="0"/>
              <a:t> </a:t>
            </a:r>
            <a:r>
              <a:rPr lang="en-US" altLang="en-US" dirty="0" smtClean="0"/>
              <a:t>The probability that this person is  more than18-years old  </a:t>
            </a:r>
            <a:r>
              <a:rPr lang="en-US" altLang="en-US" u="sng" dirty="0" smtClean="0"/>
              <a:t>and</a:t>
            </a:r>
            <a:r>
              <a:rPr lang="en-US" altLang="en-US" dirty="0" smtClean="0"/>
              <a:t> has family history of mood orders Unipolar and Bipolar(D)?</a:t>
            </a:r>
          </a:p>
          <a:p>
            <a:pPr marL="0" indent="0" algn="l" rtl="0" eaLnBrk="1" hangingPunct="1">
              <a:lnSpc>
                <a:spcPct val="100000"/>
              </a:lnSpc>
              <a:buNone/>
              <a:defRPr/>
            </a:pPr>
            <a:r>
              <a:rPr lang="en-US" altLang="en-US" sz="3200" dirty="0" smtClean="0"/>
              <a:t> </a:t>
            </a:r>
            <a:endParaRPr lang="en-US" altLang="en-US" sz="3200" dirty="0"/>
          </a:p>
        </p:txBody>
      </p:sp>
      <p:sp>
        <p:nvSpPr>
          <p:cNvPr id="112646" name="Rectangle 4"/>
          <p:cNvSpPr>
            <a:spLocks noChangeArrowheads="1"/>
          </p:cNvSpPr>
          <p:nvPr/>
        </p:nvSpPr>
        <p:spPr bwMode="auto">
          <a:xfrm>
            <a:off x="1048327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lgn="r" rtl="1">
              <a:defRPr>
                <a:solidFill>
                  <a:schemeClr val="tx1"/>
                </a:solidFill>
                <a:latin typeface="Comic Sans MS" panose="030F0702030302020204" pitchFamily="66" charset="0"/>
                <a:cs typeface="Arial" panose="020B0604020202020204" pitchFamily="34" charset="0"/>
              </a:defRPr>
            </a:lvl1pPr>
            <a:lvl2pPr marL="742950" indent="-285750" algn="r" rtl="1">
              <a:defRPr>
                <a:solidFill>
                  <a:schemeClr val="tx1"/>
                </a:solidFill>
                <a:latin typeface="Comic Sans MS" panose="030F0702030302020204" pitchFamily="66" charset="0"/>
                <a:cs typeface="Arial" panose="020B0604020202020204" pitchFamily="34" charset="0"/>
              </a:defRPr>
            </a:lvl2pPr>
            <a:lvl3pPr marL="1143000" indent="-228600" algn="r" rtl="1">
              <a:defRPr>
                <a:solidFill>
                  <a:schemeClr val="tx1"/>
                </a:solidFill>
                <a:latin typeface="Comic Sans MS" panose="030F0702030302020204" pitchFamily="66" charset="0"/>
                <a:cs typeface="Arial" panose="020B0604020202020204" pitchFamily="34" charset="0"/>
              </a:defRPr>
            </a:lvl3pPr>
            <a:lvl4pPr marL="1600200" indent="-228600" algn="r" rtl="1">
              <a:defRPr>
                <a:solidFill>
                  <a:schemeClr val="tx1"/>
                </a:solidFill>
                <a:latin typeface="Comic Sans MS" panose="030F0702030302020204" pitchFamily="66" charset="0"/>
                <a:cs typeface="Arial" panose="020B0604020202020204" pitchFamily="34" charset="0"/>
              </a:defRPr>
            </a:lvl4pPr>
            <a:lvl5pPr marL="2057400" indent="-228600" algn="r" rtl="1">
              <a:defRPr>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graphicFrame>
        <p:nvGraphicFramePr>
          <p:cNvPr id="241669" name="Object 5"/>
          <p:cNvGraphicFramePr>
            <a:graphicFrameLocks noChangeAspect="1"/>
          </p:cNvGraphicFramePr>
          <p:nvPr>
            <p:extLst>
              <p:ext uri="{D42A27DB-BD31-4B8C-83A1-F6EECF244321}">
                <p14:modId xmlns:p14="http://schemas.microsoft.com/office/powerpoint/2010/main" xmlns="" val="4007441370"/>
              </p:ext>
            </p:extLst>
          </p:nvPr>
        </p:nvGraphicFramePr>
        <p:xfrm>
          <a:off x="2034836" y="3749903"/>
          <a:ext cx="407987" cy="504825"/>
        </p:xfrm>
        <a:graphic>
          <a:graphicData uri="http://schemas.openxmlformats.org/presentationml/2006/ole">
            <p:oleObj spid="_x0000_s66598" name="Equation" r:id="rId3" imgW="164957" imgH="203024" progId="Equation.3">
              <p:embed/>
            </p:oleObj>
          </a:graphicData>
        </a:graphic>
      </p:graphicFrame>
      <p:sp>
        <p:nvSpPr>
          <p:cNvPr id="112648" name="Rectangle 6"/>
          <p:cNvSpPr>
            <a:spLocks noChangeArrowheads="1"/>
          </p:cNvSpPr>
          <p:nvPr/>
        </p:nvSpPr>
        <p:spPr bwMode="auto">
          <a:xfrm>
            <a:off x="10483270" y="-20847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lgn="r" rtl="1">
              <a:defRPr>
                <a:solidFill>
                  <a:schemeClr val="tx1"/>
                </a:solidFill>
                <a:latin typeface="Comic Sans MS" panose="030F0702030302020204" pitchFamily="66" charset="0"/>
                <a:cs typeface="Arial" panose="020B0604020202020204" pitchFamily="34" charset="0"/>
              </a:defRPr>
            </a:lvl1pPr>
            <a:lvl2pPr marL="742950" indent="-285750" algn="r" rtl="1">
              <a:defRPr>
                <a:solidFill>
                  <a:schemeClr val="tx1"/>
                </a:solidFill>
                <a:latin typeface="Comic Sans MS" panose="030F0702030302020204" pitchFamily="66" charset="0"/>
                <a:cs typeface="Arial" panose="020B0604020202020204" pitchFamily="34" charset="0"/>
              </a:defRPr>
            </a:lvl2pPr>
            <a:lvl3pPr marL="1143000" indent="-228600" algn="r" rtl="1">
              <a:defRPr>
                <a:solidFill>
                  <a:schemeClr val="tx1"/>
                </a:solidFill>
                <a:latin typeface="Comic Sans MS" panose="030F0702030302020204" pitchFamily="66" charset="0"/>
                <a:cs typeface="Arial" panose="020B0604020202020204" pitchFamily="34" charset="0"/>
              </a:defRPr>
            </a:lvl3pPr>
            <a:lvl4pPr marL="1600200" indent="-228600" algn="r" rtl="1">
              <a:defRPr>
                <a:solidFill>
                  <a:schemeClr val="tx1"/>
                </a:solidFill>
                <a:latin typeface="Comic Sans MS" panose="030F0702030302020204" pitchFamily="66" charset="0"/>
                <a:cs typeface="Arial" panose="020B0604020202020204" pitchFamily="34" charset="0"/>
              </a:defRPr>
            </a:lvl4pPr>
            <a:lvl5pPr marL="2057400" indent="-228600" algn="r" rtl="1">
              <a:defRPr>
                <a:solidFill>
                  <a:schemeClr val="tx1"/>
                </a:solidFill>
                <a:latin typeface="Comic Sans MS" panose="030F0702030302020204" pitchFamily="66"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xmlns="" val="512584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 calcmode="lin" valueType="num">
                                      <p:cBhvr additive="base">
                                        <p:cTn id="7" dur="500" fill="hold"/>
                                        <p:tgtEl>
                                          <p:spTgt spid="241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1667">
                                            <p:txEl>
                                              <p:pRg st="1" end="1"/>
                                            </p:txEl>
                                          </p:spTgt>
                                        </p:tgtEl>
                                        <p:attrNameLst>
                                          <p:attrName>style.visibility</p:attrName>
                                        </p:attrNameLst>
                                      </p:cBhvr>
                                      <p:to>
                                        <p:strVal val="visible"/>
                                      </p:to>
                                    </p:set>
                                    <p:anim calcmode="lin" valueType="num">
                                      <p:cBhvr additive="base">
                                        <p:cTn id="13" dur="500" fill="hold"/>
                                        <p:tgtEl>
                                          <p:spTgt spid="241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1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1667">
                                            <p:txEl>
                                              <p:pRg st="2" end="2"/>
                                            </p:txEl>
                                          </p:spTgt>
                                        </p:tgtEl>
                                        <p:attrNameLst>
                                          <p:attrName>style.visibility</p:attrName>
                                        </p:attrNameLst>
                                      </p:cBhvr>
                                      <p:to>
                                        <p:strVal val="visible"/>
                                      </p:to>
                                    </p:set>
                                    <p:anim calcmode="lin" valueType="num">
                                      <p:cBhvr additive="base">
                                        <p:cTn id="19" dur="500" fill="hold"/>
                                        <p:tgtEl>
                                          <p:spTgt spid="241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1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1667">
                                            <p:txEl>
                                              <p:pRg st="3" end="3"/>
                                            </p:txEl>
                                          </p:spTgt>
                                        </p:tgtEl>
                                        <p:attrNameLst>
                                          <p:attrName>style.visibility</p:attrName>
                                        </p:attrNameLst>
                                      </p:cBhvr>
                                      <p:to>
                                        <p:strVal val="visible"/>
                                      </p:to>
                                    </p:set>
                                    <p:anim calcmode="lin" valueType="num">
                                      <p:cBhvr additive="base">
                                        <p:cTn id="25" dur="500" fill="hold"/>
                                        <p:tgtEl>
                                          <p:spTgt spid="241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1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1667">
                                            <p:txEl>
                                              <p:pRg st="4" end="4"/>
                                            </p:txEl>
                                          </p:spTgt>
                                        </p:tgtEl>
                                        <p:attrNameLst>
                                          <p:attrName>style.visibility</p:attrName>
                                        </p:attrNameLst>
                                      </p:cBhvr>
                                      <p:to>
                                        <p:strVal val="visible"/>
                                      </p:to>
                                    </p:set>
                                    <p:anim calcmode="lin" valueType="num">
                                      <p:cBhvr additive="base">
                                        <p:cTn id="31" dur="500" fill="hold"/>
                                        <p:tgtEl>
                                          <p:spTgt spid="2416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1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1667">
                                            <p:txEl>
                                              <p:pRg st="5" end="5"/>
                                            </p:txEl>
                                          </p:spTgt>
                                        </p:tgtEl>
                                        <p:attrNameLst>
                                          <p:attrName>style.visibility</p:attrName>
                                        </p:attrNameLst>
                                      </p:cBhvr>
                                      <p:to>
                                        <p:strVal val="visible"/>
                                      </p:to>
                                    </p:set>
                                    <p:anim calcmode="lin" valueType="num">
                                      <p:cBhvr additive="base">
                                        <p:cTn id="37" dur="500" fill="hold"/>
                                        <p:tgtEl>
                                          <p:spTgt spid="2416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1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1669"/>
                                        </p:tgtEl>
                                        <p:attrNameLst>
                                          <p:attrName>style.visibility</p:attrName>
                                        </p:attrNameLst>
                                      </p:cBhvr>
                                      <p:to>
                                        <p:strVal val="visible"/>
                                      </p:to>
                                    </p:set>
                                    <p:anim calcmode="lin" valueType="num">
                                      <p:cBhvr additive="base">
                                        <p:cTn id="43" dur="500" fill="hold"/>
                                        <p:tgtEl>
                                          <p:spTgt spid="241669"/>
                                        </p:tgtEl>
                                        <p:attrNameLst>
                                          <p:attrName>ppt_x</p:attrName>
                                        </p:attrNameLst>
                                      </p:cBhvr>
                                      <p:tavLst>
                                        <p:tav tm="0">
                                          <p:val>
                                            <p:strVal val="#ppt_x"/>
                                          </p:val>
                                        </p:tav>
                                        <p:tav tm="100000">
                                          <p:val>
                                            <p:strVal val="#ppt_x"/>
                                          </p:val>
                                        </p:tav>
                                      </p:tavLst>
                                    </p:anim>
                                    <p:anim calcmode="lin" valueType="num">
                                      <p:cBhvr additive="base">
                                        <p:cTn id="44" dur="500" fill="hold"/>
                                        <p:tgtEl>
                                          <p:spTgt spid="241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5127" y="490451"/>
            <a:ext cx="10515600" cy="728749"/>
          </a:xfrm>
        </p:spPr>
        <p:txBody>
          <a:bodyPr/>
          <a:lstStyle/>
          <a:p>
            <a:r>
              <a:rPr lang="en-US" dirty="0">
                <a:solidFill>
                  <a:srgbClr val="0070C0"/>
                </a:solidFill>
                <a:latin typeface="Arial" panose="020B0604020202020204" pitchFamily="34" charset="0"/>
                <a:cs typeface="Arial" panose="020B0604020202020204" pitchFamily="34" charset="0"/>
              </a:rPr>
              <a:t>Calculating the Probability of an Event</a:t>
            </a:r>
            <a:endParaRPr lang="en-US" dirty="0"/>
          </a:p>
        </p:txBody>
      </p:sp>
      <p:sp>
        <p:nvSpPr>
          <p:cNvPr id="5" name="Content Placeholder 4"/>
          <p:cNvSpPr>
            <a:spLocks noGrp="1"/>
          </p:cNvSpPr>
          <p:nvPr>
            <p:ph idx="1"/>
          </p:nvPr>
        </p:nvSpPr>
        <p:spPr>
          <a:xfrm>
            <a:off x="845127" y="1357746"/>
            <a:ext cx="10515600" cy="5237018"/>
          </a:xfrm>
        </p:spPr>
        <p:txBody>
          <a:bodyPr>
            <a:normAutofit/>
          </a:bodyPr>
          <a:lstStyle/>
          <a:p>
            <a:pPr marL="0" indent="0">
              <a:lnSpc>
                <a:spcPct val="150000"/>
              </a:lnSpc>
              <a:buNone/>
            </a:pPr>
            <a:r>
              <a:rPr lang="en-US" sz="3200" b="1" dirty="0" smtClean="0"/>
              <a:t>In the previous table:</a:t>
            </a:r>
          </a:p>
          <a:p>
            <a:pPr>
              <a:lnSpc>
                <a:spcPct val="150000"/>
              </a:lnSpc>
              <a:buFont typeface="Wingdings" panose="05000000000000000000" pitchFamily="2" charset="2"/>
              <a:buChar char="ü"/>
            </a:pPr>
            <a:r>
              <a:rPr lang="en-US" sz="3200" b="1" dirty="0" smtClean="0"/>
              <a:t> The 318 subjects are the population</a:t>
            </a:r>
          </a:p>
          <a:p>
            <a:pPr>
              <a:lnSpc>
                <a:spcPct val="150000"/>
              </a:lnSpc>
              <a:buFont typeface="Wingdings" panose="05000000000000000000" pitchFamily="2" charset="2"/>
              <a:buChar char="ü"/>
            </a:pPr>
            <a:r>
              <a:rPr lang="en-US" sz="3200" b="1" dirty="0" smtClean="0"/>
              <a:t> Early and Late are mutually exclusive categories</a:t>
            </a:r>
          </a:p>
          <a:p>
            <a:pPr>
              <a:lnSpc>
                <a:spcPct val="150000"/>
              </a:lnSpc>
              <a:buFont typeface="Wingdings" panose="05000000000000000000" pitchFamily="2" charset="2"/>
              <a:buChar char="ü"/>
            </a:pPr>
            <a:r>
              <a:rPr lang="en-US" sz="3200" b="1" dirty="0"/>
              <a:t> </a:t>
            </a:r>
            <a:r>
              <a:rPr lang="en-US" sz="3200" b="1" dirty="0" smtClean="0"/>
              <a:t>All persons are equally likely to be selected</a:t>
            </a:r>
          </a:p>
          <a:p>
            <a:pPr marL="0" indent="0">
              <a:lnSpc>
                <a:spcPct val="150000"/>
              </a:lnSpc>
              <a:buNone/>
            </a:pPr>
            <a:r>
              <a:rPr lang="en-US" sz="3200" b="1" dirty="0" smtClean="0">
                <a:solidFill>
                  <a:srgbClr val="10822E"/>
                </a:solidFill>
              </a:rPr>
              <a:t>P (Early)= number of Early subjects/ total number of subjects</a:t>
            </a:r>
          </a:p>
          <a:p>
            <a:pPr marL="0" indent="0">
              <a:lnSpc>
                <a:spcPct val="150000"/>
              </a:lnSpc>
              <a:buNone/>
            </a:pPr>
            <a:r>
              <a:rPr lang="en-US" b="1" dirty="0"/>
              <a:t> </a:t>
            </a:r>
            <a:r>
              <a:rPr lang="en-US" b="1" dirty="0" smtClean="0"/>
              <a:t>              </a:t>
            </a:r>
            <a:r>
              <a:rPr lang="en-US" sz="3200" b="1" dirty="0" smtClean="0">
                <a:solidFill>
                  <a:srgbClr val="FF0000"/>
                </a:solidFill>
              </a:rPr>
              <a:t>= 141 / 318 = 0.4434</a:t>
            </a:r>
          </a:p>
          <a:p>
            <a:pPr marL="0" indent="0">
              <a:buNone/>
            </a:pPr>
            <a:endParaRPr lang="en-US" dirty="0"/>
          </a:p>
        </p:txBody>
      </p:sp>
    </p:spTree>
    <p:extLst>
      <p:ext uri="{BB962C8B-B14F-4D97-AF65-F5344CB8AC3E}">
        <p14:creationId xmlns:p14="http://schemas.microsoft.com/office/powerpoint/2010/main" xmlns="" val="4178055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09600" y="277815"/>
            <a:ext cx="10972800" cy="636586"/>
          </a:xfrm>
        </p:spPr>
        <p:txBody>
          <a:bodyPr>
            <a:normAutofit fontScale="90000"/>
          </a:bodyPr>
          <a:lstStyle/>
          <a:p>
            <a:pPr eaLnBrk="1" hangingPunct="1">
              <a:defRPr/>
            </a:pPr>
            <a:r>
              <a:rPr lang="en-US" altLang="en-US" b="1" dirty="0" smtClean="0">
                <a:solidFill>
                  <a:srgbClr val="0070C0"/>
                </a:solidFill>
                <a:latin typeface="Arial" panose="020B0604020202020204" pitchFamily="34" charset="0"/>
                <a:cs typeface="Arial" panose="020B0604020202020204" pitchFamily="34" charset="0"/>
              </a:rPr>
              <a:t>Conditional Probability:</a:t>
            </a:r>
          </a:p>
        </p:txBody>
      </p:sp>
      <p:sp>
        <p:nvSpPr>
          <p:cNvPr id="242691" name="Rectangle 3"/>
          <p:cNvSpPr>
            <a:spLocks noGrp="1" noChangeArrowheads="1"/>
          </p:cNvSpPr>
          <p:nvPr>
            <p:ph type="body" sz="half" idx="1"/>
          </p:nvPr>
        </p:nvSpPr>
        <p:spPr>
          <a:xfrm>
            <a:off x="901520" y="1398655"/>
            <a:ext cx="10985679" cy="5459345"/>
          </a:xfrm>
        </p:spPr>
        <p:txBody>
          <a:bodyPr>
            <a:normAutofit/>
          </a:bodyPr>
          <a:lstStyle/>
          <a:p>
            <a:pPr algn="l" rtl="0" eaLnBrk="1" hangingPunct="1">
              <a:lnSpc>
                <a:spcPct val="100000"/>
              </a:lnSpc>
              <a:spcAft>
                <a:spcPts val="600"/>
              </a:spcAft>
              <a:buFont typeface="Wingdings" panose="05000000000000000000" pitchFamily="2" charset="2"/>
              <a:buNone/>
              <a:defRPr/>
            </a:pPr>
            <a:r>
              <a:rPr lang="en-US" altLang="en-US" sz="3200" dirty="0" smtClean="0"/>
              <a:t>P(A\B</a:t>
            </a:r>
            <a:r>
              <a:rPr lang="en-US" altLang="en-US" sz="3200" dirty="0"/>
              <a:t>) is the probability of A assuming that B has happened</a:t>
            </a:r>
            <a:r>
              <a:rPr lang="en-US" altLang="en-US" sz="3200" dirty="0" smtClean="0"/>
              <a:t>.</a:t>
            </a:r>
          </a:p>
          <a:p>
            <a:pPr algn="l" rtl="0" eaLnBrk="1" hangingPunct="1">
              <a:lnSpc>
                <a:spcPct val="100000"/>
              </a:lnSpc>
              <a:spcAft>
                <a:spcPts val="600"/>
              </a:spcAft>
              <a:buFont typeface="Wingdings" panose="05000000000000000000" pitchFamily="2" charset="2"/>
              <a:buNone/>
              <a:defRPr/>
            </a:pPr>
            <a:r>
              <a:rPr lang="en-US" altLang="en-US" sz="3200" dirty="0" smtClean="0"/>
              <a:t>The probability of A given B.</a:t>
            </a:r>
            <a:endParaRPr lang="en-US" altLang="en-US" sz="3200" dirty="0"/>
          </a:p>
          <a:p>
            <a:pPr marL="0" indent="0" algn="l" rtl="0" eaLnBrk="1" hangingPunct="1">
              <a:lnSpc>
                <a:spcPct val="100000"/>
              </a:lnSpc>
              <a:spcAft>
                <a:spcPts val="1200"/>
              </a:spcAft>
              <a:buNone/>
              <a:defRPr/>
            </a:pPr>
            <a:endParaRPr lang="en-US" altLang="en-US" dirty="0" smtClean="0"/>
          </a:p>
          <a:p>
            <a:pPr marL="0" indent="0" algn="l" rtl="0" eaLnBrk="1" hangingPunct="1">
              <a:lnSpc>
                <a:spcPct val="100000"/>
              </a:lnSpc>
              <a:spcAft>
                <a:spcPts val="1200"/>
              </a:spcAft>
              <a:buNone/>
              <a:defRPr/>
            </a:pPr>
            <a:r>
              <a:rPr lang="en-US" altLang="en-US" dirty="0" smtClean="0"/>
              <a:t>P(A\B</a:t>
            </a:r>
            <a:r>
              <a:rPr lang="en-US" altLang="en-US" dirty="0"/>
              <a:t>)=      </a:t>
            </a:r>
            <a:r>
              <a:rPr lang="en-US" altLang="en-US" dirty="0" smtClean="0"/>
              <a:t>              , </a:t>
            </a:r>
            <a:r>
              <a:rPr lang="en-US" altLang="en-US" dirty="0"/>
              <a:t>P(B)≠ </a:t>
            </a:r>
            <a:r>
              <a:rPr lang="en-US" altLang="en-US" dirty="0" smtClean="0"/>
              <a:t>0</a:t>
            </a:r>
            <a:r>
              <a:rPr lang="en-US" altLang="en-US" dirty="0"/>
              <a:t> </a:t>
            </a:r>
            <a:r>
              <a:rPr lang="en-US" altLang="en-US" dirty="0" smtClean="0"/>
              <a:t>                 P(B\A</a:t>
            </a:r>
            <a:r>
              <a:rPr lang="en-US" altLang="en-US" dirty="0"/>
              <a:t>)=         </a:t>
            </a:r>
            <a:r>
              <a:rPr lang="en-US" altLang="en-US" dirty="0" smtClean="0"/>
              <a:t>           , </a:t>
            </a:r>
            <a:r>
              <a:rPr lang="en-US" altLang="en-US" dirty="0"/>
              <a:t>P(A)≠ </a:t>
            </a:r>
            <a:r>
              <a:rPr lang="en-US" altLang="en-US" dirty="0" smtClean="0"/>
              <a:t>0           </a:t>
            </a:r>
          </a:p>
          <a:p>
            <a:pPr marL="0" indent="0" algn="l" rtl="0" eaLnBrk="1" hangingPunct="1">
              <a:lnSpc>
                <a:spcPct val="100000"/>
              </a:lnSpc>
              <a:spcAft>
                <a:spcPts val="1200"/>
              </a:spcAft>
              <a:buNone/>
              <a:defRPr/>
            </a:pPr>
            <a:endParaRPr lang="en-US" altLang="en-US" dirty="0" smtClean="0"/>
          </a:p>
          <a:p>
            <a:pPr marL="0" indent="0">
              <a:lnSpc>
                <a:spcPct val="100000"/>
              </a:lnSpc>
              <a:spcAft>
                <a:spcPts val="1200"/>
              </a:spcAft>
              <a:buNone/>
              <a:defRPr/>
            </a:pPr>
            <a:r>
              <a:rPr lang="en-US" altLang="en-US" sz="3600" b="1" dirty="0" smtClean="0">
                <a:solidFill>
                  <a:srgbClr val="0070C0"/>
                </a:solidFill>
              </a:rPr>
              <a:t>Marginal probability (Unconditional probability</a:t>
            </a:r>
            <a:r>
              <a:rPr lang="en-US" altLang="en-US" sz="3600" dirty="0" smtClean="0">
                <a:solidFill>
                  <a:srgbClr val="0070C0"/>
                </a:solidFill>
              </a:rPr>
              <a:t>)</a:t>
            </a:r>
          </a:p>
          <a:p>
            <a:pPr marL="0" indent="0" algn="l" rtl="0" eaLnBrk="1" hangingPunct="1">
              <a:lnSpc>
                <a:spcPct val="100000"/>
              </a:lnSpc>
              <a:spcAft>
                <a:spcPts val="1200"/>
              </a:spcAft>
              <a:buNone/>
              <a:defRPr/>
            </a:pPr>
            <a:r>
              <a:rPr lang="en-US" altLang="en-US" sz="3200" dirty="0" smtClean="0"/>
              <a:t>One of marginal totals is used as nominator </a:t>
            </a:r>
            <a:r>
              <a:rPr lang="en-US" altLang="en-US" sz="3200" dirty="0" smtClean="0">
                <a:solidFill>
                  <a:srgbClr val="FF0000"/>
                </a:solidFill>
              </a:rPr>
              <a:t>(141 / 318)</a:t>
            </a:r>
          </a:p>
          <a:p>
            <a:pPr marL="0" indent="0" algn="l" rtl="0" eaLnBrk="1" hangingPunct="1">
              <a:lnSpc>
                <a:spcPct val="100000"/>
              </a:lnSpc>
              <a:spcBef>
                <a:spcPts val="0"/>
              </a:spcBef>
              <a:buNone/>
              <a:defRPr/>
            </a:pPr>
            <a:endParaRPr lang="en-US" altLang="en-US" sz="3200" dirty="0" smtClean="0"/>
          </a:p>
        </p:txBody>
      </p:sp>
      <p:graphicFrame>
        <p:nvGraphicFramePr>
          <p:cNvPr id="113670" name="Object 4"/>
          <p:cNvGraphicFramePr>
            <a:graphicFrameLocks noGrp="1" noChangeAspect="1"/>
          </p:cNvGraphicFramePr>
          <p:nvPr>
            <p:ph sz="quarter" idx="2"/>
            <p:extLst>
              <p:ext uri="{D42A27DB-BD31-4B8C-83A1-F6EECF244321}">
                <p14:modId xmlns:p14="http://schemas.microsoft.com/office/powerpoint/2010/main" xmlns="" val="3754312777"/>
              </p:ext>
            </p:extLst>
          </p:nvPr>
        </p:nvGraphicFramePr>
        <p:xfrm>
          <a:off x="2220288" y="3382240"/>
          <a:ext cx="1372166" cy="905045"/>
        </p:xfrm>
        <a:graphic>
          <a:graphicData uri="http://schemas.openxmlformats.org/presentationml/2006/ole">
            <p:oleObj spid="_x0000_s18602" name="Equation" r:id="rId3" imgW="634680" imgH="419040" progId="Equation.3">
              <p:embed/>
            </p:oleObj>
          </a:graphicData>
        </a:graphic>
      </p:graphicFrame>
      <p:graphicFrame>
        <p:nvGraphicFramePr>
          <p:cNvPr id="113671" name="Object 5"/>
          <p:cNvGraphicFramePr>
            <a:graphicFrameLocks noGrp="1" noChangeAspect="1"/>
          </p:cNvGraphicFramePr>
          <p:nvPr>
            <p:ph sz="quarter" idx="3"/>
            <p:extLst>
              <p:ext uri="{D42A27DB-BD31-4B8C-83A1-F6EECF244321}">
                <p14:modId xmlns:p14="http://schemas.microsoft.com/office/powerpoint/2010/main" xmlns="" val="1994055790"/>
              </p:ext>
            </p:extLst>
          </p:nvPr>
        </p:nvGraphicFramePr>
        <p:xfrm>
          <a:off x="7641698" y="3382239"/>
          <a:ext cx="1371667" cy="905045"/>
        </p:xfrm>
        <a:graphic>
          <a:graphicData uri="http://schemas.openxmlformats.org/presentationml/2006/ole">
            <p:oleObj spid="_x0000_s18603" name="Equation" r:id="rId4" imgW="634680" imgH="419040" progId="Equation.3">
              <p:embed/>
            </p:oleObj>
          </a:graphicData>
        </a:graphic>
      </p:graphicFrame>
      <p:sp>
        <p:nvSpPr>
          <p:cNvPr id="8" name="Slide Number Placeholder 7"/>
          <p:cNvSpPr>
            <a:spLocks noGrp="1"/>
          </p:cNvSpPr>
          <p:nvPr>
            <p:ph type="sldNum" sz="quarter" idx="12"/>
          </p:nvPr>
        </p:nvSpPr>
        <p:spPr/>
        <p:txBody>
          <a:bodyPr/>
          <a:lstStyle/>
          <a:p>
            <a:pPr>
              <a:defRPr/>
            </a:pPr>
            <a:fld id="{B7FA5F7D-46EA-4660-94AC-C95C28A9008E}" type="slidenum">
              <a:rPr lang="ar-SA" altLang="en-US"/>
              <a:pPr>
                <a:defRPr/>
              </a:pPr>
              <a:t>24</a:t>
            </a:fld>
            <a:endParaRPr lang="en-US" altLang="en-US"/>
          </a:p>
        </p:txBody>
      </p:sp>
    </p:spTree>
    <p:extLst>
      <p:ext uri="{BB962C8B-B14F-4D97-AF65-F5344CB8AC3E}">
        <p14:creationId xmlns:p14="http://schemas.microsoft.com/office/powerpoint/2010/main" xmlns="" val="40130310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additive="base">
                                        <p:cTn id="7" dur="500" fill="hold"/>
                                        <p:tgtEl>
                                          <p:spTgt spid="242690"/>
                                        </p:tgtEl>
                                        <p:attrNameLst>
                                          <p:attrName>ppt_x</p:attrName>
                                        </p:attrNameLst>
                                      </p:cBhvr>
                                      <p:tavLst>
                                        <p:tav tm="0">
                                          <p:val>
                                            <p:strVal val="#ppt_x"/>
                                          </p:val>
                                        </p:tav>
                                        <p:tav tm="100000">
                                          <p:val>
                                            <p:strVal val="#ppt_x"/>
                                          </p:val>
                                        </p:tav>
                                      </p:tavLst>
                                    </p:anim>
                                    <p:anim calcmode="lin" valueType="num">
                                      <p:cBhvr additive="base">
                                        <p:cTn id="8" dur="500" fill="hold"/>
                                        <p:tgtEl>
                                          <p:spTgt spid="2426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2691">
                                            <p:txEl>
                                              <p:pRg st="0" end="0"/>
                                            </p:txEl>
                                          </p:spTgt>
                                        </p:tgtEl>
                                        <p:attrNameLst>
                                          <p:attrName>style.visibility</p:attrName>
                                        </p:attrNameLst>
                                      </p:cBhvr>
                                      <p:to>
                                        <p:strVal val="visible"/>
                                      </p:to>
                                    </p:set>
                                    <p:anim calcmode="lin" valueType="num">
                                      <p:cBhvr additive="base">
                                        <p:cTn id="13" dur="500" fill="hold"/>
                                        <p:tgtEl>
                                          <p:spTgt spid="2426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2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2691">
                                            <p:txEl>
                                              <p:pRg st="1" end="1"/>
                                            </p:txEl>
                                          </p:spTgt>
                                        </p:tgtEl>
                                        <p:attrNameLst>
                                          <p:attrName>style.visibility</p:attrName>
                                        </p:attrNameLst>
                                      </p:cBhvr>
                                      <p:to>
                                        <p:strVal val="visible"/>
                                      </p:to>
                                    </p:set>
                                    <p:anim calcmode="lin" valueType="num">
                                      <p:cBhvr additive="base">
                                        <p:cTn id="19" dur="500" fill="hold"/>
                                        <p:tgtEl>
                                          <p:spTgt spid="2426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2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2691">
                                            <p:txEl>
                                              <p:pRg st="3" end="3"/>
                                            </p:txEl>
                                          </p:spTgt>
                                        </p:tgtEl>
                                        <p:attrNameLst>
                                          <p:attrName>style.visibility</p:attrName>
                                        </p:attrNameLst>
                                      </p:cBhvr>
                                      <p:to>
                                        <p:strVal val="visible"/>
                                      </p:to>
                                    </p:set>
                                    <p:anim calcmode="lin" valueType="num">
                                      <p:cBhvr additive="base">
                                        <p:cTn id="25" dur="500" fill="hold"/>
                                        <p:tgtEl>
                                          <p:spTgt spid="2426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26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2691">
                                            <p:txEl>
                                              <p:pRg st="5" end="5"/>
                                            </p:txEl>
                                          </p:spTgt>
                                        </p:tgtEl>
                                        <p:attrNameLst>
                                          <p:attrName>style.visibility</p:attrName>
                                        </p:attrNameLst>
                                      </p:cBhvr>
                                      <p:to>
                                        <p:strVal val="visible"/>
                                      </p:to>
                                    </p:set>
                                    <p:anim calcmode="lin" valueType="num">
                                      <p:cBhvr additive="base">
                                        <p:cTn id="31" dur="500" fill="hold"/>
                                        <p:tgtEl>
                                          <p:spTgt spid="2426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26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2691">
                                            <p:txEl>
                                              <p:pRg st="6" end="6"/>
                                            </p:txEl>
                                          </p:spTgt>
                                        </p:tgtEl>
                                        <p:attrNameLst>
                                          <p:attrName>style.visibility</p:attrName>
                                        </p:attrNameLst>
                                      </p:cBhvr>
                                      <p:to>
                                        <p:strVal val="visible"/>
                                      </p:to>
                                    </p:set>
                                    <p:anim calcmode="lin" valueType="num">
                                      <p:cBhvr additive="base">
                                        <p:cTn id="37" dur="500" fill="hold"/>
                                        <p:tgtEl>
                                          <p:spTgt spid="24269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26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5127" y="365760"/>
            <a:ext cx="10515600" cy="687185"/>
          </a:xfrm>
        </p:spPr>
        <p:txBody>
          <a:bodyPr>
            <a:normAutofit fontScale="90000"/>
          </a:bodyPr>
          <a:lstStyle/>
          <a:p>
            <a:r>
              <a:rPr lang="en-US" b="1" dirty="0" smtClean="0">
                <a:solidFill>
                  <a:srgbClr val="0070C0"/>
                </a:solidFill>
                <a:latin typeface="Arial" panose="020B0604020202020204" pitchFamily="34" charset="0"/>
                <a:cs typeface="Arial" panose="020B0604020202020204" pitchFamily="34" charset="0"/>
              </a:rPr>
              <a:t>Conditional Probability</a:t>
            </a:r>
            <a:endParaRPr lang="en-US" b="1" dirty="0">
              <a:solidFill>
                <a:srgbClr val="0070C0"/>
              </a:solidFill>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193964" y="1052944"/>
            <a:ext cx="8298871" cy="5805055"/>
          </a:xfrm>
        </p:spPr>
        <p:txBody>
          <a:bodyPr>
            <a:normAutofit/>
          </a:bodyPr>
          <a:lstStyle/>
          <a:p>
            <a:pPr marL="0" indent="0">
              <a:lnSpc>
                <a:spcPct val="100000"/>
              </a:lnSpc>
              <a:spcBef>
                <a:spcPts val="0"/>
              </a:spcBef>
              <a:buNone/>
              <a:defRPr/>
            </a:pPr>
            <a:r>
              <a:rPr lang="en-US" altLang="en-US" dirty="0">
                <a:solidFill>
                  <a:srgbClr val="FF0000"/>
                </a:solidFill>
              </a:rPr>
              <a:t>Exercises: </a:t>
            </a:r>
          </a:p>
          <a:p>
            <a:pPr>
              <a:defRPr/>
            </a:pPr>
            <a:r>
              <a:rPr lang="en-US" altLang="en-US" dirty="0" smtClean="0"/>
              <a:t>Suppose  </a:t>
            </a:r>
            <a:r>
              <a:rPr lang="en-US" altLang="en-US" dirty="0"/>
              <a:t>we pick a person at random and find he is 18 years or younger (E),what is the probability that this person will be one who has no family history of mood disorders (A)? </a:t>
            </a:r>
            <a:r>
              <a:rPr lang="en-US" altLang="en-US" dirty="0" smtClean="0"/>
              <a:t>     ……...   A given E</a:t>
            </a:r>
          </a:p>
          <a:p>
            <a:pPr marL="0" indent="0">
              <a:buNone/>
              <a:defRPr/>
            </a:pPr>
            <a:r>
              <a:rPr lang="en-US" altLang="en-US" dirty="0" smtClean="0"/>
              <a:t>The 141 Early subjects become denominator</a:t>
            </a:r>
          </a:p>
          <a:p>
            <a:pPr marL="0" indent="0">
              <a:buNone/>
              <a:defRPr/>
            </a:pPr>
            <a:r>
              <a:rPr lang="en-US" altLang="en-US" dirty="0" smtClean="0"/>
              <a:t>The 28 Early subjects with (A) become the nominator   </a:t>
            </a:r>
          </a:p>
          <a:p>
            <a:pPr marL="0" indent="0">
              <a:spcAft>
                <a:spcPts val="1800"/>
              </a:spcAft>
              <a:buNone/>
              <a:defRPr/>
            </a:pPr>
            <a:r>
              <a:rPr lang="en-US" altLang="en-US" dirty="0" smtClean="0">
                <a:solidFill>
                  <a:srgbClr val="FF0000"/>
                </a:solidFill>
              </a:rPr>
              <a:t>   P(A\E) = 28/141</a:t>
            </a:r>
            <a:r>
              <a:rPr lang="en-US" altLang="en-US" dirty="0">
                <a:solidFill>
                  <a:srgbClr val="FF0000"/>
                </a:solidFill>
              </a:rPr>
              <a:t>= 0.1986</a:t>
            </a:r>
          </a:p>
          <a:p>
            <a:pPr>
              <a:defRPr/>
            </a:pPr>
            <a:r>
              <a:rPr lang="en-US" altLang="en-US" dirty="0" smtClean="0"/>
              <a:t>suppose  </a:t>
            </a:r>
            <a:r>
              <a:rPr lang="en-US" altLang="en-US" dirty="0"/>
              <a:t>we pick a person at random and find he has family history of mood (D) what is the probability that this person will be 18 years or younger (E</a:t>
            </a:r>
            <a:r>
              <a:rPr lang="en-US" altLang="en-US" dirty="0" smtClean="0"/>
              <a:t>)? …E given D</a:t>
            </a:r>
          </a:p>
          <a:p>
            <a:pPr marL="0" indent="0">
              <a:buNone/>
              <a:defRPr/>
            </a:pPr>
            <a:r>
              <a:rPr lang="en-US" altLang="en-US" dirty="0">
                <a:solidFill>
                  <a:srgbClr val="FF0000"/>
                </a:solidFill>
              </a:rPr>
              <a:t> </a:t>
            </a:r>
            <a:r>
              <a:rPr lang="en-US" altLang="en-US" dirty="0" smtClean="0">
                <a:solidFill>
                  <a:srgbClr val="FF0000"/>
                </a:solidFill>
              </a:rPr>
              <a:t>  P (E \ D) = 53/ 113=  0.469</a:t>
            </a:r>
            <a:endParaRPr lang="en-US" altLang="en-US"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44883405"/>
              </p:ext>
            </p:extLst>
          </p:nvPr>
        </p:nvGraphicFramePr>
        <p:xfrm>
          <a:off x="8752176" y="2061031"/>
          <a:ext cx="3265652" cy="3618553"/>
        </p:xfrm>
        <a:graphic>
          <a:graphicData uri="http://schemas.openxmlformats.org/drawingml/2006/table">
            <a:tbl>
              <a:tblPr firstRow="1" bandRow="1">
                <a:tableStyleId>{5C22544A-7EE6-4342-B048-85BDC9FD1C3A}</a:tableStyleId>
              </a:tblPr>
              <a:tblGrid>
                <a:gridCol w="816413"/>
                <a:gridCol w="816413"/>
                <a:gridCol w="816413"/>
                <a:gridCol w="816413"/>
              </a:tblGrid>
              <a:tr h="600530">
                <a:tc>
                  <a:txBody>
                    <a:bodyPr/>
                    <a:lstStyle/>
                    <a:p>
                      <a:endParaRPr lang="en-US" dirty="0"/>
                    </a:p>
                  </a:txBody>
                  <a:tcPr/>
                </a:tc>
                <a:tc>
                  <a:txBody>
                    <a:bodyPr/>
                    <a:lstStyle/>
                    <a:p>
                      <a:r>
                        <a:rPr lang="en-US" dirty="0" smtClean="0"/>
                        <a:t>Early</a:t>
                      </a:r>
                      <a:endParaRPr lang="en-US" dirty="0"/>
                    </a:p>
                  </a:txBody>
                  <a:tcPr/>
                </a:tc>
                <a:tc>
                  <a:txBody>
                    <a:bodyPr/>
                    <a:lstStyle/>
                    <a:p>
                      <a:r>
                        <a:rPr lang="en-US" dirty="0" smtClean="0"/>
                        <a:t>Later</a:t>
                      </a:r>
                      <a:endParaRPr lang="en-US" dirty="0"/>
                    </a:p>
                  </a:txBody>
                  <a:tcPr/>
                </a:tc>
                <a:tc>
                  <a:txBody>
                    <a:bodyPr/>
                    <a:lstStyle/>
                    <a:p>
                      <a:r>
                        <a:rPr lang="en-US" dirty="0" smtClean="0"/>
                        <a:t>total</a:t>
                      </a:r>
                      <a:endParaRPr lang="en-US" dirty="0"/>
                    </a:p>
                  </a:txBody>
                  <a:tcPr/>
                </a:tc>
              </a:tr>
              <a:tr h="600530">
                <a:tc>
                  <a:txBody>
                    <a:bodyPr/>
                    <a:lstStyle/>
                    <a:p>
                      <a:r>
                        <a:rPr lang="en-US" dirty="0" smtClean="0"/>
                        <a:t>A</a:t>
                      </a:r>
                      <a:endParaRPr lang="en-US" dirty="0"/>
                    </a:p>
                  </a:txBody>
                  <a:tcPr/>
                </a:tc>
                <a:tc>
                  <a:txBody>
                    <a:bodyPr/>
                    <a:lstStyle/>
                    <a:p>
                      <a:r>
                        <a:rPr lang="en-US" dirty="0" smtClean="0"/>
                        <a:t>28</a:t>
                      </a:r>
                    </a:p>
                  </a:txBody>
                  <a:tcPr/>
                </a:tc>
                <a:tc>
                  <a:txBody>
                    <a:bodyPr/>
                    <a:lstStyle/>
                    <a:p>
                      <a:r>
                        <a:rPr lang="en-US" dirty="0" smtClean="0"/>
                        <a:t>35</a:t>
                      </a:r>
                      <a:endParaRPr lang="en-US" dirty="0"/>
                    </a:p>
                  </a:txBody>
                  <a:tcPr/>
                </a:tc>
                <a:tc>
                  <a:txBody>
                    <a:bodyPr/>
                    <a:lstStyle/>
                    <a:p>
                      <a:r>
                        <a:rPr lang="en-US" dirty="0" smtClean="0"/>
                        <a:t>63</a:t>
                      </a:r>
                      <a:endParaRPr lang="en-US" dirty="0"/>
                    </a:p>
                  </a:txBody>
                  <a:tcPr/>
                </a:tc>
              </a:tr>
              <a:tr h="615903">
                <a:tc>
                  <a:txBody>
                    <a:bodyPr/>
                    <a:lstStyle/>
                    <a:p>
                      <a:r>
                        <a:rPr lang="en-US" dirty="0" smtClean="0"/>
                        <a:t>B</a:t>
                      </a:r>
                      <a:endParaRPr lang="en-US" dirty="0"/>
                    </a:p>
                  </a:txBody>
                  <a:tcPr/>
                </a:tc>
                <a:tc>
                  <a:txBody>
                    <a:bodyPr/>
                    <a:lstStyle/>
                    <a:p>
                      <a:r>
                        <a:rPr lang="en-US" dirty="0" smtClean="0"/>
                        <a:t>19</a:t>
                      </a:r>
                      <a:endParaRPr lang="en-US" dirty="0"/>
                    </a:p>
                  </a:txBody>
                  <a:tcPr/>
                </a:tc>
                <a:tc>
                  <a:txBody>
                    <a:bodyPr/>
                    <a:lstStyle/>
                    <a:p>
                      <a:r>
                        <a:rPr lang="en-US" dirty="0" smtClean="0"/>
                        <a:t>38</a:t>
                      </a:r>
                      <a:endParaRPr lang="en-US" dirty="0"/>
                    </a:p>
                  </a:txBody>
                  <a:tcPr/>
                </a:tc>
                <a:tc>
                  <a:txBody>
                    <a:bodyPr/>
                    <a:lstStyle/>
                    <a:p>
                      <a:r>
                        <a:rPr lang="en-US" dirty="0" smtClean="0"/>
                        <a:t>57</a:t>
                      </a:r>
                      <a:endParaRPr lang="en-US" dirty="0"/>
                    </a:p>
                  </a:txBody>
                  <a:tcPr/>
                </a:tc>
              </a:tr>
              <a:tr h="600530">
                <a:tc>
                  <a:txBody>
                    <a:bodyPr/>
                    <a:lstStyle/>
                    <a:p>
                      <a:r>
                        <a:rPr lang="en-US" dirty="0" smtClean="0"/>
                        <a:t>C</a:t>
                      </a:r>
                      <a:endParaRPr lang="en-US" dirty="0"/>
                    </a:p>
                  </a:txBody>
                  <a:tcPr/>
                </a:tc>
                <a:tc>
                  <a:txBody>
                    <a:bodyPr/>
                    <a:lstStyle/>
                    <a:p>
                      <a:r>
                        <a:rPr lang="en-US" dirty="0" smtClean="0"/>
                        <a:t>41</a:t>
                      </a:r>
                      <a:endParaRPr lang="en-US" dirty="0"/>
                    </a:p>
                  </a:txBody>
                  <a:tcPr/>
                </a:tc>
                <a:tc>
                  <a:txBody>
                    <a:bodyPr/>
                    <a:lstStyle/>
                    <a:p>
                      <a:r>
                        <a:rPr lang="en-US" dirty="0" smtClean="0"/>
                        <a:t>44</a:t>
                      </a:r>
                      <a:endParaRPr lang="en-US" dirty="0"/>
                    </a:p>
                  </a:txBody>
                  <a:tcPr/>
                </a:tc>
                <a:tc>
                  <a:txBody>
                    <a:bodyPr/>
                    <a:lstStyle/>
                    <a:p>
                      <a:r>
                        <a:rPr lang="en-US" dirty="0" smtClean="0"/>
                        <a:t>85</a:t>
                      </a:r>
                      <a:endParaRPr lang="en-US" dirty="0"/>
                    </a:p>
                  </a:txBody>
                  <a:tcPr/>
                </a:tc>
              </a:tr>
              <a:tr h="600530">
                <a:tc>
                  <a:txBody>
                    <a:bodyPr/>
                    <a:lstStyle/>
                    <a:p>
                      <a:r>
                        <a:rPr lang="en-US" dirty="0" smtClean="0"/>
                        <a:t>D</a:t>
                      </a:r>
                      <a:endParaRPr lang="en-US" dirty="0"/>
                    </a:p>
                  </a:txBody>
                  <a:tcPr/>
                </a:tc>
                <a:tc>
                  <a:txBody>
                    <a:bodyPr/>
                    <a:lstStyle/>
                    <a:p>
                      <a:r>
                        <a:rPr lang="en-US" dirty="0" smtClean="0"/>
                        <a:t>53</a:t>
                      </a:r>
                      <a:endParaRPr lang="en-US" dirty="0"/>
                    </a:p>
                  </a:txBody>
                  <a:tcPr/>
                </a:tc>
                <a:tc>
                  <a:txBody>
                    <a:bodyPr/>
                    <a:lstStyle/>
                    <a:p>
                      <a:r>
                        <a:rPr lang="en-US" dirty="0" smtClean="0"/>
                        <a:t>60</a:t>
                      </a:r>
                      <a:endParaRPr lang="en-US" dirty="0"/>
                    </a:p>
                  </a:txBody>
                  <a:tcPr/>
                </a:tc>
                <a:tc>
                  <a:txBody>
                    <a:bodyPr/>
                    <a:lstStyle/>
                    <a:p>
                      <a:r>
                        <a:rPr lang="en-US" dirty="0" smtClean="0"/>
                        <a:t>113</a:t>
                      </a:r>
                      <a:endParaRPr lang="en-US" dirty="0"/>
                    </a:p>
                  </a:txBody>
                  <a:tcPr/>
                </a:tc>
              </a:tr>
              <a:tr h="600530">
                <a:tc>
                  <a:txBody>
                    <a:bodyPr/>
                    <a:lstStyle/>
                    <a:p>
                      <a:r>
                        <a:rPr lang="en-US" dirty="0" smtClean="0"/>
                        <a:t>total</a:t>
                      </a:r>
                      <a:endParaRPr lang="en-US" dirty="0"/>
                    </a:p>
                  </a:txBody>
                  <a:tcPr/>
                </a:tc>
                <a:tc>
                  <a:txBody>
                    <a:bodyPr/>
                    <a:lstStyle/>
                    <a:p>
                      <a:r>
                        <a:rPr lang="en-US" dirty="0" smtClean="0"/>
                        <a:t>141</a:t>
                      </a:r>
                      <a:endParaRPr lang="en-US" dirty="0"/>
                    </a:p>
                  </a:txBody>
                  <a:tcPr/>
                </a:tc>
                <a:tc>
                  <a:txBody>
                    <a:bodyPr/>
                    <a:lstStyle/>
                    <a:p>
                      <a:r>
                        <a:rPr lang="en-US" dirty="0" smtClean="0"/>
                        <a:t>177</a:t>
                      </a:r>
                      <a:endParaRPr lang="en-US" dirty="0"/>
                    </a:p>
                  </a:txBody>
                  <a:tcPr/>
                </a:tc>
                <a:tc>
                  <a:txBody>
                    <a:bodyPr/>
                    <a:lstStyle/>
                    <a:p>
                      <a:r>
                        <a:rPr lang="en-US" dirty="0" smtClean="0"/>
                        <a:t>318</a:t>
                      </a:r>
                      <a:endParaRPr lang="en-US" dirty="0"/>
                    </a:p>
                  </a:txBody>
                  <a:tcPr/>
                </a:tc>
              </a:tr>
            </a:tbl>
          </a:graphicData>
        </a:graphic>
      </p:graphicFrame>
    </p:spTree>
    <p:extLst>
      <p:ext uri="{BB962C8B-B14F-4D97-AF65-F5344CB8AC3E}">
        <p14:creationId xmlns:p14="http://schemas.microsoft.com/office/powerpoint/2010/main" xmlns="" val="2296180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574670" y="133940"/>
            <a:ext cx="10515600" cy="905151"/>
          </a:xfrm>
        </p:spPr>
        <p:txBody>
          <a:bodyPr/>
          <a:lstStyle/>
          <a:p>
            <a:pPr eaLnBrk="1" hangingPunct="1">
              <a:defRPr/>
            </a:pPr>
            <a:r>
              <a:rPr lang="en-US" altLang="en-US" b="1" dirty="0">
                <a:solidFill>
                  <a:srgbClr val="0070C0"/>
                </a:solidFill>
                <a:latin typeface="Arial" panose="020B0604020202020204" pitchFamily="34" charset="0"/>
                <a:cs typeface="Arial" panose="020B0604020202020204" pitchFamily="34" charset="0"/>
              </a:rPr>
              <a:t>J</a:t>
            </a:r>
            <a:r>
              <a:rPr lang="en-US" altLang="en-US" b="1" dirty="0" smtClean="0">
                <a:solidFill>
                  <a:srgbClr val="0070C0"/>
                </a:solidFill>
                <a:latin typeface="Arial" panose="020B0604020202020204" pitchFamily="34" charset="0"/>
                <a:cs typeface="Arial" panose="020B0604020202020204" pitchFamily="34" charset="0"/>
              </a:rPr>
              <a:t>oint Probability  :</a:t>
            </a:r>
          </a:p>
        </p:txBody>
      </p:sp>
      <p:sp>
        <p:nvSpPr>
          <p:cNvPr id="244739" name="Rectangle 3"/>
          <p:cNvSpPr>
            <a:spLocks noGrp="1" noChangeArrowheads="1"/>
          </p:cNvSpPr>
          <p:nvPr>
            <p:ph idx="1"/>
          </p:nvPr>
        </p:nvSpPr>
        <p:spPr>
          <a:xfrm>
            <a:off x="574670" y="1136073"/>
            <a:ext cx="10618631" cy="5347854"/>
          </a:xfrm>
        </p:spPr>
        <p:txBody>
          <a:bodyPr>
            <a:normAutofit/>
          </a:bodyPr>
          <a:lstStyle/>
          <a:p>
            <a:pPr marL="0" indent="0" algn="l" rtl="0" eaLnBrk="1" hangingPunct="1">
              <a:lnSpc>
                <a:spcPct val="100000"/>
              </a:lnSpc>
              <a:buNone/>
              <a:defRPr/>
            </a:pPr>
            <a:r>
              <a:rPr lang="en-US" altLang="en-US" sz="3200" dirty="0" smtClean="0"/>
              <a:t>If a subject is picked at random from a group of subjects possesses </a:t>
            </a:r>
            <a:r>
              <a:rPr lang="en-US" altLang="en-US" sz="3200" i="1" dirty="0" smtClean="0"/>
              <a:t>two characteristics </a:t>
            </a:r>
            <a:r>
              <a:rPr lang="en-US" altLang="en-US" sz="3200" dirty="0" smtClean="0"/>
              <a:t>at the same time, this is called joint probability. It can be calculated as follows: </a:t>
            </a:r>
          </a:p>
          <a:p>
            <a:pPr marL="0" indent="0" algn="l" rtl="0" eaLnBrk="1" hangingPunct="1">
              <a:buNone/>
              <a:defRPr/>
            </a:pPr>
            <a:endParaRPr lang="en-US" altLang="en-US" sz="600" dirty="0"/>
          </a:p>
          <a:p>
            <a:pPr marL="0" indent="0" algn="l" rtl="0" eaLnBrk="1" hangingPunct="1">
              <a:lnSpc>
                <a:spcPct val="100000"/>
              </a:lnSpc>
              <a:buNone/>
              <a:defRPr/>
            </a:pPr>
            <a:r>
              <a:rPr lang="en-US" altLang="en-US" dirty="0" smtClean="0"/>
              <a:t>Suppose we pick a person at random from the 318 subjects. Find  the probability that he will be Early (E) and will be a person who has no family history of mood disorders (A).</a:t>
            </a:r>
          </a:p>
          <a:p>
            <a:pPr marL="0" indent="0" algn="l" rtl="0" eaLnBrk="1" hangingPunct="1">
              <a:lnSpc>
                <a:spcPct val="100000"/>
              </a:lnSpc>
              <a:buNone/>
              <a:defRPr/>
            </a:pPr>
            <a:r>
              <a:rPr lang="en-US" altLang="en-US" dirty="0" smtClean="0"/>
              <a:t>The number of subjects who satisfy </a:t>
            </a:r>
          </a:p>
          <a:p>
            <a:pPr marL="0" indent="0" algn="l" rtl="0" eaLnBrk="1" hangingPunct="1">
              <a:lnSpc>
                <a:spcPct val="100000"/>
              </a:lnSpc>
              <a:buNone/>
              <a:defRPr/>
            </a:pPr>
            <a:r>
              <a:rPr lang="en-US" altLang="en-US" dirty="0" smtClean="0"/>
              <a:t>both conditions is found first:  </a:t>
            </a:r>
          </a:p>
          <a:p>
            <a:pPr marL="0" indent="0" algn="l" rtl="0" eaLnBrk="1" hangingPunct="1">
              <a:lnSpc>
                <a:spcPct val="100000"/>
              </a:lnSpc>
              <a:buNone/>
              <a:defRPr/>
            </a:pPr>
            <a:r>
              <a:rPr lang="en-US" altLang="en-US" dirty="0" smtClean="0"/>
              <a:t> </a:t>
            </a:r>
            <a:r>
              <a:rPr lang="en-US" altLang="en-US" sz="3200" b="1" dirty="0" smtClean="0">
                <a:solidFill>
                  <a:srgbClr val="FF0000"/>
                </a:solidFill>
              </a:rPr>
              <a:t>P (E ∩ A) = 28/318= 0.0881</a:t>
            </a:r>
          </a:p>
        </p:txBody>
      </p:sp>
      <p:sp>
        <p:nvSpPr>
          <p:cNvPr id="6" name="Slide Number Placeholder 5"/>
          <p:cNvSpPr>
            <a:spLocks noGrp="1"/>
          </p:cNvSpPr>
          <p:nvPr>
            <p:ph type="sldNum" sz="quarter" idx="12"/>
          </p:nvPr>
        </p:nvSpPr>
        <p:spPr/>
        <p:txBody>
          <a:bodyPr/>
          <a:lstStyle/>
          <a:p>
            <a:pPr>
              <a:defRPr/>
            </a:pPr>
            <a:fld id="{95632311-2711-47F6-8791-687401B2E4AE}" type="slidenum">
              <a:rPr lang="ar-SA" altLang="en-US"/>
              <a:pPr>
                <a:defRPr/>
              </a:pPr>
              <a:t>26</a:t>
            </a:fld>
            <a:endParaRPr lang="en-US" altLang="en-US"/>
          </a:p>
        </p:txBody>
      </p:sp>
      <p:graphicFrame>
        <p:nvGraphicFramePr>
          <p:cNvPr id="2" name="Table 1"/>
          <p:cNvGraphicFramePr>
            <a:graphicFrameLocks noGrp="1"/>
          </p:cNvGraphicFramePr>
          <p:nvPr>
            <p:extLst>
              <p:ext uri="{D42A27DB-BD31-4B8C-83A1-F6EECF244321}">
                <p14:modId xmlns:p14="http://schemas.microsoft.com/office/powerpoint/2010/main" xmlns="" val="719374614"/>
              </p:ext>
            </p:extLst>
          </p:nvPr>
        </p:nvGraphicFramePr>
        <p:xfrm>
          <a:off x="7453744" y="4026868"/>
          <a:ext cx="4378040" cy="2694607"/>
        </p:xfrm>
        <a:graphic>
          <a:graphicData uri="http://schemas.openxmlformats.org/drawingml/2006/table">
            <a:tbl>
              <a:tblPr firstRow="1" bandRow="1">
                <a:tableStyleId>{5C22544A-7EE6-4342-B048-85BDC9FD1C3A}</a:tableStyleId>
              </a:tblPr>
              <a:tblGrid>
                <a:gridCol w="1094510"/>
                <a:gridCol w="1094510"/>
                <a:gridCol w="1094510"/>
                <a:gridCol w="1094510"/>
              </a:tblGrid>
              <a:tr h="408607">
                <a:tc>
                  <a:txBody>
                    <a:bodyPr/>
                    <a:lstStyle/>
                    <a:p>
                      <a:endParaRPr lang="en-US" dirty="0"/>
                    </a:p>
                  </a:txBody>
                  <a:tcPr/>
                </a:tc>
                <a:tc>
                  <a:txBody>
                    <a:bodyPr/>
                    <a:lstStyle/>
                    <a:p>
                      <a:r>
                        <a:rPr lang="en-US" dirty="0" smtClean="0"/>
                        <a:t>Early</a:t>
                      </a:r>
                      <a:endParaRPr lang="en-US" dirty="0"/>
                    </a:p>
                  </a:txBody>
                  <a:tcPr/>
                </a:tc>
                <a:tc>
                  <a:txBody>
                    <a:bodyPr/>
                    <a:lstStyle/>
                    <a:p>
                      <a:r>
                        <a:rPr lang="en-US" dirty="0" smtClean="0"/>
                        <a:t>Later</a:t>
                      </a:r>
                      <a:endParaRPr lang="en-US" dirty="0"/>
                    </a:p>
                  </a:txBody>
                  <a:tcPr/>
                </a:tc>
                <a:tc>
                  <a:txBody>
                    <a:bodyPr/>
                    <a:lstStyle/>
                    <a:p>
                      <a:r>
                        <a:rPr lang="en-US" dirty="0" smtClean="0"/>
                        <a:t>total</a:t>
                      </a:r>
                      <a:endParaRPr lang="en-US" dirty="0"/>
                    </a:p>
                  </a:txBody>
                  <a:tcPr/>
                </a:tc>
              </a:tr>
              <a:tr h="452506">
                <a:tc>
                  <a:txBody>
                    <a:bodyPr/>
                    <a:lstStyle/>
                    <a:p>
                      <a:r>
                        <a:rPr lang="en-US" sz="2400" dirty="0" smtClean="0"/>
                        <a:t>A</a:t>
                      </a:r>
                      <a:endParaRPr lang="en-US" sz="2400" dirty="0"/>
                    </a:p>
                  </a:txBody>
                  <a:tcPr/>
                </a:tc>
                <a:tc>
                  <a:txBody>
                    <a:bodyPr/>
                    <a:lstStyle/>
                    <a:p>
                      <a:r>
                        <a:rPr lang="en-US" sz="2400" dirty="0" smtClean="0"/>
                        <a:t>28</a:t>
                      </a:r>
                    </a:p>
                  </a:txBody>
                  <a:tcPr/>
                </a:tc>
                <a:tc>
                  <a:txBody>
                    <a:bodyPr/>
                    <a:lstStyle/>
                    <a:p>
                      <a:r>
                        <a:rPr lang="en-US" sz="2400" dirty="0" smtClean="0"/>
                        <a:t>35</a:t>
                      </a:r>
                      <a:endParaRPr lang="en-US" sz="2400" dirty="0"/>
                    </a:p>
                  </a:txBody>
                  <a:tcPr/>
                </a:tc>
                <a:tc>
                  <a:txBody>
                    <a:bodyPr/>
                    <a:lstStyle/>
                    <a:p>
                      <a:r>
                        <a:rPr lang="en-US" sz="2400" dirty="0" smtClean="0"/>
                        <a:t>63</a:t>
                      </a:r>
                      <a:endParaRPr lang="en-US" sz="2400" dirty="0"/>
                    </a:p>
                  </a:txBody>
                  <a:tcPr/>
                </a:tc>
              </a:tr>
              <a:tr h="452506">
                <a:tc>
                  <a:txBody>
                    <a:bodyPr/>
                    <a:lstStyle/>
                    <a:p>
                      <a:r>
                        <a:rPr lang="en-US" sz="2400" dirty="0" smtClean="0"/>
                        <a:t>B</a:t>
                      </a:r>
                      <a:endParaRPr lang="en-US" sz="2400" dirty="0"/>
                    </a:p>
                  </a:txBody>
                  <a:tcPr/>
                </a:tc>
                <a:tc>
                  <a:txBody>
                    <a:bodyPr/>
                    <a:lstStyle/>
                    <a:p>
                      <a:r>
                        <a:rPr lang="en-US" sz="2400" dirty="0" smtClean="0"/>
                        <a:t>19</a:t>
                      </a:r>
                      <a:endParaRPr lang="en-US" sz="2400" dirty="0"/>
                    </a:p>
                  </a:txBody>
                  <a:tcPr/>
                </a:tc>
                <a:tc>
                  <a:txBody>
                    <a:bodyPr/>
                    <a:lstStyle/>
                    <a:p>
                      <a:r>
                        <a:rPr lang="en-US" sz="2400" dirty="0" smtClean="0"/>
                        <a:t>38</a:t>
                      </a:r>
                      <a:endParaRPr lang="en-US" sz="2400" dirty="0"/>
                    </a:p>
                  </a:txBody>
                  <a:tcPr/>
                </a:tc>
                <a:tc>
                  <a:txBody>
                    <a:bodyPr/>
                    <a:lstStyle/>
                    <a:p>
                      <a:r>
                        <a:rPr lang="en-US" sz="2400" dirty="0" smtClean="0"/>
                        <a:t>57</a:t>
                      </a:r>
                      <a:endParaRPr lang="en-US" sz="2400" dirty="0"/>
                    </a:p>
                  </a:txBody>
                  <a:tcPr/>
                </a:tc>
              </a:tr>
              <a:tr h="452506">
                <a:tc>
                  <a:txBody>
                    <a:bodyPr/>
                    <a:lstStyle/>
                    <a:p>
                      <a:r>
                        <a:rPr lang="en-US" sz="2400" dirty="0" smtClean="0"/>
                        <a:t>C</a:t>
                      </a:r>
                      <a:endParaRPr lang="en-US" sz="2400" dirty="0"/>
                    </a:p>
                  </a:txBody>
                  <a:tcPr/>
                </a:tc>
                <a:tc>
                  <a:txBody>
                    <a:bodyPr/>
                    <a:lstStyle/>
                    <a:p>
                      <a:r>
                        <a:rPr lang="en-US" sz="2400" dirty="0" smtClean="0"/>
                        <a:t>41</a:t>
                      </a:r>
                      <a:endParaRPr lang="en-US" sz="2400" dirty="0"/>
                    </a:p>
                  </a:txBody>
                  <a:tcPr/>
                </a:tc>
                <a:tc>
                  <a:txBody>
                    <a:bodyPr/>
                    <a:lstStyle/>
                    <a:p>
                      <a:r>
                        <a:rPr lang="en-US" sz="2400" dirty="0" smtClean="0"/>
                        <a:t>44</a:t>
                      </a:r>
                      <a:endParaRPr lang="en-US" sz="2400" dirty="0"/>
                    </a:p>
                  </a:txBody>
                  <a:tcPr/>
                </a:tc>
                <a:tc>
                  <a:txBody>
                    <a:bodyPr/>
                    <a:lstStyle/>
                    <a:p>
                      <a:r>
                        <a:rPr lang="en-US" sz="2400" dirty="0" smtClean="0"/>
                        <a:t>85</a:t>
                      </a:r>
                      <a:endParaRPr lang="en-US" sz="2400" dirty="0"/>
                    </a:p>
                  </a:txBody>
                  <a:tcPr/>
                </a:tc>
              </a:tr>
              <a:tr h="452506">
                <a:tc>
                  <a:txBody>
                    <a:bodyPr/>
                    <a:lstStyle/>
                    <a:p>
                      <a:r>
                        <a:rPr lang="en-US" sz="2400" dirty="0" smtClean="0"/>
                        <a:t>D</a:t>
                      </a:r>
                      <a:endParaRPr lang="en-US" sz="2400" dirty="0"/>
                    </a:p>
                  </a:txBody>
                  <a:tcPr/>
                </a:tc>
                <a:tc>
                  <a:txBody>
                    <a:bodyPr/>
                    <a:lstStyle/>
                    <a:p>
                      <a:r>
                        <a:rPr lang="en-US" sz="2400" dirty="0" smtClean="0"/>
                        <a:t>53</a:t>
                      </a:r>
                      <a:endParaRPr lang="en-US" sz="2400" dirty="0"/>
                    </a:p>
                  </a:txBody>
                  <a:tcPr/>
                </a:tc>
                <a:tc>
                  <a:txBody>
                    <a:bodyPr/>
                    <a:lstStyle/>
                    <a:p>
                      <a:r>
                        <a:rPr lang="en-US" sz="2400" dirty="0" smtClean="0"/>
                        <a:t>60</a:t>
                      </a:r>
                      <a:endParaRPr lang="en-US" sz="2400" dirty="0"/>
                    </a:p>
                  </a:txBody>
                  <a:tcPr/>
                </a:tc>
                <a:tc>
                  <a:txBody>
                    <a:bodyPr/>
                    <a:lstStyle/>
                    <a:p>
                      <a:r>
                        <a:rPr lang="en-US" sz="2400" dirty="0" smtClean="0"/>
                        <a:t>113</a:t>
                      </a:r>
                      <a:endParaRPr lang="en-US" sz="2400" dirty="0"/>
                    </a:p>
                  </a:txBody>
                  <a:tcPr/>
                </a:tc>
              </a:tr>
              <a:tr h="452506">
                <a:tc>
                  <a:txBody>
                    <a:bodyPr/>
                    <a:lstStyle/>
                    <a:p>
                      <a:r>
                        <a:rPr lang="en-US" sz="2000" dirty="0" smtClean="0"/>
                        <a:t>total</a:t>
                      </a:r>
                      <a:endParaRPr lang="en-US" sz="2000" dirty="0"/>
                    </a:p>
                  </a:txBody>
                  <a:tcPr/>
                </a:tc>
                <a:tc>
                  <a:txBody>
                    <a:bodyPr/>
                    <a:lstStyle/>
                    <a:p>
                      <a:r>
                        <a:rPr lang="en-US" sz="2400" dirty="0" smtClean="0"/>
                        <a:t>141</a:t>
                      </a:r>
                      <a:endParaRPr lang="en-US" sz="2400" dirty="0"/>
                    </a:p>
                  </a:txBody>
                  <a:tcPr/>
                </a:tc>
                <a:tc>
                  <a:txBody>
                    <a:bodyPr/>
                    <a:lstStyle/>
                    <a:p>
                      <a:r>
                        <a:rPr lang="en-US" sz="2400" dirty="0" smtClean="0"/>
                        <a:t>177</a:t>
                      </a:r>
                      <a:endParaRPr lang="en-US" sz="2400" dirty="0"/>
                    </a:p>
                  </a:txBody>
                  <a:tcPr/>
                </a:tc>
                <a:tc>
                  <a:txBody>
                    <a:bodyPr/>
                    <a:lstStyle/>
                    <a:p>
                      <a:r>
                        <a:rPr lang="en-US" sz="2400" dirty="0" smtClean="0"/>
                        <a:t>318</a:t>
                      </a:r>
                      <a:endParaRPr lang="en-US" sz="2400" dirty="0"/>
                    </a:p>
                  </a:txBody>
                  <a:tcPr/>
                </a:tc>
              </a:tr>
            </a:tbl>
          </a:graphicData>
        </a:graphic>
      </p:graphicFrame>
    </p:spTree>
    <p:extLst>
      <p:ext uri="{BB962C8B-B14F-4D97-AF65-F5344CB8AC3E}">
        <p14:creationId xmlns:p14="http://schemas.microsoft.com/office/powerpoint/2010/main" xmlns="" val="15805136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4738"/>
                                        </p:tgtEl>
                                        <p:attrNameLst>
                                          <p:attrName>style.visibility</p:attrName>
                                        </p:attrNameLst>
                                      </p:cBhvr>
                                      <p:to>
                                        <p:strVal val="visible"/>
                                      </p:to>
                                    </p:set>
                                    <p:anim calcmode="lin" valueType="num">
                                      <p:cBhvr additive="base">
                                        <p:cTn id="7" dur="500" fill="hold"/>
                                        <p:tgtEl>
                                          <p:spTgt spid="244738"/>
                                        </p:tgtEl>
                                        <p:attrNameLst>
                                          <p:attrName>ppt_x</p:attrName>
                                        </p:attrNameLst>
                                      </p:cBhvr>
                                      <p:tavLst>
                                        <p:tav tm="0">
                                          <p:val>
                                            <p:strVal val="#ppt_x"/>
                                          </p:val>
                                        </p:tav>
                                        <p:tav tm="100000">
                                          <p:val>
                                            <p:strVal val="#ppt_x"/>
                                          </p:val>
                                        </p:tav>
                                      </p:tavLst>
                                    </p:anim>
                                    <p:anim calcmode="lin" valueType="num">
                                      <p:cBhvr additive="base">
                                        <p:cTn id="8" dur="500" fill="hold"/>
                                        <p:tgtEl>
                                          <p:spTgt spid="2447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4739">
                                            <p:txEl>
                                              <p:pRg st="2" end="2"/>
                                            </p:txEl>
                                          </p:spTgt>
                                        </p:tgtEl>
                                        <p:attrNameLst>
                                          <p:attrName>style.visibility</p:attrName>
                                        </p:attrNameLst>
                                      </p:cBhvr>
                                      <p:to>
                                        <p:strVal val="visible"/>
                                      </p:to>
                                    </p:set>
                                    <p:anim calcmode="lin" valueType="num">
                                      <p:cBhvr additive="base">
                                        <p:cTn id="13" dur="500" fill="hold"/>
                                        <p:tgtEl>
                                          <p:spTgt spid="2447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7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4739">
                                            <p:txEl>
                                              <p:pRg st="3" end="3"/>
                                            </p:txEl>
                                          </p:spTgt>
                                        </p:tgtEl>
                                        <p:attrNameLst>
                                          <p:attrName>style.visibility</p:attrName>
                                        </p:attrNameLst>
                                      </p:cBhvr>
                                      <p:to>
                                        <p:strVal val="visible"/>
                                      </p:to>
                                    </p:set>
                                    <p:anim calcmode="lin" valueType="num">
                                      <p:cBhvr additive="base">
                                        <p:cTn id="19" dur="500" fill="hold"/>
                                        <p:tgtEl>
                                          <p:spTgt spid="2447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47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4739">
                                            <p:txEl>
                                              <p:pRg st="4" end="4"/>
                                            </p:txEl>
                                          </p:spTgt>
                                        </p:tgtEl>
                                        <p:attrNameLst>
                                          <p:attrName>style.visibility</p:attrName>
                                        </p:attrNameLst>
                                      </p:cBhvr>
                                      <p:to>
                                        <p:strVal val="visible"/>
                                      </p:to>
                                    </p:set>
                                    <p:anim calcmode="lin" valueType="num">
                                      <p:cBhvr additive="base">
                                        <p:cTn id="25" dur="500" fill="hold"/>
                                        <p:tgtEl>
                                          <p:spTgt spid="2447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47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4739">
                                            <p:txEl>
                                              <p:pRg st="0" end="0"/>
                                            </p:txEl>
                                          </p:spTgt>
                                        </p:tgtEl>
                                        <p:attrNameLst>
                                          <p:attrName>style.visibility</p:attrName>
                                        </p:attrNameLst>
                                      </p:cBhvr>
                                      <p:to>
                                        <p:strVal val="visible"/>
                                      </p:to>
                                    </p:set>
                                    <p:anim calcmode="lin" valueType="num">
                                      <p:cBhvr additive="base">
                                        <p:cTn id="31" dur="500" fill="hold"/>
                                        <p:tgtEl>
                                          <p:spTgt spid="24473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4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4739">
                                            <p:txEl>
                                              <p:pRg st="5" end="5"/>
                                            </p:txEl>
                                          </p:spTgt>
                                        </p:tgtEl>
                                        <p:attrNameLst>
                                          <p:attrName>style.visibility</p:attrName>
                                        </p:attrNameLst>
                                      </p:cBhvr>
                                      <p:to>
                                        <p:strVal val="visible"/>
                                      </p:to>
                                    </p:set>
                                    <p:anim calcmode="lin" valueType="num">
                                      <p:cBhvr additive="base">
                                        <p:cTn id="37" dur="500" fill="hold"/>
                                        <p:tgtEl>
                                          <p:spTgt spid="2447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47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845127" y="365761"/>
            <a:ext cx="10515600" cy="703186"/>
          </a:xfrm>
        </p:spPr>
        <p:txBody>
          <a:bodyPr/>
          <a:lstStyle/>
          <a:p>
            <a:pPr eaLnBrk="1" hangingPunct="1">
              <a:defRPr/>
            </a:pPr>
            <a:r>
              <a:rPr lang="en-US" altLang="en-US" b="1" dirty="0" smtClean="0">
                <a:solidFill>
                  <a:srgbClr val="0070C0"/>
                </a:solidFill>
                <a:latin typeface="Arial" panose="020B0604020202020204" pitchFamily="34" charset="0"/>
                <a:cs typeface="Arial" panose="020B0604020202020204" pitchFamily="34" charset="0"/>
              </a:rPr>
              <a:t>Multiplicative Rule:</a:t>
            </a:r>
          </a:p>
        </p:txBody>
      </p:sp>
      <p:sp>
        <p:nvSpPr>
          <p:cNvPr id="245763" name="Rectangle 3"/>
          <p:cNvSpPr>
            <a:spLocks noGrp="1" noChangeArrowheads="1"/>
          </p:cNvSpPr>
          <p:nvPr>
            <p:ph idx="1"/>
          </p:nvPr>
        </p:nvSpPr>
        <p:spPr>
          <a:xfrm>
            <a:off x="845127" y="1365161"/>
            <a:ext cx="10515600" cy="5356313"/>
          </a:xfrm>
        </p:spPr>
        <p:txBody>
          <a:bodyPr>
            <a:normAutofit/>
          </a:bodyPr>
          <a:lstStyle/>
          <a:p>
            <a:pPr marL="0" indent="0" algn="l" rtl="0" eaLnBrk="1" hangingPunct="1">
              <a:buNone/>
              <a:defRPr/>
            </a:pPr>
            <a:r>
              <a:rPr lang="en-US" altLang="en-US" dirty="0" smtClean="0"/>
              <a:t>A probability can be computed from other probabilities. </a:t>
            </a:r>
          </a:p>
          <a:p>
            <a:pPr marL="0" indent="0" algn="l" rtl="0" eaLnBrk="1" hangingPunct="1">
              <a:buNone/>
              <a:defRPr/>
            </a:pPr>
            <a:r>
              <a:rPr lang="en-US" altLang="en-US" dirty="0" smtClean="0"/>
              <a:t>For any two events A and B </a:t>
            </a:r>
          </a:p>
          <a:p>
            <a:pPr algn="l" rtl="0" eaLnBrk="1" hangingPunct="1">
              <a:defRPr/>
            </a:pPr>
            <a:r>
              <a:rPr lang="en-US" altLang="en-US" dirty="0" smtClean="0"/>
              <a:t>P(A∩B)= P(B) P(A\B)  if P (B)≠ 0     </a:t>
            </a:r>
          </a:p>
          <a:p>
            <a:pPr>
              <a:defRPr/>
            </a:pPr>
            <a:r>
              <a:rPr lang="en-US" altLang="en-US" dirty="0" smtClean="0"/>
              <a:t>P(A∩B)= P(A) P(B\A)   if P (A)≠ 0</a:t>
            </a:r>
          </a:p>
          <a:p>
            <a:pPr marL="0" indent="0" algn="l" rtl="0" eaLnBrk="1" hangingPunct="1">
              <a:buNone/>
              <a:defRPr/>
            </a:pPr>
            <a:r>
              <a:rPr lang="en-US" altLang="en-US" dirty="0" smtClean="0"/>
              <a:t>Where,</a:t>
            </a:r>
          </a:p>
          <a:p>
            <a:pPr algn="l" rtl="0" eaLnBrk="1" hangingPunct="1">
              <a:defRPr/>
            </a:pPr>
            <a:r>
              <a:rPr lang="en-US" altLang="en-US" dirty="0" smtClean="0"/>
              <a:t> P(A): marginal probability of A.</a:t>
            </a:r>
          </a:p>
          <a:p>
            <a:pPr algn="l" rtl="0" eaLnBrk="1" hangingPunct="1">
              <a:defRPr/>
            </a:pPr>
            <a:r>
              <a:rPr lang="en-US" altLang="en-US" dirty="0" smtClean="0"/>
              <a:t> P(B): marginal probability of B.</a:t>
            </a:r>
          </a:p>
          <a:p>
            <a:pPr algn="l" rtl="0" eaLnBrk="1" hangingPunct="1">
              <a:defRPr/>
            </a:pPr>
            <a:r>
              <a:rPr lang="en-US" altLang="en-US" dirty="0" smtClean="0"/>
              <a:t> P(B\A):The conditional probability.</a:t>
            </a:r>
          </a:p>
          <a:p>
            <a:pPr marL="0" indent="0" algn="l" rtl="0" eaLnBrk="1" hangingPunct="1">
              <a:lnSpc>
                <a:spcPct val="110000"/>
              </a:lnSpc>
              <a:buNone/>
              <a:defRPr/>
            </a:pPr>
            <a:r>
              <a:rPr lang="en-US" altLang="en-US" dirty="0" smtClean="0"/>
              <a:t>From this equation you can find any one of the three probabilities if the other two are known. This leads to:  </a:t>
            </a:r>
            <a:r>
              <a:rPr lang="en-US" altLang="en-US" dirty="0" smtClean="0">
                <a:solidFill>
                  <a:srgbClr val="229612"/>
                </a:solidFill>
              </a:rPr>
              <a:t>P (A\B)= P (A∩B)/ P(B)</a:t>
            </a:r>
          </a:p>
        </p:txBody>
      </p:sp>
      <p:sp>
        <p:nvSpPr>
          <p:cNvPr id="6" name="Slide Number Placeholder 5"/>
          <p:cNvSpPr>
            <a:spLocks noGrp="1"/>
          </p:cNvSpPr>
          <p:nvPr>
            <p:ph type="sldNum" sz="quarter" idx="12"/>
          </p:nvPr>
        </p:nvSpPr>
        <p:spPr/>
        <p:txBody>
          <a:bodyPr/>
          <a:lstStyle/>
          <a:p>
            <a:pPr>
              <a:defRPr/>
            </a:pPr>
            <a:fld id="{F90AB375-0A2B-4A8E-AFF3-AF64807313BC}" type="slidenum">
              <a:rPr lang="ar-SA" altLang="en-US"/>
              <a:pPr>
                <a:defRPr/>
              </a:pPr>
              <a:t>27</a:t>
            </a:fld>
            <a:endParaRPr lang="en-US" altLang="en-US"/>
          </a:p>
        </p:txBody>
      </p:sp>
    </p:spTree>
    <p:extLst>
      <p:ext uri="{BB962C8B-B14F-4D97-AF65-F5344CB8AC3E}">
        <p14:creationId xmlns:p14="http://schemas.microsoft.com/office/powerpoint/2010/main" xmlns="" val="1803358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additive="base">
                                        <p:cTn id="7" dur="500" fill="hold"/>
                                        <p:tgtEl>
                                          <p:spTgt spid="245762"/>
                                        </p:tgtEl>
                                        <p:attrNameLst>
                                          <p:attrName>ppt_x</p:attrName>
                                        </p:attrNameLst>
                                      </p:cBhvr>
                                      <p:tavLst>
                                        <p:tav tm="0">
                                          <p:val>
                                            <p:strVal val="#ppt_x"/>
                                          </p:val>
                                        </p:tav>
                                        <p:tav tm="100000">
                                          <p:val>
                                            <p:strVal val="#ppt_x"/>
                                          </p:val>
                                        </p:tav>
                                      </p:tavLst>
                                    </p:anim>
                                    <p:anim calcmode="lin" valueType="num">
                                      <p:cBhvr additive="base">
                                        <p:cTn id="8" dur="500" fill="hold"/>
                                        <p:tgtEl>
                                          <p:spTgt spid="2457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45763">
                                            <p:txEl>
                                              <p:pRg st="2" end="2"/>
                                            </p:txEl>
                                          </p:spTgt>
                                        </p:tgtEl>
                                        <p:attrNameLst>
                                          <p:attrName>style.visibility</p:attrName>
                                        </p:attrNameLst>
                                      </p:cBhvr>
                                      <p:to>
                                        <p:strVal val="visible"/>
                                      </p:to>
                                    </p:set>
                                    <p:animEffect transition="in" filter="box(in)">
                                      <p:cBhvr>
                                        <p:cTn id="13" dur="500"/>
                                        <p:tgtEl>
                                          <p:spTgt spid="24576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45763">
                                            <p:txEl>
                                              <p:pRg st="0" end="0"/>
                                            </p:txEl>
                                          </p:spTgt>
                                        </p:tgtEl>
                                        <p:attrNameLst>
                                          <p:attrName>style.visibility</p:attrName>
                                        </p:attrNameLst>
                                      </p:cBhvr>
                                      <p:to>
                                        <p:strVal val="visible"/>
                                      </p:to>
                                    </p:set>
                                    <p:animEffect transition="in" filter="box(in)">
                                      <p:cBhvr>
                                        <p:cTn id="18" dur="500"/>
                                        <p:tgtEl>
                                          <p:spTgt spid="24576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45763">
                                            <p:txEl>
                                              <p:pRg st="1" end="1"/>
                                            </p:txEl>
                                          </p:spTgt>
                                        </p:tgtEl>
                                        <p:attrNameLst>
                                          <p:attrName>style.visibility</p:attrName>
                                        </p:attrNameLst>
                                      </p:cBhvr>
                                      <p:to>
                                        <p:strVal val="visible"/>
                                      </p:to>
                                    </p:set>
                                    <p:animEffect transition="in" filter="box(in)">
                                      <p:cBhvr>
                                        <p:cTn id="23" dur="500"/>
                                        <p:tgtEl>
                                          <p:spTgt spid="24576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245763">
                                            <p:txEl>
                                              <p:pRg st="3" end="3"/>
                                            </p:txEl>
                                          </p:spTgt>
                                        </p:tgtEl>
                                        <p:attrNameLst>
                                          <p:attrName>style.visibility</p:attrName>
                                        </p:attrNameLst>
                                      </p:cBhvr>
                                      <p:to>
                                        <p:strVal val="visible"/>
                                      </p:to>
                                    </p:set>
                                    <p:animEffect transition="in" filter="box(in)">
                                      <p:cBhvr>
                                        <p:cTn id="28" dur="500"/>
                                        <p:tgtEl>
                                          <p:spTgt spid="24576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45763">
                                            <p:txEl>
                                              <p:pRg st="4" end="4"/>
                                            </p:txEl>
                                          </p:spTgt>
                                        </p:tgtEl>
                                        <p:attrNameLst>
                                          <p:attrName>style.visibility</p:attrName>
                                        </p:attrNameLst>
                                      </p:cBhvr>
                                      <p:to>
                                        <p:strVal val="visible"/>
                                      </p:to>
                                    </p:set>
                                    <p:anim calcmode="lin" valueType="num">
                                      <p:cBhvr additive="base">
                                        <p:cTn id="33" dur="500" fill="hold"/>
                                        <p:tgtEl>
                                          <p:spTgt spid="24576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57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245763">
                                            <p:txEl>
                                              <p:pRg st="5" end="5"/>
                                            </p:txEl>
                                          </p:spTgt>
                                        </p:tgtEl>
                                        <p:attrNameLst>
                                          <p:attrName>style.visibility</p:attrName>
                                        </p:attrNameLst>
                                      </p:cBhvr>
                                      <p:to>
                                        <p:strVal val="visible"/>
                                      </p:to>
                                    </p:set>
                                    <p:animEffect transition="in" filter="box(in)">
                                      <p:cBhvr>
                                        <p:cTn id="39" dur="500"/>
                                        <p:tgtEl>
                                          <p:spTgt spid="24576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245763">
                                            <p:txEl>
                                              <p:pRg st="6" end="6"/>
                                            </p:txEl>
                                          </p:spTgt>
                                        </p:tgtEl>
                                        <p:attrNameLst>
                                          <p:attrName>style.visibility</p:attrName>
                                        </p:attrNameLst>
                                      </p:cBhvr>
                                      <p:to>
                                        <p:strVal val="visible"/>
                                      </p:to>
                                    </p:set>
                                    <p:animEffect transition="in" filter="box(in)">
                                      <p:cBhvr>
                                        <p:cTn id="44" dur="500"/>
                                        <p:tgtEl>
                                          <p:spTgt spid="24576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245763">
                                            <p:txEl>
                                              <p:pRg st="7" end="7"/>
                                            </p:txEl>
                                          </p:spTgt>
                                        </p:tgtEl>
                                        <p:attrNameLst>
                                          <p:attrName>style.visibility</p:attrName>
                                        </p:attrNameLst>
                                      </p:cBhvr>
                                      <p:to>
                                        <p:strVal val="visible"/>
                                      </p:to>
                                    </p:set>
                                    <p:animEffect transition="in" filter="box(in)">
                                      <p:cBhvr>
                                        <p:cTn id="49" dur="500"/>
                                        <p:tgtEl>
                                          <p:spTgt spid="24576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245763">
                                            <p:txEl>
                                              <p:pRg st="8" end="8"/>
                                            </p:txEl>
                                          </p:spTgt>
                                        </p:tgtEl>
                                        <p:attrNameLst>
                                          <p:attrName>style.visibility</p:attrName>
                                        </p:attrNameLst>
                                      </p:cBhvr>
                                      <p:to>
                                        <p:strVal val="visible"/>
                                      </p:to>
                                    </p:set>
                                    <p:animEffect transition="in" filter="box(in)">
                                      <p:cBhvr>
                                        <p:cTn id="54" dur="500"/>
                                        <p:tgtEl>
                                          <p:spTgt spid="2457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90580" y="314246"/>
            <a:ext cx="10515600" cy="638792"/>
          </a:xfrm>
        </p:spPr>
        <p:txBody>
          <a:bodyPr>
            <a:normAutofit/>
          </a:bodyPr>
          <a:lstStyle/>
          <a:p>
            <a:pPr eaLnBrk="1" hangingPunct="1">
              <a:defRPr/>
            </a:pPr>
            <a:r>
              <a:rPr lang="en-US" altLang="en-US" sz="3600" b="1" dirty="0" smtClean="0">
                <a:solidFill>
                  <a:srgbClr val="0070C0"/>
                </a:solidFill>
                <a:latin typeface="Arial" panose="020B0604020202020204" pitchFamily="34" charset="0"/>
                <a:cs typeface="Arial" panose="020B0604020202020204" pitchFamily="34" charset="0"/>
              </a:rPr>
              <a:t>Independent Events:</a:t>
            </a:r>
          </a:p>
        </p:txBody>
      </p:sp>
      <p:sp>
        <p:nvSpPr>
          <p:cNvPr id="247811" name="Rectangle 3"/>
          <p:cNvSpPr>
            <a:spLocks noGrp="1" noChangeArrowheads="1"/>
          </p:cNvSpPr>
          <p:nvPr>
            <p:ph idx="1"/>
          </p:nvPr>
        </p:nvSpPr>
        <p:spPr>
          <a:xfrm>
            <a:off x="690581" y="1339403"/>
            <a:ext cx="10515600" cy="5016947"/>
          </a:xfrm>
        </p:spPr>
        <p:txBody>
          <a:bodyPr>
            <a:normAutofit/>
          </a:bodyPr>
          <a:lstStyle/>
          <a:p>
            <a:pPr marL="342900" lvl="0" indent="-342900" fontAlgn="base">
              <a:lnSpc>
                <a:spcPct val="100000"/>
              </a:lnSpc>
              <a:spcBef>
                <a:spcPct val="20000"/>
              </a:spcBef>
              <a:spcAft>
                <a:spcPct val="0"/>
              </a:spcAft>
              <a:buClr>
                <a:srgbClr val="FFFFCC"/>
              </a:buClr>
              <a:buSzPct val="60000"/>
              <a:buFont typeface="Wingdings" panose="05000000000000000000" pitchFamily="2" charset="2"/>
              <a:buChar char="n"/>
              <a:defRPr/>
            </a:pPr>
            <a:r>
              <a:rPr lang="en-US" altLang="en-US" sz="3200" dirty="0" smtClean="0"/>
              <a:t>If </a:t>
            </a:r>
            <a:r>
              <a:rPr lang="en-US" altLang="en-US" sz="3200" dirty="0"/>
              <a:t>event B has occurred and </a:t>
            </a:r>
            <a:r>
              <a:rPr lang="en-US" altLang="en-US" sz="3200" dirty="0" smtClean="0"/>
              <a:t>the probability of A is not affected by the occurrence or nonoccurrence of B, we say that A and b are independent.</a:t>
            </a:r>
          </a:p>
          <a:p>
            <a:pPr marL="0" lvl="0" indent="0" fontAlgn="base">
              <a:lnSpc>
                <a:spcPct val="100000"/>
              </a:lnSpc>
              <a:spcBef>
                <a:spcPct val="20000"/>
              </a:spcBef>
              <a:spcAft>
                <a:spcPct val="0"/>
              </a:spcAft>
              <a:buClr>
                <a:srgbClr val="FFFFCC"/>
              </a:buClr>
              <a:buSzPct val="60000"/>
              <a:buNone/>
              <a:defRPr/>
            </a:pPr>
            <a:endParaRPr lang="en-US" altLang="en-US" dirty="0">
              <a:effectLst>
                <a:outerShdw blurRad="38100" dist="38100" dir="2700000" algn="tl">
                  <a:srgbClr val="000000"/>
                </a:outerShdw>
              </a:effectLst>
              <a:latin typeface="Arial" panose="020B0604020202020204" pitchFamily="34" charset="0"/>
              <a:cs typeface="Arial" panose="020B0604020202020204" pitchFamily="34" charset="0"/>
            </a:endParaRPr>
          </a:p>
          <a:p>
            <a:pPr marL="0" lvl="0" indent="0" fontAlgn="base">
              <a:lnSpc>
                <a:spcPct val="100000"/>
              </a:lnSpc>
              <a:spcBef>
                <a:spcPct val="20000"/>
              </a:spcBef>
              <a:spcAft>
                <a:spcPct val="0"/>
              </a:spcAft>
              <a:buClr>
                <a:srgbClr val="FFFFCC"/>
              </a:buClr>
              <a:buSzPct val="60000"/>
              <a:buNone/>
              <a:defRPr/>
            </a:pPr>
            <a:r>
              <a:rPr lang="en-US" altLang="en-US" dirty="0">
                <a:effectLst>
                  <a:outerShdw blurRad="38100" dist="38100" dir="2700000" algn="tl">
                    <a:srgbClr val="000000"/>
                  </a:outerShdw>
                </a:effectLst>
                <a:latin typeface="Arial" panose="020B0604020202020204" pitchFamily="34" charset="0"/>
                <a:cs typeface="Arial" panose="020B0604020202020204" pitchFamily="34" charset="0"/>
              </a:rPr>
              <a:t>          1-  </a:t>
            </a:r>
            <a:r>
              <a:rPr lang="en-US" altLang="en-US" dirty="0" smtClean="0">
                <a:effectLst>
                  <a:outerShdw blurRad="38100" dist="38100" dir="2700000" algn="tl">
                    <a:srgbClr val="000000"/>
                  </a:outerShdw>
                </a:effectLst>
                <a:latin typeface="Arial" panose="020B0604020202020204" pitchFamily="34" charset="0"/>
                <a:cs typeface="Arial" panose="020B0604020202020204" pitchFamily="34" charset="0"/>
              </a:rPr>
              <a:t>P(A ∩ B</a:t>
            </a:r>
            <a:r>
              <a:rPr lang="en-US" altLang="en-US" dirty="0">
                <a:effectLst>
                  <a:outerShdw blurRad="38100" dist="38100" dir="2700000" algn="tl">
                    <a:srgbClr val="000000"/>
                  </a:outerShdw>
                </a:effectLst>
                <a:latin typeface="Arial" panose="020B0604020202020204" pitchFamily="34" charset="0"/>
                <a:cs typeface="Arial" panose="020B0604020202020204" pitchFamily="34" charset="0"/>
              </a:rPr>
              <a:t>)= P(B</a:t>
            </a:r>
            <a:r>
              <a:rPr lang="en-US" altLang="en-US" dirty="0" smtClean="0">
                <a:effectLst>
                  <a:outerShdw blurRad="38100" dist="38100" dir="2700000" algn="tl">
                    <a:srgbClr val="000000"/>
                  </a:outerShdw>
                </a:effectLst>
                <a:latin typeface="Arial" panose="020B0604020202020204" pitchFamily="34" charset="0"/>
                <a:cs typeface="Arial" panose="020B0604020202020204" pitchFamily="34" charset="0"/>
              </a:rPr>
              <a:t>) P(A</a:t>
            </a:r>
            <a:r>
              <a:rPr lang="en-US" altLang="en-US" dirty="0">
                <a:effectLst>
                  <a:outerShdw blurRad="38100" dist="38100" dir="2700000" algn="tl">
                    <a:srgbClr val="000000"/>
                  </a:outerShdw>
                </a:effectLst>
                <a:latin typeface="Arial" panose="020B0604020202020204" pitchFamily="34" charset="0"/>
                <a:cs typeface="Arial" panose="020B0604020202020204" pitchFamily="34" charset="0"/>
              </a:rPr>
              <a:t>)</a:t>
            </a:r>
          </a:p>
          <a:p>
            <a:pPr marL="0" lvl="0" indent="0" fontAlgn="base">
              <a:lnSpc>
                <a:spcPct val="100000"/>
              </a:lnSpc>
              <a:spcBef>
                <a:spcPct val="20000"/>
              </a:spcBef>
              <a:spcAft>
                <a:spcPct val="0"/>
              </a:spcAft>
              <a:buClr>
                <a:srgbClr val="FFFFCC"/>
              </a:buClr>
              <a:buSzPct val="60000"/>
              <a:buNone/>
              <a:defRPr/>
            </a:pPr>
            <a:r>
              <a:rPr lang="en-US" altLang="en-US" dirty="0">
                <a:effectLst>
                  <a:outerShdw blurRad="38100" dist="38100" dir="2700000" algn="tl">
                    <a:srgbClr val="000000"/>
                  </a:outerShdw>
                </a:effectLst>
                <a:latin typeface="Arial" panose="020B0604020202020204" pitchFamily="34" charset="0"/>
                <a:cs typeface="Arial" panose="020B0604020202020204" pitchFamily="34" charset="0"/>
              </a:rPr>
              <a:t>          2-  </a:t>
            </a:r>
            <a:r>
              <a:rPr lang="en-US" altLang="en-US" dirty="0" smtClean="0">
                <a:effectLst>
                  <a:outerShdw blurRad="38100" dist="38100" dir="2700000" algn="tl">
                    <a:srgbClr val="000000"/>
                  </a:outerShdw>
                </a:effectLst>
                <a:latin typeface="Arial" panose="020B0604020202020204" pitchFamily="34" charset="0"/>
                <a:cs typeface="Arial" panose="020B0604020202020204" pitchFamily="34" charset="0"/>
              </a:rPr>
              <a:t>P(A \ B)= P(A</a:t>
            </a:r>
            <a:r>
              <a:rPr lang="en-US" altLang="en-US" dirty="0">
                <a:effectLst>
                  <a:outerShdw blurRad="38100" dist="38100" dir="2700000" algn="tl">
                    <a:srgbClr val="000000"/>
                  </a:outerShdw>
                </a:effectLst>
                <a:latin typeface="Arial" panose="020B0604020202020204" pitchFamily="34" charset="0"/>
                <a:cs typeface="Arial" panose="020B0604020202020204" pitchFamily="34" charset="0"/>
              </a:rPr>
              <a:t>)</a:t>
            </a:r>
          </a:p>
          <a:p>
            <a:pPr marL="0" lvl="0" indent="0" fontAlgn="base">
              <a:lnSpc>
                <a:spcPct val="100000"/>
              </a:lnSpc>
              <a:spcBef>
                <a:spcPct val="20000"/>
              </a:spcBef>
              <a:spcAft>
                <a:spcPct val="0"/>
              </a:spcAft>
              <a:buClr>
                <a:srgbClr val="FFFFCC"/>
              </a:buClr>
              <a:buSzPct val="60000"/>
              <a:buNone/>
              <a:defRPr/>
            </a:pPr>
            <a:r>
              <a:rPr lang="en-US" altLang="en-US" dirty="0">
                <a:effectLst>
                  <a:outerShdw blurRad="38100" dist="38100" dir="2700000" algn="tl">
                    <a:srgbClr val="000000"/>
                  </a:outerShdw>
                </a:effectLst>
                <a:latin typeface="Arial" panose="020B0604020202020204" pitchFamily="34" charset="0"/>
                <a:cs typeface="Arial" panose="020B0604020202020204" pitchFamily="34" charset="0"/>
              </a:rPr>
              <a:t>          3-  </a:t>
            </a:r>
            <a:r>
              <a:rPr lang="en-US" altLang="en-US" dirty="0" smtClean="0">
                <a:effectLst>
                  <a:outerShdw blurRad="38100" dist="38100" dir="2700000" algn="tl">
                    <a:srgbClr val="000000"/>
                  </a:outerShdw>
                </a:effectLst>
                <a:latin typeface="Arial" panose="020B0604020202020204" pitchFamily="34" charset="0"/>
                <a:cs typeface="Arial" panose="020B0604020202020204" pitchFamily="34" charset="0"/>
              </a:rPr>
              <a:t>P(B \ A)= P(B</a:t>
            </a:r>
            <a:r>
              <a:rPr lang="en-US" altLang="en-US" dirty="0">
                <a:effectLst>
                  <a:outerShdw blurRad="38100" dist="38100" dir="2700000" algn="tl">
                    <a:srgbClr val="000000"/>
                  </a:outerShdw>
                </a:effectLst>
                <a:latin typeface="Arial" panose="020B0604020202020204" pitchFamily="34" charset="0"/>
                <a:cs typeface="Arial" panose="020B0604020202020204" pitchFamily="34" charset="0"/>
              </a:rPr>
              <a:t>)</a:t>
            </a:r>
          </a:p>
          <a:p>
            <a:pPr marL="0" indent="0" algn="l" rtl="0" eaLnBrk="1" hangingPunct="1">
              <a:lnSpc>
                <a:spcPct val="100000"/>
              </a:lnSpc>
              <a:spcAft>
                <a:spcPts val="600"/>
              </a:spcAft>
              <a:buNone/>
              <a:defRPr/>
            </a:pPr>
            <a:endParaRPr lang="en-US" altLang="en-US" sz="400" dirty="0" smtClean="0"/>
          </a:p>
        </p:txBody>
      </p:sp>
      <p:sp>
        <p:nvSpPr>
          <p:cNvPr id="6" name="Slide Number Placeholder 5"/>
          <p:cNvSpPr>
            <a:spLocks noGrp="1"/>
          </p:cNvSpPr>
          <p:nvPr>
            <p:ph type="sldNum" sz="quarter" idx="12"/>
          </p:nvPr>
        </p:nvSpPr>
        <p:spPr/>
        <p:txBody>
          <a:bodyPr/>
          <a:lstStyle/>
          <a:p>
            <a:pPr>
              <a:defRPr/>
            </a:pPr>
            <a:fld id="{B8EF3A59-7634-452C-97C4-E52C1439436A}" type="slidenum">
              <a:rPr lang="ar-SA" altLang="en-US"/>
              <a:pPr>
                <a:defRPr/>
              </a:pPr>
              <a:t>28</a:t>
            </a:fld>
            <a:endParaRPr lang="en-US" altLang="en-US"/>
          </a:p>
        </p:txBody>
      </p:sp>
    </p:spTree>
    <p:extLst>
      <p:ext uri="{BB962C8B-B14F-4D97-AF65-F5344CB8AC3E}">
        <p14:creationId xmlns:p14="http://schemas.microsoft.com/office/powerpoint/2010/main" xmlns="" val="14099777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 calcmode="lin" valueType="num">
                                      <p:cBhvr additive="base">
                                        <p:cTn id="7" dur="500" fill="hold"/>
                                        <p:tgtEl>
                                          <p:spTgt spid="247810"/>
                                        </p:tgtEl>
                                        <p:attrNameLst>
                                          <p:attrName>ppt_x</p:attrName>
                                        </p:attrNameLst>
                                      </p:cBhvr>
                                      <p:tavLst>
                                        <p:tav tm="0">
                                          <p:val>
                                            <p:strVal val="#ppt_x"/>
                                          </p:val>
                                        </p:tav>
                                        <p:tav tm="100000">
                                          <p:val>
                                            <p:strVal val="#ppt_x"/>
                                          </p:val>
                                        </p:tav>
                                      </p:tavLst>
                                    </p:anim>
                                    <p:anim calcmode="lin" valueType="num">
                                      <p:cBhvr additive="base">
                                        <p:cTn id="8" dur="500" fill="hold"/>
                                        <p:tgtEl>
                                          <p:spTgt spid="2478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7811">
                                            <p:txEl>
                                              <p:pRg st="0" end="0"/>
                                            </p:txEl>
                                          </p:spTgt>
                                        </p:tgtEl>
                                        <p:attrNameLst>
                                          <p:attrName>style.visibility</p:attrName>
                                        </p:attrNameLst>
                                      </p:cBhvr>
                                      <p:to>
                                        <p:strVal val="visible"/>
                                      </p:to>
                                    </p:set>
                                    <p:anim calcmode="lin" valueType="num">
                                      <p:cBhvr additive="base">
                                        <p:cTn id="13" dur="500" fill="hold"/>
                                        <p:tgtEl>
                                          <p:spTgt spid="2478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7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7811">
                                            <p:txEl>
                                              <p:pRg st="2" end="2"/>
                                            </p:txEl>
                                          </p:spTgt>
                                        </p:tgtEl>
                                        <p:attrNameLst>
                                          <p:attrName>style.visibility</p:attrName>
                                        </p:attrNameLst>
                                      </p:cBhvr>
                                      <p:to>
                                        <p:strVal val="visible"/>
                                      </p:to>
                                    </p:set>
                                    <p:anim calcmode="lin" valueType="num">
                                      <p:cBhvr additive="base">
                                        <p:cTn id="19" dur="500" fill="hold"/>
                                        <p:tgtEl>
                                          <p:spTgt spid="247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7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7811">
                                            <p:txEl>
                                              <p:pRg st="3" end="3"/>
                                            </p:txEl>
                                          </p:spTgt>
                                        </p:tgtEl>
                                        <p:attrNameLst>
                                          <p:attrName>style.visibility</p:attrName>
                                        </p:attrNameLst>
                                      </p:cBhvr>
                                      <p:to>
                                        <p:strVal val="visible"/>
                                      </p:to>
                                    </p:set>
                                    <p:anim calcmode="lin" valueType="num">
                                      <p:cBhvr additive="base">
                                        <p:cTn id="25" dur="500" fill="hold"/>
                                        <p:tgtEl>
                                          <p:spTgt spid="2478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7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7811">
                                            <p:txEl>
                                              <p:pRg st="4" end="4"/>
                                            </p:txEl>
                                          </p:spTgt>
                                        </p:tgtEl>
                                        <p:attrNameLst>
                                          <p:attrName>style.visibility</p:attrName>
                                        </p:attrNameLst>
                                      </p:cBhvr>
                                      <p:to>
                                        <p:strVal val="visible"/>
                                      </p:to>
                                    </p:set>
                                    <p:anim calcmode="lin" valueType="num">
                                      <p:cBhvr additive="base">
                                        <p:cTn id="31" dur="500" fill="hold"/>
                                        <p:tgtEl>
                                          <p:spTgt spid="2478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78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365760"/>
            <a:ext cx="10781178" cy="437804"/>
          </a:xfrm>
        </p:spPr>
        <p:txBody>
          <a:bodyPr>
            <a:noAutofit/>
          </a:bodyPr>
          <a:lstStyle/>
          <a:p>
            <a:r>
              <a:rPr lang="en-US" altLang="en-US" sz="3600" b="1" dirty="0">
                <a:solidFill>
                  <a:srgbClr val="0070C0"/>
                </a:solidFill>
                <a:latin typeface="Arial" panose="020B0604020202020204" pitchFamily="34" charset="0"/>
                <a:cs typeface="Arial" panose="020B0604020202020204" pitchFamily="34" charset="0"/>
              </a:rPr>
              <a:t>Multiplicative Rule:</a:t>
            </a:r>
            <a:endParaRPr lang="en-US" sz="3600" b="1" dirty="0">
              <a:solidFill>
                <a:srgbClr val="0070C0"/>
              </a:solidFill>
            </a:endParaRPr>
          </a:p>
        </p:txBody>
      </p:sp>
      <p:sp>
        <p:nvSpPr>
          <p:cNvPr id="3" name="Content Placeholder 2"/>
          <p:cNvSpPr>
            <a:spLocks noGrp="1"/>
          </p:cNvSpPr>
          <p:nvPr>
            <p:ph idx="1"/>
          </p:nvPr>
        </p:nvSpPr>
        <p:spPr>
          <a:xfrm>
            <a:off x="260894" y="955963"/>
            <a:ext cx="11363070" cy="5694219"/>
          </a:xfrm>
        </p:spPr>
        <p:txBody>
          <a:bodyPr>
            <a:normAutofit/>
          </a:bodyPr>
          <a:lstStyle/>
          <a:p>
            <a:pPr marL="0" indent="0">
              <a:buNone/>
              <a:defRPr/>
            </a:pPr>
            <a:r>
              <a:rPr lang="en-US" altLang="en-US" b="1" dirty="0" smtClean="0">
                <a:solidFill>
                  <a:srgbClr val="FF0000"/>
                </a:solidFill>
              </a:rPr>
              <a:t>Example  </a:t>
            </a:r>
            <a:r>
              <a:rPr lang="en-US" altLang="en-US" dirty="0" smtClean="0"/>
              <a:t>In </a:t>
            </a:r>
            <a:r>
              <a:rPr lang="en-US" altLang="en-US" dirty="0"/>
              <a:t>a certain high school class consisting of 60 girls and 40 boys, it is observed that 24 girls and 16 boys wear eyeglasses . If a student is picked at random from this class  ,the probability that the student wears eyeglasses , P(E), is 40/100 or 0.4 .</a:t>
            </a:r>
          </a:p>
          <a:p>
            <a:pPr>
              <a:defRPr/>
            </a:pPr>
            <a:r>
              <a:rPr lang="en-US" altLang="en-US" dirty="0"/>
              <a:t>What is the probability that a student picked at random wears eyeglasses given that the student  is a boy</a:t>
            </a:r>
            <a:r>
              <a:rPr lang="en-US" altLang="en-US" dirty="0" smtClean="0"/>
              <a:t>?</a:t>
            </a:r>
          </a:p>
          <a:p>
            <a:pPr marL="0" indent="0">
              <a:lnSpc>
                <a:spcPct val="110000"/>
              </a:lnSpc>
              <a:buNone/>
              <a:defRPr/>
            </a:pPr>
            <a:r>
              <a:rPr lang="en-US" altLang="en-US" dirty="0">
                <a:solidFill>
                  <a:srgbClr val="229612"/>
                </a:solidFill>
              </a:rPr>
              <a:t>P </a:t>
            </a:r>
            <a:r>
              <a:rPr lang="en-US" altLang="en-US" dirty="0" smtClean="0">
                <a:solidFill>
                  <a:srgbClr val="229612"/>
                </a:solidFill>
              </a:rPr>
              <a:t>(E\B</a:t>
            </a:r>
            <a:r>
              <a:rPr lang="en-US" altLang="en-US" dirty="0">
                <a:solidFill>
                  <a:srgbClr val="229612"/>
                </a:solidFill>
              </a:rPr>
              <a:t>)= P </a:t>
            </a:r>
            <a:r>
              <a:rPr lang="en-US" altLang="en-US" dirty="0" smtClean="0">
                <a:solidFill>
                  <a:srgbClr val="229612"/>
                </a:solidFill>
              </a:rPr>
              <a:t>(E∩</a:t>
            </a:r>
            <a:r>
              <a:rPr lang="en-US" altLang="en-US" dirty="0">
                <a:solidFill>
                  <a:srgbClr val="229612"/>
                </a:solidFill>
              </a:rPr>
              <a:t>B)/ P(B</a:t>
            </a:r>
            <a:r>
              <a:rPr lang="en-US" altLang="en-US" dirty="0" smtClean="0">
                <a:solidFill>
                  <a:srgbClr val="229612"/>
                </a:solidFill>
              </a:rPr>
              <a:t>) = (16/100)/ (40/100) = 0.4</a:t>
            </a:r>
            <a:endParaRPr lang="en-US" altLang="en-US" dirty="0">
              <a:solidFill>
                <a:srgbClr val="229612"/>
              </a:solidFill>
            </a:endParaRPr>
          </a:p>
          <a:p>
            <a:pPr>
              <a:defRPr/>
            </a:pPr>
            <a:r>
              <a:rPr lang="en-US" altLang="en-US" sz="2700" dirty="0" smtClean="0"/>
              <a:t>What </a:t>
            </a:r>
            <a:r>
              <a:rPr lang="en-US" altLang="en-US" sz="2700" dirty="0"/>
              <a:t>is the probability of the joint occurrence </a:t>
            </a:r>
            <a:endParaRPr lang="en-US" altLang="en-US" sz="2700" dirty="0" smtClean="0"/>
          </a:p>
          <a:p>
            <a:pPr marL="0" indent="0">
              <a:buNone/>
              <a:defRPr/>
            </a:pPr>
            <a:r>
              <a:rPr lang="en-US" altLang="en-US" sz="2700" dirty="0" smtClean="0"/>
              <a:t>of </a:t>
            </a:r>
            <a:r>
              <a:rPr lang="en-US" altLang="en-US" sz="2700" dirty="0"/>
              <a:t>the events of wearing eye glasses and being a boy</a:t>
            </a:r>
            <a:r>
              <a:rPr lang="en-US" altLang="en-US" dirty="0" smtClean="0"/>
              <a:t>?</a:t>
            </a:r>
            <a:r>
              <a:rPr lang="en-US" altLang="en-US" dirty="0"/>
              <a:t> </a:t>
            </a:r>
            <a:endParaRPr lang="en-US" altLang="en-US" dirty="0" smtClean="0"/>
          </a:p>
          <a:p>
            <a:pPr marL="0" indent="0">
              <a:buNone/>
              <a:defRPr/>
            </a:pPr>
            <a:r>
              <a:rPr lang="en-US" altLang="en-US" dirty="0" smtClean="0">
                <a:solidFill>
                  <a:srgbClr val="229612"/>
                </a:solidFill>
              </a:rPr>
              <a:t>P(E∩</a:t>
            </a:r>
            <a:r>
              <a:rPr lang="en-US" altLang="en-US" dirty="0">
                <a:solidFill>
                  <a:srgbClr val="229612"/>
                </a:solidFill>
              </a:rPr>
              <a:t>B)= P(B) </a:t>
            </a:r>
            <a:r>
              <a:rPr lang="en-US" altLang="en-US" dirty="0" smtClean="0">
                <a:solidFill>
                  <a:srgbClr val="229612"/>
                </a:solidFill>
              </a:rPr>
              <a:t>P(E\B</a:t>
            </a:r>
            <a:r>
              <a:rPr lang="en-US" altLang="en-US" dirty="0">
                <a:solidFill>
                  <a:srgbClr val="229612"/>
                </a:solidFill>
              </a:rPr>
              <a:t>) </a:t>
            </a:r>
            <a:r>
              <a:rPr lang="en-US" altLang="en-US" dirty="0" smtClean="0">
                <a:solidFill>
                  <a:srgbClr val="229612"/>
                </a:solidFill>
              </a:rPr>
              <a:t>= (40/ 100)x 0.4= 0.16</a:t>
            </a:r>
          </a:p>
          <a:p>
            <a:pPr>
              <a:defRPr/>
            </a:pPr>
            <a:r>
              <a:rPr lang="en-US" altLang="en-US" dirty="0" smtClean="0"/>
              <a:t>If you know that E and B are independent events:</a:t>
            </a:r>
          </a:p>
          <a:p>
            <a:pPr marL="0" indent="0">
              <a:buNone/>
              <a:defRPr/>
            </a:pPr>
            <a:r>
              <a:rPr lang="en-US" altLang="en-US" dirty="0">
                <a:solidFill>
                  <a:srgbClr val="229612"/>
                </a:solidFill>
              </a:rPr>
              <a:t>P(E∩B)= P(B) </a:t>
            </a:r>
            <a:r>
              <a:rPr lang="en-US" altLang="en-US" dirty="0" smtClean="0">
                <a:solidFill>
                  <a:srgbClr val="229612"/>
                </a:solidFill>
              </a:rPr>
              <a:t>P(E) </a:t>
            </a:r>
            <a:r>
              <a:rPr lang="en-US" altLang="en-US" dirty="0">
                <a:solidFill>
                  <a:srgbClr val="229612"/>
                </a:solidFill>
              </a:rPr>
              <a:t>= (40/ 100)x </a:t>
            </a:r>
            <a:r>
              <a:rPr lang="en-US" altLang="en-US" dirty="0" smtClean="0">
                <a:solidFill>
                  <a:srgbClr val="229612"/>
                </a:solidFill>
              </a:rPr>
              <a:t>(40/100)= </a:t>
            </a:r>
            <a:r>
              <a:rPr lang="en-US" altLang="en-US" dirty="0">
                <a:solidFill>
                  <a:srgbClr val="229612"/>
                </a:solidFill>
              </a:rPr>
              <a:t>0.16</a:t>
            </a:r>
          </a:p>
          <a:p>
            <a:pPr marL="0" indent="0">
              <a:buNone/>
              <a:defRPr/>
            </a:pPr>
            <a:endParaRPr lang="en-US" altLang="en-US" dirty="0" smtClean="0"/>
          </a:p>
          <a:p>
            <a:pPr>
              <a:defRPr/>
            </a:pPr>
            <a:endParaRPr lang="en-US" altLang="en-US" dirty="0">
              <a:solidFill>
                <a:srgbClr val="229612"/>
              </a:solidFil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340658170"/>
              </p:ext>
            </p:extLst>
          </p:nvPr>
        </p:nvGraphicFramePr>
        <p:xfrm>
          <a:off x="8007926" y="4232563"/>
          <a:ext cx="4045528" cy="2417619"/>
        </p:xfrm>
        <a:graphic>
          <a:graphicData uri="http://schemas.openxmlformats.org/drawingml/2006/table">
            <a:tbl>
              <a:tblPr firstRow="1" bandRow="1">
                <a:tableStyleId>{5C22544A-7EE6-4342-B048-85BDC9FD1C3A}</a:tableStyleId>
              </a:tblPr>
              <a:tblGrid>
                <a:gridCol w="1011382"/>
                <a:gridCol w="1011382"/>
                <a:gridCol w="1011382"/>
                <a:gridCol w="1011382"/>
              </a:tblGrid>
              <a:tr h="781061">
                <a:tc>
                  <a:txBody>
                    <a:bodyPr/>
                    <a:lstStyle/>
                    <a:p>
                      <a:endParaRPr lang="en-US" dirty="0"/>
                    </a:p>
                  </a:txBody>
                  <a:tcPr/>
                </a:tc>
                <a:tc>
                  <a:txBody>
                    <a:bodyPr/>
                    <a:lstStyle/>
                    <a:p>
                      <a:r>
                        <a:rPr lang="en-US" sz="1600" dirty="0" err="1" smtClean="0"/>
                        <a:t>Eyegla-sses</a:t>
                      </a:r>
                      <a:r>
                        <a:rPr lang="en-US" sz="1600" dirty="0" smtClean="0"/>
                        <a:t> </a:t>
                      </a:r>
                      <a:r>
                        <a:rPr lang="en-US" sz="3200" dirty="0" smtClean="0"/>
                        <a:t>E</a:t>
                      </a:r>
                      <a:endParaRPr lang="en-US" sz="3200" dirty="0"/>
                    </a:p>
                  </a:txBody>
                  <a:tcPr/>
                </a:tc>
                <a:tc>
                  <a:txBody>
                    <a:bodyPr/>
                    <a:lstStyle/>
                    <a:p>
                      <a:r>
                        <a:rPr lang="en-US" sz="2800" dirty="0" smtClean="0"/>
                        <a:t>E’</a:t>
                      </a:r>
                      <a:endParaRPr lang="en-US" sz="2800" dirty="0"/>
                    </a:p>
                  </a:txBody>
                  <a:tcPr/>
                </a:tc>
                <a:tc>
                  <a:txBody>
                    <a:bodyPr/>
                    <a:lstStyle/>
                    <a:p>
                      <a:r>
                        <a:rPr lang="en-US" dirty="0" smtClean="0"/>
                        <a:t>total</a:t>
                      </a:r>
                      <a:endParaRPr lang="en-US" dirty="0"/>
                    </a:p>
                  </a:txBody>
                  <a:tcPr/>
                </a:tc>
              </a:tr>
              <a:tr h="585876">
                <a:tc>
                  <a:txBody>
                    <a:bodyPr/>
                    <a:lstStyle/>
                    <a:p>
                      <a:r>
                        <a:rPr lang="en-US" sz="2000" b="1" dirty="0" smtClean="0"/>
                        <a:t>Boy (B)</a:t>
                      </a:r>
                      <a:endParaRPr lang="en-US" sz="2000" b="1" dirty="0"/>
                    </a:p>
                  </a:txBody>
                  <a:tcPr/>
                </a:tc>
                <a:tc>
                  <a:txBody>
                    <a:bodyPr/>
                    <a:lstStyle/>
                    <a:p>
                      <a:r>
                        <a:rPr lang="en-US" sz="2000" b="1" dirty="0" smtClean="0"/>
                        <a:t>16</a:t>
                      </a:r>
                      <a:endParaRPr lang="en-US" sz="2000" b="1" dirty="0"/>
                    </a:p>
                  </a:txBody>
                  <a:tcPr/>
                </a:tc>
                <a:tc>
                  <a:txBody>
                    <a:bodyPr/>
                    <a:lstStyle/>
                    <a:p>
                      <a:r>
                        <a:rPr lang="en-US" sz="2000" b="1" dirty="0" smtClean="0"/>
                        <a:t>24</a:t>
                      </a:r>
                      <a:endParaRPr lang="en-US" sz="2000" b="1" dirty="0"/>
                    </a:p>
                  </a:txBody>
                  <a:tcPr/>
                </a:tc>
                <a:tc>
                  <a:txBody>
                    <a:bodyPr/>
                    <a:lstStyle/>
                    <a:p>
                      <a:r>
                        <a:rPr lang="en-US" sz="2000" b="1" dirty="0" smtClean="0"/>
                        <a:t>40</a:t>
                      </a:r>
                      <a:endParaRPr lang="en-US" sz="2000" b="1" dirty="0"/>
                    </a:p>
                  </a:txBody>
                  <a:tcPr/>
                </a:tc>
              </a:tr>
              <a:tr h="537728">
                <a:tc>
                  <a:txBody>
                    <a:bodyPr/>
                    <a:lstStyle/>
                    <a:p>
                      <a:r>
                        <a:rPr lang="en-US" sz="2000" b="1" dirty="0" smtClean="0"/>
                        <a:t>Girl (B’)</a:t>
                      </a:r>
                      <a:endParaRPr lang="en-US" sz="2000" b="1" dirty="0"/>
                    </a:p>
                  </a:txBody>
                  <a:tcPr/>
                </a:tc>
                <a:tc>
                  <a:txBody>
                    <a:bodyPr/>
                    <a:lstStyle/>
                    <a:p>
                      <a:r>
                        <a:rPr lang="en-US" sz="2000" b="1" dirty="0" smtClean="0"/>
                        <a:t>24</a:t>
                      </a:r>
                      <a:endParaRPr lang="en-US" sz="2000" b="1" dirty="0"/>
                    </a:p>
                  </a:txBody>
                  <a:tcPr/>
                </a:tc>
                <a:tc>
                  <a:txBody>
                    <a:bodyPr/>
                    <a:lstStyle/>
                    <a:p>
                      <a:r>
                        <a:rPr lang="en-US" sz="2000" b="1" dirty="0" smtClean="0"/>
                        <a:t>36</a:t>
                      </a:r>
                      <a:endParaRPr lang="en-US" sz="2000" b="1" dirty="0"/>
                    </a:p>
                  </a:txBody>
                  <a:tcPr/>
                </a:tc>
                <a:tc>
                  <a:txBody>
                    <a:bodyPr/>
                    <a:lstStyle/>
                    <a:p>
                      <a:r>
                        <a:rPr lang="en-US" sz="2000" b="1" dirty="0" smtClean="0"/>
                        <a:t>60</a:t>
                      </a:r>
                      <a:endParaRPr lang="en-US" sz="2000" b="1" dirty="0"/>
                    </a:p>
                  </a:txBody>
                  <a:tcPr/>
                </a:tc>
              </a:tr>
              <a:tr h="471055">
                <a:tc>
                  <a:txBody>
                    <a:bodyPr/>
                    <a:lstStyle/>
                    <a:p>
                      <a:r>
                        <a:rPr lang="en-US" sz="2000" b="1" dirty="0" smtClean="0"/>
                        <a:t>total</a:t>
                      </a:r>
                      <a:endParaRPr lang="en-US" sz="2000" b="1" dirty="0"/>
                    </a:p>
                  </a:txBody>
                  <a:tcPr/>
                </a:tc>
                <a:tc>
                  <a:txBody>
                    <a:bodyPr/>
                    <a:lstStyle/>
                    <a:p>
                      <a:r>
                        <a:rPr lang="en-US" sz="2000" b="1" dirty="0" smtClean="0"/>
                        <a:t>40</a:t>
                      </a:r>
                      <a:endParaRPr lang="en-US" sz="2000" b="1" dirty="0"/>
                    </a:p>
                  </a:txBody>
                  <a:tcPr/>
                </a:tc>
                <a:tc>
                  <a:txBody>
                    <a:bodyPr/>
                    <a:lstStyle/>
                    <a:p>
                      <a:r>
                        <a:rPr lang="en-US" sz="2000" b="1" dirty="0" smtClean="0"/>
                        <a:t>60</a:t>
                      </a:r>
                      <a:endParaRPr lang="en-US" sz="2000" b="1" dirty="0"/>
                    </a:p>
                  </a:txBody>
                  <a:tcPr/>
                </a:tc>
                <a:tc>
                  <a:txBody>
                    <a:bodyPr/>
                    <a:lstStyle/>
                    <a:p>
                      <a:r>
                        <a:rPr lang="en-US" sz="2000" b="1" dirty="0" smtClean="0"/>
                        <a:t>100</a:t>
                      </a:r>
                      <a:endParaRPr lang="en-US" sz="2000" b="1" dirty="0"/>
                    </a:p>
                  </a:txBody>
                  <a:tcPr/>
                </a:tc>
              </a:tr>
            </a:tbl>
          </a:graphicData>
        </a:graphic>
      </p:graphicFrame>
    </p:spTree>
    <p:extLst>
      <p:ext uri="{BB962C8B-B14F-4D97-AF65-F5344CB8AC3E}">
        <p14:creationId xmlns:p14="http://schemas.microsoft.com/office/powerpoint/2010/main" xmlns="" val="3299736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subTitle" idx="1"/>
          </p:nvPr>
        </p:nvSpPr>
        <p:spPr>
          <a:xfrm>
            <a:off x="927280" y="450760"/>
            <a:ext cx="10844010" cy="6407240"/>
          </a:xfrm>
        </p:spPr>
        <p:txBody>
          <a:bodyPr>
            <a:normAutofit fontScale="92500" lnSpcReduction="20000"/>
          </a:bodyPr>
          <a:lstStyle/>
          <a:p>
            <a:pPr algn="l" eaLnBrk="1" hangingPunct="1">
              <a:lnSpc>
                <a:spcPct val="120000"/>
              </a:lnSpc>
              <a:defRPr/>
            </a:pPr>
            <a:r>
              <a:rPr lang="en-US" altLang="en-US" sz="3900" b="1" u="sng" dirty="0" smtClean="0">
                <a:solidFill>
                  <a:srgbClr val="0070C0"/>
                </a:solidFill>
              </a:rPr>
              <a:t>Chapter  3</a:t>
            </a:r>
          </a:p>
          <a:p>
            <a:pPr algn="l" eaLnBrk="1" hangingPunct="1">
              <a:defRPr/>
            </a:pPr>
            <a:r>
              <a:rPr lang="en-US" altLang="en-US" sz="4400" b="1" dirty="0" smtClean="0">
                <a:solidFill>
                  <a:srgbClr val="C00000"/>
                </a:solidFill>
              </a:rPr>
              <a:t>Some Basic Probability Concepts</a:t>
            </a:r>
          </a:p>
          <a:p>
            <a:pPr algn="l" eaLnBrk="1" hangingPunct="1">
              <a:lnSpc>
                <a:spcPct val="120000"/>
              </a:lnSpc>
              <a:defRPr/>
            </a:pPr>
            <a:r>
              <a:rPr lang="en-US" altLang="en-US" sz="3600" b="1" u="sng" dirty="0" smtClean="0">
                <a:solidFill>
                  <a:srgbClr val="0070C0"/>
                </a:solidFill>
              </a:rPr>
              <a:t>Learning Outcomes:</a:t>
            </a:r>
            <a:r>
              <a:rPr lang="en-US" altLang="en-US" sz="3600" b="1" u="sng" dirty="0">
                <a:solidFill>
                  <a:srgbClr val="0070C0"/>
                </a:solidFill>
              </a:rPr>
              <a:t> </a:t>
            </a:r>
            <a:endParaRPr lang="en-US" altLang="en-US" sz="3600" b="1" u="sng" dirty="0" smtClean="0">
              <a:solidFill>
                <a:srgbClr val="0070C0"/>
              </a:solidFill>
            </a:endParaRPr>
          </a:p>
          <a:p>
            <a:pPr algn="l" eaLnBrk="1" hangingPunct="1">
              <a:lnSpc>
                <a:spcPct val="110000"/>
              </a:lnSpc>
              <a:spcBef>
                <a:spcPts val="600"/>
              </a:spcBef>
              <a:spcAft>
                <a:spcPts val="600"/>
              </a:spcAft>
              <a:defRPr/>
            </a:pPr>
            <a:r>
              <a:rPr lang="en-US" altLang="en-US" sz="3600" dirty="0" smtClean="0">
                <a:solidFill>
                  <a:srgbClr val="0070C0"/>
                </a:solidFill>
              </a:rPr>
              <a:t>After studying this chapter, you will be able to: </a:t>
            </a:r>
          </a:p>
          <a:p>
            <a:pPr marL="742950" indent="-742950" algn="l" eaLnBrk="1" hangingPunct="1">
              <a:lnSpc>
                <a:spcPct val="110000"/>
              </a:lnSpc>
              <a:buAutoNum type="arabicPeriod"/>
              <a:defRPr/>
            </a:pPr>
            <a:r>
              <a:rPr lang="en-US" altLang="en-US" sz="3600" dirty="0" smtClean="0">
                <a:solidFill>
                  <a:srgbClr val="0070C0"/>
                </a:solidFill>
              </a:rPr>
              <a:t>Understand objective (classical, relative frequency), and subjective probability.</a:t>
            </a:r>
          </a:p>
          <a:p>
            <a:pPr marL="742950" indent="-742950" algn="l" eaLnBrk="1" hangingPunct="1">
              <a:lnSpc>
                <a:spcPct val="110000"/>
              </a:lnSpc>
              <a:buAutoNum type="arabicPeriod"/>
              <a:defRPr/>
            </a:pPr>
            <a:r>
              <a:rPr lang="en-US" altLang="en-US" sz="3600" dirty="0" smtClean="0">
                <a:solidFill>
                  <a:srgbClr val="0070C0"/>
                </a:solidFill>
              </a:rPr>
              <a:t>Understand the properties of probability and some probability rules.</a:t>
            </a:r>
          </a:p>
          <a:p>
            <a:pPr marL="742950" indent="-742950" algn="l" eaLnBrk="1" hangingPunct="1">
              <a:lnSpc>
                <a:spcPct val="110000"/>
              </a:lnSpc>
              <a:buAutoNum type="arabicPeriod"/>
              <a:defRPr/>
            </a:pPr>
            <a:r>
              <a:rPr lang="en-US" altLang="en-US" sz="3600" dirty="0" smtClean="0">
                <a:solidFill>
                  <a:srgbClr val="0070C0"/>
                </a:solidFill>
              </a:rPr>
              <a:t>Calculate the probability of an event.</a:t>
            </a:r>
          </a:p>
          <a:p>
            <a:pPr marL="742950" indent="-742950" algn="l" eaLnBrk="1" hangingPunct="1">
              <a:lnSpc>
                <a:spcPct val="110000"/>
              </a:lnSpc>
              <a:buAutoNum type="arabicPeriod"/>
              <a:defRPr/>
            </a:pPr>
            <a:r>
              <a:rPr lang="en-US" altLang="en-US" sz="3600" dirty="0" smtClean="0">
                <a:solidFill>
                  <a:srgbClr val="0070C0"/>
                </a:solidFill>
              </a:rPr>
              <a:t>Apply Baye’s theorem to screening test results (sensitivity, specificity, and predictive value positive and negative)</a:t>
            </a:r>
            <a:endParaRPr lang="en-US" altLang="en-US" sz="4400" dirty="0" smtClean="0">
              <a:solidFill>
                <a:srgbClr val="0070C0"/>
              </a:solidFill>
            </a:endParaRPr>
          </a:p>
        </p:txBody>
      </p:sp>
    </p:spTree>
    <p:extLst>
      <p:ext uri="{BB962C8B-B14F-4D97-AF65-F5344CB8AC3E}">
        <p14:creationId xmlns:p14="http://schemas.microsoft.com/office/powerpoint/2010/main" xmlns="" val="15196208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703460" y="365761"/>
            <a:ext cx="10657267" cy="600154"/>
          </a:xfrm>
        </p:spPr>
        <p:txBody>
          <a:bodyPr>
            <a:normAutofit/>
          </a:bodyPr>
          <a:lstStyle/>
          <a:p>
            <a:pPr eaLnBrk="1" hangingPunct="1">
              <a:defRPr/>
            </a:pPr>
            <a:r>
              <a:rPr lang="en-US" altLang="en-US" sz="3600" b="1" dirty="0" smtClean="0">
                <a:solidFill>
                  <a:srgbClr val="0070C0"/>
                </a:solidFill>
                <a:latin typeface="Arial" panose="020B0604020202020204" pitchFamily="34" charset="0"/>
                <a:cs typeface="Arial" panose="020B0604020202020204" pitchFamily="34" charset="0"/>
              </a:rPr>
              <a:t>The Addition Rule</a:t>
            </a:r>
          </a:p>
        </p:txBody>
      </p:sp>
      <p:sp>
        <p:nvSpPr>
          <p:cNvPr id="239619" name="Rectangle 3"/>
          <p:cNvSpPr>
            <a:spLocks noGrp="1" noChangeArrowheads="1"/>
          </p:cNvSpPr>
          <p:nvPr>
            <p:ph idx="1"/>
          </p:nvPr>
        </p:nvSpPr>
        <p:spPr>
          <a:xfrm>
            <a:off x="318655" y="965915"/>
            <a:ext cx="8859883" cy="5892085"/>
          </a:xfrm>
        </p:spPr>
        <p:txBody>
          <a:bodyPr>
            <a:normAutofit fontScale="92500"/>
          </a:bodyPr>
          <a:lstStyle/>
          <a:p>
            <a:pPr marL="0" indent="0">
              <a:lnSpc>
                <a:spcPct val="120000"/>
              </a:lnSpc>
              <a:buNone/>
              <a:defRPr/>
            </a:pPr>
            <a:r>
              <a:rPr lang="en-US" altLang="en-US" sz="3000" dirty="0" smtClean="0"/>
              <a:t>The addition rule is:  </a:t>
            </a:r>
            <a:r>
              <a:rPr lang="en-US" altLang="en-US" sz="3200" dirty="0" smtClean="0"/>
              <a:t>P(AUB) = P(A) </a:t>
            </a:r>
            <a:r>
              <a:rPr lang="en-US" altLang="en-US" sz="3200" dirty="0"/>
              <a:t>+ </a:t>
            </a:r>
            <a:r>
              <a:rPr lang="en-US" altLang="en-US" sz="3200" dirty="0" smtClean="0"/>
              <a:t>P(B) </a:t>
            </a:r>
            <a:r>
              <a:rPr lang="en-US" altLang="en-US" sz="3200" dirty="0">
                <a:latin typeface="Arial" panose="020B0604020202020204" pitchFamily="34" charset="0"/>
              </a:rPr>
              <a:t>–</a:t>
            </a:r>
            <a:r>
              <a:rPr lang="en-US" altLang="en-US" sz="3200" dirty="0"/>
              <a:t> P (A∩B ) </a:t>
            </a:r>
            <a:r>
              <a:rPr lang="en-US" altLang="en-US" sz="3200" dirty="0" smtClean="0"/>
              <a:t> </a:t>
            </a:r>
          </a:p>
          <a:p>
            <a:pPr marL="0" indent="0">
              <a:lnSpc>
                <a:spcPct val="120000"/>
              </a:lnSpc>
              <a:buNone/>
              <a:defRPr/>
            </a:pPr>
            <a:r>
              <a:rPr lang="en-US" altLang="en-US" sz="3000" dirty="0" smtClean="0"/>
              <a:t>(U is “union</a:t>
            </a:r>
            <a:r>
              <a:rPr lang="en-US" altLang="en-US" sz="3000" dirty="0"/>
              <a:t>” or “or</a:t>
            </a:r>
            <a:r>
              <a:rPr lang="en-US" altLang="en-US" sz="3000" dirty="0" smtClean="0"/>
              <a:t>”). </a:t>
            </a:r>
            <a:endParaRPr lang="en-US" altLang="en-US" sz="3000" dirty="0"/>
          </a:p>
          <a:p>
            <a:pPr>
              <a:lnSpc>
                <a:spcPct val="120000"/>
              </a:lnSpc>
              <a:buNone/>
              <a:defRPr/>
            </a:pPr>
            <a:r>
              <a:rPr lang="en-US" altLang="en-US" b="1" dirty="0" smtClean="0">
                <a:solidFill>
                  <a:srgbClr val="FF0000"/>
                </a:solidFill>
              </a:rPr>
              <a:t>Example: </a:t>
            </a:r>
            <a:r>
              <a:rPr lang="en-US" altLang="en-US" dirty="0" smtClean="0"/>
              <a:t>If </a:t>
            </a:r>
            <a:r>
              <a:rPr lang="en-US" altLang="en-US" dirty="0"/>
              <a:t>we pick a person at random from the 318 in the table, what is the probability </a:t>
            </a:r>
            <a:r>
              <a:rPr lang="en-US" altLang="en-US" dirty="0" smtClean="0"/>
              <a:t>that this </a:t>
            </a:r>
            <a:r>
              <a:rPr lang="en-US" altLang="en-US" dirty="0"/>
              <a:t>person will be Early age onset (E) OR </a:t>
            </a:r>
            <a:r>
              <a:rPr lang="en-US" altLang="en-US" dirty="0" smtClean="0"/>
              <a:t>have no family history of mood disorders (A)</a:t>
            </a:r>
            <a:endParaRPr lang="en-US" altLang="en-US" dirty="0"/>
          </a:p>
          <a:p>
            <a:pPr algn="l" rtl="0" eaLnBrk="1" hangingPunct="1">
              <a:lnSpc>
                <a:spcPct val="120000"/>
              </a:lnSpc>
              <a:buFont typeface="Wingdings" panose="05000000000000000000" pitchFamily="2" charset="2"/>
              <a:buNone/>
              <a:defRPr/>
            </a:pPr>
            <a:r>
              <a:rPr lang="en-US" altLang="en-US" sz="3000" dirty="0" smtClean="0">
                <a:solidFill>
                  <a:srgbClr val="FF0000"/>
                </a:solidFill>
              </a:rPr>
              <a:t>P (E U A) = (141/ 318 ) + (63/ 318) – ( 28/318)</a:t>
            </a:r>
          </a:p>
          <a:p>
            <a:pPr algn="l" rtl="0" eaLnBrk="1" hangingPunct="1">
              <a:lnSpc>
                <a:spcPct val="120000"/>
              </a:lnSpc>
              <a:buFont typeface="Wingdings" panose="05000000000000000000" pitchFamily="2" charset="2"/>
              <a:buNone/>
              <a:defRPr/>
            </a:pPr>
            <a:r>
              <a:rPr lang="en-US" altLang="en-US" sz="3000" dirty="0">
                <a:solidFill>
                  <a:srgbClr val="FF0000"/>
                </a:solidFill>
              </a:rPr>
              <a:t> </a:t>
            </a:r>
            <a:r>
              <a:rPr lang="en-US" altLang="en-US" sz="3000" dirty="0" smtClean="0">
                <a:solidFill>
                  <a:srgbClr val="FF0000"/>
                </a:solidFill>
              </a:rPr>
              <a:t>               = 0.4434 + 0.1981 -  0.0881 = 0.5534</a:t>
            </a:r>
          </a:p>
          <a:p>
            <a:pPr algn="l" rtl="0" eaLnBrk="1" hangingPunct="1">
              <a:lnSpc>
                <a:spcPct val="80000"/>
              </a:lnSpc>
              <a:buFont typeface="Wingdings" panose="05000000000000000000" pitchFamily="2" charset="2"/>
              <a:buNone/>
              <a:defRPr/>
            </a:pPr>
            <a:endParaRPr lang="en-US" altLang="en-US" sz="1300" dirty="0" smtClean="0"/>
          </a:p>
          <a:p>
            <a:pPr algn="l" rtl="0" eaLnBrk="1" hangingPunct="1">
              <a:lnSpc>
                <a:spcPct val="80000"/>
              </a:lnSpc>
              <a:buFont typeface="Wingdings" panose="05000000000000000000" pitchFamily="2" charset="2"/>
              <a:buNone/>
              <a:defRPr/>
            </a:pPr>
            <a:r>
              <a:rPr lang="en-US" altLang="en-US" sz="3000" dirty="0" smtClean="0"/>
              <a:t>If </a:t>
            </a:r>
            <a:r>
              <a:rPr lang="en-US" altLang="en-US" sz="3000" dirty="0"/>
              <a:t>A and B are mutually exclusive (disjoint) ,</a:t>
            </a:r>
            <a:r>
              <a:rPr lang="en-US" altLang="en-US" sz="3000" dirty="0" smtClean="0"/>
              <a:t>then P </a:t>
            </a:r>
            <a:r>
              <a:rPr lang="en-US" altLang="en-US" sz="3000" dirty="0"/>
              <a:t>(A∩B ) = </a:t>
            </a:r>
            <a:r>
              <a:rPr lang="en-US" altLang="en-US" sz="3000" dirty="0" smtClean="0"/>
              <a:t>0</a:t>
            </a:r>
          </a:p>
          <a:p>
            <a:pPr marL="0" indent="0" algn="l" rtl="0" eaLnBrk="1" hangingPunct="1">
              <a:lnSpc>
                <a:spcPct val="80000"/>
              </a:lnSpc>
              <a:buNone/>
              <a:defRPr/>
            </a:pPr>
            <a:r>
              <a:rPr lang="en-US" altLang="en-US" sz="3000" dirty="0" smtClean="0"/>
              <a:t>Then </a:t>
            </a:r>
            <a:r>
              <a:rPr lang="en-US" altLang="en-US" sz="3000" dirty="0"/>
              <a:t>, addition rule </a:t>
            </a:r>
            <a:r>
              <a:rPr lang="en-US" altLang="en-US" sz="3000" dirty="0" smtClean="0"/>
              <a:t>is </a:t>
            </a:r>
            <a:r>
              <a:rPr lang="en-US" altLang="en-US" sz="3500" dirty="0" smtClean="0"/>
              <a:t>P(A U B)= P(A) + P(B) .</a:t>
            </a:r>
          </a:p>
          <a:p>
            <a:pPr marL="0" indent="0" algn="l" rtl="0" eaLnBrk="1" hangingPunct="1">
              <a:lnSpc>
                <a:spcPct val="80000"/>
              </a:lnSpc>
              <a:buNone/>
              <a:defRPr/>
            </a:pPr>
            <a:endParaRPr lang="en-US" altLang="en-US" sz="1700" dirty="0" smtClean="0"/>
          </a:p>
        </p:txBody>
      </p:sp>
      <p:sp>
        <p:nvSpPr>
          <p:cNvPr id="6" name="Slide Number Placeholder 5"/>
          <p:cNvSpPr>
            <a:spLocks noGrp="1"/>
          </p:cNvSpPr>
          <p:nvPr>
            <p:ph type="sldNum" sz="quarter" idx="12"/>
          </p:nvPr>
        </p:nvSpPr>
        <p:spPr/>
        <p:txBody>
          <a:bodyPr/>
          <a:lstStyle/>
          <a:p>
            <a:pPr>
              <a:defRPr/>
            </a:pPr>
            <a:fld id="{A8B5E1D2-F2BB-49AA-A2F8-15471A926C1A}" type="slidenum">
              <a:rPr lang="ar-SA" altLang="en-US"/>
              <a:pPr>
                <a:defRPr/>
              </a:pPr>
              <a:t>30</a:t>
            </a:fld>
            <a:endParaRPr lang="en-US" altLang="en-US"/>
          </a:p>
        </p:txBody>
      </p:sp>
      <p:graphicFrame>
        <p:nvGraphicFramePr>
          <p:cNvPr id="2" name="Table 1"/>
          <p:cNvGraphicFramePr>
            <a:graphicFrameLocks noGrp="1"/>
          </p:cNvGraphicFramePr>
          <p:nvPr>
            <p:extLst>
              <p:ext uri="{D42A27DB-BD31-4B8C-83A1-F6EECF244321}">
                <p14:modId xmlns:p14="http://schemas.microsoft.com/office/powerpoint/2010/main" xmlns="" val="1550593330"/>
              </p:ext>
            </p:extLst>
          </p:nvPr>
        </p:nvGraphicFramePr>
        <p:xfrm>
          <a:off x="9259909" y="2009106"/>
          <a:ext cx="2794848" cy="3070109"/>
        </p:xfrm>
        <a:graphic>
          <a:graphicData uri="http://schemas.openxmlformats.org/drawingml/2006/table">
            <a:tbl>
              <a:tblPr firstRow="1" bandRow="1">
                <a:tableStyleId>{5C22544A-7EE6-4342-B048-85BDC9FD1C3A}</a:tableStyleId>
              </a:tblPr>
              <a:tblGrid>
                <a:gridCol w="698712"/>
                <a:gridCol w="698712"/>
                <a:gridCol w="698712"/>
                <a:gridCol w="698712"/>
              </a:tblGrid>
              <a:tr h="509511">
                <a:tc>
                  <a:txBody>
                    <a:bodyPr/>
                    <a:lstStyle/>
                    <a:p>
                      <a:endParaRPr lang="en-US" dirty="0"/>
                    </a:p>
                  </a:txBody>
                  <a:tcPr/>
                </a:tc>
                <a:tc>
                  <a:txBody>
                    <a:bodyPr/>
                    <a:lstStyle/>
                    <a:p>
                      <a:r>
                        <a:rPr lang="en-US" dirty="0" smtClean="0"/>
                        <a:t>Early</a:t>
                      </a:r>
                      <a:endParaRPr lang="en-US" dirty="0"/>
                    </a:p>
                  </a:txBody>
                  <a:tcPr/>
                </a:tc>
                <a:tc>
                  <a:txBody>
                    <a:bodyPr/>
                    <a:lstStyle/>
                    <a:p>
                      <a:r>
                        <a:rPr lang="en-US" dirty="0" smtClean="0"/>
                        <a:t>Later</a:t>
                      </a:r>
                      <a:endParaRPr lang="en-US" dirty="0"/>
                    </a:p>
                  </a:txBody>
                  <a:tcPr/>
                </a:tc>
                <a:tc>
                  <a:txBody>
                    <a:bodyPr/>
                    <a:lstStyle/>
                    <a:p>
                      <a:r>
                        <a:rPr lang="en-US" dirty="0" smtClean="0"/>
                        <a:t>total</a:t>
                      </a:r>
                      <a:endParaRPr lang="en-US" dirty="0"/>
                    </a:p>
                  </a:txBody>
                  <a:tcPr/>
                </a:tc>
              </a:tr>
              <a:tr h="509511">
                <a:tc>
                  <a:txBody>
                    <a:bodyPr/>
                    <a:lstStyle/>
                    <a:p>
                      <a:r>
                        <a:rPr lang="en-US" dirty="0" smtClean="0"/>
                        <a:t>A</a:t>
                      </a:r>
                      <a:endParaRPr lang="en-US" dirty="0"/>
                    </a:p>
                  </a:txBody>
                  <a:tcPr/>
                </a:tc>
                <a:tc>
                  <a:txBody>
                    <a:bodyPr/>
                    <a:lstStyle/>
                    <a:p>
                      <a:r>
                        <a:rPr lang="en-US" dirty="0" smtClean="0"/>
                        <a:t>28</a:t>
                      </a:r>
                    </a:p>
                  </a:txBody>
                  <a:tcPr/>
                </a:tc>
                <a:tc>
                  <a:txBody>
                    <a:bodyPr/>
                    <a:lstStyle/>
                    <a:p>
                      <a:r>
                        <a:rPr lang="en-US" dirty="0" smtClean="0"/>
                        <a:t>35</a:t>
                      </a:r>
                      <a:endParaRPr lang="en-US" dirty="0"/>
                    </a:p>
                  </a:txBody>
                  <a:tcPr/>
                </a:tc>
                <a:tc>
                  <a:txBody>
                    <a:bodyPr/>
                    <a:lstStyle/>
                    <a:p>
                      <a:r>
                        <a:rPr lang="en-US" dirty="0" smtClean="0"/>
                        <a:t>63</a:t>
                      </a:r>
                      <a:endParaRPr lang="en-US" dirty="0"/>
                    </a:p>
                  </a:txBody>
                  <a:tcPr/>
                </a:tc>
              </a:tr>
              <a:tr h="522554">
                <a:tc>
                  <a:txBody>
                    <a:bodyPr/>
                    <a:lstStyle/>
                    <a:p>
                      <a:r>
                        <a:rPr lang="en-US" dirty="0" smtClean="0"/>
                        <a:t>B</a:t>
                      </a:r>
                      <a:endParaRPr lang="en-US" dirty="0"/>
                    </a:p>
                  </a:txBody>
                  <a:tcPr/>
                </a:tc>
                <a:tc>
                  <a:txBody>
                    <a:bodyPr/>
                    <a:lstStyle/>
                    <a:p>
                      <a:r>
                        <a:rPr lang="en-US" dirty="0" smtClean="0"/>
                        <a:t>19</a:t>
                      </a:r>
                      <a:endParaRPr lang="en-US" dirty="0"/>
                    </a:p>
                  </a:txBody>
                  <a:tcPr/>
                </a:tc>
                <a:tc>
                  <a:txBody>
                    <a:bodyPr/>
                    <a:lstStyle/>
                    <a:p>
                      <a:r>
                        <a:rPr lang="en-US" dirty="0" smtClean="0"/>
                        <a:t>38</a:t>
                      </a:r>
                      <a:endParaRPr lang="en-US" dirty="0"/>
                    </a:p>
                  </a:txBody>
                  <a:tcPr/>
                </a:tc>
                <a:tc>
                  <a:txBody>
                    <a:bodyPr/>
                    <a:lstStyle/>
                    <a:p>
                      <a:r>
                        <a:rPr lang="en-US" dirty="0" smtClean="0"/>
                        <a:t>57</a:t>
                      </a:r>
                      <a:endParaRPr lang="en-US" dirty="0"/>
                    </a:p>
                  </a:txBody>
                  <a:tcPr/>
                </a:tc>
              </a:tr>
              <a:tr h="509511">
                <a:tc>
                  <a:txBody>
                    <a:bodyPr/>
                    <a:lstStyle/>
                    <a:p>
                      <a:r>
                        <a:rPr lang="en-US" dirty="0" smtClean="0"/>
                        <a:t>C</a:t>
                      </a:r>
                      <a:endParaRPr lang="en-US" dirty="0"/>
                    </a:p>
                  </a:txBody>
                  <a:tcPr/>
                </a:tc>
                <a:tc>
                  <a:txBody>
                    <a:bodyPr/>
                    <a:lstStyle/>
                    <a:p>
                      <a:r>
                        <a:rPr lang="en-US" dirty="0" smtClean="0"/>
                        <a:t>41</a:t>
                      </a:r>
                      <a:endParaRPr lang="en-US" dirty="0"/>
                    </a:p>
                  </a:txBody>
                  <a:tcPr/>
                </a:tc>
                <a:tc>
                  <a:txBody>
                    <a:bodyPr/>
                    <a:lstStyle/>
                    <a:p>
                      <a:r>
                        <a:rPr lang="en-US" dirty="0" smtClean="0"/>
                        <a:t>44</a:t>
                      </a:r>
                      <a:endParaRPr lang="en-US" dirty="0"/>
                    </a:p>
                  </a:txBody>
                  <a:tcPr/>
                </a:tc>
                <a:tc>
                  <a:txBody>
                    <a:bodyPr/>
                    <a:lstStyle/>
                    <a:p>
                      <a:r>
                        <a:rPr lang="en-US" dirty="0" smtClean="0"/>
                        <a:t>85</a:t>
                      </a:r>
                      <a:endParaRPr lang="en-US" dirty="0"/>
                    </a:p>
                  </a:txBody>
                  <a:tcPr/>
                </a:tc>
              </a:tr>
              <a:tr h="509511">
                <a:tc>
                  <a:txBody>
                    <a:bodyPr/>
                    <a:lstStyle/>
                    <a:p>
                      <a:r>
                        <a:rPr lang="en-US" dirty="0" smtClean="0"/>
                        <a:t>D</a:t>
                      </a:r>
                      <a:endParaRPr lang="en-US" dirty="0"/>
                    </a:p>
                  </a:txBody>
                  <a:tcPr/>
                </a:tc>
                <a:tc>
                  <a:txBody>
                    <a:bodyPr/>
                    <a:lstStyle/>
                    <a:p>
                      <a:r>
                        <a:rPr lang="en-US" dirty="0" smtClean="0"/>
                        <a:t>53</a:t>
                      </a:r>
                      <a:endParaRPr lang="en-US" dirty="0"/>
                    </a:p>
                  </a:txBody>
                  <a:tcPr/>
                </a:tc>
                <a:tc>
                  <a:txBody>
                    <a:bodyPr/>
                    <a:lstStyle/>
                    <a:p>
                      <a:r>
                        <a:rPr lang="en-US" dirty="0" smtClean="0"/>
                        <a:t>60</a:t>
                      </a:r>
                      <a:endParaRPr lang="en-US" dirty="0"/>
                    </a:p>
                  </a:txBody>
                  <a:tcPr/>
                </a:tc>
                <a:tc>
                  <a:txBody>
                    <a:bodyPr/>
                    <a:lstStyle/>
                    <a:p>
                      <a:r>
                        <a:rPr lang="en-US" dirty="0" smtClean="0"/>
                        <a:t>113</a:t>
                      </a:r>
                      <a:endParaRPr lang="en-US" dirty="0"/>
                    </a:p>
                  </a:txBody>
                  <a:tcPr/>
                </a:tc>
              </a:tr>
              <a:tr h="509511">
                <a:tc>
                  <a:txBody>
                    <a:bodyPr/>
                    <a:lstStyle/>
                    <a:p>
                      <a:r>
                        <a:rPr lang="en-US" dirty="0" smtClean="0"/>
                        <a:t>total</a:t>
                      </a:r>
                      <a:endParaRPr lang="en-US" dirty="0"/>
                    </a:p>
                  </a:txBody>
                  <a:tcPr/>
                </a:tc>
                <a:tc>
                  <a:txBody>
                    <a:bodyPr/>
                    <a:lstStyle/>
                    <a:p>
                      <a:r>
                        <a:rPr lang="en-US" dirty="0" smtClean="0"/>
                        <a:t>141</a:t>
                      </a:r>
                      <a:endParaRPr lang="en-US" dirty="0"/>
                    </a:p>
                  </a:txBody>
                  <a:tcPr/>
                </a:tc>
                <a:tc>
                  <a:txBody>
                    <a:bodyPr/>
                    <a:lstStyle/>
                    <a:p>
                      <a:r>
                        <a:rPr lang="en-US" dirty="0" smtClean="0"/>
                        <a:t>177</a:t>
                      </a:r>
                      <a:endParaRPr lang="en-US" dirty="0"/>
                    </a:p>
                  </a:txBody>
                  <a:tcPr/>
                </a:tc>
                <a:tc>
                  <a:txBody>
                    <a:bodyPr/>
                    <a:lstStyle/>
                    <a:p>
                      <a:r>
                        <a:rPr lang="en-US" dirty="0" smtClean="0"/>
                        <a:t>318</a:t>
                      </a:r>
                      <a:endParaRPr lang="en-US" dirty="0"/>
                    </a:p>
                  </a:txBody>
                  <a:tcPr/>
                </a:tc>
              </a:tr>
            </a:tbl>
          </a:graphicData>
        </a:graphic>
      </p:graphicFrame>
    </p:spTree>
    <p:extLst>
      <p:ext uri="{BB962C8B-B14F-4D97-AF65-F5344CB8AC3E}">
        <p14:creationId xmlns:p14="http://schemas.microsoft.com/office/powerpoint/2010/main" xmlns="" val="36603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 calcmode="lin" valueType="num">
                                      <p:cBhvr additive="base">
                                        <p:cTn id="7" dur="500" fill="hold"/>
                                        <p:tgtEl>
                                          <p:spTgt spid="239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9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9619">
                                            <p:txEl>
                                              <p:pRg st="1" end="1"/>
                                            </p:txEl>
                                          </p:spTgt>
                                        </p:tgtEl>
                                        <p:attrNameLst>
                                          <p:attrName>style.visibility</p:attrName>
                                        </p:attrNameLst>
                                      </p:cBhvr>
                                      <p:to>
                                        <p:strVal val="visible"/>
                                      </p:to>
                                    </p:set>
                                    <p:anim calcmode="lin" valueType="num">
                                      <p:cBhvr additive="base">
                                        <p:cTn id="13" dur="500" fill="hold"/>
                                        <p:tgtEl>
                                          <p:spTgt spid="239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9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9619">
                                            <p:txEl>
                                              <p:pRg st="7" end="7"/>
                                            </p:txEl>
                                          </p:spTgt>
                                        </p:tgtEl>
                                        <p:attrNameLst>
                                          <p:attrName>style.visibility</p:attrName>
                                        </p:attrNameLst>
                                      </p:cBhvr>
                                      <p:to>
                                        <p:strVal val="visible"/>
                                      </p:to>
                                    </p:set>
                                    <p:anim calcmode="lin" valueType="num">
                                      <p:cBhvr additive="base">
                                        <p:cTn id="19" dur="500" fill="hold"/>
                                        <p:tgtEl>
                                          <p:spTgt spid="23961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96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normAutofit fontScale="90000"/>
          </a:bodyPr>
          <a:lstStyle/>
          <a:p>
            <a:pPr lvl="0">
              <a:lnSpc>
                <a:spcPct val="80000"/>
              </a:lnSpc>
              <a:spcBef>
                <a:spcPts val="1000"/>
              </a:spcBef>
              <a:defRPr/>
            </a:pPr>
            <a:r>
              <a:rPr lang="en-US" altLang="en-US" sz="4300" b="1" dirty="0">
                <a:solidFill>
                  <a:srgbClr val="0070C0"/>
                </a:solidFill>
                <a:latin typeface="Calibri"/>
                <a:ea typeface="+mn-ea"/>
                <a:cs typeface="+mn-cs"/>
              </a:rPr>
              <a:t>Complementary Rule</a:t>
            </a:r>
            <a:br>
              <a:rPr lang="en-US" altLang="en-US" sz="4300" b="1" dirty="0">
                <a:solidFill>
                  <a:srgbClr val="0070C0"/>
                </a:solidFill>
                <a:latin typeface="Calibri"/>
                <a:ea typeface="+mn-ea"/>
                <a:cs typeface="+mn-cs"/>
              </a:rPr>
            </a:br>
            <a:endParaRPr lang="en-US" altLang="en-US" u="sng" dirty="0" smtClean="0">
              <a:solidFill>
                <a:srgbClr val="680E23"/>
              </a:solidFill>
            </a:endParaRPr>
          </a:p>
        </p:txBody>
      </p:sp>
      <p:sp>
        <p:nvSpPr>
          <p:cNvPr id="249859" name="Rectangle 3"/>
          <p:cNvSpPr>
            <a:spLocks noGrp="1" noChangeArrowheads="1"/>
          </p:cNvSpPr>
          <p:nvPr>
            <p:ph type="body" sz="half" idx="1"/>
          </p:nvPr>
        </p:nvSpPr>
        <p:spPr>
          <a:xfrm>
            <a:off x="1236370" y="1046844"/>
            <a:ext cx="9968247" cy="5309505"/>
          </a:xfrm>
        </p:spPr>
        <p:txBody>
          <a:bodyPr>
            <a:normAutofit/>
          </a:bodyPr>
          <a:lstStyle/>
          <a:p>
            <a:pPr marL="0" indent="0" algn="l" rtl="0" eaLnBrk="1" hangingPunct="1">
              <a:buNone/>
              <a:defRPr/>
            </a:pPr>
            <a:endParaRPr lang="en-US" altLang="en-US" dirty="0"/>
          </a:p>
          <a:p>
            <a:pPr marL="0" indent="0">
              <a:lnSpc>
                <a:spcPct val="100000"/>
              </a:lnSpc>
              <a:buNone/>
              <a:defRPr/>
            </a:pPr>
            <a:r>
              <a:rPr lang="en-US" altLang="en-US" sz="3300" dirty="0"/>
              <a:t>P(    )= 1 </a:t>
            </a:r>
            <a:r>
              <a:rPr lang="en-US" altLang="en-US" sz="3300" dirty="0">
                <a:latin typeface="Arial" panose="020B0604020202020204" pitchFamily="34" charset="0"/>
              </a:rPr>
              <a:t>–</a:t>
            </a:r>
            <a:r>
              <a:rPr lang="en-US" altLang="en-US" sz="3300" dirty="0"/>
              <a:t> P(A)  </a:t>
            </a:r>
            <a:r>
              <a:rPr lang="en-US" altLang="en-US" dirty="0"/>
              <a:t>where,     = complement event (A and      are mutually exclusive)</a:t>
            </a:r>
          </a:p>
          <a:p>
            <a:pPr marL="0" indent="0">
              <a:lnSpc>
                <a:spcPct val="100000"/>
              </a:lnSpc>
              <a:buNone/>
              <a:defRPr/>
            </a:pPr>
            <a:r>
              <a:rPr lang="en-US" altLang="en-US" dirty="0"/>
              <a:t>Early onset and Late onset are complementary events because the sum equals </a:t>
            </a:r>
            <a:r>
              <a:rPr lang="en-US" altLang="en-US" dirty="0" smtClean="0"/>
              <a:t>1    ……….    [ P (A) + P(    ) = 1] </a:t>
            </a:r>
          </a:p>
          <a:p>
            <a:pPr marL="0" indent="0" algn="l" rtl="0" eaLnBrk="1" hangingPunct="1">
              <a:lnSpc>
                <a:spcPct val="100000"/>
              </a:lnSpc>
              <a:buNone/>
              <a:defRPr/>
            </a:pPr>
            <a:endParaRPr lang="en-US" altLang="en-US" b="1" dirty="0" smtClean="0">
              <a:solidFill>
                <a:srgbClr val="FF0000"/>
              </a:solidFill>
            </a:endParaRPr>
          </a:p>
          <a:p>
            <a:pPr marL="0" indent="0" algn="l" rtl="0" eaLnBrk="1" hangingPunct="1">
              <a:lnSpc>
                <a:spcPct val="100000"/>
              </a:lnSpc>
              <a:buNone/>
              <a:defRPr/>
            </a:pPr>
            <a:r>
              <a:rPr lang="en-US" altLang="en-US" b="1" dirty="0" smtClean="0">
                <a:solidFill>
                  <a:srgbClr val="FF0000"/>
                </a:solidFill>
              </a:rPr>
              <a:t>Example</a:t>
            </a:r>
            <a:r>
              <a:rPr lang="en-US" altLang="en-US" dirty="0" smtClean="0"/>
              <a:t> </a:t>
            </a:r>
          </a:p>
          <a:p>
            <a:pPr marL="0" indent="0" algn="l" rtl="0" eaLnBrk="1" hangingPunct="1">
              <a:lnSpc>
                <a:spcPct val="100000"/>
              </a:lnSpc>
              <a:buNone/>
              <a:defRPr/>
            </a:pPr>
            <a:r>
              <a:rPr lang="en-US" altLang="en-US" dirty="0" smtClean="0"/>
              <a:t>Suppose </a:t>
            </a:r>
            <a:r>
              <a:rPr lang="en-US" altLang="en-US" dirty="0"/>
              <a:t>that of 1200 admission to a general hospital during a certain period of time,750 are private admissions. If we designate these as a set A, then compute P(A) , P(  </a:t>
            </a:r>
            <a:r>
              <a:rPr lang="en-US" altLang="en-US" dirty="0" smtClean="0"/>
              <a:t>  ).</a:t>
            </a:r>
            <a:endParaRPr lang="en-US" altLang="en-US" dirty="0"/>
          </a:p>
          <a:p>
            <a:pPr algn="l" rtl="0" eaLnBrk="1" hangingPunct="1">
              <a:buFont typeface="Wingdings" panose="05000000000000000000" pitchFamily="2" charset="2"/>
              <a:buNone/>
              <a:defRPr/>
            </a:pPr>
            <a:endParaRPr lang="en-US" altLang="en-US" u="sng" dirty="0"/>
          </a:p>
        </p:txBody>
      </p:sp>
      <p:graphicFrame>
        <p:nvGraphicFramePr>
          <p:cNvPr id="249860" name="Object 4"/>
          <p:cNvGraphicFramePr>
            <a:graphicFrameLocks noGrp="1" noChangeAspect="1"/>
          </p:cNvGraphicFramePr>
          <p:nvPr>
            <p:ph sz="half" idx="2"/>
            <p:extLst>
              <p:ext uri="{D42A27DB-BD31-4B8C-83A1-F6EECF244321}">
                <p14:modId xmlns:p14="http://schemas.microsoft.com/office/powerpoint/2010/main" xmlns="" val="2711314025"/>
              </p:ext>
            </p:extLst>
          </p:nvPr>
        </p:nvGraphicFramePr>
        <p:xfrm>
          <a:off x="5027887" y="1669040"/>
          <a:ext cx="303212" cy="404813"/>
        </p:xfrm>
        <a:graphic>
          <a:graphicData uri="http://schemas.openxmlformats.org/presentationml/2006/ole">
            <p:oleObj spid="_x0000_s20858" name="Equation" r:id="rId3" imgW="152268" imgH="203024" progId="Equation.3">
              <p:embed/>
            </p:oleObj>
          </a:graphicData>
        </a:graphic>
      </p:graphicFrame>
      <p:sp>
        <p:nvSpPr>
          <p:cNvPr id="6" name="Footer Placeholder 5"/>
          <p:cNvSpPr>
            <a:spLocks noGrp="1"/>
          </p:cNvSpPr>
          <p:nvPr>
            <p:ph type="ftr" sz="quarter" idx="11"/>
          </p:nvPr>
        </p:nvSpPr>
        <p:spPr/>
        <p:txBody>
          <a:bodyPr/>
          <a:lstStyle/>
          <a:p>
            <a:pPr>
              <a:defRPr/>
            </a:pPr>
            <a:r>
              <a:rPr lang="ar-SA" altLang="en-US"/>
              <a:t>Text Book  :   Basic Concepts and Methodology for the Health Sciences </a:t>
            </a:r>
            <a:endParaRPr lang="en-US" altLang="en-US"/>
          </a:p>
        </p:txBody>
      </p:sp>
      <p:sp>
        <p:nvSpPr>
          <p:cNvPr id="7" name="Slide Number Placeholder 6"/>
          <p:cNvSpPr>
            <a:spLocks noGrp="1"/>
          </p:cNvSpPr>
          <p:nvPr>
            <p:ph type="sldNum" sz="quarter" idx="12"/>
          </p:nvPr>
        </p:nvSpPr>
        <p:spPr/>
        <p:txBody>
          <a:bodyPr/>
          <a:lstStyle/>
          <a:p>
            <a:pPr>
              <a:defRPr/>
            </a:pPr>
            <a:fld id="{2B7069C2-D35F-48A7-B2B7-3040F5963931}" type="slidenum">
              <a:rPr lang="ar-SA" altLang="en-US"/>
              <a:pPr>
                <a:defRPr/>
              </a:pPr>
              <a:t>31</a:t>
            </a:fld>
            <a:endParaRPr lang="en-US" altLang="en-US"/>
          </a:p>
        </p:txBody>
      </p:sp>
      <p:graphicFrame>
        <p:nvGraphicFramePr>
          <p:cNvPr id="8" name="Object 4"/>
          <p:cNvGraphicFramePr>
            <a:graphicFrameLocks noChangeAspect="1"/>
          </p:cNvGraphicFramePr>
          <p:nvPr>
            <p:extLst>
              <p:ext uri="{D42A27DB-BD31-4B8C-83A1-F6EECF244321}">
                <p14:modId xmlns:p14="http://schemas.microsoft.com/office/powerpoint/2010/main" xmlns="" val="3446644421"/>
              </p:ext>
            </p:extLst>
          </p:nvPr>
        </p:nvGraphicFramePr>
        <p:xfrm>
          <a:off x="1707368" y="1669041"/>
          <a:ext cx="303212" cy="404813"/>
        </p:xfrm>
        <a:graphic>
          <a:graphicData uri="http://schemas.openxmlformats.org/presentationml/2006/ole">
            <p:oleObj spid="_x0000_s20859" name="Equation" r:id="rId4" imgW="152280" imgH="203040" progId="Equation.3">
              <p:embed/>
            </p:oleObj>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xmlns="" val="1030425924"/>
              </p:ext>
            </p:extLst>
          </p:nvPr>
        </p:nvGraphicFramePr>
        <p:xfrm>
          <a:off x="9534380" y="1669040"/>
          <a:ext cx="303212" cy="404813"/>
        </p:xfrm>
        <a:graphic>
          <a:graphicData uri="http://schemas.openxmlformats.org/presentationml/2006/ole">
            <p:oleObj spid="_x0000_s20860" name="Equation" r:id="rId5" imgW="152280" imgH="203040" progId="Equation.3">
              <p:embed/>
            </p:oleObj>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xmlns="" val="216880233"/>
              </p:ext>
            </p:extLst>
          </p:nvPr>
        </p:nvGraphicFramePr>
        <p:xfrm>
          <a:off x="6977322" y="5576540"/>
          <a:ext cx="389394" cy="519873"/>
        </p:xfrm>
        <a:graphic>
          <a:graphicData uri="http://schemas.openxmlformats.org/presentationml/2006/ole">
            <p:oleObj spid="_x0000_s20861" name="Equation" r:id="rId6" imgW="152280" imgH="203040" progId="Equation.3">
              <p:embed/>
            </p:oleObj>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xmlns="" val="3925438820"/>
              </p:ext>
            </p:extLst>
          </p:nvPr>
        </p:nvGraphicFramePr>
        <p:xfrm>
          <a:off x="6220494" y="3134385"/>
          <a:ext cx="303212" cy="404813"/>
        </p:xfrm>
        <a:graphic>
          <a:graphicData uri="http://schemas.openxmlformats.org/presentationml/2006/ole">
            <p:oleObj spid="_x0000_s20862" name="Equation" r:id="rId7" imgW="152280" imgH="203040" progId="Equation.3">
              <p:embed/>
            </p:oleObj>
          </a:graphicData>
        </a:graphic>
      </p:graphicFrame>
    </p:spTree>
    <p:extLst>
      <p:ext uri="{BB962C8B-B14F-4D97-AF65-F5344CB8AC3E}">
        <p14:creationId xmlns:p14="http://schemas.microsoft.com/office/powerpoint/2010/main" xmlns="" val="631090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 calcmode="lin" valueType="num">
                                      <p:cBhvr additive="base">
                                        <p:cTn id="7" dur="500" fill="hold"/>
                                        <p:tgtEl>
                                          <p:spTgt spid="249858"/>
                                        </p:tgtEl>
                                        <p:attrNameLst>
                                          <p:attrName>ppt_x</p:attrName>
                                        </p:attrNameLst>
                                      </p:cBhvr>
                                      <p:tavLst>
                                        <p:tav tm="0">
                                          <p:val>
                                            <p:strVal val="#ppt_x"/>
                                          </p:val>
                                        </p:tav>
                                        <p:tav tm="100000">
                                          <p:val>
                                            <p:strVal val="#ppt_x"/>
                                          </p:val>
                                        </p:tav>
                                      </p:tavLst>
                                    </p:anim>
                                    <p:anim calcmode="lin" valueType="num">
                                      <p:cBhvr additive="base">
                                        <p:cTn id="8" dur="500" fill="hold"/>
                                        <p:tgtEl>
                                          <p:spTgt spid="2498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9859">
                                            <p:txEl>
                                              <p:pRg st="4" end="4"/>
                                            </p:txEl>
                                          </p:spTgt>
                                        </p:tgtEl>
                                        <p:attrNameLst>
                                          <p:attrName>style.visibility</p:attrName>
                                        </p:attrNameLst>
                                      </p:cBhvr>
                                      <p:to>
                                        <p:strVal val="visible"/>
                                      </p:to>
                                    </p:set>
                                    <p:anim calcmode="lin" valueType="num">
                                      <p:cBhvr additive="base">
                                        <p:cTn id="13" dur="500" fill="hold"/>
                                        <p:tgtEl>
                                          <p:spTgt spid="24985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98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9859">
                                            <p:txEl>
                                              <p:pRg st="5" end="5"/>
                                            </p:txEl>
                                          </p:spTgt>
                                        </p:tgtEl>
                                        <p:attrNameLst>
                                          <p:attrName>style.visibility</p:attrName>
                                        </p:attrNameLst>
                                      </p:cBhvr>
                                      <p:to>
                                        <p:strVal val="visible"/>
                                      </p:to>
                                    </p:set>
                                    <p:anim calcmode="lin" valueType="num">
                                      <p:cBhvr additive="base">
                                        <p:cTn id="19" dur="500" fill="hold"/>
                                        <p:tgtEl>
                                          <p:spTgt spid="24985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98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9859">
                                            <p:txEl>
                                              <p:pRg st="1" end="1"/>
                                            </p:txEl>
                                          </p:spTgt>
                                        </p:tgtEl>
                                        <p:attrNameLst>
                                          <p:attrName>style.visibility</p:attrName>
                                        </p:attrNameLst>
                                      </p:cBhvr>
                                      <p:to>
                                        <p:strVal val="visible"/>
                                      </p:to>
                                    </p:set>
                                    <p:anim calcmode="lin" valueType="num">
                                      <p:cBhvr additive="base">
                                        <p:cTn id="25" dur="500" fill="hold"/>
                                        <p:tgtEl>
                                          <p:spTgt spid="24985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9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9859">
                                            <p:txEl>
                                              <p:pRg st="2" end="2"/>
                                            </p:txEl>
                                          </p:spTgt>
                                        </p:tgtEl>
                                        <p:attrNameLst>
                                          <p:attrName>style.visibility</p:attrName>
                                        </p:attrNameLst>
                                      </p:cBhvr>
                                      <p:to>
                                        <p:strVal val="visible"/>
                                      </p:to>
                                    </p:set>
                                    <p:anim calcmode="lin" valueType="num">
                                      <p:cBhvr additive="base">
                                        <p:cTn id="31" dur="500" fill="hold"/>
                                        <p:tgtEl>
                                          <p:spTgt spid="24985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9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9860"/>
                                        </p:tgtEl>
                                        <p:attrNameLst>
                                          <p:attrName>style.visibility</p:attrName>
                                        </p:attrNameLst>
                                      </p:cBhvr>
                                      <p:to>
                                        <p:strVal val="visible"/>
                                      </p:to>
                                    </p:set>
                                    <p:anim calcmode="lin" valueType="num">
                                      <p:cBhvr additive="base">
                                        <p:cTn id="37" dur="500" fill="hold"/>
                                        <p:tgtEl>
                                          <p:spTgt spid="249860"/>
                                        </p:tgtEl>
                                        <p:attrNameLst>
                                          <p:attrName>ppt_x</p:attrName>
                                        </p:attrNameLst>
                                      </p:cBhvr>
                                      <p:tavLst>
                                        <p:tav tm="0">
                                          <p:val>
                                            <p:strVal val="#ppt_x"/>
                                          </p:val>
                                        </p:tav>
                                        <p:tav tm="100000">
                                          <p:val>
                                            <p:strVal val="#ppt_x"/>
                                          </p:val>
                                        </p:tav>
                                      </p:tavLst>
                                    </p:anim>
                                    <p:anim calcmode="lin" valueType="num">
                                      <p:cBhvr additive="base">
                                        <p:cTn id="38" dur="500" fill="hold"/>
                                        <p:tgtEl>
                                          <p:spTgt spid="24986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5127" y="365760"/>
            <a:ext cx="10515600" cy="793339"/>
          </a:xfrm>
        </p:spPr>
        <p:txBody>
          <a:bodyPr/>
          <a:lstStyle/>
          <a:p>
            <a:r>
              <a:rPr lang="en-US" altLang="en-US" b="1" dirty="0">
                <a:solidFill>
                  <a:srgbClr val="0070C0"/>
                </a:solidFill>
                <a:latin typeface="Calibri"/>
              </a:rPr>
              <a:t>Complementary </a:t>
            </a:r>
            <a:r>
              <a:rPr lang="en-US" altLang="en-US" b="1" dirty="0" smtClean="0">
                <a:solidFill>
                  <a:srgbClr val="0070C0"/>
                </a:solidFill>
                <a:latin typeface="Calibri"/>
              </a:rPr>
              <a:t>Events</a:t>
            </a:r>
            <a:endParaRPr lang="en-US" dirty="0"/>
          </a:p>
        </p:txBody>
      </p:sp>
      <p:sp>
        <p:nvSpPr>
          <p:cNvPr id="6" name="Content Placeholder 5"/>
          <p:cNvSpPr>
            <a:spLocks noGrp="1"/>
          </p:cNvSpPr>
          <p:nvPr>
            <p:ph idx="1"/>
          </p:nvPr>
        </p:nvSpPr>
        <p:spPr>
          <a:xfrm>
            <a:off x="845127" y="1352282"/>
            <a:ext cx="10515600" cy="5164428"/>
          </a:xfrm>
        </p:spPr>
        <p:txBody>
          <a:bodyPr/>
          <a:lstStyle/>
          <a:p>
            <a:pPr marL="0" indent="0">
              <a:buNone/>
            </a:pPr>
            <a:r>
              <a:rPr lang="en-US" dirty="0" smtClean="0">
                <a:solidFill>
                  <a:srgbClr val="FF0000"/>
                </a:solidFill>
              </a:rPr>
              <a:t>Solution: </a:t>
            </a:r>
          </a:p>
          <a:p>
            <a:pPr marL="0" indent="0">
              <a:buNone/>
            </a:pPr>
            <a:r>
              <a:rPr lang="en-US" altLang="en-US" dirty="0" smtClean="0"/>
              <a:t>If </a:t>
            </a:r>
            <a:r>
              <a:rPr lang="en-US" altLang="en-US" dirty="0"/>
              <a:t>we designate </a:t>
            </a:r>
            <a:r>
              <a:rPr lang="en-US" altLang="en-US" dirty="0" smtClean="0"/>
              <a:t>the 750 </a:t>
            </a:r>
            <a:r>
              <a:rPr lang="en-US" altLang="en-US" dirty="0"/>
              <a:t>as a set A, </a:t>
            </a:r>
            <a:r>
              <a:rPr lang="en-US" altLang="en-US" dirty="0" smtClean="0"/>
              <a:t>then      </a:t>
            </a:r>
          </a:p>
          <a:p>
            <a:pPr marL="0" indent="0">
              <a:buNone/>
            </a:pPr>
            <a:r>
              <a:rPr lang="en-US" altLang="en-US" dirty="0"/>
              <a:t> </a:t>
            </a:r>
            <a:r>
              <a:rPr lang="en-US" altLang="en-US" dirty="0" smtClean="0"/>
              <a:t>      = 1200 – 750 = 450. </a:t>
            </a:r>
            <a:endParaRPr lang="en-US" dirty="0" smtClean="0">
              <a:solidFill>
                <a:srgbClr val="FF0000"/>
              </a:solidFill>
            </a:endParaRPr>
          </a:p>
          <a:p>
            <a:pPr marL="0" indent="0">
              <a:buNone/>
            </a:pPr>
            <a:r>
              <a:rPr lang="en-US" dirty="0" smtClean="0"/>
              <a:t>P (A) = 750 / 1200 = 0.625</a:t>
            </a:r>
            <a:endParaRPr lang="en-US" dirty="0"/>
          </a:p>
          <a:p>
            <a:pPr marL="0" indent="0">
              <a:buNone/>
            </a:pPr>
            <a:r>
              <a:rPr lang="en-US" dirty="0" smtClean="0"/>
              <a:t>P(    ) = 450 / 1200 = 0.375</a:t>
            </a:r>
          </a:p>
          <a:p>
            <a:pPr marL="0" indent="0">
              <a:buNone/>
            </a:pPr>
            <a:endParaRPr lang="en-US" dirty="0"/>
          </a:p>
          <a:p>
            <a:pPr marL="0" lvl="0" indent="0">
              <a:buNone/>
            </a:pPr>
            <a:r>
              <a:rPr lang="en-US" dirty="0" smtClean="0"/>
              <a:t>Also see that: </a:t>
            </a:r>
            <a:r>
              <a:rPr lang="en-US" dirty="0">
                <a:solidFill>
                  <a:prstClr val="black"/>
                </a:solidFill>
              </a:rPr>
              <a:t>P(    ) = </a:t>
            </a:r>
            <a:r>
              <a:rPr lang="en-US" dirty="0" smtClean="0">
                <a:solidFill>
                  <a:prstClr val="black"/>
                </a:solidFill>
              </a:rPr>
              <a:t>1 – P ( A) = </a:t>
            </a:r>
            <a:r>
              <a:rPr lang="en-US" dirty="0">
                <a:solidFill>
                  <a:prstClr val="black"/>
                </a:solidFill>
              </a:rPr>
              <a:t>0.375</a:t>
            </a:r>
          </a:p>
          <a:p>
            <a:pPr marL="0" indent="0">
              <a:buNone/>
            </a:pPr>
            <a:r>
              <a:rPr lang="en-US" dirty="0" smtClean="0"/>
              <a:t>                          0.375 = 1 -  0.625</a:t>
            </a:r>
          </a:p>
          <a:p>
            <a:pPr marL="0" indent="0">
              <a:buNone/>
            </a:pPr>
            <a:r>
              <a:rPr lang="en-US" dirty="0"/>
              <a:t> </a:t>
            </a:r>
            <a:r>
              <a:rPr lang="en-US" dirty="0" smtClean="0"/>
              <a:t>                         0.375 = 0.375</a:t>
            </a:r>
          </a:p>
        </p:txBody>
      </p:sp>
      <p:graphicFrame>
        <p:nvGraphicFramePr>
          <p:cNvPr id="7" name="Object 4"/>
          <p:cNvGraphicFramePr>
            <a:graphicFrameLocks noChangeAspect="1"/>
          </p:cNvGraphicFramePr>
          <p:nvPr>
            <p:extLst>
              <p:ext uri="{D42A27DB-BD31-4B8C-83A1-F6EECF244321}">
                <p14:modId xmlns:p14="http://schemas.microsoft.com/office/powerpoint/2010/main" xmlns="" val="2729587076"/>
              </p:ext>
            </p:extLst>
          </p:nvPr>
        </p:nvGraphicFramePr>
        <p:xfrm>
          <a:off x="1280678" y="3382098"/>
          <a:ext cx="303212" cy="404813"/>
        </p:xfrm>
        <a:graphic>
          <a:graphicData uri="http://schemas.openxmlformats.org/presentationml/2006/ole">
            <p:oleObj spid="_x0000_s24764" name="Equation" r:id="rId3" imgW="152280" imgH="203040" progId="Equation.3">
              <p:embed/>
            </p:oleObj>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xmlns="" val="2396743984"/>
              </p:ext>
            </p:extLst>
          </p:nvPr>
        </p:nvGraphicFramePr>
        <p:xfrm>
          <a:off x="1094270" y="2264599"/>
          <a:ext cx="372817" cy="497741"/>
        </p:xfrm>
        <a:graphic>
          <a:graphicData uri="http://schemas.openxmlformats.org/presentationml/2006/ole">
            <p:oleObj spid="_x0000_s24765" name="Equation" r:id="rId4" imgW="152280" imgH="203040" progId="Equation.3">
              <p:embed/>
            </p:oleObj>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xmlns="" val="3929843695"/>
              </p:ext>
            </p:extLst>
          </p:nvPr>
        </p:nvGraphicFramePr>
        <p:xfrm>
          <a:off x="3274757" y="4436019"/>
          <a:ext cx="303212" cy="404813"/>
        </p:xfrm>
        <a:graphic>
          <a:graphicData uri="http://schemas.openxmlformats.org/presentationml/2006/ole">
            <p:oleObj spid="_x0000_s24766" name="Equation" r:id="rId5" imgW="152280" imgH="203040" progId="Equation.3">
              <p:embed/>
            </p:oleObj>
          </a:graphicData>
        </a:graphic>
      </p:graphicFrame>
    </p:spTree>
    <p:extLst>
      <p:ext uri="{BB962C8B-B14F-4D97-AF65-F5344CB8AC3E}">
        <p14:creationId xmlns:p14="http://schemas.microsoft.com/office/powerpoint/2010/main" xmlns="" val="143552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98" y="119017"/>
            <a:ext cx="10515600" cy="1100183"/>
          </a:xfrm>
        </p:spPr>
        <p:txBody>
          <a:bodyPr/>
          <a:lstStyle/>
          <a:p>
            <a:r>
              <a:rPr lang="en-US" b="1" dirty="0" smtClean="0">
                <a:solidFill>
                  <a:srgbClr val="0070C0"/>
                </a:solidFill>
                <a:latin typeface="Arial" panose="020B0604020202020204" pitchFamily="34" charset="0"/>
                <a:cs typeface="Arial" panose="020B0604020202020204" pitchFamily="34" charset="0"/>
              </a:rPr>
              <a:t>Summary of some Probability Rules</a:t>
            </a:r>
            <a:endParaRPr lang="en-US"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1298" y="1335314"/>
            <a:ext cx="10849429" cy="4844823"/>
          </a:xfrm>
        </p:spPr>
        <p:txBody>
          <a:bodyPr>
            <a:normAutofit/>
          </a:bodyPr>
          <a:lstStyle/>
          <a:p>
            <a:pPr>
              <a:lnSpc>
                <a:spcPct val="150000"/>
              </a:lnSpc>
              <a:buFont typeface="Wingdings" panose="05000000000000000000" pitchFamily="2" charset="2"/>
              <a:buChar char="§"/>
            </a:pPr>
            <a:r>
              <a:rPr lang="en-US" sz="3200" dirty="0" smtClean="0"/>
              <a:t> P ( A or B)= P ( A ) + P ( B ) – P (A and B).</a:t>
            </a:r>
          </a:p>
          <a:p>
            <a:pPr>
              <a:lnSpc>
                <a:spcPct val="150000"/>
              </a:lnSpc>
              <a:buFont typeface="Wingdings" panose="05000000000000000000" pitchFamily="2" charset="2"/>
              <a:buChar char="§"/>
            </a:pPr>
            <a:r>
              <a:rPr lang="en-US" sz="3200" dirty="0"/>
              <a:t>P ( A or B)= P ( A ) + P ( B </a:t>
            </a:r>
            <a:r>
              <a:rPr lang="en-US" sz="3200" dirty="0" smtClean="0"/>
              <a:t>) if A and B are mutually exclusive. </a:t>
            </a:r>
          </a:p>
          <a:p>
            <a:pPr>
              <a:lnSpc>
                <a:spcPct val="150000"/>
              </a:lnSpc>
              <a:buFont typeface="Wingdings" panose="05000000000000000000" pitchFamily="2" charset="2"/>
              <a:buChar char="§"/>
            </a:pPr>
            <a:r>
              <a:rPr lang="en-US" sz="3200" dirty="0"/>
              <a:t>P ( A </a:t>
            </a:r>
            <a:r>
              <a:rPr lang="en-US" sz="3200" dirty="0" smtClean="0"/>
              <a:t>and </a:t>
            </a:r>
            <a:r>
              <a:rPr lang="en-US" sz="3200" dirty="0"/>
              <a:t>B)= P ( A ) </a:t>
            </a:r>
            <a:r>
              <a:rPr lang="en-US" sz="3200" dirty="0" smtClean="0"/>
              <a:t>. </a:t>
            </a:r>
            <a:r>
              <a:rPr lang="en-US" sz="3200" dirty="0"/>
              <a:t>P ( B </a:t>
            </a:r>
            <a:r>
              <a:rPr lang="en-US" sz="3200" dirty="0" smtClean="0"/>
              <a:t>\ A).</a:t>
            </a:r>
          </a:p>
          <a:p>
            <a:pPr>
              <a:lnSpc>
                <a:spcPct val="150000"/>
              </a:lnSpc>
              <a:buFont typeface="Wingdings" panose="05000000000000000000" pitchFamily="2" charset="2"/>
              <a:buChar char="§"/>
            </a:pPr>
            <a:r>
              <a:rPr lang="en-US" sz="3200" dirty="0"/>
              <a:t>P ( A </a:t>
            </a:r>
            <a:r>
              <a:rPr lang="en-US" sz="3200" dirty="0" smtClean="0"/>
              <a:t>and </a:t>
            </a:r>
            <a:r>
              <a:rPr lang="en-US" sz="3200" dirty="0"/>
              <a:t>B)= P ( A ) </a:t>
            </a:r>
            <a:r>
              <a:rPr lang="en-US" sz="3200" dirty="0" smtClean="0"/>
              <a:t>. </a:t>
            </a:r>
            <a:r>
              <a:rPr lang="en-US" sz="3200" dirty="0"/>
              <a:t>P ( B </a:t>
            </a:r>
            <a:r>
              <a:rPr lang="en-US" sz="3200" dirty="0" smtClean="0"/>
              <a:t>) if A and B are independent.</a:t>
            </a:r>
          </a:p>
          <a:p>
            <a:pPr>
              <a:lnSpc>
                <a:spcPct val="150000"/>
              </a:lnSpc>
              <a:buFont typeface="Wingdings" panose="05000000000000000000" pitchFamily="2" charset="2"/>
              <a:buChar char="§"/>
            </a:pPr>
            <a:endParaRPr lang="en-US" sz="3200" dirty="0"/>
          </a:p>
        </p:txBody>
      </p:sp>
    </p:spTree>
    <p:extLst>
      <p:ext uri="{BB962C8B-B14F-4D97-AF65-F5344CB8AC3E}">
        <p14:creationId xmlns:p14="http://schemas.microsoft.com/office/powerpoint/2010/main" xmlns="" val="1172885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096" y="133940"/>
            <a:ext cx="10990558" cy="1325562"/>
          </a:xfrm>
        </p:spPr>
        <p:txBody>
          <a:bodyPr>
            <a:normAutofit fontScale="90000"/>
          </a:bodyPr>
          <a:lstStyle/>
          <a:p>
            <a:r>
              <a:rPr lang="en-US" b="1" dirty="0" err="1" smtClean="0">
                <a:solidFill>
                  <a:srgbClr val="0070C0"/>
                </a:solidFill>
                <a:latin typeface="Arial" panose="020B0604020202020204" pitchFamily="34" charset="0"/>
                <a:cs typeface="Arial" panose="020B0604020202020204" pitchFamily="34" charset="0"/>
              </a:rPr>
              <a:t>Baye’s</a:t>
            </a:r>
            <a:r>
              <a:rPr lang="en-US" b="1" dirty="0" smtClean="0">
                <a:solidFill>
                  <a:srgbClr val="0070C0"/>
                </a:solidFill>
                <a:latin typeface="Arial" panose="020B0604020202020204" pitchFamily="34" charset="0"/>
                <a:cs typeface="Arial" panose="020B0604020202020204" pitchFamily="34" charset="0"/>
              </a:rPr>
              <a:t> Theorem </a:t>
            </a:r>
            <a:br>
              <a:rPr lang="en-US" b="1" dirty="0" smtClean="0">
                <a:solidFill>
                  <a:srgbClr val="0070C0"/>
                </a:solidFill>
                <a:latin typeface="Arial" panose="020B0604020202020204" pitchFamily="34" charset="0"/>
                <a:cs typeface="Arial" panose="020B0604020202020204" pitchFamily="34" charset="0"/>
              </a:rPr>
            </a:br>
            <a:r>
              <a:rPr lang="en-US" b="1" dirty="0" smtClean="0">
                <a:solidFill>
                  <a:srgbClr val="0070C0"/>
                </a:solidFill>
                <a:latin typeface="Arial" panose="020B0604020202020204" pitchFamily="34" charset="0"/>
                <a:cs typeface="Arial" panose="020B0604020202020204" pitchFamily="34" charset="0"/>
              </a:rPr>
              <a:t>Screening Tests, Sensitivity, and Specificity</a:t>
            </a:r>
            <a:endParaRPr lang="en-US"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9574" y="1700011"/>
            <a:ext cx="10753079" cy="5157989"/>
          </a:xfrm>
        </p:spPr>
        <p:txBody>
          <a:bodyPr>
            <a:normAutofit fontScale="92500"/>
          </a:bodyPr>
          <a:lstStyle/>
          <a:p>
            <a:pPr marL="0" indent="0">
              <a:lnSpc>
                <a:spcPct val="100000"/>
              </a:lnSpc>
              <a:buNone/>
            </a:pPr>
            <a:r>
              <a:rPr lang="en-US" sz="3200" dirty="0" smtClean="0"/>
              <a:t>Probability laws and concepts are widely applied in health sciences specially for the evaluation of screening tests and diagnostic criteria.</a:t>
            </a:r>
          </a:p>
          <a:p>
            <a:pPr marL="0" indent="0">
              <a:lnSpc>
                <a:spcPct val="100000"/>
              </a:lnSpc>
              <a:buNone/>
            </a:pPr>
            <a:r>
              <a:rPr lang="en-US" sz="3200" dirty="0" smtClean="0"/>
              <a:t>How can we </a:t>
            </a:r>
            <a:r>
              <a:rPr lang="en-US" sz="3200" dirty="0"/>
              <a:t>e</a:t>
            </a:r>
            <a:r>
              <a:rPr lang="en-US" sz="3200" dirty="0" smtClean="0"/>
              <a:t>nhance the ability to correctly predict the presence or absence of a particular disease from knowledge of test results (positive or negative) and/ or from the status of presenting symptoms (present of absent)</a:t>
            </a:r>
          </a:p>
          <a:p>
            <a:pPr>
              <a:buFont typeface="Wingdings" panose="05000000000000000000" pitchFamily="2" charset="2"/>
              <a:buChar char="ü"/>
            </a:pPr>
            <a:r>
              <a:rPr lang="en-US" sz="3200" dirty="0" smtClean="0"/>
              <a:t> </a:t>
            </a:r>
            <a:r>
              <a:rPr lang="en-US" dirty="0" smtClean="0"/>
              <a:t>What is the likelihood of a positive or negative result?</a:t>
            </a:r>
          </a:p>
          <a:p>
            <a:pPr>
              <a:buFont typeface="Wingdings" panose="05000000000000000000" pitchFamily="2" charset="2"/>
              <a:buChar char="ü"/>
            </a:pPr>
            <a:r>
              <a:rPr lang="en-US" dirty="0"/>
              <a:t> </a:t>
            </a:r>
            <a:r>
              <a:rPr lang="en-US" dirty="0" smtClean="0"/>
              <a:t>What is the likelihood of the presence or absence of a particular symptom with or without a particular disease</a:t>
            </a:r>
            <a:r>
              <a:rPr lang="en-US" sz="3200" dirty="0" smtClean="0"/>
              <a:t>?</a:t>
            </a:r>
          </a:p>
          <a:p>
            <a:pPr marL="0" indent="0">
              <a:buNone/>
            </a:pPr>
            <a:r>
              <a:rPr lang="en-US" sz="3000" dirty="0"/>
              <a:t>In screening tests we must be aware that the result is not always right.</a:t>
            </a:r>
          </a:p>
          <a:p>
            <a:pPr marL="0" indent="0">
              <a:buNone/>
            </a:pPr>
            <a:endParaRPr lang="en-US" dirty="0" smtClean="0"/>
          </a:p>
        </p:txBody>
      </p:sp>
    </p:spTree>
    <p:extLst>
      <p:ext uri="{BB962C8B-B14F-4D97-AF65-F5344CB8AC3E}">
        <p14:creationId xmlns:p14="http://schemas.microsoft.com/office/powerpoint/2010/main" xmlns="" val="2251288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67424" y="540254"/>
            <a:ext cx="11596001" cy="5989335"/>
          </a:xfrm>
          <a:prstGeom prst="rect">
            <a:avLst/>
          </a:prstGeom>
        </p:spPr>
      </p:pic>
    </p:spTree>
    <p:extLst>
      <p:ext uri="{BB962C8B-B14F-4D97-AF65-F5344CB8AC3E}">
        <p14:creationId xmlns:p14="http://schemas.microsoft.com/office/powerpoint/2010/main" xmlns="" val="4146362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59" y="301366"/>
            <a:ext cx="11170862" cy="741824"/>
          </a:xfrm>
        </p:spPr>
        <p:txBody>
          <a:bodyPr>
            <a:normAutofit fontScale="90000"/>
          </a:bodyPr>
          <a:lstStyle/>
          <a:p>
            <a:r>
              <a:rPr lang="en-US" sz="3200" b="1" dirty="0" err="1" smtClean="0">
                <a:solidFill>
                  <a:srgbClr val="0070C0"/>
                </a:solidFill>
                <a:latin typeface="Arial" panose="020B0604020202020204" pitchFamily="34" charset="0"/>
                <a:cs typeface="Arial" panose="020B0604020202020204" pitchFamily="34" charset="0"/>
              </a:rPr>
              <a:t>Baye’s</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theoremScreening</a:t>
            </a:r>
            <a:r>
              <a:rPr lang="en-US" sz="3200" b="1" dirty="0" smtClean="0">
                <a:solidFill>
                  <a:srgbClr val="0070C0"/>
                </a:solidFill>
                <a:latin typeface="Arial" panose="020B0604020202020204" pitchFamily="34" charset="0"/>
                <a:cs typeface="Arial" panose="020B0604020202020204" pitchFamily="34" charset="0"/>
              </a:rPr>
              <a:t> tests, Sensitivity and Specificity </a:t>
            </a:r>
            <a:endParaRPr lang="en-US"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88641" y="1043190"/>
            <a:ext cx="10882649" cy="5814810"/>
          </a:xfrm>
        </p:spPr>
        <p:txBody>
          <a:bodyPr>
            <a:normAutofit fontScale="25000" lnSpcReduction="20000"/>
          </a:bodyPr>
          <a:lstStyle/>
          <a:p>
            <a:pPr marL="0" indent="0">
              <a:buNone/>
            </a:pPr>
            <a:endParaRPr lang="en-US" sz="12800" dirty="0" smtClean="0">
              <a:solidFill>
                <a:srgbClr val="FF0000"/>
              </a:solidFill>
            </a:endParaRPr>
          </a:p>
          <a:p>
            <a:pPr marL="0" indent="0">
              <a:buNone/>
            </a:pPr>
            <a:r>
              <a:rPr lang="en-US" sz="12800" dirty="0" smtClean="0">
                <a:solidFill>
                  <a:srgbClr val="FF0000"/>
                </a:solidFill>
              </a:rPr>
              <a:t>Prevalence Rate </a:t>
            </a:r>
            <a:r>
              <a:rPr lang="en-US" sz="12800" dirty="0" smtClean="0"/>
              <a:t>= (a + c )/ N</a:t>
            </a:r>
          </a:p>
          <a:p>
            <a:pPr marL="0" indent="0">
              <a:buNone/>
            </a:pPr>
            <a:r>
              <a:rPr lang="en-US" sz="12800" dirty="0" smtClean="0">
                <a:solidFill>
                  <a:srgbClr val="FF0000"/>
                </a:solidFill>
              </a:rPr>
              <a:t>A False Positive </a:t>
            </a:r>
            <a:r>
              <a:rPr lang="en-US" sz="12800" dirty="0" smtClean="0"/>
              <a:t>results when a test indicates a positive status when the true status is negative</a:t>
            </a:r>
          </a:p>
          <a:p>
            <a:pPr marL="0" indent="0">
              <a:buNone/>
            </a:pPr>
            <a:endParaRPr lang="en-US" sz="3200" dirty="0" smtClean="0"/>
          </a:p>
          <a:p>
            <a:pPr marL="0" indent="0">
              <a:buNone/>
            </a:pPr>
            <a:r>
              <a:rPr lang="en-US" sz="12800" dirty="0" smtClean="0">
                <a:solidFill>
                  <a:srgbClr val="FF0000"/>
                </a:solidFill>
              </a:rPr>
              <a:t>A False Negative </a:t>
            </a:r>
            <a:r>
              <a:rPr lang="en-US" sz="12800" dirty="0" smtClean="0"/>
              <a:t>results when a test indicates a negative status when the true status is positive.</a:t>
            </a:r>
          </a:p>
          <a:p>
            <a:pPr>
              <a:spcBef>
                <a:spcPct val="0"/>
              </a:spcBef>
              <a:buNone/>
            </a:pPr>
            <a:endParaRPr lang="en-US" altLang="en-US" sz="4800" dirty="0">
              <a:solidFill>
                <a:srgbClr val="680E23"/>
              </a:solidFill>
              <a:latin typeface="Franklin Gothic Book" panose="020B0503020102020204" pitchFamily="34" charset="0"/>
            </a:endParaRPr>
          </a:p>
          <a:p>
            <a:pPr>
              <a:lnSpc>
                <a:spcPct val="120000"/>
              </a:lnSpc>
              <a:spcBef>
                <a:spcPct val="0"/>
              </a:spcBef>
              <a:buNone/>
            </a:pPr>
            <a:r>
              <a:rPr lang="en-US" altLang="en-US" sz="11200" b="1" dirty="0">
                <a:solidFill>
                  <a:srgbClr val="FF0000"/>
                </a:solidFill>
                <a:latin typeface="Franklin Gothic Book" panose="020B0503020102020204" pitchFamily="34" charset="0"/>
              </a:rPr>
              <a:t>The sensitivity of the </a:t>
            </a:r>
            <a:r>
              <a:rPr lang="en-US" altLang="en-US" sz="11200" b="1" dirty="0" smtClean="0">
                <a:solidFill>
                  <a:srgbClr val="FF0000"/>
                </a:solidFill>
                <a:latin typeface="Franklin Gothic Book" panose="020B0503020102020204" pitchFamily="34" charset="0"/>
              </a:rPr>
              <a:t>test (or symptom) </a:t>
            </a:r>
            <a:r>
              <a:rPr lang="en-US" altLang="en-US" sz="11200" b="1" dirty="0" smtClean="0">
                <a:latin typeface="Franklin Gothic Book" panose="020B0503020102020204" pitchFamily="34" charset="0"/>
              </a:rPr>
              <a:t>is</a:t>
            </a:r>
            <a:r>
              <a:rPr lang="en-US" altLang="en-US" sz="11200" b="1" dirty="0" smtClean="0">
                <a:solidFill>
                  <a:srgbClr val="FF0000"/>
                </a:solidFill>
                <a:latin typeface="Franklin Gothic Book" panose="020B0503020102020204" pitchFamily="34" charset="0"/>
              </a:rPr>
              <a:t> </a:t>
            </a:r>
            <a:r>
              <a:rPr lang="en-US" altLang="en-US" sz="11200" dirty="0" smtClean="0">
                <a:latin typeface="Franklin Gothic Book" panose="020B0503020102020204" pitchFamily="34" charset="0"/>
              </a:rPr>
              <a:t>the </a:t>
            </a:r>
            <a:r>
              <a:rPr lang="en-US" altLang="en-US" sz="11200" dirty="0">
                <a:latin typeface="Franklin Gothic Book" panose="020B0503020102020204" pitchFamily="34" charset="0"/>
              </a:rPr>
              <a:t>probability of </a:t>
            </a:r>
            <a:r>
              <a:rPr lang="en-US" altLang="en-US" sz="11200" dirty="0" smtClean="0">
                <a:latin typeface="Franklin Gothic Book" panose="020B0503020102020204" pitchFamily="34" charset="0"/>
              </a:rPr>
              <a:t>positive test result </a:t>
            </a:r>
            <a:r>
              <a:rPr lang="en-US" altLang="en-US" sz="11200" dirty="0">
                <a:latin typeface="Franklin Gothic Book" panose="020B0503020102020204" pitchFamily="34" charset="0"/>
              </a:rPr>
              <a:t>given </a:t>
            </a:r>
            <a:r>
              <a:rPr lang="en-US" altLang="en-US" sz="11200" dirty="0" smtClean="0">
                <a:latin typeface="Franklin Gothic Book" panose="020B0503020102020204" pitchFamily="34" charset="0"/>
              </a:rPr>
              <a:t>the presence of the </a:t>
            </a:r>
            <a:r>
              <a:rPr lang="en-US" altLang="en-US" sz="11200" dirty="0">
                <a:latin typeface="Franklin Gothic Book" panose="020B0503020102020204" pitchFamily="34" charset="0"/>
              </a:rPr>
              <a:t>disease. It is </a:t>
            </a:r>
            <a:r>
              <a:rPr lang="en-US" altLang="en-US" sz="11200" dirty="0" smtClean="0">
                <a:latin typeface="Franklin Gothic Book" panose="020B0503020102020204" pitchFamily="34" charset="0"/>
              </a:rPr>
              <a:t>equals </a:t>
            </a:r>
          </a:p>
          <a:p>
            <a:pPr>
              <a:lnSpc>
                <a:spcPct val="120000"/>
              </a:lnSpc>
              <a:spcBef>
                <a:spcPct val="0"/>
              </a:spcBef>
              <a:buNone/>
            </a:pPr>
            <a:r>
              <a:rPr lang="en-US" altLang="en-US" sz="11200" dirty="0" smtClean="0">
                <a:latin typeface="Franklin Gothic Book" panose="020B0503020102020204" pitchFamily="34" charset="0"/>
              </a:rPr>
              <a:t> </a:t>
            </a:r>
            <a:r>
              <a:rPr lang="en-US" altLang="en-US" sz="11200" b="1" dirty="0" smtClean="0">
                <a:latin typeface="Franklin Gothic Book" panose="020B0503020102020204" pitchFamily="34" charset="0"/>
              </a:rPr>
              <a:t>P ( T \ D) =  a / (a + c)</a:t>
            </a:r>
            <a:endParaRPr lang="en-US" altLang="en-US" sz="11200" dirty="0">
              <a:solidFill>
                <a:srgbClr val="680E23"/>
              </a:solidFill>
            </a:endParaRPr>
          </a:p>
          <a:p>
            <a:pPr>
              <a:lnSpc>
                <a:spcPct val="120000"/>
              </a:lnSpc>
              <a:spcBef>
                <a:spcPct val="0"/>
              </a:spcBef>
              <a:buNone/>
            </a:pPr>
            <a:r>
              <a:rPr lang="en-US" altLang="en-US" sz="11200" b="1" dirty="0">
                <a:solidFill>
                  <a:srgbClr val="FF0000"/>
                </a:solidFill>
              </a:rPr>
              <a:t>The specificity of the </a:t>
            </a:r>
            <a:r>
              <a:rPr lang="en-US" altLang="en-US" sz="11200" b="1" dirty="0" smtClean="0">
                <a:solidFill>
                  <a:srgbClr val="FF0000"/>
                </a:solidFill>
              </a:rPr>
              <a:t>test (or symptom)</a:t>
            </a:r>
            <a:r>
              <a:rPr lang="en-US" altLang="en-US" sz="11200" dirty="0">
                <a:latin typeface="Franklin Gothic Book" panose="020B0503020102020204" pitchFamily="34" charset="0"/>
              </a:rPr>
              <a:t> </a:t>
            </a:r>
            <a:r>
              <a:rPr lang="en-US" altLang="en-US" sz="11200" dirty="0" smtClean="0">
                <a:latin typeface="Franklin Gothic Book" panose="020B0503020102020204" pitchFamily="34" charset="0"/>
              </a:rPr>
              <a:t>is </a:t>
            </a:r>
            <a:r>
              <a:rPr lang="en-US" altLang="en-US" sz="11200" dirty="0">
                <a:latin typeface="Franklin Gothic Book" panose="020B0503020102020204" pitchFamily="34" charset="0"/>
              </a:rPr>
              <a:t>the </a:t>
            </a:r>
            <a:r>
              <a:rPr lang="en-US" altLang="en-US" sz="11200" dirty="0" smtClean="0">
                <a:latin typeface="Franklin Gothic Book" panose="020B0503020102020204" pitchFamily="34" charset="0"/>
              </a:rPr>
              <a:t>probability of a negative </a:t>
            </a:r>
            <a:r>
              <a:rPr lang="en-US" altLang="en-US" sz="11200" dirty="0">
                <a:latin typeface="Franklin Gothic Book" panose="020B0503020102020204" pitchFamily="34" charset="0"/>
              </a:rPr>
              <a:t>test result given the absence of the disease. </a:t>
            </a:r>
            <a:r>
              <a:rPr lang="en-US" altLang="en-US" sz="11200" dirty="0" smtClean="0"/>
              <a:t>It equals</a:t>
            </a:r>
            <a:r>
              <a:rPr lang="en-US" altLang="en-US" sz="11200" i="1" dirty="0" smtClean="0"/>
              <a:t>   </a:t>
            </a:r>
          </a:p>
          <a:p>
            <a:pPr>
              <a:lnSpc>
                <a:spcPct val="120000"/>
              </a:lnSpc>
              <a:spcBef>
                <a:spcPct val="0"/>
              </a:spcBef>
              <a:buNone/>
            </a:pPr>
            <a:r>
              <a:rPr lang="en-US" altLang="en-US" sz="11200" b="1" dirty="0" smtClean="0"/>
              <a:t>P</a:t>
            </a:r>
            <a:r>
              <a:rPr lang="en-US" altLang="en-US" sz="11200" b="1" i="1" dirty="0" smtClean="0"/>
              <a:t> (      \     ) = </a:t>
            </a:r>
            <a:r>
              <a:rPr lang="en-US" altLang="en-US" sz="11200" b="1" dirty="0" smtClean="0"/>
              <a:t>d / (b + d)</a:t>
            </a:r>
            <a:endParaRPr lang="en-US" altLang="en-US" sz="11200" b="1" dirty="0"/>
          </a:p>
          <a:p>
            <a:pPr marL="0" indent="0">
              <a:buNone/>
            </a:pPr>
            <a:endParaRPr lang="en-US" dirty="0" smtClean="0"/>
          </a:p>
          <a:p>
            <a:pPr marL="0" indent="0">
              <a:buNone/>
            </a:pPr>
            <a:endParaRPr lang="en-US" dirty="0"/>
          </a:p>
          <a:p>
            <a:endParaRPr lang="en-US" dirty="0"/>
          </a:p>
        </p:txBody>
      </p:sp>
      <p:graphicFrame>
        <p:nvGraphicFramePr>
          <p:cNvPr id="4" name="Object 9"/>
          <p:cNvGraphicFramePr>
            <a:graphicFrameLocks noChangeAspect="1"/>
          </p:cNvGraphicFramePr>
          <p:nvPr>
            <p:extLst>
              <p:ext uri="{D42A27DB-BD31-4B8C-83A1-F6EECF244321}">
                <p14:modId xmlns:p14="http://schemas.microsoft.com/office/powerpoint/2010/main" xmlns="" val="1545545644"/>
              </p:ext>
            </p:extLst>
          </p:nvPr>
        </p:nvGraphicFramePr>
        <p:xfrm>
          <a:off x="2052043" y="5951186"/>
          <a:ext cx="432415" cy="505212"/>
        </p:xfrm>
        <a:graphic>
          <a:graphicData uri="http://schemas.openxmlformats.org/presentationml/2006/ole">
            <p:oleObj spid="_x0000_s25724" name="Equation" r:id="rId3" imgW="164957" imgH="203024" progId="Equation.3">
              <p:embed/>
            </p:oleObj>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xmlns="" val="2773364719"/>
              </p:ext>
            </p:extLst>
          </p:nvPr>
        </p:nvGraphicFramePr>
        <p:xfrm>
          <a:off x="1400825" y="6028394"/>
          <a:ext cx="355242" cy="428004"/>
        </p:xfrm>
        <a:graphic>
          <a:graphicData uri="http://schemas.openxmlformats.org/presentationml/2006/ole">
            <p:oleObj spid="_x0000_s25725" name="Equation" r:id="rId4" imgW="139680" imgH="203040" progId="Equation.3">
              <p:embed/>
            </p:oleObj>
          </a:graphicData>
        </a:graphic>
      </p:graphicFrame>
    </p:spTree>
    <p:extLst>
      <p:ext uri="{BB962C8B-B14F-4D97-AF65-F5344CB8AC3E}">
        <p14:creationId xmlns:p14="http://schemas.microsoft.com/office/powerpoint/2010/main" xmlns="" val="395122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535761"/>
          </a:xfrm>
        </p:spPr>
        <p:txBody>
          <a:bodyPr>
            <a:noAutofit/>
          </a:bodyPr>
          <a:lstStyle/>
          <a:p>
            <a:r>
              <a:rPr lang="en-US" sz="3600" b="1" dirty="0" err="1" smtClean="0">
                <a:solidFill>
                  <a:srgbClr val="0070C0"/>
                </a:solidFill>
                <a:latin typeface="Arial" panose="020B0604020202020204" pitchFamily="34" charset="0"/>
                <a:cs typeface="Arial" panose="020B0604020202020204" pitchFamily="34" charset="0"/>
              </a:rPr>
              <a:t>Baye’s</a:t>
            </a:r>
            <a:r>
              <a:rPr lang="en-US" sz="3600" b="1" dirty="0" smtClean="0">
                <a:solidFill>
                  <a:srgbClr val="0070C0"/>
                </a:solidFill>
                <a:latin typeface="Arial" panose="020B0604020202020204" pitchFamily="34" charset="0"/>
                <a:cs typeface="Arial" panose="020B0604020202020204" pitchFamily="34" charset="0"/>
              </a:rPr>
              <a:t> Theorem, Screening tests</a:t>
            </a:r>
            <a:endParaRPr lang="en-US"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7549" y="1365161"/>
            <a:ext cx="10515600" cy="5396247"/>
          </a:xfrm>
        </p:spPr>
        <p:txBody>
          <a:bodyPr>
            <a:normAutofit fontScale="47500" lnSpcReduction="20000"/>
          </a:bodyPr>
          <a:lstStyle/>
          <a:p>
            <a:pPr marL="0" indent="0">
              <a:lnSpc>
                <a:spcPct val="110000"/>
              </a:lnSpc>
              <a:buNone/>
            </a:pPr>
            <a:r>
              <a:rPr lang="en-US" altLang="en-US" sz="5900" dirty="0" smtClean="0">
                <a:solidFill>
                  <a:srgbClr val="FF0000"/>
                </a:solidFill>
                <a:latin typeface="Franklin Gothic Book" panose="020B0503020102020204" pitchFamily="34" charset="0"/>
              </a:rPr>
              <a:t>The Predictive value positive of the screening test (or symptom): </a:t>
            </a:r>
          </a:p>
          <a:p>
            <a:pPr marL="0" indent="0">
              <a:lnSpc>
                <a:spcPct val="110000"/>
              </a:lnSpc>
              <a:spcAft>
                <a:spcPts val="1200"/>
              </a:spcAft>
              <a:buNone/>
            </a:pPr>
            <a:r>
              <a:rPr lang="en-US" altLang="en-US" sz="5900" dirty="0" smtClean="0">
                <a:latin typeface="Franklin Gothic Book" panose="020B0503020102020204" pitchFamily="34" charset="0"/>
              </a:rPr>
              <a:t>the </a:t>
            </a:r>
            <a:r>
              <a:rPr lang="en-US" altLang="en-US" sz="5900" dirty="0">
                <a:latin typeface="Franklin Gothic Book" panose="020B0503020102020204" pitchFamily="34" charset="0"/>
              </a:rPr>
              <a:t>probability that a subject </a:t>
            </a:r>
            <a:r>
              <a:rPr lang="en-US" altLang="en-US" sz="5900" dirty="0" smtClean="0">
                <a:latin typeface="Franklin Gothic Book" panose="020B0503020102020204" pitchFamily="34" charset="0"/>
              </a:rPr>
              <a:t>has </a:t>
            </a:r>
            <a:r>
              <a:rPr lang="en-US" altLang="en-US" sz="5900" dirty="0">
                <a:latin typeface="Franklin Gothic Book" panose="020B0503020102020204" pitchFamily="34" charset="0"/>
              </a:rPr>
              <a:t>the disease given that the subject has a </a:t>
            </a:r>
            <a:r>
              <a:rPr lang="en-US" altLang="en-US" sz="5900" dirty="0" smtClean="0">
                <a:latin typeface="Franklin Gothic Book" panose="020B0503020102020204" pitchFamily="34" charset="0"/>
              </a:rPr>
              <a:t>positive </a:t>
            </a:r>
            <a:r>
              <a:rPr lang="en-US" altLang="en-US" sz="5900" dirty="0">
                <a:latin typeface="Franklin Gothic Book" panose="020B0503020102020204" pitchFamily="34" charset="0"/>
              </a:rPr>
              <a:t>screening test </a:t>
            </a:r>
            <a:r>
              <a:rPr lang="en-US" altLang="en-US" sz="5900" dirty="0" smtClean="0">
                <a:latin typeface="Franklin Gothic Book" panose="020B0503020102020204" pitchFamily="34" charset="0"/>
              </a:rPr>
              <a:t>result </a:t>
            </a:r>
          </a:p>
          <a:p>
            <a:pPr marL="0" indent="0">
              <a:lnSpc>
                <a:spcPct val="110000"/>
              </a:lnSpc>
              <a:spcAft>
                <a:spcPts val="1200"/>
              </a:spcAft>
              <a:buNone/>
            </a:pPr>
            <a:r>
              <a:rPr lang="en-US" altLang="en-US" sz="7000" b="1" dirty="0">
                <a:cs typeface="Times New Roman" panose="02020603050405020304" pitchFamily="18" charset="0"/>
              </a:rPr>
              <a:t>P(D</a:t>
            </a:r>
            <a:r>
              <a:rPr lang="en-US" altLang="en-US" sz="7000" b="1" baseline="30000" dirty="0">
                <a:cs typeface="Times New Roman" panose="02020603050405020304" pitchFamily="18" charset="0"/>
              </a:rPr>
              <a:t>+</a:t>
            </a:r>
            <a:r>
              <a:rPr lang="en-US" altLang="en-US" sz="7000" b="1" dirty="0">
                <a:cs typeface="Times New Roman" panose="02020603050405020304" pitchFamily="18" charset="0"/>
              </a:rPr>
              <a:t>|T</a:t>
            </a:r>
            <a:r>
              <a:rPr lang="en-US" altLang="en-US" sz="7000" b="1" baseline="30000" dirty="0">
                <a:cs typeface="Times New Roman" panose="02020603050405020304" pitchFamily="18" charset="0"/>
              </a:rPr>
              <a:t>+</a:t>
            </a:r>
            <a:r>
              <a:rPr lang="en-US" altLang="en-US" sz="7000" b="1" dirty="0">
                <a:cs typeface="Times New Roman" panose="02020603050405020304" pitchFamily="18" charset="0"/>
              </a:rPr>
              <a:t>) </a:t>
            </a:r>
            <a:r>
              <a:rPr lang="en-US" altLang="en-US" sz="4500" b="1" dirty="0" smtClean="0">
                <a:latin typeface="Franklin Gothic Book" panose="020B0503020102020204" pitchFamily="34" charset="0"/>
              </a:rPr>
              <a:t>= </a:t>
            </a:r>
            <a:r>
              <a:rPr lang="en-US" altLang="en-US" sz="7000" b="1" dirty="0" smtClean="0">
                <a:latin typeface="Franklin Gothic Book" panose="020B0503020102020204" pitchFamily="34" charset="0"/>
              </a:rPr>
              <a:t>a / ( a + b) *</a:t>
            </a:r>
            <a:endParaRPr lang="en-US" altLang="en-US" sz="5000" dirty="0" smtClean="0">
              <a:solidFill>
                <a:srgbClr val="FF0000"/>
              </a:solidFill>
              <a:latin typeface="Franklin Gothic Book" panose="020B0503020102020204" pitchFamily="34" charset="0"/>
            </a:endParaRPr>
          </a:p>
          <a:p>
            <a:pPr marL="0" indent="0">
              <a:buNone/>
            </a:pPr>
            <a:endParaRPr lang="en-US" altLang="en-US" dirty="0">
              <a:solidFill>
                <a:srgbClr val="FF0000"/>
              </a:solidFill>
              <a:latin typeface="Franklin Gothic Book" panose="020B0503020102020204" pitchFamily="34" charset="0"/>
            </a:endParaRPr>
          </a:p>
          <a:p>
            <a:pPr marL="0" indent="0">
              <a:lnSpc>
                <a:spcPct val="120000"/>
              </a:lnSpc>
              <a:buNone/>
            </a:pPr>
            <a:r>
              <a:rPr lang="en-US" altLang="en-US" sz="5900" dirty="0" smtClean="0">
                <a:solidFill>
                  <a:srgbClr val="FF0000"/>
                </a:solidFill>
                <a:latin typeface="Franklin Gothic Book" panose="020B0503020102020204" pitchFamily="34" charset="0"/>
              </a:rPr>
              <a:t>The Predictive value Negative of the screening test (or symptom</a:t>
            </a:r>
            <a:r>
              <a:rPr lang="en-US" altLang="en-US" sz="3800" dirty="0" smtClean="0">
                <a:solidFill>
                  <a:srgbClr val="FF0000"/>
                </a:solidFill>
                <a:latin typeface="Franklin Gothic Book" panose="020B0503020102020204" pitchFamily="34" charset="0"/>
              </a:rPr>
              <a:t>): </a:t>
            </a:r>
          </a:p>
          <a:p>
            <a:pPr marL="0" indent="0">
              <a:lnSpc>
                <a:spcPct val="120000"/>
              </a:lnSpc>
              <a:buNone/>
            </a:pPr>
            <a:r>
              <a:rPr lang="en-US" altLang="en-US" sz="5900" dirty="0" smtClean="0">
                <a:latin typeface="Franklin Gothic Book" panose="020B0503020102020204" pitchFamily="34" charset="0"/>
              </a:rPr>
              <a:t>the </a:t>
            </a:r>
            <a:r>
              <a:rPr lang="en-US" altLang="en-US" sz="5900" dirty="0">
                <a:latin typeface="Franklin Gothic Book" panose="020B0503020102020204" pitchFamily="34" charset="0"/>
              </a:rPr>
              <a:t>probability that a subject does not have the </a:t>
            </a:r>
            <a:r>
              <a:rPr lang="en-US" altLang="en-US" sz="5900" dirty="0" smtClean="0">
                <a:latin typeface="Franklin Gothic Book" panose="020B0503020102020204" pitchFamily="34" charset="0"/>
              </a:rPr>
              <a:t>disease, </a:t>
            </a:r>
            <a:r>
              <a:rPr lang="en-US" altLang="en-US" sz="5900" dirty="0">
                <a:latin typeface="Franklin Gothic Book" panose="020B0503020102020204" pitchFamily="34" charset="0"/>
              </a:rPr>
              <a:t>given that the subject has a negative screening test </a:t>
            </a:r>
            <a:r>
              <a:rPr lang="en-US" altLang="en-US" sz="5900" dirty="0" smtClean="0">
                <a:latin typeface="Franklin Gothic Book" panose="020B0503020102020204" pitchFamily="34" charset="0"/>
              </a:rPr>
              <a:t>result</a:t>
            </a:r>
          </a:p>
          <a:p>
            <a:pPr marL="0" indent="0">
              <a:lnSpc>
                <a:spcPct val="120000"/>
              </a:lnSpc>
              <a:buNone/>
            </a:pPr>
            <a:r>
              <a:rPr lang="en-US" altLang="en-US" sz="6500" b="1" dirty="0" smtClean="0">
                <a:cs typeface="Times New Roman" panose="02020603050405020304" pitchFamily="18" charset="0"/>
              </a:rPr>
              <a:t>P(D</a:t>
            </a:r>
            <a:r>
              <a:rPr lang="en-US" altLang="en-US" sz="6500" b="1" baseline="30000" dirty="0" smtClean="0">
                <a:cs typeface="Times New Roman" panose="02020603050405020304" pitchFamily="18" charset="0"/>
              </a:rPr>
              <a:t>-</a:t>
            </a:r>
            <a:r>
              <a:rPr lang="en-US" altLang="en-US" sz="6500" b="1" dirty="0">
                <a:cs typeface="Times New Roman" panose="02020603050405020304" pitchFamily="18" charset="0"/>
              </a:rPr>
              <a:t>|T</a:t>
            </a:r>
            <a:r>
              <a:rPr lang="en-US" altLang="en-US" sz="6500" b="1" baseline="30000" dirty="0">
                <a:cs typeface="Times New Roman" panose="02020603050405020304" pitchFamily="18" charset="0"/>
              </a:rPr>
              <a:t>-</a:t>
            </a:r>
            <a:r>
              <a:rPr lang="en-US" altLang="en-US" sz="6500" b="1" dirty="0">
                <a:cs typeface="Times New Roman" panose="02020603050405020304" pitchFamily="18" charset="0"/>
              </a:rPr>
              <a:t>) </a:t>
            </a:r>
            <a:r>
              <a:rPr lang="en-US" altLang="en-US" sz="6500" b="1" dirty="0" smtClean="0">
                <a:latin typeface="Franklin Gothic Book" panose="020B0503020102020204" pitchFamily="34" charset="0"/>
              </a:rPr>
              <a:t>= d / ( c + d) *</a:t>
            </a:r>
          </a:p>
          <a:p>
            <a:pPr marL="0" indent="0">
              <a:lnSpc>
                <a:spcPct val="120000"/>
              </a:lnSpc>
              <a:buNone/>
            </a:pPr>
            <a:r>
              <a:rPr lang="en-US" altLang="en-US" sz="4000" i="1" dirty="0" smtClean="0">
                <a:cs typeface="Times New Roman" panose="02020603050405020304" pitchFamily="18" charset="0"/>
              </a:rPr>
              <a:t>* if </a:t>
            </a:r>
            <a:r>
              <a:rPr lang="en-US" altLang="en-US" sz="4000" i="1" dirty="0">
                <a:cs typeface="Times New Roman" panose="02020603050405020304" pitchFamily="18" charset="0"/>
              </a:rPr>
              <a:t>the prevalence of disease in the general population is the same as the prevalence of disease observed in the study</a:t>
            </a:r>
            <a:endParaRPr lang="en-US" altLang="en-US" sz="4000" dirty="0">
              <a:cs typeface="Times New Roman" panose="02020603050405020304" pitchFamily="18" charset="0"/>
            </a:endParaRPr>
          </a:p>
          <a:p>
            <a:pPr marL="0" indent="0">
              <a:lnSpc>
                <a:spcPct val="120000"/>
              </a:lnSpc>
              <a:buNone/>
            </a:pPr>
            <a:endParaRPr lang="en-US" altLang="en-US" sz="6500" b="1" dirty="0" smtClean="0">
              <a:latin typeface="Franklin Gothic Book" panose="020B0503020102020204" pitchFamily="34" charset="0"/>
            </a:endParaRPr>
          </a:p>
        </p:txBody>
      </p:sp>
    </p:spTree>
    <p:extLst>
      <p:ext uri="{BB962C8B-B14F-4D97-AF65-F5344CB8AC3E}">
        <p14:creationId xmlns:p14="http://schemas.microsoft.com/office/powerpoint/2010/main" xmlns="" val="326979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2618167" y="6492875"/>
            <a:ext cx="5732172" cy="365125"/>
          </a:xfrm>
        </p:spPr>
        <p:txBody>
          <a:bodyPr/>
          <a:lstStyle/>
          <a:p>
            <a:pPr>
              <a:defRPr/>
            </a:pPr>
            <a:r>
              <a:rPr lang="ar-SA" altLang="en-US" dirty="0"/>
              <a:t>Text Book  :   Basic Concepts and Methodology for the Health Sciences </a:t>
            </a:r>
            <a:endParaRPr lang="en-US" altLang="en-US" dirty="0"/>
          </a:p>
        </p:txBody>
      </p:sp>
      <p:sp>
        <p:nvSpPr>
          <p:cNvPr id="8" name="Slide Number Placeholder 3"/>
          <p:cNvSpPr>
            <a:spLocks noGrp="1"/>
          </p:cNvSpPr>
          <p:nvPr>
            <p:ph type="sldNum" sz="quarter" idx="12"/>
          </p:nvPr>
        </p:nvSpPr>
        <p:spPr/>
        <p:txBody>
          <a:bodyPr/>
          <a:lstStyle/>
          <a:p>
            <a:pPr>
              <a:defRPr/>
            </a:pPr>
            <a:fld id="{6FFC49B3-7025-47C2-91A3-1B63870130D7}" type="slidenum">
              <a:rPr lang="ar-SA" altLang="en-US"/>
              <a:pPr>
                <a:defRPr/>
              </a:pPr>
              <a:t>38</a:t>
            </a:fld>
            <a:endParaRPr lang="en-US" altLang="en-US"/>
          </a:p>
        </p:txBody>
      </p:sp>
      <p:sp>
        <p:nvSpPr>
          <p:cNvPr id="257026" name="TextBox 1"/>
          <p:cNvSpPr txBox="1">
            <a:spLocks noChangeArrowheads="1"/>
          </p:cNvSpPr>
          <p:nvPr/>
        </p:nvSpPr>
        <p:spPr bwMode="auto">
          <a:xfrm>
            <a:off x="605307" y="540913"/>
            <a:ext cx="10380372"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r" rtl="1">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lgn="r" rtl="1">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lgn="r" rtl="1">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lgn="r" rtl="1">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lgn="r" rtl="1">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l" rtl="0" eaLnBrk="1" hangingPunct="1">
              <a:spcBef>
                <a:spcPct val="0"/>
              </a:spcBef>
              <a:buClrTx/>
              <a:buSzTx/>
              <a:buFontTx/>
              <a:buNone/>
            </a:pPr>
            <a:r>
              <a:rPr lang="en-US" altLang="en-US" sz="3600" b="1" dirty="0" smtClean="0">
                <a:solidFill>
                  <a:srgbClr val="FF0000"/>
                </a:solidFill>
                <a:latin typeface="Franklin Gothic Book" panose="020B0503020102020204" pitchFamily="34" charset="0"/>
              </a:rPr>
              <a:t>Example 1</a:t>
            </a:r>
            <a:endParaRPr lang="en-US" altLang="en-US" sz="2400" b="1" dirty="0">
              <a:solidFill>
                <a:srgbClr val="680E23"/>
              </a:solidFill>
              <a:latin typeface="Franklin Gothic Book" panose="020B0503020102020204" pitchFamily="34" charset="0"/>
            </a:endParaRPr>
          </a:p>
          <a:p>
            <a:pPr algn="l" rtl="0" eaLnBrk="1" hangingPunct="1">
              <a:spcBef>
                <a:spcPct val="0"/>
              </a:spcBef>
              <a:buClrTx/>
              <a:buSzTx/>
              <a:buFontTx/>
              <a:buNone/>
            </a:pPr>
            <a:r>
              <a:rPr lang="en-US" altLang="en-US" sz="2400" dirty="0">
                <a:latin typeface="Franklin Gothic Book" panose="020B0503020102020204" pitchFamily="34" charset="0"/>
              </a:rPr>
              <a:t>A medical research team wished to evaluate a proposed screening test for Alzheimer’s disease. The test was given to a random sample of 450 patients with Alzheimer’s disease and an independent random sample of 500 patients without symptoms of the disease. The two samples were drawn from populations of subjects who were 65 years or older. The results are as follows</a:t>
            </a:r>
            <a:r>
              <a:rPr lang="en-US" altLang="en-US" sz="2800" dirty="0">
                <a:latin typeface="Franklin Gothic Book" panose="020B0503020102020204" pitchFamily="34" charset="0"/>
              </a:rPr>
              <a:t>.</a:t>
            </a:r>
          </a:p>
        </p:txBody>
      </p:sp>
      <p:graphicFrame>
        <p:nvGraphicFramePr>
          <p:cNvPr id="257027" name="Group 3"/>
          <p:cNvGraphicFramePr>
            <a:graphicFrameLocks noGrp="1"/>
          </p:cNvGraphicFramePr>
          <p:nvPr>
            <p:extLst>
              <p:ext uri="{D42A27DB-BD31-4B8C-83A1-F6EECF244321}">
                <p14:modId xmlns:p14="http://schemas.microsoft.com/office/powerpoint/2010/main" xmlns="" val="3379242992"/>
              </p:ext>
            </p:extLst>
          </p:nvPr>
        </p:nvGraphicFramePr>
        <p:xfrm>
          <a:off x="2228045" y="3580597"/>
          <a:ext cx="7250805" cy="2537140"/>
        </p:xfrm>
        <a:graphic>
          <a:graphicData uri="http://schemas.openxmlformats.org/drawingml/2006/table">
            <a:tbl>
              <a:tblPr/>
              <a:tblGrid>
                <a:gridCol w="1812264"/>
                <a:gridCol w="1814013"/>
                <a:gridCol w="1812264"/>
                <a:gridCol w="1812264"/>
              </a:tblGrid>
              <a:tr h="63428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Test Result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Yes (D)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No (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428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Positive (T)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428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Negative (   )</a:t>
                      </a:r>
                      <a:endParaRPr kumimoji="0" lang="en-US" altLang="en-US" sz="1800" b="1" i="1"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428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r" rtl="1"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950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128032" name="Object 30"/>
          <p:cNvGraphicFramePr>
            <a:graphicFrameLocks noChangeAspect="1"/>
          </p:cNvGraphicFramePr>
          <p:nvPr>
            <p:extLst>
              <p:ext uri="{D42A27DB-BD31-4B8C-83A1-F6EECF244321}">
                <p14:modId xmlns:p14="http://schemas.microsoft.com/office/powerpoint/2010/main" xmlns="" val="371142140"/>
              </p:ext>
            </p:extLst>
          </p:nvPr>
        </p:nvGraphicFramePr>
        <p:xfrm>
          <a:off x="3421001" y="4902493"/>
          <a:ext cx="201612" cy="293688"/>
        </p:xfrm>
        <a:graphic>
          <a:graphicData uri="http://schemas.openxmlformats.org/presentationml/2006/ole">
            <p:oleObj spid="_x0000_s8380" name="Equation" r:id="rId3" imgW="139680" imgH="203040" progId="Equation.3">
              <p:embed/>
            </p:oleObj>
          </a:graphicData>
        </a:graphic>
      </p:graphicFrame>
      <p:graphicFrame>
        <p:nvGraphicFramePr>
          <p:cNvPr id="128033" name="Object 31"/>
          <p:cNvGraphicFramePr>
            <a:graphicFrameLocks noChangeAspect="1"/>
          </p:cNvGraphicFramePr>
          <p:nvPr>
            <p:extLst>
              <p:ext uri="{D42A27DB-BD31-4B8C-83A1-F6EECF244321}">
                <p14:modId xmlns:p14="http://schemas.microsoft.com/office/powerpoint/2010/main" xmlns="" val="2484290230"/>
              </p:ext>
            </p:extLst>
          </p:nvPr>
        </p:nvGraphicFramePr>
        <p:xfrm>
          <a:off x="6802581" y="3580597"/>
          <a:ext cx="318655" cy="393007"/>
        </p:xfrm>
        <a:graphic>
          <a:graphicData uri="http://schemas.openxmlformats.org/presentationml/2006/ole">
            <p:oleObj spid="_x0000_s8381" name="Equation" r:id="rId4" imgW="164957" imgH="203024" progId="Equation.3">
              <p:embed/>
            </p:oleObj>
          </a:graphicData>
        </a:graphic>
      </p:graphicFrame>
    </p:spTree>
    <p:extLst>
      <p:ext uri="{BB962C8B-B14F-4D97-AF65-F5344CB8AC3E}">
        <p14:creationId xmlns:p14="http://schemas.microsoft.com/office/powerpoint/2010/main" xmlns="" val="19325485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7026">
                                            <p:txEl>
                                              <p:pRg st="0" end="0"/>
                                            </p:txEl>
                                          </p:spTgt>
                                        </p:tgtEl>
                                        <p:attrNameLst>
                                          <p:attrName>style.visibility</p:attrName>
                                        </p:attrNameLst>
                                      </p:cBhvr>
                                      <p:to>
                                        <p:strVal val="visible"/>
                                      </p:to>
                                    </p:set>
                                    <p:animEffect transition="in" filter="box(in)">
                                      <p:cBhvr>
                                        <p:cTn id="7" dur="500"/>
                                        <p:tgtEl>
                                          <p:spTgt spid="2570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57026">
                                            <p:txEl>
                                              <p:pRg st="1" end="1"/>
                                            </p:txEl>
                                          </p:spTgt>
                                        </p:tgtEl>
                                        <p:attrNameLst>
                                          <p:attrName>style.visibility</p:attrName>
                                        </p:attrNameLst>
                                      </p:cBhvr>
                                      <p:to>
                                        <p:strVal val="visible"/>
                                      </p:to>
                                    </p:set>
                                    <p:anim calcmode="lin" valueType="num">
                                      <p:cBhvr additive="base">
                                        <p:cTn id="12" dur="500" fill="hold"/>
                                        <p:tgtEl>
                                          <p:spTgt spid="25702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70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57027"/>
                                        </p:tgtEl>
                                        <p:attrNameLst>
                                          <p:attrName>style.visibility</p:attrName>
                                        </p:attrNameLst>
                                      </p:cBhvr>
                                      <p:to>
                                        <p:strVal val="visible"/>
                                      </p:to>
                                    </p:set>
                                    <p:animEffect transition="in" filter="box(in)">
                                      <p:cBhvr>
                                        <p:cTn id="18" dur="500"/>
                                        <p:tgtEl>
                                          <p:spTgt spid="257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49" y="145439"/>
            <a:ext cx="10515600" cy="746977"/>
          </a:xfrm>
        </p:spPr>
        <p:txBody>
          <a:bodyPr/>
          <a:lstStyle/>
          <a:p>
            <a:r>
              <a:rPr lang="en-US" b="1" dirty="0" smtClean="0">
                <a:solidFill>
                  <a:srgbClr val="FF0000"/>
                </a:solidFill>
                <a:latin typeface="Arial" panose="020B0604020202020204" pitchFamily="34" charset="0"/>
                <a:cs typeface="Arial" panose="020B0604020202020204" pitchFamily="34" charset="0"/>
              </a:rPr>
              <a:t>Example 1: Screening test</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45126" y="1159100"/>
            <a:ext cx="10926163" cy="5698900"/>
          </a:xfrm>
        </p:spPr>
        <p:txBody>
          <a:bodyPr>
            <a:normAutofit/>
          </a:bodyPr>
          <a:lstStyle/>
          <a:p>
            <a:pPr>
              <a:lnSpc>
                <a:spcPct val="100000"/>
              </a:lnSpc>
              <a:spcBef>
                <a:spcPct val="0"/>
              </a:spcBef>
              <a:spcAft>
                <a:spcPts val="600"/>
              </a:spcAft>
              <a:buFontTx/>
              <a:buAutoNum type="alphaLcParenR"/>
            </a:pPr>
            <a:r>
              <a:rPr lang="en-US" altLang="en-US" dirty="0" smtClean="0">
                <a:latin typeface="Franklin Gothic Book" panose="020B0503020102020204" pitchFamily="34" charset="0"/>
              </a:rPr>
              <a:t> Compute </a:t>
            </a:r>
            <a:r>
              <a:rPr lang="en-US" altLang="en-US" dirty="0">
                <a:latin typeface="Franklin Gothic Book" panose="020B0503020102020204" pitchFamily="34" charset="0"/>
              </a:rPr>
              <a:t>the false positive?</a:t>
            </a:r>
          </a:p>
          <a:p>
            <a:pPr>
              <a:lnSpc>
                <a:spcPct val="100000"/>
              </a:lnSpc>
              <a:spcBef>
                <a:spcPct val="0"/>
              </a:spcBef>
              <a:spcAft>
                <a:spcPts val="600"/>
              </a:spcAft>
              <a:buNone/>
            </a:pPr>
            <a:r>
              <a:rPr lang="en-US" altLang="en-US" dirty="0">
                <a:latin typeface="Franklin Gothic Book" panose="020B0503020102020204" pitchFamily="34" charset="0"/>
              </a:rPr>
              <a:t>P (     \ T ) = 5 / 441 = 0.0113</a:t>
            </a:r>
          </a:p>
          <a:p>
            <a:pPr>
              <a:lnSpc>
                <a:spcPct val="100000"/>
              </a:lnSpc>
              <a:spcBef>
                <a:spcPct val="0"/>
              </a:spcBef>
              <a:spcAft>
                <a:spcPts val="600"/>
              </a:spcAft>
              <a:buNone/>
            </a:pPr>
            <a:endParaRPr lang="en-US" altLang="en-US" sz="900" dirty="0">
              <a:latin typeface="Franklin Gothic Book" panose="020B0503020102020204" pitchFamily="34" charset="0"/>
            </a:endParaRPr>
          </a:p>
          <a:p>
            <a:pPr>
              <a:lnSpc>
                <a:spcPct val="100000"/>
              </a:lnSpc>
              <a:spcBef>
                <a:spcPct val="0"/>
              </a:spcBef>
              <a:spcAft>
                <a:spcPts val="600"/>
              </a:spcAft>
              <a:buNone/>
            </a:pPr>
            <a:r>
              <a:rPr lang="en-US" altLang="en-US" dirty="0">
                <a:latin typeface="Franklin Gothic Book" panose="020B0503020102020204" pitchFamily="34" charset="0"/>
              </a:rPr>
              <a:t>b) Compute the false negative?</a:t>
            </a:r>
          </a:p>
          <a:p>
            <a:pPr>
              <a:lnSpc>
                <a:spcPct val="100000"/>
              </a:lnSpc>
              <a:spcBef>
                <a:spcPct val="0"/>
              </a:spcBef>
              <a:spcAft>
                <a:spcPts val="600"/>
              </a:spcAft>
              <a:buNone/>
            </a:pPr>
            <a:r>
              <a:rPr lang="en-US" altLang="en-US" dirty="0">
                <a:latin typeface="Franklin Gothic Book" panose="020B0503020102020204" pitchFamily="34" charset="0"/>
              </a:rPr>
              <a:t> P ( D\     ) = 14 / 509 = </a:t>
            </a:r>
            <a:r>
              <a:rPr lang="en-US" altLang="en-US" dirty="0" smtClean="0">
                <a:latin typeface="Franklin Gothic Book" panose="020B0503020102020204" pitchFamily="34" charset="0"/>
              </a:rPr>
              <a:t>0.0275</a:t>
            </a:r>
          </a:p>
          <a:p>
            <a:pPr>
              <a:lnSpc>
                <a:spcPct val="100000"/>
              </a:lnSpc>
              <a:spcBef>
                <a:spcPct val="0"/>
              </a:spcBef>
              <a:spcAft>
                <a:spcPts val="600"/>
              </a:spcAft>
              <a:buNone/>
            </a:pPr>
            <a:endParaRPr lang="en-US" altLang="en-US" sz="1100" dirty="0">
              <a:latin typeface="Franklin Gothic Book" panose="020B0503020102020204" pitchFamily="34" charset="0"/>
            </a:endParaRPr>
          </a:p>
          <a:p>
            <a:pPr>
              <a:spcBef>
                <a:spcPct val="0"/>
              </a:spcBef>
              <a:buNone/>
            </a:pPr>
            <a:r>
              <a:rPr lang="en-US" altLang="en-US" dirty="0">
                <a:latin typeface="Franklin Gothic Book" panose="020B0503020102020204" pitchFamily="34" charset="0"/>
              </a:rPr>
              <a:t>c) Compute the sensitivity of </a:t>
            </a:r>
            <a:r>
              <a:rPr lang="en-US" altLang="en-US" dirty="0" smtClean="0">
                <a:latin typeface="Franklin Gothic Book" panose="020B0503020102020204" pitchFamily="34" charset="0"/>
              </a:rPr>
              <a:t>the screening test.</a:t>
            </a:r>
            <a:endParaRPr lang="en-US" altLang="en-US" dirty="0">
              <a:latin typeface="Franklin Gothic Book" panose="020B0503020102020204" pitchFamily="34" charset="0"/>
            </a:endParaRPr>
          </a:p>
          <a:p>
            <a:pPr>
              <a:spcBef>
                <a:spcPct val="0"/>
              </a:spcBef>
              <a:buNone/>
            </a:pPr>
            <a:endParaRPr lang="en-US" altLang="en-US" dirty="0" smtClean="0">
              <a:latin typeface="Franklin Gothic Book" panose="020B0503020102020204" pitchFamily="34" charset="0"/>
            </a:endParaRPr>
          </a:p>
          <a:p>
            <a:pPr>
              <a:spcBef>
                <a:spcPct val="0"/>
              </a:spcBef>
              <a:buNone/>
            </a:pPr>
            <a:r>
              <a:rPr lang="en-US" altLang="en-US" dirty="0" smtClean="0">
                <a:latin typeface="Franklin Gothic Book" panose="020B0503020102020204" pitchFamily="34" charset="0"/>
              </a:rPr>
              <a:t>d</a:t>
            </a:r>
            <a:r>
              <a:rPr lang="en-US" altLang="en-US" dirty="0">
                <a:latin typeface="Franklin Gothic Book" panose="020B0503020102020204" pitchFamily="34" charset="0"/>
              </a:rPr>
              <a:t>) Compute the specificity of the </a:t>
            </a:r>
            <a:r>
              <a:rPr lang="en-US" altLang="en-US" dirty="0" smtClean="0">
                <a:latin typeface="Franklin Gothic Book" panose="020B0503020102020204" pitchFamily="34" charset="0"/>
              </a:rPr>
              <a:t>screening test.</a:t>
            </a:r>
          </a:p>
          <a:p>
            <a:pPr>
              <a:spcBef>
                <a:spcPct val="0"/>
              </a:spcBef>
              <a:buNone/>
            </a:pPr>
            <a:endParaRPr lang="en-US" dirty="0" smtClean="0"/>
          </a:p>
          <a:p>
            <a:pPr marL="0" indent="0">
              <a:buNone/>
            </a:pPr>
            <a:r>
              <a:rPr lang="en-US" dirty="0" smtClean="0"/>
              <a:t>e) Compute the Predictive value +.           P V + =  ( D \ T )= 436/ 441 =  0.99</a:t>
            </a:r>
          </a:p>
          <a:p>
            <a:pPr marL="0" indent="0">
              <a:buNone/>
            </a:pPr>
            <a:endParaRPr lang="en-US" sz="1800" dirty="0"/>
          </a:p>
          <a:p>
            <a:pPr marL="0" indent="0">
              <a:buNone/>
            </a:pPr>
            <a:r>
              <a:rPr lang="en-US" dirty="0" smtClean="0"/>
              <a:t>d) Compute the Predictive value _.           P V -  </a:t>
            </a:r>
            <a:r>
              <a:rPr lang="en-US" dirty="0"/>
              <a:t>=  ( </a:t>
            </a:r>
            <a:r>
              <a:rPr lang="en-US" dirty="0" smtClean="0"/>
              <a:t>D’\ T’)= 495/ 509 </a:t>
            </a:r>
            <a:r>
              <a:rPr lang="en-US" dirty="0"/>
              <a:t>=  </a:t>
            </a:r>
            <a:r>
              <a:rPr lang="en-US" dirty="0" smtClean="0"/>
              <a:t>0.97</a:t>
            </a:r>
            <a:endParaRPr lang="en-US" dirty="0"/>
          </a:p>
          <a:p>
            <a:pPr marL="0" indent="0">
              <a:buNone/>
            </a:pPr>
            <a:endParaRPr lang="en-US" dirty="0"/>
          </a:p>
          <a:p>
            <a:pPr marL="0" indent="0">
              <a:buNone/>
            </a:pPr>
            <a:endParaRPr lang="en-US" dirty="0" smtClean="0"/>
          </a:p>
          <a:p>
            <a:pPr marL="0" indent="0">
              <a:buNone/>
            </a:pPr>
            <a:endParaRPr lang="en-US" dirty="0"/>
          </a:p>
        </p:txBody>
      </p:sp>
      <p:graphicFrame>
        <p:nvGraphicFramePr>
          <p:cNvPr id="4" name="Object 9"/>
          <p:cNvGraphicFramePr>
            <a:graphicFrameLocks noChangeAspect="1"/>
          </p:cNvGraphicFramePr>
          <p:nvPr>
            <p:extLst>
              <p:ext uri="{D42A27DB-BD31-4B8C-83A1-F6EECF244321}">
                <p14:modId xmlns:p14="http://schemas.microsoft.com/office/powerpoint/2010/main" xmlns="" val="4439145"/>
              </p:ext>
            </p:extLst>
          </p:nvPr>
        </p:nvGraphicFramePr>
        <p:xfrm>
          <a:off x="1386893" y="1647347"/>
          <a:ext cx="351755" cy="433830"/>
        </p:xfrm>
        <a:graphic>
          <a:graphicData uri="http://schemas.openxmlformats.org/presentationml/2006/ole">
            <p:oleObj spid="_x0000_s22818" name="Equation" r:id="rId3" imgW="164880" imgH="203040" progId="Equation.3">
              <p:embed/>
            </p:oleObj>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xmlns="" val="3926146763"/>
              </p:ext>
            </p:extLst>
          </p:nvPr>
        </p:nvGraphicFramePr>
        <p:xfrm>
          <a:off x="1996225" y="2980235"/>
          <a:ext cx="284162" cy="413939"/>
        </p:xfrm>
        <a:graphic>
          <a:graphicData uri="http://schemas.openxmlformats.org/presentationml/2006/ole">
            <p:oleObj spid="_x0000_s22819" name="Equation" r:id="rId4" imgW="139680" imgH="203040" progId="Equation.3">
              <p:embed/>
            </p:oleObj>
          </a:graphicData>
        </a:graphic>
      </p:graphicFrame>
      <p:graphicFrame>
        <p:nvGraphicFramePr>
          <p:cNvPr id="6" name="Object 12"/>
          <p:cNvGraphicFramePr>
            <a:graphicFrameLocks noChangeAspect="1"/>
          </p:cNvGraphicFramePr>
          <p:nvPr>
            <p:extLst>
              <p:ext uri="{D42A27DB-BD31-4B8C-83A1-F6EECF244321}">
                <p14:modId xmlns:p14="http://schemas.microsoft.com/office/powerpoint/2010/main" xmlns="" val="1151335650"/>
              </p:ext>
            </p:extLst>
          </p:nvPr>
        </p:nvGraphicFramePr>
        <p:xfrm>
          <a:off x="8524719" y="3454754"/>
          <a:ext cx="3121186" cy="807280"/>
        </p:xfrm>
        <a:graphic>
          <a:graphicData uri="http://schemas.openxmlformats.org/presentationml/2006/ole">
            <p:oleObj spid="_x0000_s22820" name="Equation" r:id="rId5" imgW="1523880" imgH="393480" progId="Equation.3">
              <p:embed/>
            </p:oleObj>
          </a:graphicData>
        </a:graphic>
      </p:graphicFrame>
      <p:graphicFrame>
        <p:nvGraphicFramePr>
          <p:cNvPr id="7" name="Object 13"/>
          <p:cNvGraphicFramePr>
            <a:graphicFrameLocks noChangeAspect="1"/>
          </p:cNvGraphicFramePr>
          <p:nvPr>
            <p:extLst>
              <p:ext uri="{D42A27DB-BD31-4B8C-83A1-F6EECF244321}">
                <p14:modId xmlns:p14="http://schemas.microsoft.com/office/powerpoint/2010/main" xmlns="" val="2502940786"/>
              </p:ext>
            </p:extLst>
          </p:nvPr>
        </p:nvGraphicFramePr>
        <p:xfrm>
          <a:off x="8687824" y="4354977"/>
          <a:ext cx="2794975" cy="803360"/>
        </p:xfrm>
        <a:graphic>
          <a:graphicData uri="http://schemas.openxmlformats.org/presentationml/2006/ole">
            <p:oleObj spid="_x0000_s22821" name="Equation" r:id="rId6" imgW="1371600" imgH="393480" progId="Equation.3">
              <p:embed/>
            </p:oleObj>
          </a:graphicData>
        </a:graphic>
      </p:graphicFrame>
    </p:spTree>
    <p:extLst>
      <p:ext uri="{BB962C8B-B14F-4D97-AF65-F5344CB8AC3E}">
        <p14:creationId xmlns:p14="http://schemas.microsoft.com/office/powerpoint/2010/main" xmlns="" val="20890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845127" y="365760"/>
            <a:ext cx="10515600" cy="625913"/>
          </a:xfrm>
        </p:spPr>
        <p:txBody>
          <a:bodyPr>
            <a:noAutofit/>
          </a:bodyPr>
          <a:lstStyle/>
          <a:p>
            <a:pPr eaLnBrk="1" hangingPunct="1">
              <a:defRPr/>
            </a:pPr>
            <a:r>
              <a:rPr lang="en-US" altLang="en-US" b="1" dirty="0" smtClean="0">
                <a:solidFill>
                  <a:srgbClr val="FF0000"/>
                </a:solidFill>
                <a:latin typeface="Arial" panose="020B0604020202020204" pitchFamily="34" charset="0"/>
                <a:cs typeface="Arial" panose="020B0604020202020204" pitchFamily="34" charset="0"/>
              </a:rPr>
              <a:t>Introduction</a:t>
            </a:r>
          </a:p>
        </p:txBody>
      </p:sp>
      <p:sp>
        <p:nvSpPr>
          <p:cNvPr id="234499" name="Rectangle 3"/>
          <p:cNvSpPr>
            <a:spLocks noGrp="1" noChangeArrowheads="1"/>
          </p:cNvSpPr>
          <p:nvPr>
            <p:ph idx="1"/>
          </p:nvPr>
        </p:nvSpPr>
        <p:spPr>
          <a:xfrm>
            <a:off x="942499" y="1583475"/>
            <a:ext cx="10320856" cy="5274525"/>
          </a:xfrm>
        </p:spPr>
        <p:txBody>
          <a:bodyPr>
            <a:normAutofit/>
          </a:bodyPr>
          <a:lstStyle/>
          <a:p>
            <a:pPr marL="0" indent="0" algn="l" rtl="0" eaLnBrk="1" hangingPunct="1">
              <a:lnSpc>
                <a:spcPct val="150000"/>
              </a:lnSpc>
              <a:spcBef>
                <a:spcPts val="1200"/>
              </a:spcBef>
              <a:spcAft>
                <a:spcPts val="1200"/>
              </a:spcAft>
              <a:buNone/>
              <a:defRPr/>
            </a:pPr>
            <a:r>
              <a:rPr lang="en-US" altLang="en-US" sz="3200" dirty="0" smtClean="0">
                <a:latin typeface="Arial" panose="020B0604020202020204" pitchFamily="34" charset="0"/>
              </a:rPr>
              <a:t>The </a:t>
            </a:r>
            <a:r>
              <a:rPr lang="en-US" altLang="en-US" sz="3200" b="1" dirty="0" smtClean="0">
                <a:latin typeface="Arial" panose="020B0604020202020204" pitchFamily="34" charset="0"/>
              </a:rPr>
              <a:t>theory of probability </a:t>
            </a:r>
            <a:r>
              <a:rPr lang="en-US" altLang="en-US" sz="3200" dirty="0" smtClean="0">
                <a:latin typeface="Arial" panose="020B0604020202020204" pitchFamily="34" charset="0"/>
              </a:rPr>
              <a:t>is a branch of mathematics, but only its fundamental concepts will be discussed here. </a:t>
            </a:r>
          </a:p>
          <a:p>
            <a:pPr marL="0" indent="0" algn="l" rtl="0" eaLnBrk="1" hangingPunct="1">
              <a:lnSpc>
                <a:spcPct val="150000"/>
              </a:lnSpc>
              <a:spcBef>
                <a:spcPts val="1200"/>
              </a:spcBef>
              <a:spcAft>
                <a:spcPts val="1200"/>
              </a:spcAft>
              <a:buNone/>
              <a:defRPr/>
            </a:pPr>
            <a:r>
              <a:rPr lang="en-US" altLang="en-US" sz="3200" dirty="0" smtClean="0">
                <a:latin typeface="Arial" panose="020B0604020202020204" pitchFamily="34" charset="0"/>
              </a:rPr>
              <a:t>This will provide the foundation for statistical inference </a:t>
            </a:r>
            <a:r>
              <a:rPr lang="en-US" altLang="en-US" sz="3200" dirty="0" smtClean="0">
                <a:solidFill>
                  <a:srgbClr val="00B050"/>
                </a:solidFill>
                <a:latin typeface="Arial" panose="020B0604020202020204" pitchFamily="34" charset="0"/>
              </a:rPr>
              <a:t>(to reach a conclusion about a population from a sample drawn from that population).</a:t>
            </a:r>
          </a:p>
          <a:p>
            <a:pPr marL="0" indent="0" algn="l" rtl="0" eaLnBrk="1" hangingPunct="1">
              <a:lnSpc>
                <a:spcPct val="90000"/>
              </a:lnSpc>
              <a:buNone/>
              <a:defRPr/>
            </a:pPr>
            <a:endParaRPr lang="en-US" altLang="en-US" sz="2300" b="1" dirty="0">
              <a:latin typeface="Arial" panose="020B0604020202020204" pitchFamily="34" charset="0"/>
            </a:endParaRPr>
          </a:p>
        </p:txBody>
      </p:sp>
      <p:sp>
        <p:nvSpPr>
          <p:cNvPr id="5" name="Footer Placeholder 4"/>
          <p:cNvSpPr>
            <a:spLocks noGrp="1"/>
          </p:cNvSpPr>
          <p:nvPr>
            <p:ph type="ftr" sz="quarter" idx="11"/>
          </p:nvPr>
        </p:nvSpPr>
        <p:spPr>
          <a:xfrm>
            <a:off x="4038600" y="6356350"/>
            <a:ext cx="5903890" cy="365125"/>
          </a:xfrm>
        </p:spPr>
        <p:txBody>
          <a:bodyPr/>
          <a:lstStyle/>
          <a:p>
            <a:pPr>
              <a:defRPr/>
            </a:pPr>
            <a:r>
              <a:rPr lang="ar-SA" altLang="en-US" dirty="0"/>
              <a:t>Text Book  :   Basic Concepts and Methodology for the Health Sciences </a:t>
            </a:r>
            <a:endParaRPr lang="en-US" altLang="en-US" dirty="0"/>
          </a:p>
        </p:txBody>
      </p:sp>
      <p:sp>
        <p:nvSpPr>
          <p:cNvPr id="6" name="Slide Number Placeholder 5"/>
          <p:cNvSpPr>
            <a:spLocks noGrp="1"/>
          </p:cNvSpPr>
          <p:nvPr>
            <p:ph type="sldNum" sz="quarter" idx="12"/>
          </p:nvPr>
        </p:nvSpPr>
        <p:spPr/>
        <p:txBody>
          <a:bodyPr/>
          <a:lstStyle/>
          <a:p>
            <a:pPr>
              <a:defRPr/>
            </a:pPr>
            <a:fld id="{97889B00-1BB8-4C13-A7DB-98DD9D5DADAA}" type="slidenum">
              <a:rPr lang="ar-SA" altLang="en-US"/>
              <a:pPr>
                <a:defRPr/>
              </a:pPr>
              <a:t>4</a:t>
            </a:fld>
            <a:endParaRPr lang="en-US" altLang="en-US"/>
          </a:p>
        </p:txBody>
      </p:sp>
    </p:spTree>
    <p:extLst>
      <p:ext uri="{BB962C8B-B14F-4D97-AF65-F5344CB8AC3E}">
        <p14:creationId xmlns:p14="http://schemas.microsoft.com/office/powerpoint/2010/main" xmlns="" val="11425836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additive="base">
                                        <p:cTn id="7" dur="500" fill="hold"/>
                                        <p:tgtEl>
                                          <p:spTgt spid="234498"/>
                                        </p:tgtEl>
                                        <p:attrNameLst>
                                          <p:attrName>ppt_x</p:attrName>
                                        </p:attrNameLst>
                                      </p:cBhvr>
                                      <p:tavLst>
                                        <p:tav tm="0">
                                          <p:val>
                                            <p:strVal val="#ppt_x"/>
                                          </p:val>
                                        </p:tav>
                                        <p:tav tm="100000">
                                          <p:val>
                                            <p:strVal val="#ppt_x"/>
                                          </p:val>
                                        </p:tav>
                                      </p:tavLst>
                                    </p:anim>
                                    <p:anim calcmode="lin" valueType="num">
                                      <p:cBhvr additive="base">
                                        <p:cTn id="8" dur="500" fill="hold"/>
                                        <p:tgtEl>
                                          <p:spTgt spid="2344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4499">
                                            <p:txEl>
                                              <p:pRg st="0" end="0"/>
                                            </p:txEl>
                                          </p:spTgt>
                                        </p:tgtEl>
                                        <p:attrNameLst>
                                          <p:attrName>style.visibility</p:attrName>
                                        </p:attrNameLst>
                                      </p:cBhvr>
                                      <p:to>
                                        <p:strVal val="visible"/>
                                      </p:to>
                                    </p:set>
                                    <p:anim calcmode="lin" valueType="num">
                                      <p:cBhvr additive="base">
                                        <p:cTn id="13" dur="500" fill="hold"/>
                                        <p:tgtEl>
                                          <p:spTgt spid="2344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4499">
                                            <p:txEl>
                                              <p:pRg st="1" end="1"/>
                                            </p:txEl>
                                          </p:spTgt>
                                        </p:tgtEl>
                                        <p:attrNameLst>
                                          <p:attrName>style.visibility</p:attrName>
                                        </p:attrNameLst>
                                      </p:cBhvr>
                                      <p:to>
                                        <p:strVal val="visible"/>
                                      </p:to>
                                    </p:set>
                                    <p:anim calcmode="lin" valueType="num">
                                      <p:cBhvr additive="base">
                                        <p:cTn id="19" dur="500" fill="hold"/>
                                        <p:tgtEl>
                                          <p:spTgt spid="2344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44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576349"/>
          </a:xfrm>
        </p:spPr>
        <p:txBody>
          <a:bodyPr>
            <a:normAutofit fontScale="90000"/>
          </a:bodyPr>
          <a:lstStyle/>
          <a:p>
            <a:r>
              <a:rPr lang="en-US" b="1" dirty="0" smtClean="0">
                <a:solidFill>
                  <a:srgbClr val="FF0000"/>
                </a:solidFill>
                <a:latin typeface="Arial" panose="020B0604020202020204" pitchFamily="34" charset="0"/>
                <a:cs typeface="Arial" panose="020B0604020202020204" pitchFamily="34" charset="0"/>
              </a:rPr>
              <a:t>Exercise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33053940"/>
              </p:ext>
            </p:extLst>
          </p:nvPr>
        </p:nvGraphicFramePr>
        <p:xfrm>
          <a:off x="6553202" y="3491344"/>
          <a:ext cx="5084616" cy="3020290"/>
        </p:xfrm>
        <a:graphic>
          <a:graphicData uri="http://schemas.openxmlformats.org/drawingml/2006/table">
            <a:tbl>
              <a:tblPr firstRow="1" bandRow="1">
                <a:tableStyleId>{5C22544A-7EE6-4342-B048-85BDC9FD1C3A}</a:tableStyleId>
              </a:tblPr>
              <a:tblGrid>
                <a:gridCol w="1147378"/>
                <a:gridCol w="877577"/>
                <a:gridCol w="1019887"/>
                <a:gridCol w="1019887"/>
                <a:gridCol w="1019887"/>
              </a:tblGrid>
              <a:tr h="604058">
                <a:tc>
                  <a:txBody>
                    <a:bodyPr/>
                    <a:lstStyle/>
                    <a:p>
                      <a:endParaRPr lang="en-US" dirty="0"/>
                    </a:p>
                  </a:txBody>
                  <a:tcPr/>
                </a:tc>
                <a:tc gridSpan="3">
                  <a:txBody>
                    <a:bodyPr/>
                    <a:lstStyle/>
                    <a:p>
                      <a:r>
                        <a:rPr lang="en-US" dirty="0" smtClean="0"/>
                        <a:t>                    Eye Color</a:t>
                      </a:r>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dirty="0" smtClean="0"/>
                        <a:t>Total</a:t>
                      </a:r>
                      <a:endParaRPr lang="en-US" dirty="0"/>
                    </a:p>
                  </a:txBody>
                  <a:tcPr/>
                </a:tc>
              </a:tr>
              <a:tr h="604058">
                <a:tc>
                  <a:txBody>
                    <a:bodyPr/>
                    <a:lstStyle/>
                    <a:p>
                      <a:endParaRPr lang="en-US"/>
                    </a:p>
                  </a:txBody>
                  <a:tcPr/>
                </a:tc>
                <a:tc>
                  <a:txBody>
                    <a:bodyPr/>
                    <a:lstStyle/>
                    <a:p>
                      <a:r>
                        <a:rPr lang="en-US" dirty="0" smtClean="0"/>
                        <a:t>Blue</a:t>
                      </a:r>
                      <a:endParaRPr lang="en-US" dirty="0"/>
                    </a:p>
                  </a:txBody>
                  <a:tcPr/>
                </a:tc>
                <a:tc>
                  <a:txBody>
                    <a:bodyPr/>
                    <a:lstStyle/>
                    <a:p>
                      <a:r>
                        <a:rPr lang="en-US" dirty="0" smtClean="0"/>
                        <a:t>Brown</a:t>
                      </a:r>
                      <a:endParaRPr lang="en-US" dirty="0"/>
                    </a:p>
                  </a:txBody>
                  <a:tcPr/>
                </a:tc>
                <a:tc>
                  <a:txBody>
                    <a:bodyPr/>
                    <a:lstStyle/>
                    <a:p>
                      <a:r>
                        <a:rPr lang="en-US" dirty="0" smtClean="0"/>
                        <a:t>Other</a:t>
                      </a:r>
                      <a:endParaRPr lang="en-US" dirty="0"/>
                    </a:p>
                  </a:txBody>
                  <a:tcPr/>
                </a:tc>
                <a:tc>
                  <a:txBody>
                    <a:bodyPr/>
                    <a:lstStyle/>
                    <a:p>
                      <a:endParaRPr lang="en-US" dirty="0"/>
                    </a:p>
                  </a:txBody>
                  <a:tcPr/>
                </a:tc>
              </a:tr>
              <a:tr h="604058">
                <a:tc>
                  <a:txBody>
                    <a:bodyPr/>
                    <a:lstStyle/>
                    <a:p>
                      <a:r>
                        <a:rPr lang="en-US" dirty="0" smtClean="0"/>
                        <a:t>Trait  T</a:t>
                      </a:r>
                      <a:endParaRPr lang="en-US" dirty="0"/>
                    </a:p>
                  </a:txBody>
                  <a:tcPr/>
                </a:tc>
                <a:tc>
                  <a:txBody>
                    <a:bodyPr/>
                    <a:lstStyle/>
                    <a:p>
                      <a:r>
                        <a:rPr lang="en-US" dirty="0" smtClean="0"/>
                        <a:t>70</a:t>
                      </a:r>
                      <a:endParaRPr lang="en-US" dirty="0"/>
                    </a:p>
                  </a:txBody>
                  <a:tcPr/>
                </a:tc>
                <a:tc>
                  <a:txBody>
                    <a:bodyPr/>
                    <a:lstStyle/>
                    <a:p>
                      <a:r>
                        <a:rPr lang="en-US" dirty="0" smtClean="0"/>
                        <a:t>30</a:t>
                      </a:r>
                      <a:endParaRPr lang="en-US" dirty="0"/>
                    </a:p>
                  </a:txBody>
                  <a:tcPr/>
                </a:tc>
                <a:tc>
                  <a:txBody>
                    <a:bodyPr/>
                    <a:lstStyle/>
                    <a:p>
                      <a:r>
                        <a:rPr lang="en-US" dirty="0" smtClean="0"/>
                        <a:t>20</a:t>
                      </a:r>
                      <a:endParaRPr lang="en-US" dirty="0"/>
                    </a:p>
                  </a:txBody>
                  <a:tcPr/>
                </a:tc>
                <a:tc>
                  <a:txBody>
                    <a:bodyPr/>
                    <a:lstStyle/>
                    <a:p>
                      <a:r>
                        <a:rPr lang="en-US" dirty="0" smtClean="0"/>
                        <a:t>120</a:t>
                      </a:r>
                      <a:endParaRPr lang="en-US" dirty="0"/>
                    </a:p>
                  </a:txBody>
                  <a:tcPr/>
                </a:tc>
              </a:tr>
              <a:tr h="604058">
                <a:tc>
                  <a:txBody>
                    <a:bodyPr/>
                    <a:lstStyle/>
                    <a:p>
                      <a:r>
                        <a:rPr lang="en-US" dirty="0" smtClean="0"/>
                        <a:t> </a:t>
                      </a:r>
                      <a:r>
                        <a:rPr lang="en-US" baseline="0" dirty="0" smtClean="0"/>
                        <a:t>         T’</a:t>
                      </a:r>
                      <a:endParaRPr lang="en-US" dirty="0"/>
                    </a:p>
                  </a:txBody>
                  <a:tcPr/>
                </a:tc>
                <a:tc>
                  <a:txBody>
                    <a:bodyPr/>
                    <a:lstStyle/>
                    <a:p>
                      <a:r>
                        <a:rPr lang="en-US" dirty="0" smtClean="0"/>
                        <a:t>20</a:t>
                      </a:r>
                      <a:endParaRPr lang="en-US" dirty="0"/>
                    </a:p>
                  </a:txBody>
                  <a:tcPr/>
                </a:tc>
                <a:tc>
                  <a:txBody>
                    <a:bodyPr/>
                    <a:lstStyle/>
                    <a:p>
                      <a:r>
                        <a:rPr lang="en-US" dirty="0" smtClean="0"/>
                        <a:t>110</a:t>
                      </a:r>
                      <a:endParaRPr lang="en-US" dirty="0"/>
                    </a:p>
                  </a:txBody>
                  <a:tcPr/>
                </a:tc>
                <a:tc>
                  <a:txBody>
                    <a:bodyPr/>
                    <a:lstStyle/>
                    <a:p>
                      <a:r>
                        <a:rPr lang="en-US" dirty="0" smtClean="0"/>
                        <a:t>50</a:t>
                      </a:r>
                      <a:endParaRPr lang="en-US" dirty="0"/>
                    </a:p>
                  </a:txBody>
                  <a:tcPr/>
                </a:tc>
                <a:tc>
                  <a:txBody>
                    <a:bodyPr/>
                    <a:lstStyle/>
                    <a:p>
                      <a:r>
                        <a:rPr lang="en-US" dirty="0" smtClean="0"/>
                        <a:t>180</a:t>
                      </a:r>
                      <a:endParaRPr lang="en-US" dirty="0"/>
                    </a:p>
                  </a:txBody>
                  <a:tcPr/>
                </a:tc>
              </a:tr>
              <a:tr h="604058">
                <a:tc>
                  <a:txBody>
                    <a:bodyPr/>
                    <a:lstStyle/>
                    <a:p>
                      <a:r>
                        <a:rPr lang="en-US" dirty="0" smtClean="0"/>
                        <a:t>Total</a:t>
                      </a:r>
                      <a:endParaRPr lang="en-US" dirty="0"/>
                    </a:p>
                  </a:txBody>
                  <a:tcPr/>
                </a:tc>
                <a:tc>
                  <a:txBody>
                    <a:bodyPr/>
                    <a:lstStyle/>
                    <a:p>
                      <a:r>
                        <a:rPr lang="en-US" dirty="0" smtClean="0"/>
                        <a:t>90</a:t>
                      </a:r>
                      <a:endParaRPr lang="en-US" dirty="0"/>
                    </a:p>
                  </a:txBody>
                  <a:tcPr/>
                </a:tc>
                <a:tc>
                  <a:txBody>
                    <a:bodyPr/>
                    <a:lstStyle/>
                    <a:p>
                      <a:r>
                        <a:rPr lang="en-US" dirty="0" smtClean="0"/>
                        <a:t>140</a:t>
                      </a:r>
                      <a:endParaRPr lang="en-US" dirty="0"/>
                    </a:p>
                  </a:txBody>
                  <a:tcPr/>
                </a:tc>
                <a:tc>
                  <a:txBody>
                    <a:bodyPr/>
                    <a:lstStyle/>
                    <a:p>
                      <a:r>
                        <a:rPr lang="en-US" dirty="0" smtClean="0"/>
                        <a:t>70</a:t>
                      </a:r>
                      <a:endParaRPr lang="en-US" dirty="0"/>
                    </a:p>
                  </a:txBody>
                  <a:tcPr/>
                </a:tc>
                <a:tc>
                  <a:txBody>
                    <a:bodyPr/>
                    <a:lstStyle/>
                    <a:p>
                      <a:r>
                        <a:rPr lang="en-US" dirty="0" smtClean="0"/>
                        <a:t>300</a:t>
                      </a:r>
                      <a:endParaRPr lang="en-US" dirty="0"/>
                    </a:p>
                  </a:txBody>
                  <a:tcPr/>
                </a:tc>
              </a:tr>
            </a:tbl>
          </a:graphicData>
        </a:graphic>
      </p:graphicFrame>
      <p:sp>
        <p:nvSpPr>
          <p:cNvPr id="5" name="TextBox 4"/>
          <p:cNvSpPr txBox="1"/>
          <p:nvPr/>
        </p:nvSpPr>
        <p:spPr>
          <a:xfrm>
            <a:off x="637310" y="1122218"/>
            <a:ext cx="6456217" cy="5016758"/>
          </a:xfrm>
          <a:prstGeom prst="rect">
            <a:avLst/>
          </a:prstGeom>
          <a:noFill/>
        </p:spPr>
        <p:txBody>
          <a:bodyPr wrap="square" rtlCol="0">
            <a:spAutoFit/>
          </a:bodyPr>
          <a:lstStyle/>
          <a:p>
            <a:r>
              <a:rPr lang="en-US" sz="3200" dirty="0" smtClean="0"/>
              <a:t>Suppose that a certain ophthalmic trait is associated with eye color. Three hundred randomly selected individuals are studied with results as in the table. </a:t>
            </a:r>
          </a:p>
          <a:p>
            <a:endParaRPr lang="en-US" sz="3200" dirty="0"/>
          </a:p>
          <a:p>
            <a:r>
              <a:rPr lang="en-US" sz="3200" dirty="0" smtClean="0"/>
              <a:t>Using these data, find:</a:t>
            </a:r>
          </a:p>
          <a:p>
            <a:pPr marL="342900" indent="-342900">
              <a:buAutoNum type="arabicPeriod"/>
            </a:pPr>
            <a:r>
              <a:rPr lang="en-US" sz="3200" dirty="0" smtClean="0"/>
              <a:t>P (trait)</a:t>
            </a:r>
          </a:p>
          <a:p>
            <a:pPr marL="342900" indent="-342900">
              <a:buAutoNum type="arabicPeriod"/>
            </a:pPr>
            <a:r>
              <a:rPr lang="en-US" sz="3200" dirty="0" smtClean="0"/>
              <a:t>P (blue eyes and trait)</a:t>
            </a:r>
          </a:p>
          <a:p>
            <a:pPr marL="342900" indent="-342900">
              <a:buAutoNum type="arabicPeriod"/>
            </a:pPr>
            <a:r>
              <a:rPr lang="en-US" sz="3200" dirty="0" smtClean="0"/>
              <a:t>P (brown eyes/ trait)</a:t>
            </a:r>
            <a:endParaRPr lang="en-US" sz="3200" dirty="0"/>
          </a:p>
        </p:txBody>
      </p:sp>
    </p:spTree>
    <p:extLst>
      <p:ext uri="{BB962C8B-B14F-4D97-AF65-F5344CB8AC3E}">
        <p14:creationId xmlns:p14="http://schemas.microsoft.com/office/powerpoint/2010/main" xmlns="" val="2157766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Answers:</a:t>
            </a:r>
            <a:endParaRPr lang="en-US" b="1" dirty="0">
              <a:solidFill>
                <a:srgbClr val="FF0000"/>
              </a:solidFill>
            </a:endParaRPr>
          </a:p>
        </p:txBody>
      </p:sp>
      <p:sp>
        <p:nvSpPr>
          <p:cNvPr id="3" name="Content Placeholder 2"/>
          <p:cNvSpPr>
            <a:spLocks noGrp="1"/>
          </p:cNvSpPr>
          <p:nvPr>
            <p:ph idx="1"/>
          </p:nvPr>
        </p:nvSpPr>
        <p:spPr>
          <a:xfrm>
            <a:off x="665018" y="2659064"/>
            <a:ext cx="9240982" cy="3797155"/>
          </a:xfrm>
        </p:spPr>
        <p:txBody>
          <a:bodyPr>
            <a:normAutofit/>
          </a:bodyPr>
          <a:lstStyle/>
          <a:p>
            <a:pPr marL="342900" indent="-342900">
              <a:buAutoNum type="arabicPeriod"/>
            </a:pPr>
            <a:r>
              <a:rPr lang="en-US" dirty="0"/>
              <a:t>P (trait</a:t>
            </a:r>
            <a:r>
              <a:rPr lang="en-US" dirty="0" smtClean="0"/>
              <a:t>): 120/ 300 = </a:t>
            </a:r>
          </a:p>
          <a:p>
            <a:pPr marL="0" indent="0">
              <a:buNone/>
            </a:pPr>
            <a:endParaRPr lang="en-US" dirty="0" smtClean="0"/>
          </a:p>
          <a:p>
            <a:pPr marL="0" indent="0">
              <a:buNone/>
            </a:pPr>
            <a:r>
              <a:rPr lang="en-US" dirty="0" smtClean="0"/>
              <a:t>2. P </a:t>
            </a:r>
            <a:r>
              <a:rPr lang="en-US" dirty="0"/>
              <a:t>(blue eyes and trait</a:t>
            </a:r>
            <a:r>
              <a:rPr lang="en-US" dirty="0" smtClean="0"/>
              <a:t>)= P(blue\t) P(T)=</a:t>
            </a:r>
          </a:p>
          <a:p>
            <a:pPr marL="0" indent="0">
              <a:buNone/>
            </a:pPr>
            <a:r>
              <a:rPr lang="en-US" dirty="0"/>
              <a:t> </a:t>
            </a:r>
            <a:r>
              <a:rPr lang="en-US" dirty="0" smtClean="0"/>
              <a:t>                                           =(120/300)/ (70 / 300) =  70/300</a:t>
            </a:r>
            <a:endParaRPr lang="en-US" dirty="0"/>
          </a:p>
          <a:p>
            <a:pPr marL="0" indent="0">
              <a:buNone/>
            </a:pPr>
            <a:endParaRPr lang="en-US" dirty="0" smtClean="0"/>
          </a:p>
          <a:p>
            <a:pPr marL="0" indent="0">
              <a:buNone/>
            </a:pPr>
            <a:r>
              <a:rPr lang="en-US" dirty="0" smtClean="0"/>
              <a:t>3. P </a:t>
            </a:r>
            <a:r>
              <a:rPr lang="en-US" dirty="0"/>
              <a:t>(brown </a:t>
            </a:r>
            <a:r>
              <a:rPr lang="en-US" dirty="0" smtClean="0"/>
              <a:t>eyes\ </a:t>
            </a:r>
            <a:r>
              <a:rPr lang="en-US" dirty="0"/>
              <a:t>trait</a:t>
            </a:r>
            <a:r>
              <a:rPr lang="en-US" dirty="0" smtClean="0"/>
              <a:t>) =  P (brown </a:t>
            </a:r>
            <a:r>
              <a:rPr lang="en-US" altLang="en-US" dirty="0" smtClean="0"/>
              <a:t>∩ Trait)/ P (T)</a:t>
            </a:r>
          </a:p>
          <a:p>
            <a:pPr marL="0" indent="0">
              <a:buNone/>
            </a:pPr>
            <a:r>
              <a:rPr lang="en-US" dirty="0" smtClean="0"/>
              <a:t>                                          = (30/300)/ (120/300)= 30/120 = 0.1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212365384"/>
              </p:ext>
            </p:extLst>
          </p:nvPr>
        </p:nvGraphicFramePr>
        <p:xfrm>
          <a:off x="7329054" y="471055"/>
          <a:ext cx="4460583" cy="2964872"/>
        </p:xfrm>
        <a:graphic>
          <a:graphicData uri="http://schemas.openxmlformats.org/drawingml/2006/table">
            <a:tbl>
              <a:tblPr firstRow="1" bandRow="1">
                <a:tableStyleId>{5C22544A-7EE6-4342-B048-85BDC9FD1C3A}</a:tableStyleId>
              </a:tblPr>
              <a:tblGrid>
                <a:gridCol w="1016600"/>
                <a:gridCol w="767635"/>
                <a:gridCol w="892116"/>
                <a:gridCol w="892116"/>
                <a:gridCol w="892116"/>
              </a:tblGrid>
              <a:tr h="547669">
                <a:tc>
                  <a:txBody>
                    <a:bodyPr/>
                    <a:lstStyle/>
                    <a:p>
                      <a:endParaRPr lang="en-US" dirty="0"/>
                    </a:p>
                  </a:txBody>
                  <a:tcPr/>
                </a:tc>
                <a:tc gridSpan="3">
                  <a:txBody>
                    <a:bodyPr/>
                    <a:lstStyle/>
                    <a:p>
                      <a:r>
                        <a:rPr lang="en-US" dirty="0" smtClean="0"/>
                        <a:t>                    Eye Color</a:t>
                      </a:r>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dirty="0" smtClean="0"/>
                        <a:t>Total</a:t>
                      </a:r>
                      <a:endParaRPr lang="en-US" dirty="0"/>
                    </a:p>
                  </a:txBody>
                  <a:tcPr/>
                </a:tc>
              </a:tr>
              <a:tr h="774196">
                <a:tc>
                  <a:txBody>
                    <a:bodyPr/>
                    <a:lstStyle/>
                    <a:p>
                      <a:endParaRPr lang="en-US"/>
                    </a:p>
                  </a:txBody>
                  <a:tcPr/>
                </a:tc>
                <a:tc>
                  <a:txBody>
                    <a:bodyPr/>
                    <a:lstStyle/>
                    <a:p>
                      <a:r>
                        <a:rPr lang="en-US" dirty="0" smtClean="0"/>
                        <a:t>Blue</a:t>
                      </a:r>
                      <a:endParaRPr lang="en-US" dirty="0"/>
                    </a:p>
                  </a:txBody>
                  <a:tcPr/>
                </a:tc>
                <a:tc>
                  <a:txBody>
                    <a:bodyPr/>
                    <a:lstStyle/>
                    <a:p>
                      <a:r>
                        <a:rPr lang="en-US" dirty="0" smtClean="0"/>
                        <a:t>Brown</a:t>
                      </a:r>
                      <a:endParaRPr lang="en-US" dirty="0"/>
                    </a:p>
                  </a:txBody>
                  <a:tcPr/>
                </a:tc>
                <a:tc>
                  <a:txBody>
                    <a:bodyPr/>
                    <a:lstStyle/>
                    <a:p>
                      <a:r>
                        <a:rPr lang="en-US" dirty="0" smtClean="0"/>
                        <a:t>Other</a:t>
                      </a:r>
                      <a:endParaRPr lang="en-US" dirty="0"/>
                    </a:p>
                  </a:txBody>
                  <a:tcPr/>
                </a:tc>
                <a:tc>
                  <a:txBody>
                    <a:bodyPr/>
                    <a:lstStyle/>
                    <a:p>
                      <a:endParaRPr lang="en-US" dirty="0"/>
                    </a:p>
                  </a:txBody>
                  <a:tcPr/>
                </a:tc>
              </a:tr>
              <a:tr h="547669">
                <a:tc>
                  <a:txBody>
                    <a:bodyPr/>
                    <a:lstStyle/>
                    <a:p>
                      <a:r>
                        <a:rPr lang="en-US" dirty="0" smtClean="0"/>
                        <a:t>Trait  T</a:t>
                      </a:r>
                      <a:endParaRPr lang="en-US" dirty="0"/>
                    </a:p>
                  </a:txBody>
                  <a:tcPr/>
                </a:tc>
                <a:tc>
                  <a:txBody>
                    <a:bodyPr/>
                    <a:lstStyle/>
                    <a:p>
                      <a:r>
                        <a:rPr lang="en-US" dirty="0" smtClean="0"/>
                        <a:t>70</a:t>
                      </a:r>
                      <a:endParaRPr lang="en-US" dirty="0"/>
                    </a:p>
                  </a:txBody>
                  <a:tcPr/>
                </a:tc>
                <a:tc>
                  <a:txBody>
                    <a:bodyPr/>
                    <a:lstStyle/>
                    <a:p>
                      <a:r>
                        <a:rPr lang="en-US" dirty="0" smtClean="0"/>
                        <a:t>30</a:t>
                      </a:r>
                      <a:endParaRPr lang="en-US" dirty="0"/>
                    </a:p>
                  </a:txBody>
                  <a:tcPr/>
                </a:tc>
                <a:tc>
                  <a:txBody>
                    <a:bodyPr/>
                    <a:lstStyle/>
                    <a:p>
                      <a:r>
                        <a:rPr lang="en-US" dirty="0" smtClean="0"/>
                        <a:t>20</a:t>
                      </a:r>
                      <a:endParaRPr lang="en-US" dirty="0"/>
                    </a:p>
                  </a:txBody>
                  <a:tcPr/>
                </a:tc>
                <a:tc>
                  <a:txBody>
                    <a:bodyPr/>
                    <a:lstStyle/>
                    <a:p>
                      <a:r>
                        <a:rPr lang="en-US" dirty="0" smtClean="0"/>
                        <a:t>120</a:t>
                      </a:r>
                      <a:endParaRPr lang="en-US" dirty="0"/>
                    </a:p>
                  </a:txBody>
                  <a:tcPr/>
                </a:tc>
              </a:tr>
              <a:tr h="547669">
                <a:tc>
                  <a:txBody>
                    <a:bodyPr/>
                    <a:lstStyle/>
                    <a:p>
                      <a:r>
                        <a:rPr lang="en-US" dirty="0" smtClean="0"/>
                        <a:t> </a:t>
                      </a:r>
                      <a:r>
                        <a:rPr lang="en-US" baseline="0" dirty="0" smtClean="0"/>
                        <a:t>         T’</a:t>
                      </a:r>
                      <a:endParaRPr lang="en-US" dirty="0"/>
                    </a:p>
                  </a:txBody>
                  <a:tcPr/>
                </a:tc>
                <a:tc>
                  <a:txBody>
                    <a:bodyPr/>
                    <a:lstStyle/>
                    <a:p>
                      <a:r>
                        <a:rPr lang="en-US" dirty="0" smtClean="0"/>
                        <a:t>20</a:t>
                      </a:r>
                      <a:endParaRPr lang="en-US" dirty="0"/>
                    </a:p>
                  </a:txBody>
                  <a:tcPr/>
                </a:tc>
                <a:tc>
                  <a:txBody>
                    <a:bodyPr/>
                    <a:lstStyle/>
                    <a:p>
                      <a:r>
                        <a:rPr lang="en-US" dirty="0" smtClean="0"/>
                        <a:t>110</a:t>
                      </a:r>
                      <a:endParaRPr lang="en-US" dirty="0"/>
                    </a:p>
                  </a:txBody>
                  <a:tcPr/>
                </a:tc>
                <a:tc>
                  <a:txBody>
                    <a:bodyPr/>
                    <a:lstStyle/>
                    <a:p>
                      <a:r>
                        <a:rPr lang="en-US" dirty="0" smtClean="0"/>
                        <a:t>50</a:t>
                      </a:r>
                      <a:endParaRPr lang="en-US" dirty="0"/>
                    </a:p>
                  </a:txBody>
                  <a:tcPr/>
                </a:tc>
                <a:tc>
                  <a:txBody>
                    <a:bodyPr/>
                    <a:lstStyle/>
                    <a:p>
                      <a:r>
                        <a:rPr lang="en-US" dirty="0" smtClean="0"/>
                        <a:t>180</a:t>
                      </a:r>
                      <a:endParaRPr lang="en-US" dirty="0"/>
                    </a:p>
                  </a:txBody>
                  <a:tcPr/>
                </a:tc>
              </a:tr>
              <a:tr h="547669">
                <a:tc>
                  <a:txBody>
                    <a:bodyPr/>
                    <a:lstStyle/>
                    <a:p>
                      <a:r>
                        <a:rPr lang="en-US" dirty="0" smtClean="0"/>
                        <a:t>Total</a:t>
                      </a:r>
                      <a:endParaRPr lang="en-US" dirty="0"/>
                    </a:p>
                  </a:txBody>
                  <a:tcPr/>
                </a:tc>
                <a:tc>
                  <a:txBody>
                    <a:bodyPr/>
                    <a:lstStyle/>
                    <a:p>
                      <a:r>
                        <a:rPr lang="en-US" dirty="0" smtClean="0"/>
                        <a:t>90</a:t>
                      </a:r>
                      <a:endParaRPr lang="en-US" dirty="0"/>
                    </a:p>
                  </a:txBody>
                  <a:tcPr/>
                </a:tc>
                <a:tc>
                  <a:txBody>
                    <a:bodyPr/>
                    <a:lstStyle/>
                    <a:p>
                      <a:r>
                        <a:rPr lang="en-US" dirty="0" smtClean="0"/>
                        <a:t>140</a:t>
                      </a:r>
                      <a:endParaRPr lang="en-US" dirty="0"/>
                    </a:p>
                  </a:txBody>
                  <a:tcPr/>
                </a:tc>
                <a:tc>
                  <a:txBody>
                    <a:bodyPr/>
                    <a:lstStyle/>
                    <a:p>
                      <a:r>
                        <a:rPr lang="en-US" dirty="0" smtClean="0"/>
                        <a:t>70</a:t>
                      </a:r>
                      <a:endParaRPr lang="en-US" dirty="0"/>
                    </a:p>
                  </a:txBody>
                  <a:tcPr/>
                </a:tc>
                <a:tc>
                  <a:txBody>
                    <a:bodyPr/>
                    <a:lstStyle/>
                    <a:p>
                      <a:r>
                        <a:rPr lang="en-US" dirty="0" smtClean="0"/>
                        <a:t>300</a:t>
                      </a:r>
                      <a:endParaRPr lang="en-US" dirty="0"/>
                    </a:p>
                  </a:txBody>
                  <a:tcPr/>
                </a:tc>
              </a:tr>
            </a:tbl>
          </a:graphicData>
        </a:graphic>
      </p:graphicFrame>
    </p:spTree>
    <p:extLst>
      <p:ext uri="{BB962C8B-B14F-4D97-AF65-F5344CB8AC3E}">
        <p14:creationId xmlns:p14="http://schemas.microsoft.com/office/powerpoint/2010/main" xmlns="" val="2088548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22652" y="172265"/>
            <a:ext cx="10235762" cy="6689074"/>
          </a:xfrm>
          <a:prstGeom prst="rect">
            <a:avLst/>
          </a:prstGeom>
        </p:spPr>
      </p:pic>
      <p:sp>
        <p:nvSpPr>
          <p:cNvPr id="5" name="TextBox 4"/>
          <p:cNvSpPr txBox="1"/>
          <p:nvPr/>
        </p:nvSpPr>
        <p:spPr>
          <a:xfrm>
            <a:off x="480449" y="168926"/>
            <a:ext cx="2935997" cy="1200329"/>
          </a:xfrm>
          <a:prstGeom prst="rect">
            <a:avLst/>
          </a:prstGeom>
          <a:noFill/>
        </p:spPr>
        <p:txBody>
          <a:bodyPr wrap="none" rtlCol="0">
            <a:spAutoFit/>
          </a:bodyPr>
          <a:lstStyle/>
          <a:p>
            <a:r>
              <a:rPr lang="en-US" sz="3600" dirty="0" smtClean="0">
                <a:solidFill>
                  <a:srgbClr val="FF0000"/>
                </a:solidFill>
              </a:rPr>
              <a:t>Probabilities… </a:t>
            </a:r>
          </a:p>
          <a:p>
            <a:r>
              <a:rPr lang="en-US" sz="3600" dirty="0" smtClean="0">
                <a:solidFill>
                  <a:srgbClr val="FF0000"/>
                </a:solidFill>
              </a:rPr>
              <a:t>Example</a:t>
            </a:r>
            <a:endParaRPr lang="en-US" sz="3600" dirty="0">
              <a:solidFill>
                <a:srgbClr val="FF0000"/>
              </a:solidFill>
            </a:endParaRPr>
          </a:p>
        </p:txBody>
      </p:sp>
      <p:sp>
        <p:nvSpPr>
          <p:cNvPr id="7" name="TextBox 6"/>
          <p:cNvSpPr txBox="1"/>
          <p:nvPr/>
        </p:nvSpPr>
        <p:spPr>
          <a:xfrm>
            <a:off x="5188923" y="3178468"/>
            <a:ext cx="619932" cy="369332"/>
          </a:xfrm>
          <a:prstGeom prst="rect">
            <a:avLst/>
          </a:prstGeom>
          <a:noFill/>
        </p:spPr>
        <p:txBody>
          <a:bodyPr wrap="square" rtlCol="0">
            <a:spAutoFit/>
          </a:bodyPr>
          <a:lstStyle/>
          <a:p>
            <a:r>
              <a:rPr lang="en-US" dirty="0" smtClean="0">
                <a:solidFill>
                  <a:srgbClr val="FF0000"/>
                </a:solidFill>
              </a:rPr>
              <a:t>30</a:t>
            </a:r>
            <a:endParaRPr lang="en-US" dirty="0">
              <a:solidFill>
                <a:srgbClr val="FF0000"/>
              </a:solidFill>
            </a:endParaRPr>
          </a:p>
        </p:txBody>
      </p:sp>
      <p:sp>
        <p:nvSpPr>
          <p:cNvPr id="8" name="TextBox 7"/>
          <p:cNvSpPr txBox="1"/>
          <p:nvPr/>
        </p:nvSpPr>
        <p:spPr>
          <a:xfrm>
            <a:off x="6865748" y="3209465"/>
            <a:ext cx="433953" cy="369332"/>
          </a:xfrm>
          <a:prstGeom prst="rect">
            <a:avLst/>
          </a:prstGeom>
          <a:noFill/>
        </p:spPr>
        <p:txBody>
          <a:bodyPr wrap="square" rtlCol="0">
            <a:spAutoFit/>
          </a:bodyPr>
          <a:lstStyle/>
          <a:p>
            <a:r>
              <a:rPr lang="en-US" dirty="0" smtClean="0">
                <a:solidFill>
                  <a:srgbClr val="FF0000"/>
                </a:solidFill>
              </a:rPr>
              <a:t>60</a:t>
            </a:r>
            <a:endParaRPr lang="en-US" dirty="0">
              <a:solidFill>
                <a:srgbClr val="FF0000"/>
              </a:solidFill>
            </a:endParaRPr>
          </a:p>
        </p:txBody>
      </p:sp>
      <p:sp>
        <p:nvSpPr>
          <p:cNvPr id="9" name="TextBox 8"/>
          <p:cNvSpPr txBox="1"/>
          <p:nvPr/>
        </p:nvSpPr>
        <p:spPr>
          <a:xfrm>
            <a:off x="8583911" y="3209465"/>
            <a:ext cx="650929" cy="369332"/>
          </a:xfrm>
          <a:prstGeom prst="rect">
            <a:avLst/>
          </a:prstGeom>
          <a:noFill/>
        </p:spPr>
        <p:txBody>
          <a:bodyPr wrap="square" rtlCol="0">
            <a:spAutoFit/>
          </a:bodyPr>
          <a:lstStyle/>
          <a:p>
            <a:r>
              <a:rPr lang="en-US" dirty="0" smtClean="0">
                <a:solidFill>
                  <a:srgbClr val="FF0000"/>
                </a:solidFill>
              </a:rPr>
              <a:t>135</a:t>
            </a:r>
            <a:endParaRPr lang="en-US" dirty="0">
              <a:solidFill>
                <a:srgbClr val="FF0000"/>
              </a:solidFill>
            </a:endParaRPr>
          </a:p>
        </p:txBody>
      </p:sp>
      <p:sp>
        <p:nvSpPr>
          <p:cNvPr id="10" name="TextBox 9"/>
          <p:cNvSpPr txBox="1"/>
          <p:nvPr/>
        </p:nvSpPr>
        <p:spPr>
          <a:xfrm>
            <a:off x="10333912" y="3209465"/>
            <a:ext cx="650928" cy="369332"/>
          </a:xfrm>
          <a:prstGeom prst="rect">
            <a:avLst/>
          </a:prstGeom>
          <a:noFill/>
        </p:spPr>
        <p:txBody>
          <a:bodyPr wrap="square" rtlCol="0">
            <a:spAutoFit/>
          </a:bodyPr>
          <a:lstStyle/>
          <a:p>
            <a:r>
              <a:rPr lang="en-US" dirty="0" smtClean="0">
                <a:solidFill>
                  <a:srgbClr val="FF0000"/>
                </a:solidFill>
              </a:rPr>
              <a:t>175</a:t>
            </a:r>
            <a:endParaRPr lang="en-US" dirty="0">
              <a:solidFill>
                <a:srgbClr val="FF0000"/>
              </a:solidFill>
            </a:endParaRPr>
          </a:p>
        </p:txBody>
      </p:sp>
      <p:sp>
        <p:nvSpPr>
          <p:cNvPr id="11" name="TextBox 10"/>
          <p:cNvSpPr txBox="1"/>
          <p:nvPr/>
        </p:nvSpPr>
        <p:spPr>
          <a:xfrm>
            <a:off x="11468528" y="3267481"/>
            <a:ext cx="568271" cy="369332"/>
          </a:xfrm>
          <a:prstGeom prst="rect">
            <a:avLst/>
          </a:prstGeom>
          <a:noFill/>
        </p:spPr>
        <p:txBody>
          <a:bodyPr wrap="square" rtlCol="0">
            <a:spAutoFit/>
          </a:bodyPr>
          <a:lstStyle/>
          <a:p>
            <a:r>
              <a:rPr lang="en-US" b="1" dirty="0" smtClean="0">
                <a:solidFill>
                  <a:srgbClr val="FF0000"/>
                </a:solidFill>
              </a:rPr>
              <a:t>400</a:t>
            </a:r>
            <a:endParaRPr lang="en-US" b="1" dirty="0">
              <a:solidFill>
                <a:srgbClr val="FF0000"/>
              </a:solidFill>
            </a:endParaRPr>
          </a:p>
        </p:txBody>
      </p:sp>
      <p:cxnSp>
        <p:nvCxnSpPr>
          <p:cNvPr id="13" name="Straight Connector 12"/>
          <p:cNvCxnSpPr/>
          <p:nvPr/>
        </p:nvCxnSpPr>
        <p:spPr>
          <a:xfrm>
            <a:off x="11450446" y="3224964"/>
            <a:ext cx="6044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42480" y="1766806"/>
            <a:ext cx="604434" cy="369332"/>
          </a:xfrm>
          <a:prstGeom prst="rect">
            <a:avLst/>
          </a:prstGeom>
          <a:noFill/>
        </p:spPr>
        <p:txBody>
          <a:bodyPr wrap="square" rtlCol="0">
            <a:spAutoFit/>
          </a:bodyPr>
          <a:lstStyle/>
          <a:p>
            <a:r>
              <a:rPr lang="en-US" dirty="0" smtClean="0">
                <a:solidFill>
                  <a:srgbClr val="FF0000"/>
                </a:solidFill>
              </a:rPr>
              <a:t>90</a:t>
            </a:r>
            <a:endParaRPr lang="en-US" dirty="0">
              <a:solidFill>
                <a:srgbClr val="FF0000"/>
              </a:solidFill>
            </a:endParaRPr>
          </a:p>
        </p:txBody>
      </p:sp>
      <p:sp>
        <p:nvSpPr>
          <p:cNvPr id="15" name="TextBox 14"/>
          <p:cNvSpPr txBox="1"/>
          <p:nvPr/>
        </p:nvSpPr>
        <p:spPr>
          <a:xfrm>
            <a:off x="11422251" y="2131809"/>
            <a:ext cx="568271" cy="369332"/>
          </a:xfrm>
          <a:prstGeom prst="rect">
            <a:avLst/>
          </a:prstGeom>
          <a:noFill/>
        </p:spPr>
        <p:txBody>
          <a:bodyPr wrap="square" rtlCol="0">
            <a:spAutoFit/>
          </a:bodyPr>
          <a:lstStyle/>
          <a:p>
            <a:r>
              <a:rPr lang="en-US" dirty="0" smtClean="0">
                <a:solidFill>
                  <a:srgbClr val="FF0000"/>
                </a:solidFill>
              </a:rPr>
              <a:t>145</a:t>
            </a:r>
            <a:endParaRPr lang="en-US" dirty="0">
              <a:solidFill>
                <a:srgbClr val="FF0000"/>
              </a:solidFill>
            </a:endParaRPr>
          </a:p>
        </p:txBody>
      </p:sp>
      <p:sp>
        <p:nvSpPr>
          <p:cNvPr id="16" name="TextBox 15"/>
          <p:cNvSpPr txBox="1"/>
          <p:nvPr/>
        </p:nvSpPr>
        <p:spPr>
          <a:xfrm>
            <a:off x="11460561" y="2778139"/>
            <a:ext cx="584205" cy="369332"/>
          </a:xfrm>
          <a:prstGeom prst="rect">
            <a:avLst/>
          </a:prstGeom>
          <a:noFill/>
        </p:spPr>
        <p:txBody>
          <a:bodyPr wrap="square" rtlCol="0">
            <a:spAutoFit/>
          </a:bodyPr>
          <a:lstStyle/>
          <a:p>
            <a:r>
              <a:rPr lang="en-US" dirty="0" smtClean="0">
                <a:solidFill>
                  <a:srgbClr val="FF0000"/>
                </a:solidFill>
              </a:rPr>
              <a:t>55</a:t>
            </a:r>
            <a:endParaRPr lang="en-US" dirty="0">
              <a:solidFill>
                <a:srgbClr val="FF0000"/>
              </a:solidFill>
            </a:endParaRPr>
          </a:p>
        </p:txBody>
      </p:sp>
      <p:sp>
        <p:nvSpPr>
          <p:cNvPr id="17" name="TextBox 16"/>
          <p:cNvSpPr txBox="1"/>
          <p:nvPr/>
        </p:nvSpPr>
        <p:spPr>
          <a:xfrm>
            <a:off x="11402877" y="2454974"/>
            <a:ext cx="607017" cy="369332"/>
          </a:xfrm>
          <a:prstGeom prst="rect">
            <a:avLst/>
          </a:prstGeom>
          <a:noFill/>
        </p:spPr>
        <p:txBody>
          <a:bodyPr wrap="square" rtlCol="0">
            <a:spAutoFit/>
          </a:bodyPr>
          <a:lstStyle/>
          <a:p>
            <a:r>
              <a:rPr lang="en-US" dirty="0" smtClean="0">
                <a:solidFill>
                  <a:srgbClr val="FF0000"/>
                </a:solidFill>
              </a:rPr>
              <a:t>110</a:t>
            </a:r>
            <a:endParaRPr lang="en-US" dirty="0">
              <a:solidFill>
                <a:srgbClr val="FF0000"/>
              </a:solidFill>
            </a:endParaRPr>
          </a:p>
        </p:txBody>
      </p:sp>
      <p:sp>
        <p:nvSpPr>
          <p:cNvPr id="18" name="TextBox 17"/>
          <p:cNvSpPr txBox="1"/>
          <p:nvPr/>
        </p:nvSpPr>
        <p:spPr>
          <a:xfrm>
            <a:off x="11244320" y="1000730"/>
            <a:ext cx="1016689" cy="646331"/>
          </a:xfrm>
          <a:prstGeom prst="rect">
            <a:avLst/>
          </a:prstGeom>
          <a:noFill/>
        </p:spPr>
        <p:txBody>
          <a:bodyPr wrap="none" rtlCol="0">
            <a:spAutoFit/>
          </a:bodyPr>
          <a:lstStyle/>
          <a:p>
            <a:r>
              <a:rPr lang="en-US" dirty="0" smtClean="0">
                <a:solidFill>
                  <a:srgbClr val="FF0000"/>
                </a:solidFill>
              </a:rPr>
              <a:t>Marginal</a:t>
            </a:r>
          </a:p>
          <a:p>
            <a:r>
              <a:rPr lang="en-US" dirty="0" smtClean="0">
                <a:solidFill>
                  <a:srgbClr val="FF0000"/>
                </a:solidFill>
              </a:rPr>
              <a:t>Total</a:t>
            </a:r>
            <a:endParaRPr lang="en-US" dirty="0">
              <a:solidFill>
                <a:srgbClr val="FF0000"/>
              </a:solidFill>
            </a:endParaRPr>
          </a:p>
        </p:txBody>
      </p:sp>
      <p:cxnSp>
        <p:nvCxnSpPr>
          <p:cNvPr id="20" name="Straight Connector 19"/>
          <p:cNvCxnSpPr/>
          <p:nvPr/>
        </p:nvCxnSpPr>
        <p:spPr>
          <a:xfrm flipV="1">
            <a:off x="11356438" y="1672373"/>
            <a:ext cx="721974" cy="2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80311" y="3178468"/>
            <a:ext cx="1610505" cy="369332"/>
          </a:xfrm>
          <a:prstGeom prst="rect">
            <a:avLst/>
          </a:prstGeom>
          <a:noFill/>
        </p:spPr>
        <p:txBody>
          <a:bodyPr wrap="square" rtlCol="0">
            <a:spAutoFit/>
          </a:bodyPr>
          <a:lstStyle/>
          <a:p>
            <a:r>
              <a:rPr lang="en-US" dirty="0" smtClean="0">
                <a:solidFill>
                  <a:srgbClr val="FF0000"/>
                </a:solidFill>
              </a:rPr>
              <a:t>Marginal Totals</a:t>
            </a:r>
            <a:endParaRPr lang="en-US" dirty="0">
              <a:solidFill>
                <a:srgbClr val="FF0000"/>
              </a:solidFill>
            </a:endParaRPr>
          </a:p>
        </p:txBody>
      </p:sp>
    </p:spTree>
    <p:extLst>
      <p:ext uri="{BB962C8B-B14F-4D97-AF65-F5344CB8AC3E}">
        <p14:creationId xmlns:p14="http://schemas.microsoft.com/office/powerpoint/2010/main" xmlns="" val="284309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77492"/>
            <a:ext cx="11143751" cy="557939"/>
          </a:xfrm>
        </p:spPr>
        <p:txBody>
          <a:bodyPr>
            <a:normAutofit fontScale="90000"/>
          </a:bodyPr>
          <a:lstStyle/>
          <a:p>
            <a:r>
              <a:rPr lang="en-US" dirty="0" smtClean="0">
                <a:solidFill>
                  <a:srgbClr val="FF0000"/>
                </a:solidFill>
              </a:rPr>
              <a:t>Solution</a:t>
            </a:r>
            <a:endParaRPr lang="en-US" dirty="0">
              <a:solidFill>
                <a:srgbClr val="FF0000"/>
              </a:solidFill>
            </a:endParaRPr>
          </a:p>
        </p:txBody>
      </p:sp>
      <p:sp>
        <p:nvSpPr>
          <p:cNvPr id="3" name="Content Placeholder 2"/>
          <p:cNvSpPr>
            <a:spLocks noGrp="1"/>
          </p:cNvSpPr>
          <p:nvPr>
            <p:ph idx="1"/>
          </p:nvPr>
        </p:nvSpPr>
        <p:spPr>
          <a:xfrm>
            <a:off x="216976" y="635431"/>
            <a:ext cx="11975023" cy="6222569"/>
          </a:xfrm>
        </p:spPr>
        <p:txBody>
          <a:bodyPr/>
          <a:lstStyle/>
          <a:p>
            <a:pPr>
              <a:lnSpc>
                <a:spcPct val="100000"/>
              </a:lnSpc>
              <a:buFont typeface="Wingdings" panose="05000000000000000000" pitchFamily="2" charset="2"/>
              <a:buChar char="§"/>
            </a:pPr>
            <a:r>
              <a:rPr lang="en-US" sz="3200" dirty="0" smtClean="0"/>
              <a:t>P (is in age interval 40-49)= </a:t>
            </a:r>
            <a:r>
              <a:rPr lang="en-US" sz="3200" dirty="0" smtClean="0">
                <a:solidFill>
                  <a:srgbClr val="FF0000"/>
                </a:solidFill>
              </a:rPr>
              <a:t>145/ 400</a:t>
            </a:r>
          </a:p>
          <a:p>
            <a:pPr>
              <a:lnSpc>
                <a:spcPct val="100000"/>
              </a:lnSpc>
              <a:buFont typeface="Wingdings" panose="05000000000000000000" pitchFamily="2" charset="2"/>
              <a:buChar char="§"/>
            </a:pPr>
            <a:r>
              <a:rPr lang="en-US" sz="3200" dirty="0" smtClean="0"/>
              <a:t>P </a:t>
            </a:r>
            <a:r>
              <a:rPr lang="en-US" sz="3200" dirty="0"/>
              <a:t>(is in age interval </a:t>
            </a:r>
            <a:r>
              <a:rPr lang="en-US" sz="3200" dirty="0" smtClean="0"/>
              <a:t>40-49 and weighs 70-189 lb.)= </a:t>
            </a:r>
            <a:r>
              <a:rPr lang="en-US" sz="3200" dirty="0" smtClean="0">
                <a:solidFill>
                  <a:srgbClr val="FF0000"/>
                </a:solidFill>
              </a:rPr>
              <a:t>50/400= 0.125</a:t>
            </a:r>
          </a:p>
          <a:p>
            <a:pPr>
              <a:lnSpc>
                <a:spcPct val="100000"/>
              </a:lnSpc>
              <a:buFont typeface="Wingdings" panose="05000000000000000000" pitchFamily="2" charset="2"/>
              <a:buChar char="§"/>
            </a:pPr>
            <a:r>
              <a:rPr lang="en-US" sz="3200" dirty="0" smtClean="0"/>
              <a:t>P </a:t>
            </a:r>
            <a:r>
              <a:rPr lang="en-US" sz="3200" dirty="0"/>
              <a:t>(is in age interval </a:t>
            </a:r>
            <a:r>
              <a:rPr lang="en-US" sz="3200" dirty="0" smtClean="0"/>
              <a:t>40-49 or 60-69</a:t>
            </a:r>
            <a:r>
              <a:rPr lang="en-US" sz="3200" dirty="0" smtClean="0">
                <a:solidFill>
                  <a:srgbClr val="FF0000"/>
                </a:solidFill>
              </a:rPr>
              <a:t>)=(145/400)+(55/400)= .36+ .138</a:t>
            </a:r>
          </a:p>
          <a:p>
            <a:pPr>
              <a:lnSpc>
                <a:spcPct val="100000"/>
              </a:lnSpc>
              <a:buFont typeface="Wingdings" panose="05000000000000000000" pitchFamily="2" charset="2"/>
              <a:buChar char="§"/>
            </a:pPr>
            <a:r>
              <a:rPr lang="en-US" sz="3200" dirty="0" smtClean="0">
                <a:solidFill>
                  <a:srgbClr val="FF0000"/>
                </a:solidFill>
              </a:rPr>
              <a:t>P </a:t>
            </a:r>
            <a:r>
              <a:rPr lang="en-US" sz="3200" dirty="0">
                <a:solidFill>
                  <a:srgbClr val="FF0000"/>
                </a:solidFill>
              </a:rPr>
              <a:t>(is in age interval </a:t>
            </a:r>
            <a:r>
              <a:rPr lang="en-US" sz="3200" dirty="0" smtClean="0">
                <a:solidFill>
                  <a:srgbClr val="FF0000"/>
                </a:solidFill>
              </a:rPr>
              <a:t>40-49 or 60-69 and weighs 150-169 lb.)= </a:t>
            </a:r>
          </a:p>
          <a:p>
            <a:pPr marL="0" indent="0">
              <a:lnSpc>
                <a:spcPct val="100000"/>
              </a:lnSpc>
              <a:buNone/>
            </a:pPr>
            <a:r>
              <a:rPr lang="en-US" sz="3200" dirty="0"/>
              <a:t> </a:t>
            </a:r>
            <a:r>
              <a:rPr lang="en-US" sz="3200" dirty="0" smtClean="0"/>
              <a:t>                                               = </a:t>
            </a:r>
            <a:r>
              <a:rPr lang="en-US" sz="3200" dirty="0" smtClean="0">
                <a:solidFill>
                  <a:srgbClr val="FF0000"/>
                </a:solidFill>
              </a:rPr>
              <a:t>14/400 + 10/400= .035+.025= 0.060</a:t>
            </a:r>
            <a:endParaRPr lang="en-US" sz="3200" dirty="0">
              <a:solidFill>
                <a:srgbClr val="FF0000"/>
              </a:solidFill>
            </a:endParaRPr>
          </a:p>
          <a:p>
            <a:pPr>
              <a:lnSpc>
                <a:spcPct val="100000"/>
              </a:lnSpc>
              <a:buFont typeface="Wingdings" panose="05000000000000000000" pitchFamily="2" charset="2"/>
              <a:buChar char="§"/>
            </a:pPr>
            <a:r>
              <a:rPr lang="en-US" sz="3200" dirty="0" smtClean="0"/>
              <a:t>P(is </a:t>
            </a:r>
            <a:r>
              <a:rPr lang="en-US" sz="3200" dirty="0"/>
              <a:t>in age interval </a:t>
            </a:r>
            <a:r>
              <a:rPr lang="en-US" sz="3200" dirty="0" smtClean="0"/>
              <a:t>40-49 given that he weighs150-169 lb.)= </a:t>
            </a:r>
            <a:r>
              <a:rPr lang="en-US" sz="3200" dirty="0" smtClean="0">
                <a:solidFill>
                  <a:srgbClr val="FF0000"/>
                </a:solidFill>
              </a:rPr>
              <a:t>15/60=.25                                             </a:t>
            </a:r>
            <a:endParaRPr lang="en-US" sz="3200" dirty="0">
              <a:solidFill>
                <a:srgbClr val="FF0000"/>
              </a:solidFill>
            </a:endParaRPr>
          </a:p>
          <a:p>
            <a:pPr>
              <a:lnSpc>
                <a:spcPct val="100000"/>
              </a:lnSpc>
              <a:buFont typeface="Wingdings" panose="05000000000000000000" pitchFamily="2" charset="2"/>
              <a:buChar char="§"/>
            </a:pPr>
            <a:r>
              <a:rPr lang="en-US" sz="3200" dirty="0" smtClean="0"/>
              <a:t>P (weighs less than 170 lb. )= </a:t>
            </a:r>
            <a:r>
              <a:rPr lang="en-US" sz="3200" dirty="0" smtClean="0">
                <a:solidFill>
                  <a:srgbClr val="FF0000"/>
                </a:solidFill>
              </a:rPr>
              <a:t>(30 + 60)/400</a:t>
            </a:r>
            <a:r>
              <a:rPr lang="en-US" sz="3200" dirty="0" smtClean="0"/>
              <a:t>= ….</a:t>
            </a:r>
            <a:endParaRPr lang="en-US" sz="3200" dirty="0"/>
          </a:p>
          <a:p>
            <a:pPr>
              <a:lnSpc>
                <a:spcPct val="100000"/>
              </a:lnSpc>
              <a:buFont typeface="Wingdings" panose="05000000000000000000" pitchFamily="2" charset="2"/>
              <a:buChar char="§"/>
            </a:pPr>
            <a:r>
              <a:rPr lang="en-US" sz="3200" dirty="0" smtClean="0"/>
              <a:t>P </a:t>
            </a:r>
            <a:r>
              <a:rPr lang="en-US" sz="3200" dirty="0"/>
              <a:t>(weighs less than 170 </a:t>
            </a:r>
            <a:r>
              <a:rPr lang="en-US" sz="3200" dirty="0" smtClean="0"/>
              <a:t>lb. and is &lt; 50 y old)= (</a:t>
            </a:r>
            <a:r>
              <a:rPr lang="en-US" sz="3200" dirty="0" smtClean="0">
                <a:solidFill>
                  <a:srgbClr val="FF0000"/>
                </a:solidFill>
              </a:rPr>
              <a:t>10+20+10+15)/400</a:t>
            </a:r>
            <a:r>
              <a:rPr lang="en-US" sz="3200" dirty="0" smtClean="0"/>
              <a:t>= …</a:t>
            </a:r>
          </a:p>
          <a:p>
            <a:pPr>
              <a:lnSpc>
                <a:spcPct val="100000"/>
              </a:lnSpc>
              <a:buFont typeface="Wingdings" panose="05000000000000000000" pitchFamily="2" charset="2"/>
              <a:buChar char="§"/>
            </a:pPr>
            <a:r>
              <a:rPr lang="en-US" sz="3200" dirty="0" smtClean="0"/>
              <a:t>P </a:t>
            </a:r>
            <a:r>
              <a:rPr lang="en-US" sz="3200" dirty="0"/>
              <a:t>(weighs less than 170 lb</a:t>
            </a:r>
            <a:r>
              <a:rPr lang="en-US" sz="3200" dirty="0" smtClean="0"/>
              <a:t>. given that he is &lt;50 y old)= </a:t>
            </a:r>
          </a:p>
          <a:p>
            <a:pPr marL="0" indent="0">
              <a:lnSpc>
                <a:spcPct val="100000"/>
              </a:lnSpc>
              <a:buNone/>
            </a:pPr>
            <a:r>
              <a:rPr lang="en-US" sz="3200" dirty="0"/>
              <a:t> </a:t>
            </a:r>
            <a:r>
              <a:rPr lang="en-US" sz="3200" dirty="0" smtClean="0"/>
              <a:t>                                 </a:t>
            </a:r>
            <a:r>
              <a:rPr lang="en-US" sz="3200" dirty="0" smtClean="0">
                <a:solidFill>
                  <a:srgbClr val="FF0000"/>
                </a:solidFill>
              </a:rPr>
              <a:t>= (</a:t>
            </a:r>
            <a:r>
              <a:rPr lang="en-US" sz="3200" dirty="0">
                <a:solidFill>
                  <a:srgbClr val="FF0000"/>
                </a:solidFill>
              </a:rPr>
              <a:t>10+20+10+15</a:t>
            </a:r>
            <a:r>
              <a:rPr lang="en-US" sz="3200" dirty="0" smtClean="0">
                <a:solidFill>
                  <a:srgbClr val="FF0000"/>
                </a:solidFill>
              </a:rPr>
              <a:t>) /90+145 = 55/235 =0.234</a:t>
            </a:r>
            <a:endParaRPr lang="en-US" sz="3200" dirty="0">
              <a:solidFill>
                <a:srgbClr val="FF0000"/>
              </a:solidFill>
            </a:endParaRPr>
          </a:p>
          <a:p>
            <a:pPr marL="514350" indent="-514350">
              <a:lnSpc>
                <a:spcPct val="100000"/>
              </a:lnSpc>
              <a:buAutoNum type="alphaLcPeriod"/>
            </a:pPr>
            <a:endParaRPr lang="en-US" sz="3200" dirty="0" smtClean="0"/>
          </a:p>
          <a:p>
            <a:pPr marL="0" indent="0">
              <a:buNone/>
            </a:pPr>
            <a:endParaRPr lang="en-US" sz="3200" dirty="0" smtClean="0"/>
          </a:p>
          <a:p>
            <a:pPr marL="514350" indent="-514350">
              <a:buAutoNum type="alphaLcPeriod"/>
            </a:pPr>
            <a:endParaRPr lang="en-US" dirty="0"/>
          </a:p>
        </p:txBody>
      </p:sp>
    </p:spTree>
    <p:extLst>
      <p:ext uri="{BB962C8B-B14F-4D97-AF65-F5344CB8AC3E}">
        <p14:creationId xmlns:p14="http://schemas.microsoft.com/office/powerpoint/2010/main" xmlns="" val="3018518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80447" y="878367"/>
            <a:ext cx="10933919" cy="3084163"/>
          </a:xfrm>
          <a:prstGeom prst="rect">
            <a:avLst/>
          </a:prstGeom>
        </p:spPr>
      </p:pic>
      <p:sp>
        <p:nvSpPr>
          <p:cNvPr id="5" name="TextBox 4"/>
          <p:cNvSpPr txBox="1"/>
          <p:nvPr/>
        </p:nvSpPr>
        <p:spPr>
          <a:xfrm>
            <a:off x="480447" y="170481"/>
            <a:ext cx="6571282" cy="707886"/>
          </a:xfrm>
          <a:prstGeom prst="rect">
            <a:avLst/>
          </a:prstGeom>
          <a:noFill/>
        </p:spPr>
        <p:txBody>
          <a:bodyPr wrap="square" rtlCol="0">
            <a:spAutoFit/>
          </a:bodyPr>
          <a:lstStyle/>
          <a:p>
            <a:r>
              <a:rPr lang="en-US" sz="4000" dirty="0" smtClean="0">
                <a:solidFill>
                  <a:srgbClr val="FF0000"/>
                </a:solidFill>
              </a:rPr>
              <a:t>Screening test example ….</a:t>
            </a:r>
            <a:endParaRPr lang="en-US" sz="40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6370234"/>
              </p:ext>
            </p:extLst>
          </p:nvPr>
        </p:nvGraphicFramePr>
        <p:xfrm>
          <a:off x="8183105" y="4262034"/>
          <a:ext cx="3642100" cy="2320016"/>
        </p:xfrm>
        <a:graphic>
          <a:graphicData uri="http://schemas.openxmlformats.org/drawingml/2006/table">
            <a:tbl>
              <a:tblPr firstRow="1" bandRow="1">
                <a:tableStyleId>{5C22544A-7EE6-4342-B048-85BDC9FD1C3A}</a:tableStyleId>
              </a:tblPr>
              <a:tblGrid>
                <a:gridCol w="910525"/>
                <a:gridCol w="910525"/>
                <a:gridCol w="910525"/>
                <a:gridCol w="910525"/>
              </a:tblGrid>
              <a:tr h="580004">
                <a:tc>
                  <a:txBody>
                    <a:bodyPr/>
                    <a:lstStyle/>
                    <a:p>
                      <a:pPr algn="ctr"/>
                      <a:endParaRPr lang="en-US" sz="2800" dirty="0"/>
                    </a:p>
                  </a:txBody>
                  <a:tcPr/>
                </a:tc>
                <a:tc>
                  <a:txBody>
                    <a:bodyPr/>
                    <a:lstStyle/>
                    <a:p>
                      <a:pPr algn="ctr"/>
                      <a:r>
                        <a:rPr lang="en-US" sz="2800" dirty="0" smtClean="0"/>
                        <a:t>D</a:t>
                      </a:r>
                      <a:endParaRPr lang="en-US" sz="2800" dirty="0"/>
                    </a:p>
                  </a:txBody>
                  <a:tcPr/>
                </a:tc>
                <a:tc>
                  <a:txBody>
                    <a:bodyPr/>
                    <a:lstStyle/>
                    <a:p>
                      <a:pPr algn="ctr"/>
                      <a:r>
                        <a:rPr lang="en-US" sz="2800" dirty="0" smtClean="0"/>
                        <a:t>D’</a:t>
                      </a:r>
                      <a:endParaRPr lang="en-US" sz="2800" dirty="0"/>
                    </a:p>
                  </a:txBody>
                  <a:tcPr/>
                </a:tc>
                <a:tc>
                  <a:txBody>
                    <a:bodyPr/>
                    <a:lstStyle/>
                    <a:p>
                      <a:pPr algn="ctr"/>
                      <a:endParaRPr lang="en-US" sz="2800" dirty="0"/>
                    </a:p>
                  </a:txBody>
                  <a:tcPr/>
                </a:tc>
              </a:tr>
              <a:tr h="580004">
                <a:tc>
                  <a:txBody>
                    <a:bodyPr/>
                    <a:lstStyle/>
                    <a:p>
                      <a:pPr algn="ctr"/>
                      <a:r>
                        <a:rPr lang="en-US" sz="2800" dirty="0" smtClean="0"/>
                        <a:t>S</a:t>
                      </a:r>
                      <a:endParaRPr lang="en-US" sz="2800" dirty="0"/>
                    </a:p>
                  </a:txBody>
                  <a:tcPr/>
                </a:tc>
                <a:tc>
                  <a:txBody>
                    <a:bodyPr/>
                    <a:lstStyle/>
                    <a:p>
                      <a:pPr algn="ctr"/>
                      <a:r>
                        <a:rPr lang="en-US" sz="2800" dirty="0" smtClean="0"/>
                        <a:t>27</a:t>
                      </a:r>
                      <a:endParaRPr lang="en-US" sz="2800" dirty="0"/>
                    </a:p>
                  </a:txBody>
                  <a:tcPr/>
                </a:tc>
                <a:tc>
                  <a:txBody>
                    <a:bodyPr/>
                    <a:lstStyle/>
                    <a:p>
                      <a:pPr algn="ctr"/>
                      <a:r>
                        <a:rPr lang="en-US" sz="2800" dirty="0" smtClean="0"/>
                        <a:t>14</a:t>
                      </a:r>
                      <a:endParaRPr lang="en-US" sz="2800" dirty="0"/>
                    </a:p>
                  </a:txBody>
                  <a:tcPr/>
                </a:tc>
                <a:tc>
                  <a:txBody>
                    <a:bodyPr/>
                    <a:lstStyle/>
                    <a:p>
                      <a:pPr algn="ctr"/>
                      <a:r>
                        <a:rPr lang="en-US" sz="2800" dirty="0" smtClean="0"/>
                        <a:t>41</a:t>
                      </a:r>
                      <a:endParaRPr lang="en-US" sz="2800" dirty="0"/>
                    </a:p>
                  </a:txBody>
                  <a:tcPr/>
                </a:tc>
              </a:tr>
              <a:tr h="580004">
                <a:tc>
                  <a:txBody>
                    <a:bodyPr/>
                    <a:lstStyle/>
                    <a:p>
                      <a:pPr algn="ctr"/>
                      <a:r>
                        <a:rPr lang="en-US" sz="2800" dirty="0" smtClean="0"/>
                        <a:t>S’</a:t>
                      </a:r>
                      <a:endParaRPr lang="en-US" sz="2800" dirty="0"/>
                    </a:p>
                  </a:txBody>
                  <a:tcPr/>
                </a:tc>
                <a:tc>
                  <a:txBody>
                    <a:bodyPr/>
                    <a:lstStyle/>
                    <a:p>
                      <a:pPr algn="ctr"/>
                      <a:r>
                        <a:rPr lang="en-US" sz="2800" dirty="0" smtClean="0"/>
                        <a:t>3</a:t>
                      </a:r>
                      <a:endParaRPr lang="en-US" sz="2800" dirty="0"/>
                    </a:p>
                  </a:txBody>
                  <a:tcPr/>
                </a:tc>
                <a:tc>
                  <a:txBody>
                    <a:bodyPr/>
                    <a:lstStyle/>
                    <a:p>
                      <a:pPr algn="ctr"/>
                      <a:r>
                        <a:rPr lang="en-US" sz="2800" dirty="0" smtClean="0"/>
                        <a:t>56</a:t>
                      </a:r>
                      <a:endParaRPr lang="en-US" sz="2800" dirty="0"/>
                    </a:p>
                  </a:txBody>
                  <a:tcPr/>
                </a:tc>
                <a:tc>
                  <a:txBody>
                    <a:bodyPr/>
                    <a:lstStyle/>
                    <a:p>
                      <a:pPr algn="ctr"/>
                      <a:r>
                        <a:rPr lang="en-US" sz="2800" dirty="0" smtClean="0"/>
                        <a:t>59</a:t>
                      </a:r>
                      <a:endParaRPr lang="en-US" sz="2800" dirty="0"/>
                    </a:p>
                  </a:txBody>
                  <a:tcPr/>
                </a:tc>
              </a:tr>
              <a:tr h="580004">
                <a:tc>
                  <a:txBody>
                    <a:bodyPr/>
                    <a:lstStyle/>
                    <a:p>
                      <a:pPr algn="ctr"/>
                      <a:endParaRPr lang="en-US" sz="2800"/>
                    </a:p>
                  </a:txBody>
                  <a:tcPr/>
                </a:tc>
                <a:tc>
                  <a:txBody>
                    <a:bodyPr/>
                    <a:lstStyle/>
                    <a:p>
                      <a:pPr algn="ctr"/>
                      <a:r>
                        <a:rPr lang="en-US" sz="2800" dirty="0" smtClean="0"/>
                        <a:t>30</a:t>
                      </a:r>
                      <a:endParaRPr lang="en-US" sz="2800" dirty="0"/>
                    </a:p>
                  </a:txBody>
                  <a:tcPr/>
                </a:tc>
                <a:tc>
                  <a:txBody>
                    <a:bodyPr/>
                    <a:lstStyle/>
                    <a:p>
                      <a:pPr algn="ctr"/>
                      <a:r>
                        <a:rPr lang="en-US" sz="2800" dirty="0" smtClean="0"/>
                        <a:t>70</a:t>
                      </a:r>
                      <a:endParaRPr lang="en-US" sz="2800" dirty="0"/>
                    </a:p>
                  </a:txBody>
                  <a:tcPr/>
                </a:tc>
                <a:tc>
                  <a:txBody>
                    <a:bodyPr/>
                    <a:lstStyle/>
                    <a:p>
                      <a:pPr algn="ctr"/>
                      <a:r>
                        <a:rPr lang="en-US" sz="2800" dirty="0" smtClean="0"/>
                        <a:t>100</a:t>
                      </a:r>
                      <a:endParaRPr lang="en-US" sz="2800" dirty="0"/>
                    </a:p>
                  </a:txBody>
                  <a:tcPr/>
                </a:tc>
              </a:tr>
            </a:tbl>
          </a:graphicData>
        </a:graphic>
      </p:graphicFrame>
      <p:sp>
        <p:nvSpPr>
          <p:cNvPr id="7" name="TextBox 6"/>
          <p:cNvSpPr txBox="1"/>
          <p:nvPr/>
        </p:nvSpPr>
        <p:spPr>
          <a:xfrm>
            <a:off x="805911" y="4262033"/>
            <a:ext cx="6571281" cy="2477601"/>
          </a:xfrm>
          <a:prstGeom prst="rect">
            <a:avLst/>
          </a:prstGeom>
          <a:noFill/>
        </p:spPr>
        <p:txBody>
          <a:bodyPr wrap="square" rtlCol="0">
            <a:spAutoFit/>
          </a:bodyPr>
          <a:lstStyle/>
          <a:p>
            <a:r>
              <a:rPr lang="en-US" sz="2800" b="1" dirty="0" smtClean="0">
                <a:solidFill>
                  <a:srgbClr val="FF0000"/>
                </a:solidFill>
              </a:rPr>
              <a:t>Solution: </a:t>
            </a:r>
          </a:p>
          <a:p>
            <a:pPr>
              <a:spcAft>
                <a:spcPts val="600"/>
              </a:spcAft>
            </a:pPr>
            <a:r>
              <a:rPr lang="en-US" sz="2800" dirty="0" smtClean="0"/>
              <a:t>Prevalence =30/100= 30 with disease</a:t>
            </a:r>
          </a:p>
          <a:p>
            <a:pPr>
              <a:spcAft>
                <a:spcPts val="600"/>
              </a:spcAft>
            </a:pPr>
            <a:r>
              <a:rPr lang="en-US" sz="2800" dirty="0" smtClean="0"/>
              <a:t>Sensitivity = 0.9 = 30 x 0.9 = 27 (S\ D)</a:t>
            </a:r>
          </a:p>
          <a:p>
            <a:pPr>
              <a:spcAft>
                <a:spcPts val="600"/>
              </a:spcAft>
            </a:pPr>
            <a:r>
              <a:rPr lang="en-US" sz="2800" dirty="0" smtClean="0"/>
              <a:t>P ( S\ D’)= 0.2 x  70 = 14 </a:t>
            </a:r>
          </a:p>
          <a:p>
            <a:pPr>
              <a:spcAft>
                <a:spcPts val="600"/>
              </a:spcAft>
            </a:pPr>
            <a:r>
              <a:rPr lang="en-US" sz="2800" dirty="0" smtClean="0"/>
              <a:t>Predictive value + =P(D\S)  = 27/ 41= 0.66</a:t>
            </a:r>
          </a:p>
        </p:txBody>
      </p:sp>
    </p:spTree>
    <p:extLst>
      <p:ext uri="{BB962C8B-B14F-4D97-AF65-F5344CB8AC3E}">
        <p14:creationId xmlns:p14="http://schemas.microsoft.com/office/powerpoint/2010/main" xmlns="" val="3064198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lvl1pPr>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742950" indent="-28575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2pPr>
            <a:lvl3pPr marL="11430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3pPr>
            <a:lvl4pPr marL="16002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4pPr>
            <a:lvl5pPr marL="20574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9pPr>
          </a:lstStyle>
          <a:p>
            <a:pPr>
              <a:spcBef>
                <a:spcPct val="50000"/>
              </a:spcBef>
              <a:buClrTx/>
              <a:buFontTx/>
              <a:buNone/>
            </a:pPr>
            <a:r>
              <a:rPr lang="en-US" altLang="en-US" sz="1400"/>
              <a:t>© Scott Evans, Ph.D., Lynne Peeples, M.S.</a:t>
            </a:r>
          </a:p>
        </p:txBody>
      </p:sp>
      <p:sp>
        <p:nvSpPr>
          <p:cNvPr id="43011" name="Slide Number Placeholder 4"/>
          <p:cNvSpPr>
            <a:spLocks noGrp="1"/>
          </p:cNvSpPr>
          <p:nvPr>
            <p:ph type="sldNum" sz="quarter" idx="11"/>
          </p:nvPr>
        </p:nvSpPr>
        <p:spPr>
          <a:noFill/>
        </p:spPr>
        <p:txBody>
          <a:bodyPr/>
          <a:lstStyle>
            <a:lvl1pPr>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742950" indent="-28575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2pPr>
            <a:lvl3pPr marL="11430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3pPr>
            <a:lvl4pPr marL="16002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4pPr>
            <a:lvl5pPr marL="20574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9pPr>
          </a:lstStyle>
          <a:p>
            <a:pPr>
              <a:spcBef>
                <a:spcPct val="0"/>
              </a:spcBef>
              <a:buClrTx/>
              <a:buFontTx/>
              <a:buNone/>
            </a:pPr>
            <a:fld id="{732F3575-AF90-4CFC-82DF-EE46BBBCC376}" type="slidenum">
              <a:rPr lang="en-US" altLang="en-US" sz="1400"/>
              <a:pPr>
                <a:spcBef>
                  <a:spcPct val="0"/>
                </a:spcBef>
                <a:buClrTx/>
                <a:buFontTx/>
                <a:buNone/>
              </a:pPr>
              <a:t>5</a:t>
            </a:fld>
            <a:endParaRPr lang="en-US" altLang="en-US" sz="1400"/>
          </a:p>
        </p:txBody>
      </p:sp>
      <p:sp>
        <p:nvSpPr>
          <p:cNvPr id="43012" name="Rectangle 2"/>
          <p:cNvSpPr>
            <a:spLocks noGrp="1" noChangeArrowheads="1"/>
          </p:cNvSpPr>
          <p:nvPr>
            <p:ph type="title"/>
          </p:nvPr>
        </p:nvSpPr>
        <p:spPr/>
        <p:txBody>
          <a:bodyPr/>
          <a:lstStyle/>
          <a:p>
            <a:pPr eaLnBrk="1" hangingPunct="1"/>
            <a:r>
              <a:rPr lang="en-US" altLang="en-US" smtClean="0"/>
              <a:t>The Big Picture</a:t>
            </a:r>
          </a:p>
        </p:txBody>
      </p:sp>
      <p:sp>
        <p:nvSpPr>
          <p:cNvPr id="43013" name="Rectangle 3"/>
          <p:cNvSpPr>
            <a:spLocks noGrp="1" noChangeArrowheads="1"/>
          </p:cNvSpPr>
          <p:nvPr>
            <p:ph type="body" idx="1"/>
          </p:nvPr>
        </p:nvSpPr>
        <p:spPr/>
        <p:txBody>
          <a:bodyPr/>
          <a:lstStyle/>
          <a:p>
            <a:pPr algn="ctr" eaLnBrk="1" hangingPunct="1">
              <a:buFont typeface="Wingdings" panose="05000000000000000000" pitchFamily="2" charset="2"/>
              <a:buNone/>
            </a:pPr>
            <a:r>
              <a:rPr lang="en-US" altLang="en-US" smtClean="0"/>
              <a:t>Populations and Samples</a:t>
            </a:r>
          </a:p>
        </p:txBody>
      </p:sp>
      <p:sp>
        <p:nvSpPr>
          <p:cNvPr id="43014" name="Rectangle 4"/>
          <p:cNvSpPr>
            <a:spLocks noChangeArrowheads="1"/>
          </p:cNvSpPr>
          <p:nvPr/>
        </p:nvSpPr>
        <p:spPr bwMode="auto">
          <a:xfrm>
            <a:off x="1828800" y="2743200"/>
            <a:ext cx="8534400" cy="3352800"/>
          </a:xfrm>
          <a:prstGeom prst="rect">
            <a:avLst/>
          </a:prstGeom>
          <a:noFill/>
          <a:ln w="76200">
            <a:solidFill>
              <a:srgbClr val="FFFF00"/>
            </a:solidFill>
            <a:miter lim="800000"/>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742950" indent="-28575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2pPr>
            <a:lvl3pPr marL="11430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3pPr>
            <a:lvl4pPr marL="16002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4pPr>
            <a:lvl5pPr marL="20574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9pPr>
          </a:lstStyle>
          <a:p>
            <a:pPr fontAlgn="base">
              <a:spcAft>
                <a:spcPct val="0"/>
              </a:spcAft>
            </a:pPr>
            <a:endParaRPr lang="en-US" altLang="en-US"/>
          </a:p>
        </p:txBody>
      </p:sp>
      <p:sp>
        <p:nvSpPr>
          <p:cNvPr id="43015" name="Oval 5"/>
          <p:cNvSpPr>
            <a:spLocks noChangeArrowheads="1"/>
          </p:cNvSpPr>
          <p:nvPr/>
        </p:nvSpPr>
        <p:spPr bwMode="auto">
          <a:xfrm>
            <a:off x="1981200" y="3733800"/>
            <a:ext cx="4800600" cy="2209800"/>
          </a:xfrm>
          <a:prstGeom prst="ellipse">
            <a:avLst/>
          </a:prstGeom>
          <a:noFill/>
          <a:ln w="57150">
            <a:solidFill>
              <a:srgbClr val="FFFF00"/>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742950" indent="-28575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2pPr>
            <a:lvl3pPr marL="11430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3pPr>
            <a:lvl4pPr marL="16002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4pPr>
            <a:lvl5pPr marL="20574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9pPr>
          </a:lstStyle>
          <a:p>
            <a:pPr algn="ctr" fontAlgn="base">
              <a:spcAft>
                <a:spcPct val="0"/>
              </a:spcAft>
              <a:buFont typeface="Wingdings" panose="05000000000000000000" pitchFamily="2" charset="2"/>
              <a:buNone/>
            </a:pPr>
            <a:r>
              <a:rPr lang="en-US" altLang="en-US"/>
              <a:t>Sample / Statistics</a:t>
            </a:r>
          </a:p>
          <a:p>
            <a:pPr algn="ctr" fontAlgn="base">
              <a:spcAft>
                <a:spcPct val="0"/>
              </a:spcAft>
              <a:buFont typeface="Wingdings" panose="05000000000000000000" pitchFamily="2" charset="2"/>
              <a:buNone/>
            </a:pPr>
            <a:r>
              <a:rPr lang="en-US" altLang="en-US"/>
              <a:t>x, s, s</a:t>
            </a:r>
            <a:r>
              <a:rPr lang="en-US" altLang="en-US" baseline="30000"/>
              <a:t>2</a:t>
            </a:r>
          </a:p>
        </p:txBody>
      </p:sp>
      <p:sp>
        <p:nvSpPr>
          <p:cNvPr id="43016" name="Line 6"/>
          <p:cNvSpPr>
            <a:spLocks noChangeShapeType="1"/>
          </p:cNvSpPr>
          <p:nvPr/>
        </p:nvSpPr>
        <p:spPr bwMode="auto">
          <a:xfrm>
            <a:off x="3657600" y="4953000"/>
            <a:ext cx="228600" cy="0"/>
          </a:xfrm>
          <a:prstGeom prst="line">
            <a:avLst/>
          </a:prstGeom>
          <a:noFill/>
          <a:ln w="28575">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3200">
              <a:solidFill>
                <a:srgbClr val="FFFF00"/>
              </a:solidFill>
            </a:endParaRPr>
          </a:p>
        </p:txBody>
      </p:sp>
      <p:sp>
        <p:nvSpPr>
          <p:cNvPr id="43017" name="Text Box 8"/>
          <p:cNvSpPr txBox="1">
            <a:spLocks noChangeArrowheads="1"/>
          </p:cNvSpPr>
          <p:nvPr/>
        </p:nvSpPr>
        <p:spPr bwMode="auto">
          <a:xfrm>
            <a:off x="7086600" y="2819400"/>
            <a:ext cx="3200400" cy="156966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857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1pPr>
            <a:lvl2pPr marL="742950" indent="-28575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2pPr>
            <a:lvl3pPr marL="11430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3pPr>
            <a:lvl4pPr marL="16002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4pPr>
            <a:lvl5pPr marL="2057400" indent="-228600">
              <a:spcBef>
                <a:spcPct val="20000"/>
              </a:spcBef>
              <a:buClr>
                <a:srgbClr val="FFFF00"/>
              </a:buClr>
              <a:buFont typeface="Wingdings" panose="05000000000000000000" pitchFamily="2" charset="2"/>
              <a:buChar char="§"/>
              <a:defRPr sz="3200">
                <a:solidFill>
                  <a:srgbClr val="FFFF00"/>
                </a:solidFill>
                <a:latin typeface="Arial Black" panose="020B0A040201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
              <a:defRPr sz="3200">
                <a:solidFill>
                  <a:srgbClr val="FFFF00"/>
                </a:solidFill>
                <a:latin typeface="Arial Black" panose="020B0A04020102020204" pitchFamily="34" charset="0"/>
              </a:defRPr>
            </a:lvl9pPr>
          </a:lstStyle>
          <a:p>
            <a:pPr fontAlgn="base">
              <a:spcBef>
                <a:spcPct val="0"/>
              </a:spcBef>
              <a:spcAft>
                <a:spcPct val="0"/>
              </a:spcAft>
              <a:buFont typeface="Wingdings" panose="05000000000000000000" pitchFamily="2" charset="2"/>
              <a:buNone/>
            </a:pPr>
            <a:r>
              <a:rPr lang="en-US" altLang="en-US"/>
              <a:t>Population</a:t>
            </a:r>
          </a:p>
          <a:p>
            <a:pPr fontAlgn="base">
              <a:spcBef>
                <a:spcPct val="0"/>
              </a:spcBef>
              <a:spcAft>
                <a:spcPct val="0"/>
              </a:spcAft>
              <a:buFont typeface="Wingdings" panose="05000000000000000000" pitchFamily="2" charset="2"/>
              <a:buNone/>
            </a:pPr>
            <a:r>
              <a:rPr lang="en-US" altLang="en-US"/>
              <a:t>Parameters</a:t>
            </a:r>
          </a:p>
          <a:p>
            <a:pPr fontAlgn="base">
              <a:spcBef>
                <a:spcPct val="0"/>
              </a:spcBef>
              <a:spcAft>
                <a:spcPct val="0"/>
              </a:spcAft>
              <a:buFont typeface="Wingdings" panose="05000000000000000000" pitchFamily="2" charset="2"/>
              <a:buNone/>
            </a:pPr>
            <a:r>
              <a:rPr lang="el-GR" altLang="en-US">
                <a:latin typeface="Arial" panose="020B0604020202020204" pitchFamily="34" charset="0"/>
                <a:cs typeface="Arial" panose="020B0604020202020204" pitchFamily="34" charset="0"/>
                <a:sym typeface="WP Greek Century" pitchFamily="2" charset="2"/>
              </a:rPr>
              <a:t>μ</a:t>
            </a:r>
            <a:r>
              <a:rPr lang="en-US" altLang="en-US">
                <a:sym typeface="WP Greek Century" pitchFamily="2" charset="2"/>
              </a:rPr>
              <a:t>, </a:t>
            </a:r>
            <a:r>
              <a:rPr lang="el-GR" altLang="en-US">
                <a:latin typeface="Arial" panose="020B0604020202020204" pitchFamily="34" charset="0"/>
                <a:cs typeface="Arial" panose="020B0604020202020204" pitchFamily="34" charset="0"/>
                <a:sym typeface="WP Greek Century" pitchFamily="2" charset="2"/>
              </a:rPr>
              <a:t>σ</a:t>
            </a:r>
            <a:r>
              <a:rPr lang="en-US" altLang="en-US">
                <a:sym typeface="WP Greek Century" pitchFamily="2" charset="2"/>
              </a:rPr>
              <a:t>, </a:t>
            </a:r>
            <a:r>
              <a:rPr lang="el-GR" altLang="en-US">
                <a:latin typeface="Arial" panose="020B0604020202020204" pitchFamily="34" charset="0"/>
                <a:cs typeface="Arial" panose="020B0604020202020204" pitchFamily="34" charset="0"/>
                <a:sym typeface="WP Greek Century" pitchFamily="2" charset="2"/>
              </a:rPr>
              <a:t>σ</a:t>
            </a:r>
            <a:r>
              <a:rPr lang="en-US" altLang="en-US" baseline="30000">
                <a:sym typeface="WP Greek Century" pitchFamily="2" charset="2"/>
              </a:rPr>
              <a:t>2</a:t>
            </a:r>
            <a:endParaRPr lang="en-US" altLang="en-US" baseline="30000"/>
          </a:p>
        </p:txBody>
      </p:sp>
    </p:spTree>
    <p:extLst>
      <p:ext uri="{BB962C8B-B14F-4D97-AF65-F5344CB8AC3E}">
        <p14:creationId xmlns:p14="http://schemas.microsoft.com/office/powerpoint/2010/main" xmlns="" val="63608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5127" y="365760"/>
            <a:ext cx="10515600" cy="1091979"/>
          </a:xfrm>
        </p:spPr>
        <p:txBody>
          <a:bodyPr/>
          <a:lstStyle/>
          <a:p>
            <a:r>
              <a:rPr lang="en-US" b="1" dirty="0" smtClean="0">
                <a:solidFill>
                  <a:srgbClr val="FF0000"/>
                </a:solidFill>
                <a:latin typeface="Arial" panose="020B0604020202020204" pitchFamily="34" charset="0"/>
                <a:cs typeface="Arial" panose="020B0604020202020204" pitchFamily="34" charset="0"/>
              </a:rPr>
              <a:t>Introduction, continued</a:t>
            </a:r>
            <a:endParaRPr lang="en-US" b="1" dirty="0">
              <a:solidFill>
                <a:srgbClr val="FF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845127" y="1828800"/>
            <a:ext cx="10515600" cy="4717774"/>
          </a:xfrm>
        </p:spPr>
        <p:txBody>
          <a:bodyPr>
            <a:normAutofit/>
          </a:bodyPr>
          <a:lstStyle/>
          <a:p>
            <a:pPr marL="0" indent="0">
              <a:lnSpc>
                <a:spcPct val="100000"/>
              </a:lnSpc>
              <a:spcBef>
                <a:spcPts val="600"/>
              </a:spcBef>
              <a:spcAft>
                <a:spcPts val="600"/>
              </a:spcAft>
              <a:buNone/>
              <a:defRPr/>
            </a:pPr>
            <a:r>
              <a:rPr lang="en-US" altLang="en-US" dirty="0">
                <a:latin typeface="Arial" panose="020B0604020202020204" pitchFamily="34" charset="0"/>
              </a:rPr>
              <a:t>The concept of probability is frequently encountered in everyday communication.</a:t>
            </a:r>
          </a:p>
          <a:p>
            <a:pPr marL="0" indent="0">
              <a:lnSpc>
                <a:spcPct val="100000"/>
              </a:lnSpc>
              <a:spcBef>
                <a:spcPts val="600"/>
              </a:spcBef>
              <a:spcAft>
                <a:spcPts val="600"/>
              </a:spcAft>
              <a:buNone/>
              <a:defRPr/>
            </a:pPr>
            <a:r>
              <a:rPr lang="en-US" altLang="en-US" b="1" dirty="0">
                <a:solidFill>
                  <a:srgbClr val="FF0000"/>
                </a:solidFill>
                <a:latin typeface="Arial" panose="020B0604020202020204" pitchFamily="34" charset="0"/>
              </a:rPr>
              <a:t>For example: </a:t>
            </a:r>
          </a:p>
          <a:p>
            <a:pPr>
              <a:lnSpc>
                <a:spcPct val="100000"/>
              </a:lnSpc>
              <a:spcBef>
                <a:spcPts val="600"/>
              </a:spcBef>
              <a:spcAft>
                <a:spcPts val="600"/>
              </a:spcAft>
              <a:buFont typeface="Wingdings" panose="05000000000000000000" pitchFamily="2" charset="2"/>
              <a:buChar char="§"/>
              <a:defRPr/>
            </a:pPr>
            <a:r>
              <a:rPr lang="en-US" altLang="en-US" dirty="0">
                <a:solidFill>
                  <a:srgbClr val="0070C0"/>
                </a:solidFill>
                <a:latin typeface="Arial" panose="020B0604020202020204" pitchFamily="34" charset="0"/>
              </a:rPr>
              <a:t>a physician may say that a patient has a 50-50 chance of surviving a certain operation.                                                                                                      </a:t>
            </a:r>
          </a:p>
          <a:p>
            <a:pPr>
              <a:lnSpc>
                <a:spcPct val="100000"/>
              </a:lnSpc>
              <a:spcBef>
                <a:spcPts val="600"/>
              </a:spcBef>
              <a:spcAft>
                <a:spcPts val="600"/>
              </a:spcAft>
              <a:buFont typeface="Wingdings" panose="05000000000000000000" pitchFamily="2" charset="2"/>
              <a:buChar char="§"/>
              <a:defRPr/>
            </a:pPr>
            <a:r>
              <a:rPr lang="en-US" altLang="en-US" dirty="0">
                <a:solidFill>
                  <a:srgbClr val="0070C0"/>
                </a:solidFill>
                <a:latin typeface="Arial" panose="020B0604020202020204" pitchFamily="34" charset="0"/>
              </a:rPr>
              <a:t>Another physician may say that she is 95 percent certain that a patient has a particular disease. </a:t>
            </a:r>
          </a:p>
          <a:p>
            <a:pPr>
              <a:lnSpc>
                <a:spcPct val="100000"/>
              </a:lnSpc>
              <a:spcBef>
                <a:spcPts val="600"/>
              </a:spcBef>
              <a:spcAft>
                <a:spcPts val="600"/>
              </a:spcAft>
              <a:buFont typeface="Wingdings" panose="05000000000000000000" pitchFamily="2" charset="2"/>
              <a:buChar char="§"/>
              <a:defRPr/>
            </a:pPr>
            <a:r>
              <a:rPr lang="en-US" altLang="en-US" dirty="0">
                <a:solidFill>
                  <a:srgbClr val="0070C0"/>
                </a:solidFill>
                <a:latin typeface="Arial" panose="020B0604020202020204" pitchFamily="34" charset="0"/>
              </a:rPr>
              <a:t>A nurse may say that nine times out of ten, a client will break an appointment.</a:t>
            </a:r>
          </a:p>
          <a:p>
            <a:endParaRPr lang="en-US" dirty="0"/>
          </a:p>
        </p:txBody>
      </p:sp>
    </p:spTree>
    <p:extLst>
      <p:ext uri="{BB962C8B-B14F-4D97-AF65-F5344CB8AC3E}">
        <p14:creationId xmlns:p14="http://schemas.microsoft.com/office/powerpoint/2010/main" xmlns="" val="125785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e'll only do 72% of it, since it's been reported that 28% of surgery is unnecessary.' by Harris, 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4201439" y="-385174"/>
            <a:ext cx="6658377" cy="700764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TextBox 4"/>
          <p:cNvSpPr txBox="1"/>
          <p:nvPr/>
        </p:nvSpPr>
        <p:spPr>
          <a:xfrm>
            <a:off x="568035" y="1179886"/>
            <a:ext cx="2867892" cy="4832092"/>
          </a:xfrm>
          <a:prstGeom prst="rect">
            <a:avLst/>
          </a:prstGeom>
          <a:noFill/>
        </p:spPr>
        <p:txBody>
          <a:bodyPr wrap="square" rtlCol="0">
            <a:spAutoFit/>
          </a:bodyPr>
          <a:lstStyle/>
          <a:p>
            <a:pPr algn="ctr"/>
            <a:r>
              <a:rPr lang="en-US" sz="4400" dirty="0" smtClean="0">
                <a:solidFill>
                  <a:srgbClr val="FF0000"/>
                </a:solidFill>
                <a:latin typeface="Comic Sans MS" panose="030F0702030302020204" pitchFamily="66" charset="0"/>
              </a:rPr>
              <a:t>It is </a:t>
            </a:r>
          </a:p>
          <a:p>
            <a:pPr algn="ctr"/>
            <a:r>
              <a:rPr lang="en-US" sz="4400" dirty="0" smtClean="0">
                <a:solidFill>
                  <a:srgbClr val="FF0000"/>
                </a:solidFill>
                <a:latin typeface="Comic Sans MS" panose="030F0702030302020204" pitchFamily="66" charset="0"/>
              </a:rPr>
              <a:t>all about how </a:t>
            </a:r>
          </a:p>
          <a:p>
            <a:pPr algn="ctr"/>
            <a:r>
              <a:rPr lang="en-US" sz="4400" dirty="0" smtClean="0">
                <a:solidFill>
                  <a:srgbClr val="FF0000"/>
                </a:solidFill>
                <a:latin typeface="Comic Sans MS" panose="030F0702030302020204" pitchFamily="66" charset="0"/>
              </a:rPr>
              <a:t>you interpret the results!</a:t>
            </a:r>
            <a:endParaRPr lang="en-US" sz="4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xmlns="" val="4280048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ne out of ten doctors think excessive drinking is bad for your health.' by Brown, Davi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7455" y="103747"/>
            <a:ext cx="7298527" cy="7243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659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845127" y="365760"/>
            <a:ext cx="10515600" cy="625913"/>
          </a:xfrm>
        </p:spPr>
        <p:txBody>
          <a:bodyPr>
            <a:noAutofit/>
          </a:bodyPr>
          <a:lstStyle/>
          <a:p>
            <a:pPr eaLnBrk="1" hangingPunct="1">
              <a:defRPr/>
            </a:pPr>
            <a:r>
              <a:rPr lang="en-US" altLang="en-US" b="1" dirty="0" smtClean="0">
                <a:solidFill>
                  <a:srgbClr val="FF0000"/>
                </a:solidFill>
              </a:rPr>
              <a:t>Introduction, continued</a:t>
            </a:r>
          </a:p>
        </p:txBody>
      </p:sp>
      <p:sp>
        <p:nvSpPr>
          <p:cNvPr id="234499" name="Rectangle 3"/>
          <p:cNvSpPr>
            <a:spLocks noGrp="1" noChangeArrowheads="1"/>
          </p:cNvSpPr>
          <p:nvPr>
            <p:ph idx="1"/>
          </p:nvPr>
        </p:nvSpPr>
        <p:spPr>
          <a:xfrm>
            <a:off x="845127" y="1351723"/>
            <a:ext cx="10810252" cy="5004628"/>
          </a:xfrm>
        </p:spPr>
        <p:txBody>
          <a:bodyPr>
            <a:normAutofit/>
          </a:bodyPr>
          <a:lstStyle/>
          <a:p>
            <a:pPr marL="0" indent="0" algn="l" rtl="0" eaLnBrk="1" hangingPunct="1">
              <a:lnSpc>
                <a:spcPct val="90000"/>
              </a:lnSpc>
              <a:buNone/>
              <a:defRPr/>
            </a:pPr>
            <a:r>
              <a:rPr lang="en-US" altLang="en-US" sz="3200" dirty="0" smtClean="0">
                <a:latin typeface="Arial" panose="020B0604020202020204" pitchFamily="34" charset="0"/>
              </a:rPr>
              <a:t>Those people have expressed </a:t>
            </a:r>
            <a:r>
              <a:rPr lang="en-US" altLang="en-US" sz="3200" dirty="0">
                <a:latin typeface="Arial" panose="020B0604020202020204" pitchFamily="34" charset="0"/>
              </a:rPr>
              <a:t>probabilities </a:t>
            </a:r>
            <a:r>
              <a:rPr lang="en-US" altLang="en-US" sz="3200" dirty="0" smtClean="0">
                <a:latin typeface="Arial" panose="020B0604020202020204" pitchFamily="34" charset="0"/>
              </a:rPr>
              <a:t>mostly in </a:t>
            </a:r>
            <a:r>
              <a:rPr lang="en-US" altLang="en-US" sz="3200" dirty="0">
                <a:latin typeface="Arial" panose="020B0604020202020204" pitchFamily="34" charset="0"/>
              </a:rPr>
              <a:t>terms of </a:t>
            </a:r>
            <a:r>
              <a:rPr lang="en-US" altLang="en-US" sz="3200" dirty="0" smtClean="0">
                <a:latin typeface="Arial" panose="020B0604020202020204" pitchFamily="34" charset="0"/>
              </a:rPr>
              <a:t>percentages</a:t>
            </a:r>
            <a:r>
              <a:rPr lang="en-US" altLang="en-US" sz="3200" dirty="0">
                <a:latin typeface="Arial" panose="020B0604020202020204" pitchFamily="34" charset="0"/>
              </a:rPr>
              <a:t> </a:t>
            </a:r>
            <a:r>
              <a:rPr lang="en-US" altLang="en-US" sz="3200" dirty="0" smtClean="0">
                <a:latin typeface="Arial" panose="020B0604020202020204" pitchFamily="34" charset="0"/>
              </a:rPr>
              <a:t>(Probabilityx100).                                                                                                                                       </a:t>
            </a:r>
            <a:endParaRPr lang="en-US" altLang="en-US" sz="3200" dirty="0">
              <a:latin typeface="Arial" panose="020B0604020202020204" pitchFamily="34" charset="0"/>
            </a:endParaRPr>
          </a:p>
          <a:p>
            <a:pPr algn="l" rtl="0" eaLnBrk="1" hangingPunct="1">
              <a:lnSpc>
                <a:spcPct val="90000"/>
              </a:lnSpc>
              <a:buFont typeface="Wingdings" panose="05000000000000000000" pitchFamily="2" charset="2"/>
              <a:buChar char="ü"/>
              <a:defRPr/>
            </a:pPr>
            <a:r>
              <a:rPr lang="en-US" altLang="en-US" sz="3200" dirty="0">
                <a:latin typeface="Arial" panose="020B0604020202020204" pitchFamily="34" charset="0"/>
              </a:rPr>
              <a:t>But, it is more convenient to express probabilities as fractions. </a:t>
            </a:r>
          </a:p>
          <a:p>
            <a:pPr algn="l" rtl="0" eaLnBrk="1" hangingPunct="1">
              <a:lnSpc>
                <a:spcPct val="90000"/>
              </a:lnSpc>
              <a:buFont typeface="Wingdings" panose="05000000000000000000" pitchFamily="2" charset="2"/>
              <a:buChar char="ü"/>
              <a:defRPr/>
            </a:pPr>
            <a:r>
              <a:rPr lang="en-US" altLang="en-US" sz="3200" dirty="0" smtClean="0">
                <a:latin typeface="Arial" panose="020B0604020202020204" pitchFamily="34" charset="0"/>
              </a:rPr>
              <a:t>Thus</a:t>
            </a:r>
            <a:r>
              <a:rPr lang="en-US" altLang="en-US" sz="3200" dirty="0">
                <a:latin typeface="Arial" panose="020B0604020202020204" pitchFamily="34" charset="0"/>
              </a:rPr>
              <a:t>, we </a:t>
            </a:r>
            <a:r>
              <a:rPr lang="en-US" altLang="en-US" sz="3200" dirty="0" smtClean="0">
                <a:latin typeface="Arial" panose="020B0604020202020204" pitchFamily="34" charset="0"/>
              </a:rPr>
              <a:t>measure </a:t>
            </a:r>
            <a:r>
              <a:rPr lang="en-US" altLang="en-US" sz="3200" dirty="0">
                <a:latin typeface="Arial" panose="020B0604020202020204" pitchFamily="34" charset="0"/>
              </a:rPr>
              <a:t>the probability of the occurrence of some event by a number between </a:t>
            </a:r>
            <a:r>
              <a:rPr lang="en-US" altLang="en-US" sz="3200" u="sng" dirty="0">
                <a:latin typeface="Arial" panose="020B0604020202020204" pitchFamily="34" charset="0"/>
              </a:rPr>
              <a:t>0 and </a:t>
            </a:r>
            <a:r>
              <a:rPr lang="en-US" altLang="en-US" sz="3200" u="sng" dirty="0" smtClean="0">
                <a:latin typeface="Arial" panose="020B0604020202020204" pitchFamily="34" charset="0"/>
              </a:rPr>
              <a:t>1.</a:t>
            </a:r>
          </a:p>
          <a:p>
            <a:pPr algn="l" rtl="0" eaLnBrk="1" hangingPunct="1">
              <a:lnSpc>
                <a:spcPct val="90000"/>
              </a:lnSpc>
              <a:buFont typeface="Wingdings" panose="05000000000000000000" pitchFamily="2" charset="2"/>
              <a:buChar char="ü"/>
              <a:defRPr/>
            </a:pPr>
            <a:r>
              <a:rPr lang="en-US" altLang="en-US" sz="3200" dirty="0" smtClean="0">
                <a:latin typeface="Arial" panose="020B0604020202020204" pitchFamily="34" charset="0"/>
              </a:rPr>
              <a:t>The </a:t>
            </a:r>
            <a:r>
              <a:rPr lang="en-US" altLang="en-US" sz="3200" dirty="0">
                <a:latin typeface="Arial" panose="020B0604020202020204" pitchFamily="34" charset="0"/>
              </a:rPr>
              <a:t>more likely the event, the closer the number is to one. An event that </a:t>
            </a:r>
            <a:r>
              <a:rPr lang="en-US" altLang="en-US" sz="3200" b="1" dirty="0">
                <a:latin typeface="Arial" panose="020B0604020202020204" pitchFamily="34" charset="0"/>
              </a:rPr>
              <a:t>can't occur </a:t>
            </a:r>
            <a:r>
              <a:rPr lang="en-US" altLang="en-US" sz="3200" dirty="0">
                <a:latin typeface="Arial" panose="020B0604020202020204" pitchFamily="34" charset="0"/>
              </a:rPr>
              <a:t>has a probability of zero, and an event that is </a:t>
            </a:r>
            <a:r>
              <a:rPr lang="en-US" altLang="en-US" sz="3200" b="1" dirty="0">
                <a:latin typeface="Arial" panose="020B0604020202020204" pitchFamily="34" charset="0"/>
              </a:rPr>
              <a:t>certain</a:t>
            </a:r>
            <a:r>
              <a:rPr lang="en-US" altLang="en-US" sz="3200" dirty="0">
                <a:latin typeface="Arial" panose="020B0604020202020204" pitchFamily="34" charset="0"/>
              </a:rPr>
              <a:t> to occur has a probability of one.</a:t>
            </a:r>
            <a:endParaRPr lang="en-US" altLang="en-US" sz="3200" b="1" dirty="0">
              <a:latin typeface="Arial" panose="020B0604020202020204" pitchFamily="34" charset="0"/>
            </a:endParaRPr>
          </a:p>
        </p:txBody>
      </p:sp>
      <p:sp>
        <p:nvSpPr>
          <p:cNvPr id="5" name="Footer Placeholder 4"/>
          <p:cNvSpPr>
            <a:spLocks noGrp="1"/>
          </p:cNvSpPr>
          <p:nvPr>
            <p:ph type="ftr" sz="quarter" idx="11"/>
          </p:nvPr>
        </p:nvSpPr>
        <p:spPr>
          <a:xfrm>
            <a:off x="4038600" y="6356350"/>
            <a:ext cx="5903890" cy="365125"/>
          </a:xfrm>
        </p:spPr>
        <p:txBody>
          <a:bodyPr/>
          <a:lstStyle/>
          <a:p>
            <a:pPr>
              <a:defRPr/>
            </a:pPr>
            <a:r>
              <a:rPr lang="ar-SA" altLang="en-US" dirty="0"/>
              <a:t>Text Book  :   Basic Concepts and Methodology for the Health Sciences </a:t>
            </a:r>
            <a:endParaRPr lang="en-US" altLang="en-US" dirty="0"/>
          </a:p>
        </p:txBody>
      </p:sp>
      <p:sp>
        <p:nvSpPr>
          <p:cNvPr id="6" name="Slide Number Placeholder 5"/>
          <p:cNvSpPr>
            <a:spLocks noGrp="1"/>
          </p:cNvSpPr>
          <p:nvPr>
            <p:ph type="sldNum" sz="quarter" idx="12"/>
          </p:nvPr>
        </p:nvSpPr>
        <p:spPr/>
        <p:txBody>
          <a:bodyPr/>
          <a:lstStyle/>
          <a:p>
            <a:pPr>
              <a:defRPr/>
            </a:pPr>
            <a:fld id="{97889B00-1BB8-4C13-A7DB-98DD9D5DADAA}" type="slidenum">
              <a:rPr lang="ar-SA" altLang="en-US"/>
              <a:pPr>
                <a:defRPr/>
              </a:pPr>
              <a:t>9</a:t>
            </a:fld>
            <a:endParaRPr lang="en-US" altLang="en-US"/>
          </a:p>
        </p:txBody>
      </p:sp>
    </p:spTree>
    <p:extLst>
      <p:ext uri="{BB962C8B-B14F-4D97-AF65-F5344CB8AC3E}">
        <p14:creationId xmlns:p14="http://schemas.microsoft.com/office/powerpoint/2010/main" xmlns="" val="4037108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additive="base">
                                        <p:cTn id="7" dur="500" fill="hold"/>
                                        <p:tgtEl>
                                          <p:spTgt spid="234498"/>
                                        </p:tgtEl>
                                        <p:attrNameLst>
                                          <p:attrName>ppt_x</p:attrName>
                                        </p:attrNameLst>
                                      </p:cBhvr>
                                      <p:tavLst>
                                        <p:tav tm="0">
                                          <p:val>
                                            <p:strVal val="#ppt_x"/>
                                          </p:val>
                                        </p:tav>
                                        <p:tav tm="100000">
                                          <p:val>
                                            <p:strVal val="#ppt_x"/>
                                          </p:val>
                                        </p:tav>
                                      </p:tavLst>
                                    </p:anim>
                                    <p:anim calcmode="lin" valueType="num">
                                      <p:cBhvr additive="base">
                                        <p:cTn id="8" dur="500" fill="hold"/>
                                        <p:tgtEl>
                                          <p:spTgt spid="2344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4499">
                                            <p:txEl>
                                              <p:pRg st="0" end="0"/>
                                            </p:txEl>
                                          </p:spTgt>
                                        </p:tgtEl>
                                        <p:attrNameLst>
                                          <p:attrName>style.visibility</p:attrName>
                                        </p:attrNameLst>
                                      </p:cBhvr>
                                      <p:to>
                                        <p:strVal val="visible"/>
                                      </p:to>
                                    </p:set>
                                    <p:anim calcmode="lin" valueType="num">
                                      <p:cBhvr additive="base">
                                        <p:cTn id="13" dur="500" fill="hold"/>
                                        <p:tgtEl>
                                          <p:spTgt spid="2344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4499">
                                            <p:txEl>
                                              <p:pRg st="1" end="1"/>
                                            </p:txEl>
                                          </p:spTgt>
                                        </p:tgtEl>
                                        <p:attrNameLst>
                                          <p:attrName>style.visibility</p:attrName>
                                        </p:attrNameLst>
                                      </p:cBhvr>
                                      <p:to>
                                        <p:strVal val="visible"/>
                                      </p:to>
                                    </p:set>
                                    <p:anim calcmode="lin" valueType="num">
                                      <p:cBhvr additive="base">
                                        <p:cTn id="19" dur="500" fill="hold"/>
                                        <p:tgtEl>
                                          <p:spTgt spid="2344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4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4499">
                                            <p:txEl>
                                              <p:pRg st="2" end="2"/>
                                            </p:txEl>
                                          </p:spTgt>
                                        </p:tgtEl>
                                        <p:attrNameLst>
                                          <p:attrName>style.visibility</p:attrName>
                                        </p:attrNameLst>
                                      </p:cBhvr>
                                      <p:to>
                                        <p:strVal val="visible"/>
                                      </p:to>
                                    </p:set>
                                    <p:anim calcmode="lin" valueType="num">
                                      <p:cBhvr additive="base">
                                        <p:cTn id="25" dur="500" fill="hold"/>
                                        <p:tgtEl>
                                          <p:spTgt spid="2344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4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4499">
                                            <p:txEl>
                                              <p:pRg st="3" end="3"/>
                                            </p:txEl>
                                          </p:spTgt>
                                        </p:tgtEl>
                                        <p:attrNameLst>
                                          <p:attrName>style.visibility</p:attrName>
                                        </p:attrNameLst>
                                      </p:cBhvr>
                                      <p:to>
                                        <p:strVal val="visible"/>
                                      </p:to>
                                    </p:set>
                                    <p:anim calcmode="lin" valueType="num">
                                      <p:cBhvr additive="base">
                                        <p:cTn id="31" dur="500" fill="hold"/>
                                        <p:tgtEl>
                                          <p:spTgt spid="23449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44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98463" marR="0" indent="-398463"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
          <a:tabLst/>
          <a:defRPr kumimoji="0" lang="en-US" altLang="en-US" sz="3200" b="0" i="0" u="none" strike="noStrike" cap="none" normalizeH="0" baseline="0" smtClean="0">
            <a:ln>
              <a:noFill/>
            </a:ln>
            <a:solidFill>
              <a:srgbClr val="FFFF00"/>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tx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98463" marR="0" indent="-398463" algn="l" defTabSz="914400" rtl="0" eaLnBrk="1" fontAlgn="base" latinLnBrk="0" hangingPunct="1">
          <a:lnSpc>
            <a:spcPct val="100000"/>
          </a:lnSpc>
          <a:spcBef>
            <a:spcPct val="20000"/>
          </a:spcBef>
          <a:spcAft>
            <a:spcPct val="0"/>
          </a:spcAft>
          <a:buClr>
            <a:srgbClr val="FFFF00"/>
          </a:buClr>
          <a:buSzTx/>
          <a:buFont typeface="Wingdings" panose="05000000000000000000" pitchFamily="2" charset="2"/>
          <a:buChar char="§"/>
          <a:tabLst/>
          <a:defRPr kumimoji="0" lang="en-US" altLang="en-US" sz="3200" b="0" i="0" u="none" strike="noStrike" cap="none" normalizeH="0" baseline="0" smtClean="0">
            <a:ln>
              <a:noFill/>
            </a:ln>
            <a:solidFill>
              <a:srgbClr val="FFFF00"/>
            </a:solidFill>
            <a:effectLst/>
            <a:latin typeface="Arial Black" panose="020B0A040201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10206</TotalTime>
  <Words>3382</Words>
  <Application>Microsoft Office PowerPoint</Application>
  <PresentationFormat>Custom</PresentationFormat>
  <Paragraphs>520</Paragraphs>
  <Slides>44</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HDOfficeLightV0</vt:lpstr>
      <vt:lpstr>Default Design</vt:lpstr>
      <vt:lpstr>1_Default Design</vt:lpstr>
      <vt:lpstr>Equation</vt:lpstr>
      <vt:lpstr>Slide 1</vt:lpstr>
      <vt:lpstr>Introduction to Biostatistics Probability  Second Semester 2014/2015 Text Book:  Basic Concepts and Methodology for the Health Sciences By Wayne W. Daniel, 10 th edition    </vt:lpstr>
      <vt:lpstr>Slide 3</vt:lpstr>
      <vt:lpstr>Introduction</vt:lpstr>
      <vt:lpstr>The Big Picture</vt:lpstr>
      <vt:lpstr>Introduction, continued</vt:lpstr>
      <vt:lpstr>Slide 7</vt:lpstr>
      <vt:lpstr>Slide 8</vt:lpstr>
      <vt:lpstr>Introduction, continued</vt:lpstr>
      <vt:lpstr> Two views of Probability</vt:lpstr>
      <vt:lpstr>Slide 11</vt:lpstr>
      <vt:lpstr>1. Classical Probability</vt:lpstr>
      <vt:lpstr>Slide 13</vt:lpstr>
      <vt:lpstr>Some important symbols </vt:lpstr>
      <vt:lpstr>Elementary Properties of Probability:</vt:lpstr>
      <vt:lpstr>Intersection</vt:lpstr>
      <vt:lpstr>Mutually Exclusive</vt:lpstr>
      <vt:lpstr>Union</vt:lpstr>
      <vt:lpstr>Slide 19</vt:lpstr>
      <vt:lpstr>Slide 20</vt:lpstr>
      <vt:lpstr>Table 3.4.1  Frequency of family history of mood disorder by the age group among bipolar subjects</vt:lpstr>
      <vt:lpstr>Answer the following questions:</vt:lpstr>
      <vt:lpstr>Calculating the Probability of an Event</vt:lpstr>
      <vt:lpstr>Conditional Probability:</vt:lpstr>
      <vt:lpstr>Conditional Probability</vt:lpstr>
      <vt:lpstr>Joint Probability  :</vt:lpstr>
      <vt:lpstr>Multiplicative Rule:</vt:lpstr>
      <vt:lpstr>Independent Events:</vt:lpstr>
      <vt:lpstr>Multiplicative Rule:</vt:lpstr>
      <vt:lpstr>The Addition Rule</vt:lpstr>
      <vt:lpstr>Complementary Rule </vt:lpstr>
      <vt:lpstr>Complementary Events</vt:lpstr>
      <vt:lpstr>Summary of some Probability Rules</vt:lpstr>
      <vt:lpstr>Baye’s Theorem  Screening Tests, Sensitivity, and Specificity</vt:lpstr>
      <vt:lpstr>Slide 35</vt:lpstr>
      <vt:lpstr>Baye’s theoremScreening tests, Sensitivity and Specificity </vt:lpstr>
      <vt:lpstr>Baye’s Theorem, Screening tests</vt:lpstr>
      <vt:lpstr>Slide 38</vt:lpstr>
      <vt:lpstr>Example 1: Screening test</vt:lpstr>
      <vt:lpstr>Exercise</vt:lpstr>
      <vt:lpstr>Answers:</vt:lpstr>
      <vt:lpstr>Slide 42</vt:lpstr>
      <vt:lpstr>Solution</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Biostatistics  Course number ……. Second Semester 2014/2015 Text Book: Basic Concepts and Methodology for the Health Sciences By Wayne W. Daniel</dc:title>
  <dc:creator>sireen</dc:creator>
  <cp:lastModifiedBy>Hasan</cp:lastModifiedBy>
  <cp:revision>173</cp:revision>
  <cp:lastPrinted>2015-02-05T09:24:45Z</cp:lastPrinted>
  <dcterms:created xsi:type="dcterms:W3CDTF">2015-02-01T10:55:14Z</dcterms:created>
  <dcterms:modified xsi:type="dcterms:W3CDTF">2015-02-12T15:16:30Z</dcterms:modified>
</cp:coreProperties>
</file>