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88"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88306-AA15-4379-845A-13881292FA89}" type="datetimeFigureOut">
              <a:rPr lang="en-US" smtClean="0"/>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7F1EE-74E6-4EA5-949A-8E7DE965F73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BD537-4739-40BF-A402-E8D0D9C34992}"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24AA3-E371-4059-89C4-B93543C8678E}"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A3-E371-4059-89C4-B93543C8678E}"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A3-E371-4059-89C4-B93543C8678E}"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24AA3-E371-4059-89C4-B93543C8678E}"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24AA3-E371-4059-89C4-B93543C8678E}"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24AA3-E371-4059-89C4-B93543C8678E}"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24AA3-E371-4059-89C4-B93543C8678E}"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24AA3-E371-4059-89C4-B93543C8678E}"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24AA3-E371-4059-89C4-B93543C8678E}"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4AA3-E371-4059-89C4-B93543C8678E}"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24AA3-E371-4059-89C4-B93543C8678E}"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EF993-ACBC-40D0-A93F-9D6B48F4F2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24AA3-E371-4059-89C4-B93543C8678E}" type="datetimeFigureOut">
              <a:rPr lang="en-US" smtClean="0"/>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EF993-ACBC-40D0-A93F-9D6B48F4F2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brentbrookbush.com/rectus-femoris/" TargetMode="External"/><Relationship Id="rId2" Type="http://schemas.openxmlformats.org/officeDocument/2006/relationships/hyperlink" Target="http://brentbrookbush.com/quadriceps-vastus-muscl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41176" r="24118" b="6250"/>
          <a:stretch>
            <a:fillRect/>
          </a:stretch>
        </p:blipFill>
        <p:spPr bwMode="auto">
          <a:xfrm>
            <a:off x="4724401" y="571480"/>
            <a:ext cx="3705252" cy="5572164"/>
          </a:xfrm>
          <a:prstGeom prst="rect">
            <a:avLst/>
          </a:prstGeom>
          <a:ln w="57150">
            <a:solidFill>
              <a:srgbClr val="002060"/>
            </a:solidFill>
            <a:headEnd/>
            <a:tailEnd/>
          </a:ln>
        </p:spPr>
        <p:style>
          <a:lnRef idx="1">
            <a:schemeClr val="accent4"/>
          </a:lnRef>
          <a:fillRef idx="2">
            <a:schemeClr val="accent4"/>
          </a:fillRef>
          <a:effectRef idx="1">
            <a:schemeClr val="accent4"/>
          </a:effectRef>
          <a:fontRef idx="minor">
            <a:schemeClr val="dk1"/>
          </a:fontRef>
        </p:style>
      </p:pic>
      <p:sp>
        <p:nvSpPr>
          <p:cNvPr id="3" name="Rectangle 2"/>
          <p:cNvSpPr/>
          <p:nvPr/>
        </p:nvSpPr>
        <p:spPr>
          <a:xfrm>
            <a:off x="285720" y="1428736"/>
            <a:ext cx="4214842" cy="1600438"/>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sz="2000" b="1" i="1" dirty="0">
                <a:latin typeface="Times New Roman" pitchFamily="18" charset="0"/>
                <a:cs typeface="Times New Roman" pitchFamily="18" charset="0"/>
              </a:rPr>
              <a:t>Insertion:</a:t>
            </a:r>
            <a:r>
              <a:rPr lang="en-US" sz="2000" b="1" dirty="0">
                <a:latin typeface="Times New Roman" pitchFamily="18" charset="0"/>
                <a:cs typeface="Times New Roman" pitchFamily="18" charset="0"/>
              </a:rPr>
              <a:t> the four heads are attached to the</a:t>
            </a:r>
          </a:p>
          <a:p>
            <a:pPr algn="ctr" rtl="0"/>
            <a:r>
              <a:rPr lang="en-US" b="1" dirty="0">
                <a:latin typeface="Times New Roman" pitchFamily="18" charset="0"/>
                <a:cs typeface="Times New Roman" pitchFamily="18" charset="0"/>
              </a:rPr>
              <a:t>patella and, via the ligamentum patellae,</a:t>
            </a:r>
          </a:p>
          <a:p>
            <a:pPr algn="ctr" rtl="0"/>
            <a:r>
              <a:rPr lang="en-US" b="1" dirty="0">
                <a:latin typeface="Times New Roman" pitchFamily="18" charset="0"/>
                <a:cs typeface="Times New Roman" pitchFamily="18" charset="0"/>
              </a:rPr>
              <a:t>to the tibial tuberosity </a:t>
            </a:r>
            <a:r>
              <a:rPr lang="en-US" sz="2000" b="1" dirty="0">
                <a:latin typeface="Times New Roman" pitchFamily="18" charset="0"/>
                <a:cs typeface="Times New Roman" pitchFamily="18" charset="0"/>
              </a:rPr>
              <a:t>(the real insertion) </a:t>
            </a:r>
            <a:endParaRPr lang="en-US" sz="2000" b="1" dirty="0"/>
          </a:p>
        </p:txBody>
      </p:sp>
      <p:sp>
        <p:nvSpPr>
          <p:cNvPr id="4" name="Rectangle 3"/>
          <p:cNvSpPr/>
          <p:nvPr/>
        </p:nvSpPr>
        <p:spPr>
          <a:xfrm>
            <a:off x="0" y="3733800"/>
            <a:ext cx="4572000" cy="92333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a:spAutoFit/>
          </a:bodyPr>
          <a:lstStyle/>
          <a:p>
            <a:pPr algn="ctr" rtl="0"/>
            <a:r>
              <a:rPr lang="en-US" b="1" dirty="0">
                <a:latin typeface="Times New Roman" pitchFamily="18" charset="0"/>
                <a:cs typeface="Times New Roman" pitchFamily="18" charset="0"/>
              </a:rPr>
              <a:t>Extends the leg at knee joint; </a:t>
            </a:r>
            <a:endParaRPr lang="en-US" b="1" dirty="0" smtClean="0">
              <a:latin typeface="Times New Roman" pitchFamily="18" charset="0"/>
              <a:cs typeface="Times New Roman" pitchFamily="18" charset="0"/>
            </a:endParaRPr>
          </a:p>
          <a:p>
            <a:pPr algn="ctr" rtl="0"/>
            <a:r>
              <a:rPr lang="en-US" b="1" dirty="0" smtClean="0">
                <a:latin typeface="Times New Roman" pitchFamily="18" charset="0"/>
                <a:cs typeface="Times New Roman" pitchFamily="18" charset="0"/>
              </a:rPr>
              <a:t>flexes </a:t>
            </a:r>
            <a:r>
              <a:rPr lang="en-US" b="1" dirty="0">
                <a:latin typeface="Times New Roman" pitchFamily="18" charset="0"/>
                <a:cs typeface="Times New Roman" pitchFamily="18" charset="0"/>
              </a:rPr>
              <a:t>thigh at hip joint (only the rectus femoris head).</a:t>
            </a:r>
          </a:p>
        </p:txBody>
      </p:sp>
      <p:sp>
        <p:nvSpPr>
          <p:cNvPr id="6" name="Rectangle 5"/>
          <p:cNvSpPr/>
          <p:nvPr/>
        </p:nvSpPr>
        <p:spPr>
          <a:xfrm>
            <a:off x="4929190" y="0"/>
            <a:ext cx="3071834" cy="338554"/>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1600" b="1" dirty="0">
                <a:solidFill>
                  <a:prstClr val="black"/>
                </a:solidFill>
                <a:latin typeface="Times New Roman" pitchFamily="18" charset="0"/>
                <a:cs typeface="Times New Roman" pitchFamily="18" charset="0"/>
              </a:rPr>
              <a:t>The quadriceps femoris </a:t>
            </a:r>
            <a:r>
              <a:rPr lang="en-US" sz="1600" b="1" dirty="0" smtClean="0">
                <a:solidFill>
                  <a:prstClr val="black"/>
                </a:solidFill>
                <a:latin typeface="Times New Roman" pitchFamily="18" charset="0"/>
                <a:cs typeface="Times New Roman" pitchFamily="18" charset="0"/>
              </a:rPr>
              <a:t>muscle</a:t>
            </a:r>
            <a:endParaRPr lang="en-US" sz="1600" b="1" dirty="0">
              <a:solidFill>
                <a:prstClr val="black"/>
              </a:solidFill>
              <a:latin typeface="Times New Roman" pitchFamily="18" charset="0"/>
              <a:cs typeface="Times New Roman" pitchFamily="18" charset="0"/>
            </a:endParaRPr>
          </a:p>
        </p:txBody>
      </p:sp>
      <p:sp>
        <p:nvSpPr>
          <p:cNvPr id="7" name="Rectangle 6"/>
          <p:cNvSpPr/>
          <p:nvPr/>
        </p:nvSpPr>
        <p:spPr>
          <a:xfrm>
            <a:off x="285720" y="214290"/>
            <a:ext cx="4236031" cy="46166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2400" b="1" i="1" spc="600" dirty="0">
                <a:latin typeface="Times New Roman" pitchFamily="18" charset="0"/>
                <a:cs typeface="Times New Roman" pitchFamily="18" charset="0"/>
              </a:rPr>
              <a:t>Vastus intermedius </a:t>
            </a:r>
            <a:endParaRPr lang="en-US" sz="2400" i="1" spc="600" dirty="0"/>
          </a:p>
        </p:txBody>
      </p:sp>
      <p:sp>
        <p:nvSpPr>
          <p:cNvPr id="8" name="Rectangle 7"/>
          <p:cNvSpPr/>
          <p:nvPr/>
        </p:nvSpPr>
        <p:spPr>
          <a:xfrm>
            <a:off x="243892" y="990600"/>
            <a:ext cx="4328108" cy="307777"/>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1400" b="1" i="1" dirty="0">
                <a:latin typeface="Times New Roman" pitchFamily="18" charset="0"/>
                <a:cs typeface="Times New Roman" pitchFamily="18" charset="0"/>
              </a:rPr>
              <a:t>Origin: Anterior and lateral surfaces of shaft of femur</a:t>
            </a:r>
          </a:p>
        </p:txBody>
      </p:sp>
      <p:sp>
        <p:nvSpPr>
          <p:cNvPr id="9" name="Rectangle 8"/>
          <p:cNvSpPr/>
          <p:nvPr/>
        </p:nvSpPr>
        <p:spPr>
          <a:xfrm>
            <a:off x="313895" y="3200400"/>
            <a:ext cx="4115229"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i="1" dirty="0">
                <a:latin typeface="Times New Roman" pitchFamily="18" charset="0"/>
                <a:cs typeface="Times New Roman" pitchFamily="18" charset="0"/>
              </a:rPr>
              <a:t>Actions:  the quadriceps femoris muscle</a:t>
            </a:r>
            <a:endParaRPr lang="en-US" i="1" dirty="0"/>
          </a:p>
        </p:txBody>
      </p:sp>
      <p:sp>
        <p:nvSpPr>
          <p:cNvPr id="10" name="Rectangle 9"/>
          <p:cNvSpPr/>
          <p:nvPr/>
        </p:nvSpPr>
        <p:spPr>
          <a:xfrm>
            <a:off x="4552446" y="4267200"/>
            <a:ext cx="2153154"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solidFill>
                  <a:prstClr val="black"/>
                </a:solidFill>
                <a:latin typeface="Times New Roman" pitchFamily="18" charset="0"/>
                <a:cs typeface="Times New Roman" pitchFamily="18" charset="0"/>
              </a:rPr>
              <a:t> vastus intermedius </a:t>
            </a:r>
            <a:endParaRPr lang="en-US" dirty="0">
              <a:solidFill>
                <a:prstClr val="black"/>
              </a:solidFill>
            </a:endParaRPr>
          </a:p>
        </p:txBody>
      </p:sp>
      <p:cxnSp>
        <p:nvCxnSpPr>
          <p:cNvPr id="12" name="Straight Arrow Connector 11"/>
          <p:cNvCxnSpPr/>
          <p:nvPr/>
        </p:nvCxnSpPr>
        <p:spPr>
          <a:xfrm flipV="1">
            <a:off x="6477000" y="4114800"/>
            <a:ext cx="914400" cy="381000"/>
          </a:xfrm>
          <a:prstGeom prst="straightConnector1">
            <a:avLst/>
          </a:prstGeom>
          <a:ln w="57150">
            <a:solidFill>
              <a:srgbClr val="002060"/>
            </a:solidFill>
            <a:tailEnd type="arrow"/>
          </a:ln>
        </p:spPr>
        <p:style>
          <a:lnRef idx="1">
            <a:schemeClr val="accent4"/>
          </a:lnRef>
          <a:fillRef idx="2">
            <a:schemeClr val="accent4"/>
          </a:fillRef>
          <a:effectRef idx="1">
            <a:schemeClr val="accent4"/>
          </a:effectRef>
          <a:fontRef idx="minor">
            <a:schemeClr val="dk1"/>
          </a:fontRef>
        </p:style>
      </p:cxnSp>
      <p:sp>
        <p:nvSpPr>
          <p:cNvPr id="13" name="Rectangle 12"/>
          <p:cNvSpPr/>
          <p:nvPr/>
        </p:nvSpPr>
        <p:spPr>
          <a:xfrm>
            <a:off x="4786314" y="4786322"/>
            <a:ext cx="1752600" cy="10001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rtl="0"/>
            <a:r>
              <a:rPr lang="en-US" sz="1600" b="1" dirty="0">
                <a:solidFill>
                  <a:schemeClr val="tx1"/>
                </a:solidFill>
                <a:latin typeface="Times New Roman" pitchFamily="18" charset="0"/>
                <a:cs typeface="Times New Roman" pitchFamily="18" charset="0"/>
              </a:rPr>
              <a:t>Ligamentum patellae</a:t>
            </a:r>
          </a:p>
        </p:txBody>
      </p:sp>
      <p:cxnSp>
        <p:nvCxnSpPr>
          <p:cNvPr id="15" name="Straight Arrow Connector 14"/>
          <p:cNvCxnSpPr/>
          <p:nvPr/>
        </p:nvCxnSpPr>
        <p:spPr>
          <a:xfrm>
            <a:off x="6500826" y="5143512"/>
            <a:ext cx="623886" cy="76200"/>
          </a:xfrm>
          <a:prstGeom prst="straightConnector1">
            <a:avLst/>
          </a:prstGeom>
          <a:ln w="57150">
            <a:solidFill>
              <a:srgbClr val="002060"/>
            </a:solidFill>
            <a:tailEnd type="arrow"/>
          </a:ln>
        </p:spPr>
        <p:style>
          <a:lnRef idx="1">
            <a:schemeClr val="accent4"/>
          </a:lnRef>
          <a:fillRef idx="2">
            <a:schemeClr val="accent4"/>
          </a:fillRef>
          <a:effectRef idx="1">
            <a:schemeClr val="accent4"/>
          </a:effectRef>
          <a:fontRef idx="minor">
            <a:schemeClr val="dk1"/>
          </a:fontRef>
        </p:style>
      </p:cxnSp>
      <p:sp>
        <p:nvSpPr>
          <p:cNvPr id="16" name="TextBox 15"/>
          <p:cNvSpPr txBox="1"/>
          <p:nvPr/>
        </p:nvSpPr>
        <p:spPr>
          <a:xfrm>
            <a:off x="285720" y="5150006"/>
            <a:ext cx="3714744" cy="707886"/>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0"/>
            <a:r>
              <a:rPr lang="en-US" sz="2000" b="1" u="sng" dirty="0">
                <a:latin typeface="Times New Roman" pitchFamily="18" charset="0"/>
                <a:cs typeface="Times New Roman" pitchFamily="18" charset="0"/>
              </a:rPr>
              <a:t>Quadriceps femoris  is the main extensor of the knee joint</a:t>
            </a:r>
          </a:p>
        </p:txBody>
      </p:sp>
      <p:sp>
        <p:nvSpPr>
          <p:cNvPr id="17" name="TextBox 16"/>
          <p:cNvSpPr txBox="1"/>
          <p:nvPr/>
        </p:nvSpPr>
        <p:spPr>
          <a:xfrm>
            <a:off x="500034" y="5929330"/>
            <a:ext cx="3373039" cy="40011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sz="2000" b="1" i="1" dirty="0">
                <a:latin typeface="Times New Roman" pitchFamily="18" charset="0"/>
                <a:cs typeface="Times New Roman" pitchFamily="18" charset="0"/>
              </a:rPr>
              <a:t>Nerve supply : </a:t>
            </a:r>
            <a:r>
              <a:rPr lang="en-US" sz="2000" b="1" dirty="0">
                <a:latin typeface="Times New Roman" pitchFamily="18" charset="0"/>
                <a:cs typeface="Times New Roman" pitchFamily="18" charset="0"/>
              </a:rPr>
              <a:t>femoral nerve</a:t>
            </a:r>
          </a:p>
        </p:txBody>
      </p:sp>
      <p:sp>
        <p:nvSpPr>
          <p:cNvPr id="18" name="TextBox 17"/>
          <p:cNvSpPr txBox="1"/>
          <p:nvPr/>
        </p:nvSpPr>
        <p:spPr>
          <a:xfrm>
            <a:off x="1038665" y="4774180"/>
            <a:ext cx="1890261"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i="1" spc="600" dirty="0">
                <a:effectLst>
                  <a:outerShdw blurRad="38100" dist="38100" dir="2700000" algn="tl">
                    <a:srgbClr val="000000">
                      <a:alpha val="43137"/>
                    </a:srgbClr>
                  </a:outerShdw>
                </a:effectLst>
                <a:latin typeface="Times New Roman" pitchFamily="18" charset="0"/>
                <a:cs typeface="Times New Roman" pitchFamily="18" charset="0"/>
              </a:rPr>
              <a:t>Remember</a:t>
            </a:r>
          </a:p>
        </p:txBody>
      </p:sp>
    </p:spTree>
    <p:extLst>
      <p:ext uri="{BB962C8B-B14F-4D97-AF65-F5344CB8AC3E}">
        <p14:creationId xmlns="" xmlns:p14="http://schemas.microsoft.com/office/powerpoint/2010/main" val="287989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4610100" y="0"/>
            <a:ext cx="4533900" cy="5943600"/>
          </a:xfrm>
          <a:prstGeom prst="rect">
            <a:avLst/>
          </a:prstGeom>
          <a:ln w="38100">
            <a:solidFill>
              <a:srgbClr val="002060"/>
            </a:solidFill>
            <a:headEnd/>
            <a:tailEnd/>
          </a:ln>
        </p:spPr>
        <p:style>
          <a:lnRef idx="1">
            <a:schemeClr val="accent4"/>
          </a:lnRef>
          <a:fillRef idx="2">
            <a:schemeClr val="accent4"/>
          </a:fillRef>
          <a:effectRef idx="1">
            <a:schemeClr val="accent4"/>
          </a:effectRef>
          <a:fontRef idx="minor">
            <a:schemeClr val="dk1"/>
          </a:fontRef>
        </p:style>
      </p:pic>
      <p:sp>
        <p:nvSpPr>
          <p:cNvPr id="4" name="Rectangle 3"/>
          <p:cNvSpPr/>
          <p:nvPr/>
        </p:nvSpPr>
        <p:spPr>
          <a:xfrm>
            <a:off x="0" y="773668"/>
            <a:ext cx="4822795"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Origin</a:t>
            </a: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Body of pubis, medial to pubic tubercle</a:t>
            </a:r>
          </a:p>
        </p:txBody>
      </p:sp>
      <p:sp>
        <p:nvSpPr>
          <p:cNvPr id="5" name="Rectangle 4"/>
          <p:cNvSpPr/>
          <p:nvPr/>
        </p:nvSpPr>
        <p:spPr>
          <a:xfrm>
            <a:off x="0" y="1126485"/>
            <a:ext cx="5508104" cy="338554"/>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1600" b="1" dirty="0">
                <a:latin typeface="Times New Roman" pitchFamily="18" charset="0"/>
                <a:cs typeface="Times New Roman" pitchFamily="18" charset="0"/>
              </a:rPr>
              <a:t>Insertion: </a:t>
            </a:r>
            <a:r>
              <a:rPr lang="en-US" sz="1600" b="1" i="1" dirty="0">
                <a:latin typeface="Times New Roman" pitchFamily="18" charset="0"/>
                <a:cs typeface="Times New Roman" pitchFamily="18" charset="0"/>
              </a:rPr>
              <a:t>Posterior surface of shaft of femur    (linea aspera)</a:t>
            </a:r>
          </a:p>
        </p:txBody>
      </p:sp>
      <p:sp>
        <p:nvSpPr>
          <p:cNvPr id="6" name="Rectangle 5"/>
          <p:cNvSpPr/>
          <p:nvPr/>
        </p:nvSpPr>
        <p:spPr>
          <a:xfrm>
            <a:off x="0" y="1484784"/>
            <a:ext cx="3251852"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Nerve supply: </a:t>
            </a:r>
            <a:r>
              <a:rPr lang="en-US" b="1" i="1" dirty="0">
                <a:latin typeface="Times New Roman" pitchFamily="18" charset="0"/>
                <a:cs typeface="Times New Roman" pitchFamily="18" charset="0"/>
              </a:rPr>
              <a:t>Obturator nerve</a:t>
            </a:r>
          </a:p>
        </p:txBody>
      </p:sp>
      <p:sp>
        <p:nvSpPr>
          <p:cNvPr id="7" name="Rectangle 6"/>
          <p:cNvSpPr/>
          <p:nvPr/>
        </p:nvSpPr>
        <p:spPr>
          <a:xfrm>
            <a:off x="0" y="1844824"/>
            <a:ext cx="3647217"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Actions: </a:t>
            </a:r>
            <a:r>
              <a:rPr lang="en-US" b="1" i="1" dirty="0">
                <a:latin typeface="Times New Roman" pitchFamily="18" charset="0"/>
                <a:cs typeface="Times New Roman" pitchFamily="18" charset="0"/>
              </a:rPr>
              <a:t>Adducts thigh at hip joint </a:t>
            </a:r>
          </a:p>
        </p:txBody>
      </p:sp>
      <p:sp>
        <p:nvSpPr>
          <p:cNvPr id="8" name="Rectangle 7"/>
          <p:cNvSpPr/>
          <p:nvPr/>
        </p:nvSpPr>
        <p:spPr>
          <a:xfrm>
            <a:off x="0" y="2204864"/>
            <a:ext cx="3474093" cy="461665"/>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2400" b="1" i="1" spc="600" dirty="0">
                <a:latin typeface="Times New Roman" pitchFamily="18" charset="0"/>
                <a:cs typeface="Times New Roman" pitchFamily="18" charset="0"/>
              </a:rPr>
              <a:t>Adductor</a:t>
            </a:r>
            <a:r>
              <a:rPr lang="en-US" sz="2400" b="1" i="1" spc="600" dirty="0">
                <a:effectLst>
                  <a:outerShdw blurRad="38100" dist="38100" dir="2700000" algn="tl">
                    <a:srgbClr val="000000">
                      <a:alpha val="43137"/>
                    </a:srgbClr>
                  </a:outerShdw>
                </a:effectLst>
                <a:latin typeface="Times New Roman" pitchFamily="18" charset="0"/>
                <a:cs typeface="Times New Roman" pitchFamily="18" charset="0"/>
              </a:rPr>
              <a:t> brevis</a:t>
            </a:r>
          </a:p>
        </p:txBody>
      </p:sp>
      <p:sp>
        <p:nvSpPr>
          <p:cNvPr id="9" name="Rectangle 8"/>
          <p:cNvSpPr/>
          <p:nvPr/>
        </p:nvSpPr>
        <p:spPr>
          <a:xfrm>
            <a:off x="0" y="2708920"/>
            <a:ext cx="3271088"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Origin</a:t>
            </a: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Inferior ramus of pubis</a:t>
            </a:r>
          </a:p>
        </p:txBody>
      </p:sp>
      <p:sp>
        <p:nvSpPr>
          <p:cNvPr id="10" name="Rectangle 9"/>
          <p:cNvSpPr/>
          <p:nvPr/>
        </p:nvSpPr>
        <p:spPr>
          <a:xfrm>
            <a:off x="0" y="3068960"/>
            <a:ext cx="5508104" cy="338554"/>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1600" b="1" dirty="0">
                <a:latin typeface="Times New Roman" pitchFamily="18" charset="0"/>
                <a:cs typeface="Times New Roman" pitchFamily="18" charset="0"/>
              </a:rPr>
              <a:t>Insertion: </a:t>
            </a:r>
            <a:r>
              <a:rPr lang="en-US" sz="1600" b="1" i="1" dirty="0">
                <a:latin typeface="Times New Roman" pitchFamily="18" charset="0"/>
                <a:cs typeface="Times New Roman" pitchFamily="18" charset="0"/>
              </a:rPr>
              <a:t>Posterior surface of shaft of femur (linea aspera)</a:t>
            </a:r>
          </a:p>
        </p:txBody>
      </p:sp>
      <p:sp>
        <p:nvSpPr>
          <p:cNvPr id="11" name="Rectangle 10"/>
          <p:cNvSpPr/>
          <p:nvPr/>
        </p:nvSpPr>
        <p:spPr>
          <a:xfrm>
            <a:off x="0" y="3429000"/>
            <a:ext cx="3251852"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Nerve supply: </a:t>
            </a:r>
            <a:r>
              <a:rPr lang="en-US" b="1" i="1" dirty="0">
                <a:latin typeface="Times New Roman" pitchFamily="18" charset="0"/>
                <a:cs typeface="Times New Roman" pitchFamily="18" charset="0"/>
              </a:rPr>
              <a:t>Obturator nerve</a:t>
            </a:r>
          </a:p>
        </p:txBody>
      </p:sp>
      <p:sp>
        <p:nvSpPr>
          <p:cNvPr id="12" name="Rectangle 11"/>
          <p:cNvSpPr/>
          <p:nvPr/>
        </p:nvSpPr>
        <p:spPr>
          <a:xfrm>
            <a:off x="0" y="3789040"/>
            <a:ext cx="3659976"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Actions: </a:t>
            </a:r>
            <a:r>
              <a:rPr lang="en-US" b="1" i="1" dirty="0">
                <a:latin typeface="Times New Roman" pitchFamily="18" charset="0"/>
                <a:cs typeface="Times New Roman" pitchFamily="18" charset="0"/>
              </a:rPr>
              <a:t>Adducts thigh at hip joint </a:t>
            </a:r>
          </a:p>
        </p:txBody>
      </p:sp>
      <p:sp>
        <p:nvSpPr>
          <p:cNvPr id="13" name="Rectangle 12"/>
          <p:cNvSpPr/>
          <p:nvPr/>
        </p:nvSpPr>
        <p:spPr>
          <a:xfrm>
            <a:off x="0" y="4149080"/>
            <a:ext cx="6209585" cy="461665"/>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2400" b="1" i="1" spc="600" dirty="0">
                <a:latin typeface="Times New Roman" pitchFamily="18" charset="0"/>
                <a:cs typeface="Times New Roman" pitchFamily="18" charset="0"/>
              </a:rPr>
              <a:t>Adductor magnus(pubic part)</a:t>
            </a:r>
          </a:p>
        </p:txBody>
      </p:sp>
      <p:sp>
        <p:nvSpPr>
          <p:cNvPr id="14" name="Rectangle 13"/>
          <p:cNvSpPr/>
          <p:nvPr/>
        </p:nvSpPr>
        <p:spPr>
          <a:xfrm>
            <a:off x="0" y="4653136"/>
            <a:ext cx="2843808"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b="1" dirty="0">
                <a:latin typeface="Times New Roman" pitchFamily="18" charset="0"/>
                <a:cs typeface="Times New Roman" pitchFamily="18" charset="0"/>
              </a:rPr>
              <a:t>Origin</a:t>
            </a:r>
            <a:r>
              <a:rPr lang="en-US" dirty="0">
                <a:latin typeface="Times New Roman" pitchFamily="18" charset="0"/>
                <a:cs typeface="Times New Roman" pitchFamily="18" charset="0"/>
              </a:rPr>
              <a:t>: </a:t>
            </a:r>
            <a:r>
              <a:rPr lang="en-US" b="1" i="1" dirty="0">
                <a:latin typeface="Times New Roman" pitchFamily="18" charset="0"/>
                <a:cs typeface="Times New Roman" pitchFamily="18" charset="0"/>
              </a:rPr>
              <a:t>Ischio-pubic ramus</a:t>
            </a:r>
          </a:p>
        </p:txBody>
      </p:sp>
      <p:sp>
        <p:nvSpPr>
          <p:cNvPr id="15" name="Rectangle 14"/>
          <p:cNvSpPr/>
          <p:nvPr/>
        </p:nvSpPr>
        <p:spPr>
          <a:xfrm>
            <a:off x="0" y="5086925"/>
            <a:ext cx="4572000" cy="646331"/>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a:spAutoFit/>
          </a:bodyPr>
          <a:lstStyle/>
          <a:p>
            <a:pPr algn="l" rtl="0"/>
            <a:r>
              <a:rPr lang="en-US" b="1" dirty="0">
                <a:latin typeface="Times New Roman" pitchFamily="18" charset="0"/>
                <a:cs typeface="Times New Roman" pitchFamily="18" charset="0"/>
              </a:rPr>
              <a:t>Insertion: </a:t>
            </a:r>
            <a:r>
              <a:rPr lang="en-US" b="1" i="1" dirty="0">
                <a:latin typeface="Times New Roman" pitchFamily="18" charset="0"/>
                <a:cs typeface="Times New Roman" pitchFamily="18" charset="0"/>
              </a:rPr>
              <a:t>mainly linea aspera, gluteal tuberosity and medial supracondylar line </a:t>
            </a:r>
          </a:p>
        </p:txBody>
      </p:sp>
      <p:sp>
        <p:nvSpPr>
          <p:cNvPr id="16" name="Rectangle 15"/>
          <p:cNvSpPr/>
          <p:nvPr/>
        </p:nvSpPr>
        <p:spPr>
          <a:xfrm>
            <a:off x="0" y="5733256"/>
            <a:ext cx="3419872"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b="1" dirty="0">
                <a:latin typeface="Times New Roman" pitchFamily="18" charset="0"/>
                <a:cs typeface="Times New Roman" pitchFamily="18" charset="0"/>
              </a:rPr>
              <a:t>Nerve supply</a:t>
            </a:r>
            <a:r>
              <a:rPr lang="en-US" b="1" i="1" dirty="0">
                <a:latin typeface="Times New Roman" pitchFamily="18" charset="0"/>
                <a:cs typeface="Times New Roman" pitchFamily="18" charset="0"/>
              </a:rPr>
              <a:t>: obturator </a:t>
            </a:r>
            <a:r>
              <a:rPr lang="en-US" b="1" i="1" dirty="0" smtClean="0">
                <a:latin typeface="Times New Roman" pitchFamily="18" charset="0"/>
                <a:cs typeface="Times New Roman" pitchFamily="18" charset="0"/>
              </a:rPr>
              <a:t>nerve</a:t>
            </a:r>
            <a:endParaRPr lang="en-US" b="1" i="1" dirty="0">
              <a:latin typeface="Times New Roman" pitchFamily="18" charset="0"/>
              <a:cs typeface="Times New Roman" pitchFamily="18" charset="0"/>
            </a:endParaRPr>
          </a:p>
        </p:txBody>
      </p:sp>
      <p:sp>
        <p:nvSpPr>
          <p:cNvPr id="17" name="Rectangle 16"/>
          <p:cNvSpPr/>
          <p:nvPr/>
        </p:nvSpPr>
        <p:spPr>
          <a:xfrm>
            <a:off x="0" y="6165304"/>
            <a:ext cx="3635896"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b="1" dirty="0">
                <a:latin typeface="Times New Roman" pitchFamily="18" charset="0"/>
                <a:cs typeface="Times New Roman" pitchFamily="18" charset="0"/>
              </a:rPr>
              <a:t>Actions: </a:t>
            </a:r>
            <a:r>
              <a:rPr lang="en-US" b="1" i="1" dirty="0">
                <a:latin typeface="Times New Roman" pitchFamily="18" charset="0"/>
                <a:cs typeface="Times New Roman" pitchFamily="18" charset="0"/>
              </a:rPr>
              <a:t>Adducts thigh at hip joint </a:t>
            </a:r>
          </a:p>
        </p:txBody>
      </p:sp>
      <p:sp>
        <p:nvSpPr>
          <p:cNvPr id="2" name="Rectangle 1"/>
          <p:cNvSpPr/>
          <p:nvPr/>
        </p:nvSpPr>
        <p:spPr>
          <a:xfrm>
            <a:off x="0" y="0"/>
            <a:ext cx="9144000" cy="523220"/>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2800" dirty="0">
                <a:latin typeface="Times New Roman" pitchFamily="18" charset="0"/>
                <a:cs typeface="Times New Roman" pitchFamily="18" charset="0"/>
              </a:rPr>
              <a:t>Muscles of the Medial Fascial Compartment of the Thigh</a:t>
            </a:r>
          </a:p>
        </p:txBody>
      </p:sp>
      <p:sp>
        <p:nvSpPr>
          <p:cNvPr id="20" name="TextBox 19"/>
          <p:cNvSpPr txBox="1"/>
          <p:nvPr/>
        </p:nvSpPr>
        <p:spPr>
          <a:xfrm>
            <a:off x="7596336" y="4343400"/>
            <a:ext cx="1546257" cy="369332"/>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Anterior view</a:t>
            </a:r>
          </a:p>
        </p:txBody>
      </p:sp>
      <p:cxnSp>
        <p:nvCxnSpPr>
          <p:cNvPr id="22" name="Straight Arrow Connector 21"/>
          <p:cNvCxnSpPr/>
          <p:nvPr/>
        </p:nvCxnSpPr>
        <p:spPr>
          <a:xfrm flipV="1">
            <a:off x="5508104" y="4797152"/>
            <a:ext cx="720080" cy="648072"/>
          </a:xfrm>
          <a:prstGeom prst="straightConnector1">
            <a:avLst/>
          </a:prstGeom>
          <a:ln w="38100">
            <a:solidFill>
              <a:srgbClr val="002060"/>
            </a:solidFill>
            <a:tailEnd type="arrow"/>
          </a:ln>
        </p:spPr>
        <p:style>
          <a:lnRef idx="1">
            <a:schemeClr val="accent4"/>
          </a:lnRef>
          <a:fillRef idx="2">
            <a:schemeClr val="accent4"/>
          </a:fillRef>
          <a:effectRef idx="1">
            <a:schemeClr val="accent4"/>
          </a:effectRef>
          <a:fontRef idx="minor">
            <a:schemeClr val="dk1"/>
          </a:fontRef>
        </p:style>
      </p:cxnSp>
      <p:sp>
        <p:nvSpPr>
          <p:cNvPr id="23" name="TextBox 22"/>
          <p:cNvSpPr txBox="1"/>
          <p:nvPr/>
        </p:nvSpPr>
        <p:spPr>
          <a:xfrm>
            <a:off x="4331568" y="5336048"/>
            <a:ext cx="1752600" cy="1477328"/>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0"/>
            <a:r>
              <a:rPr lang="en-US" b="1" dirty="0">
                <a:latin typeface="Times New Roman" pitchFamily="18" charset="0"/>
                <a:cs typeface="Times New Roman" pitchFamily="18" charset="0"/>
              </a:rPr>
              <a:t>Notice the adductor hiatus. Which structures pass through it?</a:t>
            </a:r>
          </a:p>
        </p:txBody>
      </p:sp>
      <p:sp>
        <p:nvSpPr>
          <p:cNvPr id="3" name="Rectangle 2"/>
          <p:cNvSpPr/>
          <p:nvPr/>
        </p:nvSpPr>
        <p:spPr>
          <a:xfrm>
            <a:off x="0" y="436602"/>
            <a:ext cx="3164841" cy="400110"/>
          </a:xfrm>
          <a:prstGeom prst="rect">
            <a:avLst/>
          </a:prstGeom>
          <a:ln w="3810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2000" b="1" i="1" spc="600" dirty="0">
                <a:latin typeface="Times New Roman" pitchFamily="18" charset="0"/>
                <a:cs typeface="Times New Roman" pitchFamily="18" charset="0"/>
              </a:rPr>
              <a:t>Adductor longus</a:t>
            </a:r>
          </a:p>
        </p:txBody>
      </p:sp>
    </p:spTree>
    <p:extLst>
      <p:ext uri="{BB962C8B-B14F-4D97-AF65-F5344CB8AC3E}">
        <p14:creationId xmlns:p14="http://schemas.microsoft.com/office/powerpoint/2010/main" xmlns="" val="393087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srcRect l="42941" t="16667" r="12941" b="6250"/>
          <a:stretch>
            <a:fillRect/>
          </a:stretch>
        </p:blipFill>
        <p:spPr bwMode="auto">
          <a:xfrm>
            <a:off x="3429000" y="0"/>
            <a:ext cx="5715000" cy="6705600"/>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29701" name="AutoShape 5" descr="Click to view full size">
            <a:hlinkClick r:id=""/>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6" name="Rectangle 5"/>
          <p:cNvSpPr/>
          <p:nvPr/>
        </p:nvSpPr>
        <p:spPr>
          <a:xfrm>
            <a:off x="971600" y="0"/>
            <a:ext cx="26642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2400" b="1" dirty="0" smtClean="0">
                <a:latin typeface="Times New Roman" pitchFamily="18" charset="0"/>
                <a:cs typeface="Times New Roman" pitchFamily="18" charset="0"/>
              </a:rPr>
              <a:t>Gracilis muscle</a:t>
            </a:r>
            <a:endParaRPr lang="en-US" sz="2400" b="1" dirty="0">
              <a:latin typeface="Times New Roman" pitchFamily="18" charset="0"/>
              <a:cs typeface="Times New Roman" pitchFamily="18" charset="0"/>
            </a:endParaRPr>
          </a:p>
        </p:txBody>
      </p:sp>
      <p:sp>
        <p:nvSpPr>
          <p:cNvPr id="7" name="Rectangle 6"/>
          <p:cNvSpPr/>
          <p:nvPr/>
        </p:nvSpPr>
        <p:spPr>
          <a:xfrm>
            <a:off x="0" y="545068"/>
            <a:ext cx="510492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Origin: </a:t>
            </a:r>
            <a:r>
              <a:rPr lang="en-US" b="1" i="1" dirty="0">
                <a:latin typeface="Times New Roman" pitchFamily="18" charset="0"/>
                <a:cs typeface="Times New Roman" pitchFamily="18" charset="0"/>
              </a:rPr>
              <a:t>Inferior ramus of pubis, ramus of ischium</a:t>
            </a:r>
          </a:p>
        </p:txBody>
      </p:sp>
      <p:sp>
        <p:nvSpPr>
          <p:cNvPr id="8" name="Rectangle 7"/>
          <p:cNvSpPr/>
          <p:nvPr/>
        </p:nvSpPr>
        <p:spPr>
          <a:xfrm>
            <a:off x="0" y="908720"/>
            <a:ext cx="5675593"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Insertion: </a:t>
            </a:r>
            <a:r>
              <a:rPr lang="en-US" b="1" i="1" dirty="0">
                <a:latin typeface="Times New Roman" pitchFamily="18" charset="0"/>
                <a:cs typeface="Times New Roman" pitchFamily="18" charset="0"/>
              </a:rPr>
              <a:t>Upper part of shaft of tibia on medial surface</a:t>
            </a:r>
          </a:p>
          <a:p>
            <a:pPr algn="l" rtl="0"/>
            <a:r>
              <a:rPr lang="en-US" b="1" i="1" dirty="0">
                <a:latin typeface="Times New Roman" pitchFamily="18" charset="0"/>
                <a:cs typeface="Times New Roman" pitchFamily="18" charset="0"/>
              </a:rPr>
              <a:t> (SGS</a:t>
            </a:r>
            <a:r>
              <a:rPr lang="en-US" b="1" i="1" dirty="0" smtClean="0">
                <a:latin typeface="Times New Roman" pitchFamily="18" charset="0"/>
                <a:cs typeface="Times New Roman" pitchFamily="18" charset="0"/>
              </a:rPr>
              <a:t>) area</a:t>
            </a:r>
            <a:endParaRPr lang="en-US" b="1" i="1" dirty="0">
              <a:latin typeface="Times New Roman" pitchFamily="18" charset="0"/>
              <a:cs typeface="Times New Roman" pitchFamily="18" charset="0"/>
            </a:endParaRPr>
          </a:p>
        </p:txBody>
      </p:sp>
      <p:sp>
        <p:nvSpPr>
          <p:cNvPr id="11" name="Rectangle 10"/>
          <p:cNvSpPr/>
          <p:nvPr/>
        </p:nvSpPr>
        <p:spPr>
          <a:xfrm>
            <a:off x="7659298" y="3733800"/>
            <a:ext cx="1484702"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3200" dirty="0">
                <a:latin typeface="Times New Roman" pitchFamily="18" charset="0"/>
                <a:cs typeface="Times New Roman" pitchFamily="18" charset="0"/>
              </a:rPr>
              <a:t>Gracilis</a:t>
            </a:r>
          </a:p>
        </p:txBody>
      </p:sp>
      <p:cxnSp>
        <p:nvCxnSpPr>
          <p:cNvPr id="13" name="Straight Arrow Connector 12"/>
          <p:cNvCxnSpPr/>
          <p:nvPr/>
        </p:nvCxnSpPr>
        <p:spPr>
          <a:xfrm flipH="1" flipV="1">
            <a:off x="6477000" y="3505200"/>
            <a:ext cx="1371600" cy="5334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15" name="Straight Arrow Connector 14"/>
          <p:cNvCxnSpPr/>
          <p:nvPr/>
        </p:nvCxnSpPr>
        <p:spPr>
          <a:xfrm flipH="1">
            <a:off x="6477000" y="3962400"/>
            <a:ext cx="1295400" cy="11430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17" name="Straight Arrow Connector 16"/>
          <p:cNvCxnSpPr/>
          <p:nvPr/>
        </p:nvCxnSpPr>
        <p:spPr>
          <a:xfrm flipH="1" flipV="1">
            <a:off x="6400800" y="2514600"/>
            <a:ext cx="1371600" cy="1447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pic>
        <p:nvPicPr>
          <p:cNvPr id="29703" name="Picture 7"/>
          <p:cNvPicPr>
            <a:picLocks noChangeAspect="1" noChangeArrowheads="1"/>
          </p:cNvPicPr>
          <p:nvPr/>
        </p:nvPicPr>
        <p:blipFill>
          <a:blip r:embed="rId4" cstate="print"/>
          <a:srcRect/>
          <a:stretch>
            <a:fillRect/>
          </a:stretch>
        </p:blipFill>
        <p:spPr bwMode="auto">
          <a:xfrm>
            <a:off x="0" y="1828800"/>
            <a:ext cx="2800350" cy="5019675"/>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10" name="Rectangle 9"/>
          <p:cNvSpPr/>
          <p:nvPr/>
        </p:nvSpPr>
        <p:spPr>
          <a:xfrm>
            <a:off x="0" y="1866310"/>
            <a:ext cx="5940152"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1600" b="1" dirty="0">
                <a:latin typeface="Times New Roman" pitchFamily="18" charset="0"/>
                <a:cs typeface="Times New Roman" pitchFamily="18" charset="0"/>
              </a:rPr>
              <a:t>Actions: </a:t>
            </a:r>
            <a:r>
              <a:rPr lang="en-US" sz="1600" b="1" i="1" dirty="0">
                <a:latin typeface="Times New Roman" pitchFamily="18" charset="0"/>
                <a:cs typeface="Times New Roman" pitchFamily="18" charset="0"/>
              </a:rPr>
              <a:t>Adducts thigh at hip joint; flexes leg at knee </a:t>
            </a:r>
            <a:r>
              <a:rPr lang="en-US" sz="1600" b="1" i="1" dirty="0" smtClean="0">
                <a:latin typeface="Times New Roman" pitchFamily="18" charset="0"/>
                <a:cs typeface="Times New Roman" pitchFamily="18" charset="0"/>
              </a:rPr>
              <a:t>joint (how?)</a:t>
            </a:r>
            <a:endParaRPr lang="en-US" sz="1600" b="1" i="1" dirty="0">
              <a:latin typeface="Times New Roman" pitchFamily="18" charset="0"/>
              <a:cs typeface="Times New Roman" pitchFamily="18" charset="0"/>
            </a:endParaRPr>
          </a:p>
        </p:txBody>
      </p:sp>
      <p:sp>
        <p:nvSpPr>
          <p:cNvPr id="9" name="Rectangle 8"/>
          <p:cNvSpPr/>
          <p:nvPr/>
        </p:nvSpPr>
        <p:spPr>
          <a:xfrm>
            <a:off x="0" y="1484784"/>
            <a:ext cx="325185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b="1" dirty="0">
                <a:latin typeface="Times New Roman" pitchFamily="18" charset="0"/>
                <a:cs typeface="Times New Roman" pitchFamily="18" charset="0"/>
              </a:rPr>
              <a:t>Nerve supply: </a:t>
            </a:r>
            <a:r>
              <a:rPr lang="en-US" b="1" i="1" dirty="0">
                <a:latin typeface="Times New Roman" pitchFamily="18" charset="0"/>
                <a:cs typeface="Times New Roman" pitchFamily="18" charset="0"/>
              </a:rPr>
              <a:t>Obturator nerve</a:t>
            </a:r>
          </a:p>
        </p:txBody>
      </p:sp>
      <p:sp>
        <p:nvSpPr>
          <p:cNvPr id="19" name="TextBox 18"/>
          <p:cNvSpPr txBox="1"/>
          <p:nvPr/>
        </p:nvSpPr>
        <p:spPr>
          <a:xfrm>
            <a:off x="2483768" y="4427820"/>
            <a:ext cx="195662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Adductor magnus</a:t>
            </a:r>
          </a:p>
        </p:txBody>
      </p:sp>
      <p:cxnSp>
        <p:nvCxnSpPr>
          <p:cNvPr id="21" name="Straight Arrow Connector 20"/>
          <p:cNvCxnSpPr/>
          <p:nvPr/>
        </p:nvCxnSpPr>
        <p:spPr>
          <a:xfrm flipH="1">
            <a:off x="1905000" y="3962400"/>
            <a:ext cx="1143000" cy="3810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3" name="Straight Arrow Connector 22"/>
          <p:cNvCxnSpPr/>
          <p:nvPr/>
        </p:nvCxnSpPr>
        <p:spPr>
          <a:xfrm flipH="1" flipV="1">
            <a:off x="1905000" y="3886200"/>
            <a:ext cx="1143000" cy="762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5" name="Straight Arrow Connector 24"/>
          <p:cNvCxnSpPr/>
          <p:nvPr/>
        </p:nvCxnSpPr>
        <p:spPr>
          <a:xfrm flipH="1">
            <a:off x="1981200" y="3962400"/>
            <a:ext cx="1066800" cy="1066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7" name="Straight Arrow Connector 26"/>
          <p:cNvCxnSpPr/>
          <p:nvPr/>
        </p:nvCxnSpPr>
        <p:spPr>
          <a:xfrm flipH="1">
            <a:off x="2209800" y="5410200"/>
            <a:ext cx="838200" cy="8382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30" name="TextBox 29"/>
          <p:cNvSpPr txBox="1"/>
          <p:nvPr/>
        </p:nvSpPr>
        <p:spPr>
          <a:xfrm>
            <a:off x="2782531" y="3657600"/>
            <a:ext cx="1217000"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rtl="0"/>
            <a:r>
              <a:rPr lang="en-US" b="1" dirty="0">
                <a:solidFill>
                  <a:prstClr val="black"/>
                </a:solidFill>
                <a:latin typeface="Times New Roman" pitchFamily="18" charset="0"/>
                <a:cs typeface="Times New Roman" pitchFamily="18" charset="0"/>
              </a:rPr>
              <a:t>pubic part</a:t>
            </a:r>
          </a:p>
          <a:p>
            <a:pPr algn="ctr" rtl="0"/>
            <a:r>
              <a:rPr lang="en-US" b="1" dirty="0">
                <a:solidFill>
                  <a:prstClr val="black"/>
                </a:solidFill>
                <a:latin typeface="Times New Roman" pitchFamily="18" charset="0"/>
                <a:cs typeface="Times New Roman" pitchFamily="18" charset="0"/>
              </a:rPr>
              <a:t>of</a:t>
            </a:r>
          </a:p>
        </p:txBody>
      </p:sp>
      <p:cxnSp>
        <p:nvCxnSpPr>
          <p:cNvPr id="32" name="Straight Arrow Connector 31"/>
          <p:cNvCxnSpPr/>
          <p:nvPr/>
        </p:nvCxnSpPr>
        <p:spPr>
          <a:xfrm flipH="1">
            <a:off x="3200401" y="4114800"/>
            <a:ext cx="228599"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8" name="Straight Arrow Connector 37"/>
          <p:cNvCxnSpPr/>
          <p:nvPr/>
        </p:nvCxnSpPr>
        <p:spPr>
          <a:xfrm flipH="1" flipV="1">
            <a:off x="2362200" y="5257800"/>
            <a:ext cx="685800" cy="1524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39" name="TextBox 38"/>
          <p:cNvSpPr txBox="1"/>
          <p:nvPr/>
        </p:nvSpPr>
        <p:spPr>
          <a:xfrm>
            <a:off x="2971800" y="5257800"/>
            <a:ext cx="162736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Ischial part of </a:t>
            </a:r>
          </a:p>
        </p:txBody>
      </p:sp>
      <p:cxnSp>
        <p:nvCxnSpPr>
          <p:cNvPr id="41" name="Straight Arrow Connector 40"/>
          <p:cNvCxnSpPr/>
          <p:nvPr/>
        </p:nvCxnSpPr>
        <p:spPr>
          <a:xfrm flipH="1" flipV="1">
            <a:off x="3352800" y="4572000"/>
            <a:ext cx="304800" cy="8382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Tree>
    <p:extLst>
      <p:ext uri="{BB962C8B-B14F-4D97-AF65-F5344CB8AC3E}">
        <p14:creationId xmlns:p14="http://schemas.microsoft.com/office/powerpoint/2010/main" xmlns="" val="296734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4293"/>
            <a:ext cx="4572000" cy="138499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a:spAutoFit/>
          </a:bodyPr>
          <a:lstStyle/>
          <a:p>
            <a:pPr algn="l" rtl="0"/>
            <a:r>
              <a:rPr lang="en-US" sz="2800" b="1" dirty="0" smtClean="0">
                <a:latin typeface="Times New Roman" pitchFamily="18" charset="0"/>
                <a:cs typeface="Times New Roman" pitchFamily="18" charset="0"/>
              </a:rPr>
              <a:t>Origin: Outer surface of obturator membrane and pubic and ischial rami</a:t>
            </a:r>
          </a:p>
        </p:txBody>
      </p:sp>
      <p:pic>
        <p:nvPicPr>
          <p:cNvPr id="1026" name="Picture 2"/>
          <p:cNvPicPr>
            <a:picLocks noChangeAspect="1" noChangeArrowheads="1"/>
          </p:cNvPicPr>
          <p:nvPr/>
        </p:nvPicPr>
        <p:blipFill>
          <a:blip r:embed="rId2" cstate="print"/>
          <a:srcRect l="53446" t="15705" r="22929" b="17201"/>
          <a:stretch>
            <a:fillRect/>
          </a:stretch>
        </p:blipFill>
        <p:spPr bwMode="auto">
          <a:xfrm>
            <a:off x="5724128" y="0"/>
            <a:ext cx="3419872" cy="4869160"/>
          </a:xfrm>
          <a:prstGeom prst="rect">
            <a:avLst/>
          </a:prstGeom>
          <a:ln w="88900" cap="sq" cmpd="thickThin">
            <a:solidFill>
              <a:srgbClr val="000000"/>
            </a:solidFill>
            <a:prstDash val="solid"/>
            <a:miter lim="800000"/>
          </a:ln>
          <a:effectLst>
            <a:innerShdw blurRad="76200">
              <a:srgbClr val="000000"/>
            </a:innerShdw>
          </a:effectLst>
        </p:spPr>
      </p:pic>
      <p:cxnSp>
        <p:nvCxnSpPr>
          <p:cNvPr id="5" name="Straight Arrow Connector 4"/>
          <p:cNvCxnSpPr/>
          <p:nvPr/>
        </p:nvCxnSpPr>
        <p:spPr>
          <a:xfrm>
            <a:off x="3635896" y="404664"/>
            <a:ext cx="446449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810" y="5877272"/>
            <a:ext cx="4369786" cy="646331"/>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dirty="0" smtClean="0">
                <a:latin typeface="Times New Roman" pitchFamily="18" charset="0"/>
                <a:cs typeface="Times New Roman" pitchFamily="18" charset="0"/>
              </a:rPr>
              <a:t>One of the short lateral rotator muscles of </a:t>
            </a:r>
          </a:p>
          <a:p>
            <a:pPr algn="ctr"/>
            <a:r>
              <a:rPr lang="en-US" b="1" dirty="0" smtClean="0">
                <a:latin typeface="Times New Roman" pitchFamily="18" charset="0"/>
                <a:cs typeface="Times New Roman" pitchFamily="18" charset="0"/>
              </a:rPr>
              <a:t>the hip joint</a:t>
            </a:r>
            <a:endParaRPr lang="en-US"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l="45769" t="16650" r="22338" b="49330"/>
          <a:stretch>
            <a:fillRect/>
          </a:stretch>
        </p:blipFill>
        <p:spPr bwMode="auto">
          <a:xfrm>
            <a:off x="5004048" y="4221088"/>
            <a:ext cx="4139952" cy="2592288"/>
          </a:xfrm>
          <a:prstGeom prst="rect">
            <a:avLst/>
          </a:prstGeom>
          <a:ln w="88900" cap="sq" cmpd="thickThin">
            <a:solidFill>
              <a:srgbClr val="000000"/>
            </a:solidFill>
            <a:prstDash val="solid"/>
            <a:miter lim="800000"/>
          </a:ln>
          <a:effectLst>
            <a:innerShdw blurRad="76200">
              <a:srgbClr val="000000"/>
            </a:innerShdw>
          </a:effectLst>
        </p:spPr>
      </p:pic>
      <p:cxnSp>
        <p:nvCxnSpPr>
          <p:cNvPr id="11" name="Straight Connector 10"/>
          <p:cNvCxnSpPr/>
          <p:nvPr/>
        </p:nvCxnSpPr>
        <p:spPr>
          <a:xfrm>
            <a:off x="3563888" y="476672"/>
            <a:ext cx="1800200" cy="720080"/>
          </a:xfrm>
          <a:prstGeom prst="line">
            <a:avLst/>
          </a:prstGeom>
          <a:ln w="57150">
            <a:solidFill>
              <a:srgbClr val="002060"/>
            </a:solidFill>
          </a:ln>
        </p:spPr>
        <p:style>
          <a:lnRef idx="1">
            <a:schemeClr val="accent4"/>
          </a:lnRef>
          <a:fillRef idx="2">
            <a:schemeClr val="accent4"/>
          </a:fillRef>
          <a:effectRef idx="1">
            <a:schemeClr val="accent4"/>
          </a:effectRef>
          <a:fontRef idx="minor">
            <a:schemeClr val="dk1"/>
          </a:fontRef>
        </p:style>
      </p:cxnSp>
      <p:cxnSp>
        <p:nvCxnSpPr>
          <p:cNvPr id="13" name="Straight Arrow Connector 12"/>
          <p:cNvCxnSpPr/>
          <p:nvPr/>
        </p:nvCxnSpPr>
        <p:spPr>
          <a:xfrm>
            <a:off x="5364088" y="1196752"/>
            <a:ext cx="144016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0"/>
            <a:ext cx="3607654" cy="58477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3200" b="1" dirty="0" smtClean="0">
                <a:latin typeface="Times New Roman" pitchFamily="18" charset="0"/>
                <a:cs typeface="Times New Roman" pitchFamily="18" charset="0"/>
              </a:rPr>
              <a:t>Obturator externus</a:t>
            </a:r>
          </a:p>
        </p:txBody>
      </p:sp>
      <p:sp>
        <p:nvSpPr>
          <p:cNvPr id="10" name="Rectangle 9"/>
          <p:cNvSpPr/>
          <p:nvPr/>
        </p:nvSpPr>
        <p:spPr>
          <a:xfrm>
            <a:off x="0" y="2852936"/>
            <a:ext cx="4572000" cy="1754326"/>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a:spAutoFit/>
          </a:bodyPr>
          <a:lstStyle/>
          <a:p>
            <a:r>
              <a:rPr lang="en-US" b="1" dirty="0" smtClean="0">
                <a:latin typeface="Times New Roman" pitchFamily="18" charset="0"/>
                <a:cs typeface="Times New Roman" pitchFamily="18" charset="0"/>
              </a:rPr>
              <a:t>Insertion: Medial surface of greater trochanter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Nerve supply: Obturator nerve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Action: Laterally rotates thigh at hip joint</a:t>
            </a:r>
            <a:endParaRPr lang="en-US"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966" y="404664"/>
            <a:ext cx="8439490" cy="646331"/>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600" b="1" dirty="0" smtClean="0">
                <a:latin typeface="Times New Roman" pitchFamily="18" charset="0"/>
                <a:cs typeface="Times New Roman" pitchFamily="18" charset="0"/>
              </a:rPr>
              <a:t>Action of the adductor muscles as a group</a:t>
            </a:r>
            <a:endParaRPr lang="en-US" sz="3600" b="1" dirty="0">
              <a:latin typeface="Times New Roman" pitchFamily="18" charset="0"/>
              <a:cs typeface="Times New Roman" pitchFamily="18" charset="0"/>
            </a:endParaRPr>
          </a:p>
        </p:txBody>
      </p:sp>
      <p:sp>
        <p:nvSpPr>
          <p:cNvPr id="3" name="TextBox 2"/>
          <p:cNvSpPr txBox="1"/>
          <p:nvPr/>
        </p:nvSpPr>
        <p:spPr>
          <a:xfrm>
            <a:off x="249240" y="1124744"/>
            <a:ext cx="8323288" cy="138499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ctr" rtl="0">
              <a:buAutoNum type="arabicParenR"/>
            </a:pPr>
            <a:r>
              <a:rPr lang="en-US" sz="2800" b="1" dirty="0" smtClean="0">
                <a:latin typeface="Times New Roman" pitchFamily="18" charset="0"/>
                <a:cs typeface="Times New Roman" pitchFamily="18" charset="0"/>
              </a:rPr>
              <a:t> Adduct the thigh although adduction of the thigh </a:t>
            </a:r>
          </a:p>
          <a:p>
            <a:pPr marL="342900" indent="-342900" algn="ctr" rtl="0"/>
            <a:r>
              <a:rPr lang="en-US" sz="2800" b="1" dirty="0" smtClean="0">
                <a:latin typeface="Times New Roman" pitchFamily="18" charset="0"/>
                <a:cs typeface="Times New Roman" pitchFamily="18" charset="0"/>
              </a:rPr>
              <a:t>is not important in the mechanism of walking and standing</a:t>
            </a:r>
            <a:endParaRPr lang="en-US" sz="2800" b="1" dirty="0">
              <a:latin typeface="Times New Roman" pitchFamily="18" charset="0"/>
              <a:cs typeface="Times New Roman" pitchFamily="18" charset="0"/>
            </a:endParaRPr>
          </a:p>
        </p:txBody>
      </p:sp>
      <p:sp>
        <p:nvSpPr>
          <p:cNvPr id="4" name="TextBox 3"/>
          <p:cNvSpPr txBox="1"/>
          <p:nvPr/>
        </p:nvSpPr>
        <p:spPr>
          <a:xfrm>
            <a:off x="428596" y="2686947"/>
            <a:ext cx="7484613" cy="138499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2800" b="1" dirty="0" smtClean="0">
                <a:latin typeface="Times New Roman" pitchFamily="18" charset="0"/>
                <a:cs typeface="Times New Roman" pitchFamily="18" charset="0"/>
              </a:rPr>
              <a:t>2-Because their origin is in front of the hip joint</a:t>
            </a:r>
          </a:p>
          <a:p>
            <a:pPr algn="ctr"/>
            <a:r>
              <a:rPr lang="en-US" sz="2800" b="1" dirty="0" smtClean="0">
                <a:latin typeface="Times New Roman" pitchFamily="18" charset="0"/>
                <a:cs typeface="Times New Roman" pitchFamily="18" charset="0"/>
              </a:rPr>
              <a:t>( in a plane that is in front of the hip joint)</a:t>
            </a:r>
          </a:p>
          <a:p>
            <a:pPr algn="ctr"/>
            <a:r>
              <a:rPr lang="en-US" sz="2800" b="1" dirty="0" smtClean="0">
                <a:latin typeface="Times New Roman" pitchFamily="18" charset="0"/>
                <a:cs typeface="Times New Roman" pitchFamily="18" charset="0"/>
              </a:rPr>
              <a:t> they can flex the thigh at the hip joint</a:t>
            </a:r>
            <a:endParaRPr lang="en-US" sz="2800" b="1" dirty="0">
              <a:latin typeface="Times New Roman" pitchFamily="18" charset="0"/>
              <a:cs typeface="Times New Roman" pitchFamily="18" charset="0"/>
            </a:endParaRPr>
          </a:p>
        </p:txBody>
      </p:sp>
      <p:sp>
        <p:nvSpPr>
          <p:cNvPr id="5" name="TextBox 4"/>
          <p:cNvSpPr txBox="1"/>
          <p:nvPr/>
        </p:nvSpPr>
        <p:spPr>
          <a:xfrm>
            <a:off x="609368" y="4221088"/>
            <a:ext cx="7391656" cy="2246769"/>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latin typeface="Times New Roman" pitchFamily="18" charset="0"/>
                <a:cs typeface="Times New Roman" pitchFamily="18" charset="0"/>
              </a:rPr>
              <a:t>3- Because their origin</a:t>
            </a:r>
          </a:p>
          <a:p>
            <a:pPr algn="ctr"/>
            <a:r>
              <a:rPr lang="en-US" sz="2800" b="1" dirty="0" smtClean="0">
                <a:latin typeface="Times New Roman" pitchFamily="18" charset="0"/>
                <a:cs typeface="Times New Roman" pitchFamily="18" charset="0"/>
              </a:rPr>
              <a:t> is from the medial Side of the hip while their insertion </a:t>
            </a:r>
          </a:p>
          <a:p>
            <a:pPr algn="ctr"/>
            <a:r>
              <a:rPr lang="en-US" sz="2800" b="1" dirty="0" smtClean="0">
                <a:latin typeface="Times New Roman" pitchFamily="18" charset="0"/>
                <a:cs typeface="Times New Roman" pitchFamily="18" charset="0"/>
              </a:rPr>
              <a:t>is on the back of the thigh</a:t>
            </a:r>
          </a:p>
          <a:p>
            <a:pPr algn="ctr"/>
            <a:r>
              <a:rPr lang="en-US" sz="2800" b="1" dirty="0" smtClean="0">
                <a:latin typeface="Times New Roman" pitchFamily="18" charset="0"/>
                <a:cs typeface="Times New Roman" pitchFamily="18" charset="0"/>
              </a:rPr>
              <a:t>They can assist in lateral rotation of the thigh</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3707904" cy="532453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buFont typeface="Wingdings" pitchFamily="2" charset="2"/>
              <a:buChar char="Ø"/>
            </a:pPr>
            <a:r>
              <a:rPr lang="en-US" sz="2000" dirty="0">
                <a:latin typeface="Times New Roman" pitchFamily="18" charset="0"/>
                <a:cs typeface="Times New Roman" pitchFamily="18" charset="0"/>
              </a:rPr>
              <a:t>Arises from the lumbar plexus (L2, 3, and 4) anterior divisions</a:t>
            </a:r>
          </a:p>
          <a:p>
            <a:pPr algn="l" rtl="0">
              <a:buFont typeface="Wingdings" pitchFamily="2" charset="2"/>
              <a:buChar char="Ø"/>
            </a:pPr>
            <a:r>
              <a:rPr lang="en-US" sz="2000" dirty="0">
                <a:latin typeface="Times New Roman" pitchFamily="18" charset="0"/>
                <a:cs typeface="Times New Roman" pitchFamily="18" charset="0"/>
              </a:rPr>
              <a:t>Emerges on the </a:t>
            </a:r>
            <a:r>
              <a:rPr lang="en-US" sz="2000" b="1" dirty="0">
                <a:latin typeface="Times New Roman" pitchFamily="18" charset="0"/>
                <a:cs typeface="Times New Roman" pitchFamily="18" charset="0"/>
              </a:rPr>
              <a:t>medial border of the psoas muscle </a:t>
            </a:r>
          </a:p>
          <a:p>
            <a:pPr algn="l" rtl="0">
              <a:buFont typeface="Wingdings" pitchFamily="2" charset="2"/>
              <a:buChar char="Ø"/>
            </a:pPr>
            <a:r>
              <a:rPr lang="en-US" sz="2000" b="1" i="1" dirty="0">
                <a:latin typeface="Times New Roman" pitchFamily="18" charset="0"/>
                <a:cs typeface="Times New Roman" pitchFamily="18" charset="0"/>
              </a:rPr>
              <a:t>It divides into anterior and posterior divisions </a:t>
            </a:r>
          </a:p>
          <a:p>
            <a:pPr algn="l" rtl="0">
              <a:buFont typeface="Wingdings" pitchFamily="2" charset="2"/>
              <a:buChar char="Ø"/>
            </a:pPr>
            <a:r>
              <a:rPr lang="en-US" sz="2000" b="1" i="1" u="sng" dirty="0">
                <a:latin typeface="Times New Roman" pitchFamily="18" charset="0"/>
                <a:cs typeface="Times New Roman" pitchFamily="18" charset="0"/>
              </a:rPr>
              <a:t>The anterior division </a:t>
            </a:r>
          </a:p>
          <a:p>
            <a:pPr algn="l" rtl="0"/>
            <a:r>
              <a:rPr lang="en-US" sz="2000" b="1" u="sng" spc="300" dirty="0">
                <a:latin typeface="Times New Roman" pitchFamily="18" charset="0"/>
                <a:cs typeface="Times New Roman" pitchFamily="18" charset="0"/>
              </a:rPr>
              <a:t>(Motor) </a:t>
            </a:r>
            <a:r>
              <a:rPr lang="en-US" sz="2000" u="sng" dirty="0">
                <a:latin typeface="Times New Roman" pitchFamily="18" charset="0"/>
                <a:cs typeface="Times New Roman" pitchFamily="18" charset="0"/>
              </a:rPr>
              <a:t>it gives muscular </a:t>
            </a:r>
            <a:r>
              <a:rPr lang="en-US" sz="2000" dirty="0">
                <a:latin typeface="Times New Roman" pitchFamily="18" charset="0"/>
                <a:cs typeface="Times New Roman" pitchFamily="18" charset="0"/>
              </a:rPr>
              <a:t>branches to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b="1" i="1" spc="600" dirty="0">
                <a:latin typeface="Times New Roman" pitchFamily="18" charset="0"/>
                <a:cs typeface="Times New Roman" pitchFamily="18" charset="0"/>
              </a:rPr>
              <a:t>Gracilis</a:t>
            </a:r>
          </a:p>
          <a:p>
            <a:pPr algn="l" rtl="0"/>
            <a:r>
              <a:rPr lang="en-US" sz="2000" b="1" i="1" spc="600" dirty="0">
                <a:latin typeface="Times New Roman" pitchFamily="18" charset="0"/>
                <a:cs typeface="Times New Roman" pitchFamily="18" charset="0"/>
              </a:rPr>
              <a:t>Adductor brevis</a:t>
            </a:r>
          </a:p>
          <a:p>
            <a:pPr algn="l" rtl="0"/>
            <a:r>
              <a:rPr lang="en-US" sz="2000" b="1" i="1" spc="600" dirty="0">
                <a:latin typeface="Times New Roman" pitchFamily="18" charset="0"/>
                <a:cs typeface="Times New Roman" pitchFamily="18" charset="0"/>
              </a:rPr>
              <a:t>Adductor longus</a:t>
            </a:r>
            <a:r>
              <a:rPr lang="en-US" sz="2000" b="1" spc="600" dirty="0">
                <a:latin typeface="Times New Roman" pitchFamily="18" charset="0"/>
                <a:cs typeface="Times New Roman" pitchFamily="18" charset="0"/>
              </a:rPr>
              <a:t> </a:t>
            </a:r>
          </a:p>
          <a:p>
            <a:pPr algn="l" rtl="0"/>
            <a:r>
              <a:rPr lang="en-US" sz="2000" dirty="0">
                <a:latin typeface="Times New Roman" pitchFamily="18" charset="0"/>
                <a:cs typeface="Times New Roman" pitchFamily="18" charset="0"/>
              </a:rPr>
              <a:t>and occasionally to the </a:t>
            </a:r>
            <a:r>
              <a:rPr lang="en-US" sz="2000" b="1" i="1" spc="600" dirty="0">
                <a:latin typeface="Times New Roman" pitchFamily="18" charset="0"/>
                <a:cs typeface="Times New Roman" pitchFamily="18" charset="0"/>
              </a:rPr>
              <a:t>Pectineus.</a:t>
            </a:r>
          </a:p>
          <a:p>
            <a:pPr algn="l" rtl="0"/>
            <a:r>
              <a:rPr lang="en-US" sz="2000" b="1" u="sng" spc="600" dirty="0">
                <a:latin typeface="Times New Roman" pitchFamily="18" charset="0"/>
                <a:cs typeface="Times New Roman" pitchFamily="18" charset="0"/>
              </a:rPr>
              <a:t>Sensory</a:t>
            </a:r>
            <a:r>
              <a:rPr lang="en-US" sz="2000" dirty="0">
                <a:latin typeface="Times New Roman" pitchFamily="18" charset="0"/>
                <a:cs typeface="Times New Roman" pitchFamily="18" charset="0"/>
              </a:rPr>
              <a:t> </a:t>
            </a:r>
          </a:p>
          <a:p>
            <a:pPr algn="l" rtl="0">
              <a:buFont typeface="Wingdings" pitchFamily="2" charset="2"/>
              <a:buChar char="Ø"/>
            </a:pPr>
            <a:r>
              <a:rPr lang="en-US" sz="2000" dirty="0">
                <a:latin typeface="Times New Roman" pitchFamily="18" charset="0"/>
                <a:cs typeface="Times New Roman" pitchFamily="18" charset="0"/>
              </a:rPr>
              <a:t> It gives articular branches </a:t>
            </a:r>
            <a:endParaRPr lang="en-US" sz="2000" dirty="0" smtClean="0">
              <a:latin typeface="Times New Roman" pitchFamily="18" charset="0"/>
              <a:cs typeface="Times New Roman" pitchFamily="18" charset="0"/>
            </a:endParaRPr>
          </a:p>
          <a:p>
            <a:pPr algn="l" rtl="0"/>
            <a:r>
              <a:rPr lang="en-US" sz="2000" b="1" u="sng" dirty="0" smtClean="0">
                <a:latin typeface="Times New Roman" pitchFamily="18" charset="0"/>
                <a:cs typeface="Times New Roman" pitchFamily="18" charset="0"/>
              </a:rPr>
              <a:t>to </a:t>
            </a:r>
            <a:r>
              <a:rPr lang="en-US" sz="2000" b="1" u="sng" dirty="0">
                <a:latin typeface="Times New Roman" pitchFamily="18" charset="0"/>
                <a:cs typeface="Times New Roman" pitchFamily="18" charset="0"/>
              </a:rPr>
              <a:t>the hip joint </a:t>
            </a:r>
            <a:endParaRPr lang="en-US" sz="2000" b="1" u="sng" dirty="0" smtClean="0">
              <a:latin typeface="Times New Roman" pitchFamily="18" charset="0"/>
              <a:cs typeface="Times New Roman" pitchFamily="18" charset="0"/>
            </a:endParaRPr>
          </a:p>
        </p:txBody>
      </p:sp>
      <p:sp>
        <p:nvSpPr>
          <p:cNvPr id="3" name="Rectangle 2"/>
          <p:cNvSpPr/>
          <p:nvPr/>
        </p:nvSpPr>
        <p:spPr>
          <a:xfrm>
            <a:off x="3048000" y="0"/>
            <a:ext cx="3563027" cy="46166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2400" b="1" i="1" spc="600" dirty="0">
                <a:solidFill>
                  <a:srgbClr val="0070C0"/>
                </a:solidFill>
                <a:latin typeface="Times New Roman" pitchFamily="18" charset="0"/>
                <a:cs typeface="Times New Roman" pitchFamily="18" charset="0"/>
              </a:rPr>
              <a:t>Obturator Nerve</a:t>
            </a:r>
          </a:p>
        </p:txBody>
      </p:sp>
      <p:pic>
        <p:nvPicPr>
          <p:cNvPr id="3074" name="Picture 2"/>
          <p:cNvPicPr>
            <a:picLocks noChangeAspect="1" noChangeArrowheads="1"/>
          </p:cNvPicPr>
          <p:nvPr/>
        </p:nvPicPr>
        <p:blipFill>
          <a:blip r:embed="rId2" cstate="print"/>
          <a:srcRect l="31003" t="24210" r="22338" b="12476"/>
          <a:stretch>
            <a:fillRect/>
          </a:stretch>
        </p:blipFill>
        <p:spPr bwMode="auto">
          <a:xfrm>
            <a:off x="4071934" y="476672"/>
            <a:ext cx="4000528" cy="5452658"/>
          </a:xfrm>
          <a:prstGeom prst="rect">
            <a:avLst/>
          </a:prstGeom>
          <a:ln w="57150">
            <a:solidFill>
              <a:srgbClr val="002060"/>
            </a:solidFill>
            <a:headEnd/>
            <a:tailEnd/>
          </a:ln>
        </p:spPr>
        <p:style>
          <a:lnRef idx="1">
            <a:schemeClr val="accent4"/>
          </a:lnRef>
          <a:fillRef idx="2">
            <a:schemeClr val="accent4"/>
          </a:fillRef>
          <a:effectRef idx="1">
            <a:schemeClr val="accent4"/>
          </a:effectRef>
          <a:fontRef idx="minor">
            <a:schemeClr val="dk1"/>
          </a:fontRef>
        </p:style>
      </p:pic>
      <p:sp>
        <p:nvSpPr>
          <p:cNvPr id="8" name="Rectangle 7"/>
          <p:cNvSpPr/>
          <p:nvPr/>
        </p:nvSpPr>
        <p:spPr>
          <a:xfrm>
            <a:off x="428628" y="6140255"/>
            <a:ext cx="5929322" cy="646331"/>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buFont typeface="Wingdings" pitchFamily="2" charset="2"/>
              <a:buChar char="Ø"/>
            </a:pPr>
            <a:r>
              <a:rPr lang="en-US" dirty="0" smtClean="0">
                <a:latin typeface="Times New Roman" pitchFamily="18" charset="0"/>
                <a:cs typeface="Times New Roman" pitchFamily="18" charset="0"/>
              </a:rPr>
              <a:t>contributes to the </a:t>
            </a:r>
            <a:r>
              <a:rPr lang="en-US" b="1" dirty="0" smtClean="0">
                <a:latin typeface="Times New Roman" pitchFamily="18" charset="0"/>
                <a:cs typeface="Times New Roman" pitchFamily="18" charset="0"/>
              </a:rPr>
              <a:t>subsartorial plexus</a:t>
            </a:r>
          </a:p>
          <a:p>
            <a:pPr algn="ctr" rtl="0"/>
            <a:r>
              <a:rPr lang="en-US" dirty="0" smtClean="0">
                <a:latin typeface="Times New Roman" pitchFamily="18" charset="0"/>
                <a:cs typeface="Times New Roman" pitchFamily="18" charset="0"/>
              </a:rPr>
              <a:t>supplies the skin </a:t>
            </a:r>
            <a:r>
              <a:rPr lang="en-US" b="1" dirty="0" smtClean="0">
                <a:latin typeface="Times New Roman" pitchFamily="18" charset="0"/>
                <a:cs typeface="Times New Roman" pitchFamily="18" charset="0"/>
              </a:rPr>
              <a:t>on the medial side of the thigh</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0" name="Straight Arrow Connector 9"/>
          <p:cNvCxnSpPr/>
          <p:nvPr/>
        </p:nvCxnSpPr>
        <p:spPr>
          <a:xfrm>
            <a:off x="5940152" y="332656"/>
            <a:ext cx="1080120" cy="1152128"/>
          </a:xfrm>
          <a:prstGeom prst="straightConnector1">
            <a:avLst/>
          </a:prstGeom>
          <a:ln w="57150">
            <a:solidFill>
              <a:srgbClr val="002060"/>
            </a:solidFill>
            <a:tailEnd type="arrow"/>
          </a:ln>
        </p:spPr>
        <p:style>
          <a:lnRef idx="1">
            <a:schemeClr val="accent4"/>
          </a:lnRef>
          <a:fillRef idx="2">
            <a:schemeClr val="accent4"/>
          </a:fillRef>
          <a:effectRef idx="1">
            <a:schemeClr val="accent4"/>
          </a:effectRef>
          <a:fontRef idx="minor">
            <a:schemeClr val="dk1"/>
          </a:fontRef>
        </p:style>
      </p:cxnSp>
    </p:spTree>
    <p:extLst>
      <p:ext uri="{BB962C8B-B14F-4D97-AF65-F5344CB8AC3E}">
        <p14:creationId xmlns:p14="http://schemas.microsoft.com/office/powerpoint/2010/main" xmlns="" val="1681826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4037" t="26100" r="22338" b="5861"/>
          <a:stretch>
            <a:fillRect/>
          </a:stretch>
        </p:blipFill>
        <p:spPr bwMode="auto">
          <a:xfrm>
            <a:off x="4644008" y="214290"/>
            <a:ext cx="4499992" cy="664371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0" y="0"/>
            <a:ext cx="4572000" cy="2308324"/>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a:spAutoFit/>
          </a:bodyPr>
          <a:lstStyle/>
          <a:p>
            <a:pPr algn="l" rtl="0">
              <a:buFont typeface="Wingdings" pitchFamily="2" charset="2"/>
              <a:buChar char="Ø"/>
            </a:pPr>
            <a:r>
              <a:rPr lang="en-US" b="1" i="1" dirty="0" smtClean="0">
                <a:latin typeface="Times New Roman" pitchFamily="18" charset="0"/>
                <a:cs typeface="Times New Roman" pitchFamily="18" charset="0"/>
              </a:rPr>
              <a:t>The posterior division</a:t>
            </a:r>
          </a:p>
          <a:p>
            <a:pPr algn="l" rtl="0"/>
            <a:r>
              <a:rPr lang="en-US" dirty="0" smtClean="0">
                <a:latin typeface="Times New Roman" pitchFamily="18" charset="0"/>
                <a:cs typeface="Times New Roman" pitchFamily="18" charset="0"/>
              </a:rPr>
              <a:t>It gives muscular branches (MOTOR) to the</a:t>
            </a:r>
          </a:p>
          <a:p>
            <a:pPr algn="l" rtl="0"/>
            <a:r>
              <a:rPr lang="en-US" b="1" i="1" spc="600" dirty="0" smtClean="0">
                <a:latin typeface="Times New Roman" pitchFamily="18" charset="0"/>
                <a:cs typeface="Times New Roman" pitchFamily="18" charset="0"/>
              </a:rPr>
              <a:t>Obturator externus</a:t>
            </a:r>
          </a:p>
          <a:p>
            <a:pPr algn="l" rtl="0"/>
            <a:r>
              <a:rPr lang="en-US" b="1" i="1" spc="300" dirty="0" smtClean="0">
                <a:latin typeface="Times New Roman" pitchFamily="18" charset="0"/>
                <a:cs typeface="Times New Roman" pitchFamily="18" charset="0"/>
              </a:rPr>
              <a:t>The adductor part of the adductor magnus</a:t>
            </a:r>
          </a:p>
          <a:p>
            <a:pPr algn="l" rtl="0"/>
            <a:r>
              <a:rPr lang="en-US" dirty="0" smtClean="0">
                <a:latin typeface="Times New Roman" pitchFamily="18" charset="0"/>
                <a:cs typeface="Times New Roman" pitchFamily="18" charset="0"/>
              </a:rPr>
              <a:t>and occasionally to </a:t>
            </a:r>
            <a:r>
              <a:rPr lang="en-US" b="1" i="1" dirty="0" smtClean="0">
                <a:latin typeface="Times New Roman" pitchFamily="18" charset="0"/>
                <a:cs typeface="Times New Roman" pitchFamily="18" charset="0"/>
              </a:rPr>
              <a:t>The adductor brevis</a:t>
            </a:r>
          </a:p>
          <a:p>
            <a:pPr algn="l" rtl="0"/>
            <a:r>
              <a:rPr lang="en-US" dirty="0" smtClean="0">
                <a:latin typeface="Times New Roman" pitchFamily="18" charset="0"/>
                <a:cs typeface="Times New Roman" pitchFamily="18" charset="0"/>
              </a:rPr>
              <a:t>It supplies </a:t>
            </a:r>
            <a:r>
              <a:rPr lang="en-US" b="1" u="sng" dirty="0" smtClean="0">
                <a:latin typeface="Times New Roman" pitchFamily="18" charset="0"/>
                <a:cs typeface="Times New Roman" pitchFamily="18" charset="0"/>
              </a:rPr>
              <a:t>the knee joint (SENSORY).  Referred pain</a:t>
            </a:r>
            <a:endParaRPr lang="en-US" sz="1200" b="1" dirty="0">
              <a:latin typeface="Times New Roman" pitchFamily="18" charset="0"/>
              <a:cs typeface="Times New Roman" pitchFamily="18" charset="0"/>
            </a:endParaRPr>
          </a:p>
        </p:txBody>
      </p:sp>
      <p:sp>
        <p:nvSpPr>
          <p:cNvPr id="4" name="TextBox 3"/>
          <p:cNvSpPr txBox="1"/>
          <p:nvPr/>
        </p:nvSpPr>
        <p:spPr>
          <a:xfrm>
            <a:off x="251520" y="2348880"/>
            <a:ext cx="3352800" cy="92333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0"/>
            <a:r>
              <a:rPr lang="en-US" b="1" dirty="0" smtClean="0">
                <a:solidFill>
                  <a:srgbClr val="4BACC6">
                    <a:lumMod val="75000"/>
                  </a:srgbClr>
                </a:solidFill>
                <a:latin typeface="Times New Roman" pitchFamily="18" charset="0"/>
                <a:cs typeface="Times New Roman" pitchFamily="18" charset="0"/>
              </a:rPr>
              <a:t>Is the </a:t>
            </a:r>
            <a:r>
              <a:rPr lang="en-US" b="1" dirty="0">
                <a:solidFill>
                  <a:srgbClr val="7030A0"/>
                </a:solidFill>
                <a:latin typeface="Times New Roman" pitchFamily="18" charset="0"/>
                <a:cs typeface="Times New Roman" pitchFamily="18" charset="0"/>
              </a:rPr>
              <a:t>pain perceived at a location other than the site of the painful stimulus</a:t>
            </a:r>
            <a:r>
              <a:rPr lang="en-US" b="1"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p:txBody>
      </p:sp>
      <p:cxnSp>
        <p:nvCxnSpPr>
          <p:cNvPr id="6" name="Straight Arrow Connector 5"/>
          <p:cNvCxnSpPr/>
          <p:nvPr/>
        </p:nvCxnSpPr>
        <p:spPr>
          <a:xfrm>
            <a:off x="1187624" y="2132856"/>
            <a:ext cx="0" cy="648072"/>
          </a:xfrm>
          <a:prstGeom prst="straightConnector1">
            <a:avLst/>
          </a:prstGeom>
          <a:ln w="57150">
            <a:solidFill>
              <a:srgbClr val="002060"/>
            </a:solidFill>
            <a:tailEnd type="arrow"/>
          </a:ln>
        </p:spPr>
        <p:style>
          <a:lnRef idx="1">
            <a:schemeClr val="accent4"/>
          </a:lnRef>
          <a:fillRef idx="2">
            <a:schemeClr val="accent4"/>
          </a:fillRef>
          <a:effectRef idx="1">
            <a:schemeClr val="accent4"/>
          </a:effectRef>
          <a:fontRef idx="minor">
            <a:schemeClr val="dk1"/>
          </a:fontRef>
        </p:style>
      </p:cxnSp>
      <p:sp>
        <p:nvSpPr>
          <p:cNvPr id="7" name="Rectangle 6"/>
          <p:cNvSpPr/>
          <p:nvPr/>
        </p:nvSpPr>
        <p:spPr>
          <a:xfrm>
            <a:off x="0" y="3356992"/>
            <a:ext cx="5148064" cy="1631216"/>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sz="2800" b="1" i="1" dirty="0" smtClean="0">
                <a:latin typeface="Times New Roman" pitchFamily="18" charset="0"/>
                <a:cs typeface="Times New Roman" pitchFamily="18" charset="0"/>
              </a:rPr>
              <a:t>Hilton’s law </a:t>
            </a:r>
            <a:r>
              <a:rPr lang="en-US" i="1" dirty="0" smtClean="0">
                <a:latin typeface="Times New Roman" pitchFamily="18" charset="0"/>
                <a:cs typeface="Times New Roman" pitchFamily="18" charset="0"/>
              </a:rPr>
              <a:t>states that the nerves crossing a joint supply </a:t>
            </a:r>
          </a:p>
          <a:p>
            <a:pPr algn="ctr" rtl="0"/>
            <a:r>
              <a:rPr lang="en-US" i="1" dirty="0" smtClean="0">
                <a:latin typeface="Times New Roman" pitchFamily="18" charset="0"/>
                <a:cs typeface="Times New Roman" pitchFamily="18" charset="0"/>
              </a:rPr>
              <a:t>1-the muscles acting  </a:t>
            </a:r>
            <a:r>
              <a:rPr lang="en-US" dirty="0" smtClean="0">
                <a:latin typeface="Times New Roman" pitchFamily="18" charset="0"/>
                <a:cs typeface="Times New Roman" pitchFamily="18" charset="0"/>
              </a:rPr>
              <a:t>on it</a:t>
            </a:r>
          </a:p>
          <a:p>
            <a:pPr algn="ctr" rtl="0"/>
            <a:r>
              <a:rPr lang="en-US" dirty="0" smtClean="0">
                <a:latin typeface="Times New Roman" pitchFamily="18" charset="0"/>
                <a:cs typeface="Times New Roman" pitchFamily="18" charset="0"/>
              </a:rPr>
              <a:t>2- the skin over the joint </a:t>
            </a:r>
          </a:p>
          <a:p>
            <a:pPr algn="ctr" rtl="0"/>
            <a:r>
              <a:rPr lang="en-US" dirty="0" smtClean="0">
                <a:latin typeface="Times New Roman" pitchFamily="18" charset="0"/>
                <a:cs typeface="Times New Roman" pitchFamily="18" charset="0"/>
              </a:rPr>
              <a:t>3- the joint itself.</a:t>
            </a:r>
          </a:p>
        </p:txBody>
      </p:sp>
      <p:sp>
        <p:nvSpPr>
          <p:cNvPr id="9" name="Rectangle 8"/>
          <p:cNvSpPr/>
          <p:nvPr/>
        </p:nvSpPr>
        <p:spPr>
          <a:xfrm>
            <a:off x="0" y="5229200"/>
            <a:ext cx="7236296" cy="1477328"/>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For example, The hip receives fibres from the </a:t>
            </a:r>
            <a:r>
              <a:rPr lang="en-US" b="1" i="1" u="sng" dirty="0" smtClean="0">
                <a:latin typeface="Times New Roman" pitchFamily="18" charset="0"/>
                <a:cs typeface="Times New Roman" pitchFamily="18" charset="0"/>
              </a:rPr>
              <a:t>femoral, sciatic and obturator </a:t>
            </a:r>
            <a:r>
              <a:rPr lang="en-US" dirty="0" smtClean="0">
                <a:latin typeface="Times New Roman" pitchFamily="18" charset="0"/>
                <a:cs typeface="Times New Roman" pitchFamily="18" charset="0"/>
              </a:rPr>
              <a:t>nerves. It is important to note that these nerves also supply the </a:t>
            </a:r>
            <a:r>
              <a:rPr lang="en-US" b="1" i="1" dirty="0" smtClean="0">
                <a:latin typeface="Times New Roman" pitchFamily="18" charset="0"/>
                <a:cs typeface="Times New Roman" pitchFamily="18" charset="0"/>
              </a:rPr>
              <a:t>knee</a:t>
            </a:r>
            <a:r>
              <a:rPr lang="en-US" dirty="0" smtClean="0">
                <a:latin typeface="Times New Roman" pitchFamily="18" charset="0"/>
                <a:cs typeface="Times New Roman" pitchFamily="18" charset="0"/>
              </a:rPr>
              <a:t> joint and, for this reason, it is not uncommon for a patient, particularly a child, to complain bitterly of pain in the knee and for the cause of the mischief, the diseased hip, to be overlooked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ina.pro/i/anatomy/soedinenija-kostej/266.jpg"/>
          <p:cNvPicPr>
            <a:picLocks noChangeAspect="1" noChangeArrowheads="1"/>
          </p:cNvPicPr>
          <p:nvPr/>
        </p:nvPicPr>
        <p:blipFill>
          <a:blip r:embed="rId2" cstate="print"/>
          <a:srcRect/>
          <a:stretch>
            <a:fillRect/>
          </a:stretch>
        </p:blipFill>
        <p:spPr bwMode="auto">
          <a:xfrm>
            <a:off x="1428728" y="142852"/>
            <a:ext cx="5929354" cy="6429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4018"/>
            <a:ext cx="7929618" cy="3693319"/>
          </a:xfrm>
          <a:prstGeom prst="rect">
            <a:avLst/>
          </a:prstGeom>
          <a:ln w="57150">
            <a:solidFill>
              <a:srgbClr val="002060"/>
            </a:solidFill>
          </a:ln>
        </p:spPr>
        <p:txBody>
          <a:bodyPr wrap="square">
            <a:spAutoFit/>
          </a:bodyPr>
          <a:lstStyle/>
          <a:p>
            <a:pPr algn="ctr"/>
            <a:r>
              <a:rPr lang="en-US" dirty="0" err="1" smtClean="0"/>
              <a:t>Articularis</a:t>
            </a:r>
            <a:r>
              <a:rPr lang="en-US" dirty="0" smtClean="0"/>
              <a:t> </a:t>
            </a:r>
            <a:r>
              <a:rPr lang="en-US" dirty="0" err="1" smtClean="0"/>
              <a:t>Genu</a:t>
            </a:r>
            <a:r>
              <a:rPr lang="en-US" dirty="0" smtClean="0"/>
              <a:t> –  Originating from the </a:t>
            </a:r>
            <a:r>
              <a:rPr lang="en-US" dirty="0" err="1" smtClean="0"/>
              <a:t>latin</a:t>
            </a:r>
            <a:r>
              <a:rPr lang="en-US" dirty="0" smtClean="0"/>
              <a:t> roots “</a:t>
            </a:r>
            <a:r>
              <a:rPr lang="en-US" dirty="0" err="1" smtClean="0"/>
              <a:t>articularis</a:t>
            </a:r>
            <a:r>
              <a:rPr lang="en-US" dirty="0" smtClean="0"/>
              <a:t>” – pertaining to the joints,  and “</a:t>
            </a:r>
            <a:r>
              <a:rPr lang="en-US" dirty="0" err="1" smtClean="0"/>
              <a:t>Genu</a:t>
            </a:r>
            <a:r>
              <a:rPr lang="en-US" dirty="0" smtClean="0"/>
              <a:t>” – pertaining to or relating to the knee (or knee shaped).</a:t>
            </a:r>
          </a:p>
          <a:p>
            <a:pPr algn="ctr"/>
            <a:r>
              <a:rPr lang="en-US" b="1" dirty="0" err="1" smtClean="0"/>
              <a:t>Articularis</a:t>
            </a:r>
            <a:r>
              <a:rPr lang="en-US" b="1" dirty="0" smtClean="0"/>
              <a:t> </a:t>
            </a:r>
            <a:r>
              <a:rPr lang="en-US" b="1" dirty="0" err="1" smtClean="0"/>
              <a:t>Genu</a:t>
            </a:r>
            <a:r>
              <a:rPr lang="en-US" b="1" dirty="0" smtClean="0"/>
              <a:t>:</a:t>
            </a:r>
            <a:endParaRPr lang="en-US" dirty="0" smtClean="0"/>
          </a:p>
          <a:p>
            <a:pPr algn="ctr"/>
            <a:r>
              <a:rPr lang="en-US" dirty="0" smtClean="0"/>
              <a:t>Origin: Anterior surface of distal part of the body of the femur</a:t>
            </a:r>
          </a:p>
          <a:p>
            <a:pPr algn="ctr"/>
            <a:r>
              <a:rPr lang="en-US" dirty="0" smtClean="0"/>
              <a:t>Insertion: Proximal part of the </a:t>
            </a:r>
            <a:r>
              <a:rPr lang="en-US" dirty="0" err="1" smtClean="0"/>
              <a:t>suprapatellar</a:t>
            </a:r>
            <a:r>
              <a:rPr lang="en-US" dirty="0" smtClean="0"/>
              <a:t> bursa (an extension of the synovial cavity of the knee joint) and proximal anterior joint capsule of the knee</a:t>
            </a:r>
          </a:p>
          <a:p>
            <a:pPr lvl="1" algn="ctr"/>
            <a:r>
              <a:rPr lang="en-US" dirty="0" smtClean="0"/>
              <a:t>The </a:t>
            </a:r>
            <a:r>
              <a:rPr lang="en-US" dirty="0" err="1" smtClean="0"/>
              <a:t>articularis</a:t>
            </a:r>
            <a:r>
              <a:rPr lang="en-US" dirty="0" smtClean="0"/>
              <a:t> </a:t>
            </a:r>
            <a:r>
              <a:rPr lang="en-US" dirty="0" err="1" smtClean="0"/>
              <a:t>genu</a:t>
            </a:r>
            <a:r>
              <a:rPr lang="en-US" dirty="0" smtClean="0"/>
              <a:t> is a small muscle that may be blended with the </a:t>
            </a:r>
            <a:r>
              <a:rPr lang="en-US" dirty="0" smtClean="0">
                <a:hlinkClick r:id="rId2" tooltip="Quadriceps – Vastus Muscles"/>
              </a:rPr>
              <a:t>vastus intermedius</a:t>
            </a:r>
            <a:r>
              <a:rPr lang="en-US" dirty="0" smtClean="0"/>
              <a:t>, but is usually distinct from it.  This muscle lies deep to the vastus intermedius and </a:t>
            </a:r>
            <a:r>
              <a:rPr lang="en-US" dirty="0" smtClean="0">
                <a:hlinkClick r:id="rId3" tooltip="Rectus Femoris"/>
              </a:rPr>
              <a:t>rectus femoris</a:t>
            </a:r>
            <a:r>
              <a:rPr lang="en-US" dirty="0" smtClean="0"/>
              <a:t> and inserts deep to the patella. </a:t>
            </a:r>
          </a:p>
          <a:p>
            <a:pPr lvl="1"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3635896" cy="40011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sz="2000" b="1" i="1" spc="600" dirty="0">
                <a:latin typeface="Times New Roman" pitchFamily="18" charset="0"/>
                <a:cs typeface="Times New Roman" pitchFamily="18" charset="0"/>
              </a:rPr>
              <a:t>Femoral </a:t>
            </a:r>
            <a:r>
              <a:rPr lang="en-US" sz="2000" b="1" i="1" spc="600" dirty="0" smtClean="0">
                <a:latin typeface="Times New Roman" pitchFamily="18" charset="0"/>
                <a:cs typeface="Times New Roman" pitchFamily="18" charset="0"/>
              </a:rPr>
              <a:t>Nerve</a:t>
            </a:r>
            <a:endParaRPr lang="en-US" sz="2000" b="1" i="1" spc="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l="35728" t="2476" r="19976" b="10000"/>
          <a:stretch>
            <a:fillRect/>
          </a:stretch>
        </p:blipFill>
        <p:spPr bwMode="auto">
          <a:xfrm>
            <a:off x="4426274" y="285728"/>
            <a:ext cx="4217692" cy="5429288"/>
          </a:xfrm>
          <a:prstGeom prst="rect">
            <a:avLst/>
          </a:prstGeom>
          <a:noFill/>
          <a:ln w="9525">
            <a:noFill/>
            <a:miter lim="800000"/>
            <a:headEnd/>
            <a:tailEnd/>
          </a:ln>
        </p:spPr>
      </p:pic>
      <p:sp>
        <p:nvSpPr>
          <p:cNvPr id="5" name="Rectangle 4"/>
          <p:cNvSpPr/>
          <p:nvPr/>
        </p:nvSpPr>
        <p:spPr>
          <a:xfrm>
            <a:off x="285720" y="772239"/>
            <a:ext cx="3851920" cy="2585323"/>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buFont typeface="Wingdings" pitchFamily="2" charset="2"/>
              <a:buChar char="Ø"/>
            </a:pPr>
            <a:r>
              <a:rPr lang="en-US" dirty="0" smtClean="0">
                <a:latin typeface="Times New Roman" pitchFamily="18" charset="0"/>
                <a:cs typeface="Times New Roman" pitchFamily="18" charset="0"/>
              </a:rPr>
              <a:t>is the largest branch </a:t>
            </a:r>
            <a:r>
              <a:rPr lang="en-US" b="1" u="sng" dirty="0" smtClean="0">
                <a:latin typeface="Times New Roman" pitchFamily="18" charset="0"/>
                <a:cs typeface="Times New Roman" pitchFamily="18" charset="0"/>
              </a:rPr>
              <a:t>of the lumbar plexus </a:t>
            </a:r>
            <a:r>
              <a:rPr lang="en-US" dirty="0" smtClean="0">
                <a:latin typeface="Times New Roman" pitchFamily="18" charset="0"/>
                <a:cs typeface="Times New Roman" pitchFamily="18" charset="0"/>
              </a:rPr>
              <a:t>(L2, 3, and 4).</a:t>
            </a:r>
          </a:p>
          <a:p>
            <a:pPr algn="l" rtl="0">
              <a:buFont typeface="Wingdings" pitchFamily="2" charset="2"/>
              <a:buChar char="Ø"/>
            </a:pPr>
            <a:r>
              <a:rPr lang="en-US" dirty="0" smtClean="0">
                <a:latin typeface="Times New Roman" pitchFamily="18" charset="0"/>
                <a:cs typeface="Times New Roman" pitchFamily="18" charset="0"/>
              </a:rPr>
              <a:t> It emerges from </a:t>
            </a:r>
            <a:r>
              <a:rPr lang="en-US" b="1" dirty="0" smtClean="0">
                <a:latin typeface="Times New Roman" pitchFamily="18" charset="0"/>
                <a:cs typeface="Times New Roman" pitchFamily="18" charset="0"/>
              </a:rPr>
              <a:t>the lateral border </a:t>
            </a:r>
            <a:r>
              <a:rPr lang="en-US" dirty="0" smtClean="0">
                <a:latin typeface="Times New Roman" pitchFamily="18" charset="0"/>
                <a:cs typeface="Times New Roman" pitchFamily="18" charset="0"/>
              </a:rPr>
              <a:t>of the psoas muscle</a:t>
            </a:r>
          </a:p>
          <a:p>
            <a:pPr algn="l" rtl="0">
              <a:buFont typeface="Wingdings" pitchFamily="2" charset="2"/>
              <a:buChar char="Ø"/>
            </a:pPr>
            <a:r>
              <a:rPr lang="en-US" dirty="0" smtClean="0">
                <a:latin typeface="Times New Roman" pitchFamily="18" charset="0"/>
                <a:cs typeface="Times New Roman" pitchFamily="18" charset="0"/>
              </a:rPr>
              <a:t>enters the thigh </a:t>
            </a:r>
            <a:r>
              <a:rPr lang="en-US" b="1" u="sng" dirty="0" smtClean="0">
                <a:latin typeface="Times New Roman" pitchFamily="18" charset="0"/>
                <a:cs typeface="Times New Roman" pitchFamily="18" charset="0"/>
              </a:rPr>
              <a:t>lateral to the femoral artery </a:t>
            </a:r>
            <a:r>
              <a:rPr lang="en-US" dirty="0" smtClean="0">
                <a:latin typeface="Times New Roman" pitchFamily="18" charset="0"/>
                <a:cs typeface="Times New Roman" pitchFamily="18" charset="0"/>
              </a:rPr>
              <a:t>and the femoral sheath, </a:t>
            </a:r>
            <a:r>
              <a:rPr lang="en-US" b="1" u="sng" dirty="0" smtClean="0">
                <a:latin typeface="Times New Roman" pitchFamily="18" charset="0"/>
                <a:cs typeface="Times New Roman" pitchFamily="18" charset="0"/>
              </a:rPr>
              <a:t>behind </a:t>
            </a:r>
            <a:r>
              <a:rPr lang="en-US" u="sng"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inguinal ligament.</a:t>
            </a:r>
          </a:p>
          <a:p>
            <a:pPr algn="l" rtl="0">
              <a:buFont typeface="Wingdings" pitchFamily="2" charset="2"/>
              <a:buChar char="Ø"/>
            </a:pPr>
            <a:r>
              <a:rPr lang="en-US" dirty="0" smtClean="0">
                <a:latin typeface="Times New Roman" pitchFamily="18" charset="0"/>
                <a:cs typeface="Times New Roman" pitchFamily="18" charset="0"/>
              </a:rPr>
              <a:t>it terminates by dividing into </a:t>
            </a:r>
            <a:r>
              <a:rPr lang="en-US" b="1" u="sng" dirty="0" smtClean="0">
                <a:latin typeface="Times New Roman" pitchFamily="18" charset="0"/>
                <a:cs typeface="Times New Roman" pitchFamily="18" charset="0"/>
              </a:rPr>
              <a:t>anterior and posterior </a:t>
            </a:r>
            <a:r>
              <a:rPr lang="en-US" dirty="0" smtClean="0">
                <a:latin typeface="Times New Roman" pitchFamily="18" charset="0"/>
                <a:cs typeface="Times New Roman" pitchFamily="18" charset="0"/>
              </a:rPr>
              <a:t>divisions.</a:t>
            </a:r>
            <a:r>
              <a:rPr lang="en-US" b="1" dirty="0" smtClean="0">
                <a:latin typeface="Times New Roman" pitchFamily="18" charset="0"/>
                <a:cs typeface="Times New Roman" pitchFamily="18" charset="0"/>
              </a:rPr>
              <a:t>      </a:t>
            </a:r>
          </a:p>
        </p:txBody>
      </p:sp>
      <p:sp>
        <p:nvSpPr>
          <p:cNvPr id="6" name="Rectangle 5"/>
          <p:cNvSpPr/>
          <p:nvPr/>
        </p:nvSpPr>
        <p:spPr>
          <a:xfrm>
            <a:off x="214282" y="3571876"/>
            <a:ext cx="3929090" cy="286232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Anterior Division</a:t>
            </a:r>
          </a:p>
          <a:p>
            <a:pPr algn="ctr"/>
            <a:r>
              <a:rPr lang="en-US" dirty="0" smtClean="0">
                <a:latin typeface="Times New Roman" pitchFamily="18" charset="0"/>
                <a:cs typeface="Times New Roman" pitchFamily="18" charset="0"/>
              </a:rPr>
              <a:t>The anterior division gives off </a:t>
            </a:r>
            <a:r>
              <a:rPr lang="en-US" b="1" dirty="0" smtClean="0">
                <a:latin typeface="Times New Roman" pitchFamily="18" charset="0"/>
                <a:cs typeface="Times New Roman" pitchFamily="18" charset="0"/>
              </a:rPr>
              <a:t>two cutaneous branches</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the medial cutaneous nerve of the thigh.</a:t>
            </a:r>
          </a:p>
          <a:p>
            <a:pPr algn="ctr"/>
            <a:r>
              <a:rPr lang="en-US" b="1" dirty="0" smtClean="0">
                <a:latin typeface="Times New Roman" pitchFamily="18" charset="0"/>
                <a:cs typeface="Times New Roman" pitchFamily="18" charset="0"/>
              </a:rPr>
              <a:t>2- the intermediate cutaneous nerve of the thigh</a:t>
            </a:r>
          </a:p>
          <a:p>
            <a:pPr algn="ct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rPr>
              <a:t>two muscular </a:t>
            </a:r>
            <a:r>
              <a:rPr lang="en-US" dirty="0" smtClean="0">
                <a:latin typeface="Times New Roman" pitchFamily="18" charset="0"/>
                <a:cs typeface="Times New Roman" pitchFamily="18" charset="0"/>
              </a:rPr>
              <a:t>branches. </a:t>
            </a:r>
          </a:p>
          <a:p>
            <a:pPr algn="ctr"/>
            <a:r>
              <a:rPr lang="en-US" dirty="0" smtClean="0">
                <a:latin typeface="Times New Roman" pitchFamily="18" charset="0"/>
                <a:cs typeface="Times New Roman" pitchFamily="18" charset="0"/>
              </a:rPr>
              <a:t>Nerve to </a:t>
            </a:r>
            <a:r>
              <a:rPr lang="en-US" b="1" dirty="0" smtClean="0">
                <a:latin typeface="Times New Roman" pitchFamily="18" charset="0"/>
                <a:cs typeface="Times New Roman" pitchFamily="18" charset="0"/>
              </a:rPr>
              <a:t>sartorius </a:t>
            </a:r>
            <a:r>
              <a:rPr lang="en-US" dirty="0" smtClean="0">
                <a:latin typeface="Times New Roman" pitchFamily="18" charset="0"/>
                <a:cs typeface="Times New Roman" pitchFamily="18" charset="0"/>
              </a:rPr>
              <a:t>and  nerve to </a:t>
            </a:r>
            <a:r>
              <a:rPr lang="en-US" b="1" dirty="0" smtClean="0">
                <a:latin typeface="Times New Roman" pitchFamily="18" charset="0"/>
                <a:cs typeface="Times New Roman" pitchFamily="18" charset="0"/>
              </a:rPr>
              <a:t>pectineus muscles.</a:t>
            </a:r>
            <a:endParaRPr lang="en-US" dirty="0"/>
          </a:p>
        </p:txBody>
      </p:sp>
    </p:spTree>
    <p:extLst>
      <p:ext uri="{BB962C8B-B14F-4D97-AF65-F5344CB8AC3E}">
        <p14:creationId xmlns="" xmlns:p14="http://schemas.microsoft.com/office/powerpoint/2010/main" val="3631295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7/Gray34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4547" t="2476" r="20566" b="20980"/>
          <a:stretch>
            <a:fillRect/>
          </a:stretch>
        </p:blipFill>
        <p:spPr bwMode="auto">
          <a:xfrm>
            <a:off x="4350846" y="357166"/>
            <a:ext cx="4293120" cy="5143536"/>
          </a:xfrm>
          <a:prstGeom prst="rect">
            <a:avLst/>
          </a:prstGeom>
          <a:noFill/>
          <a:ln w="9525">
            <a:noFill/>
            <a:miter lim="800000"/>
            <a:headEnd/>
            <a:tailEnd/>
          </a:ln>
        </p:spPr>
      </p:pic>
      <p:sp>
        <p:nvSpPr>
          <p:cNvPr id="3" name="Rectangle 2"/>
          <p:cNvSpPr/>
          <p:nvPr/>
        </p:nvSpPr>
        <p:spPr>
          <a:xfrm>
            <a:off x="428596" y="285728"/>
            <a:ext cx="3707904" cy="5940088"/>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b="1" u="sng" dirty="0" smtClean="0">
                <a:latin typeface="Times New Roman" pitchFamily="18" charset="0"/>
                <a:cs typeface="Times New Roman" pitchFamily="18" charset="0"/>
              </a:rPr>
              <a:t>Posterior Division</a:t>
            </a:r>
          </a:p>
          <a:p>
            <a:pPr algn="l" rtl="0"/>
            <a:r>
              <a:rPr lang="en-US" dirty="0" smtClean="0">
                <a:latin typeface="Times New Roman" pitchFamily="18" charset="0"/>
                <a:cs typeface="Times New Roman" pitchFamily="18" charset="0"/>
              </a:rPr>
              <a:t>The posterior division gives off </a:t>
            </a:r>
            <a:r>
              <a:rPr lang="en-US" b="1" dirty="0" smtClean="0">
                <a:latin typeface="Times New Roman" pitchFamily="18" charset="0"/>
                <a:cs typeface="Times New Roman" pitchFamily="18" charset="0"/>
              </a:rPr>
              <a:t>one cutaneous branch </a:t>
            </a:r>
          </a:p>
          <a:p>
            <a:pPr algn="l" rtl="0"/>
            <a:r>
              <a:rPr lang="en-US" sz="2800" b="1" dirty="0" smtClean="0">
                <a:latin typeface="Times New Roman" pitchFamily="18" charset="0"/>
                <a:cs typeface="Times New Roman" pitchFamily="18" charset="0"/>
              </a:rPr>
              <a:t>The Saphenous nerve</a:t>
            </a:r>
          </a:p>
          <a:p>
            <a:pPr algn="l" rtl="0"/>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muscular branches to the quadriceps muscle</a:t>
            </a:r>
            <a:r>
              <a:rPr lang="en-US" b="1" dirty="0" smtClean="0">
                <a:latin typeface="Times New Roman" pitchFamily="18" charset="0"/>
                <a:cs typeface="Times New Roman" pitchFamily="18" charset="0"/>
              </a:rPr>
              <a:t>. </a:t>
            </a:r>
          </a:p>
          <a:p>
            <a:pPr algn="l" rtl="0"/>
            <a:endParaRPr lang="en-US" b="1" dirty="0" smtClean="0">
              <a:latin typeface="Times New Roman" pitchFamily="18" charset="0"/>
              <a:cs typeface="Times New Roman" pitchFamily="18" charset="0"/>
            </a:endParaRPr>
          </a:p>
          <a:p>
            <a:pPr algn="l" rtl="0"/>
            <a:endParaRPr lang="en-US" b="1" dirty="0" smtClean="0">
              <a:latin typeface="Times New Roman" pitchFamily="18" charset="0"/>
              <a:cs typeface="Times New Roman" pitchFamily="18" charset="0"/>
            </a:endParaRPr>
          </a:p>
          <a:p>
            <a:pPr algn="ctr" rtl="0"/>
            <a:r>
              <a:rPr lang="en-US" sz="3200" b="1" dirty="0" smtClean="0">
                <a:latin typeface="Times New Roman" pitchFamily="18" charset="0"/>
                <a:cs typeface="Times New Roman" pitchFamily="18" charset="0"/>
              </a:rPr>
              <a:t>THE SAPHENOUS NERVE </a:t>
            </a:r>
          </a:p>
          <a:p>
            <a:pPr algn="l" rtl="0">
              <a:buFont typeface="Wingdings" pitchFamily="2" charset="2"/>
              <a:buChar char="Ø"/>
            </a:pPr>
            <a:r>
              <a:rPr lang="en-US" dirty="0" smtClean="0">
                <a:latin typeface="Times New Roman" pitchFamily="18" charset="0"/>
                <a:cs typeface="Times New Roman" pitchFamily="18" charset="0"/>
              </a:rPr>
              <a:t>runs downward and medially.</a:t>
            </a:r>
          </a:p>
          <a:p>
            <a:pPr algn="l" rtl="0">
              <a:buFont typeface="Wingdings" pitchFamily="2" charset="2"/>
              <a:buChar char="Ø"/>
            </a:pPr>
            <a:r>
              <a:rPr lang="en-US" dirty="0" smtClean="0">
                <a:latin typeface="Times New Roman" pitchFamily="18" charset="0"/>
                <a:cs typeface="Times New Roman" pitchFamily="18" charset="0"/>
              </a:rPr>
              <a:t>It emerges between the tendons of sartorius and gracilis </a:t>
            </a:r>
          </a:p>
          <a:p>
            <a:pPr algn="l" rtl="0">
              <a:buFont typeface="Wingdings" pitchFamily="2" charset="2"/>
              <a:buChar char="Ø"/>
            </a:pPr>
            <a:r>
              <a:rPr lang="en-US" dirty="0" smtClean="0">
                <a:latin typeface="Times New Roman" pitchFamily="18" charset="0"/>
                <a:cs typeface="Times New Roman" pitchFamily="18" charset="0"/>
              </a:rPr>
              <a:t>It then runs down in company with the </a:t>
            </a:r>
            <a:r>
              <a:rPr lang="en-US" b="1" i="1" u="sng" dirty="0" smtClean="0">
                <a:latin typeface="Times New Roman" pitchFamily="18" charset="0"/>
                <a:cs typeface="Times New Roman" pitchFamily="18" charset="0"/>
              </a:rPr>
              <a:t>great Saphenous vein. </a:t>
            </a:r>
          </a:p>
          <a:p>
            <a:pPr algn="l" rtl="0">
              <a:buFont typeface="Wingdings" pitchFamily="2" charset="2"/>
              <a:buChar char="Ø"/>
            </a:pPr>
            <a:r>
              <a:rPr lang="en-US" dirty="0" smtClean="0">
                <a:latin typeface="Times New Roman" pitchFamily="18" charset="0"/>
                <a:cs typeface="Times New Roman" pitchFamily="18" charset="0"/>
              </a:rPr>
              <a:t>It passes </a:t>
            </a:r>
            <a:r>
              <a:rPr lang="en-US" b="1" i="1" u="sng" dirty="0" smtClean="0">
                <a:latin typeface="Times New Roman" pitchFamily="18" charset="0"/>
                <a:cs typeface="Times New Roman" pitchFamily="18" charset="0"/>
              </a:rPr>
              <a:t>in front of the medial </a:t>
            </a:r>
            <a:r>
              <a:rPr lang="en-US" dirty="0" smtClean="0">
                <a:latin typeface="Times New Roman" pitchFamily="18" charset="0"/>
                <a:cs typeface="Times New Roman" pitchFamily="18" charset="0"/>
              </a:rPr>
              <a:t>malleolus and along the medial border of the foot, where it terminates in the region </a:t>
            </a:r>
            <a:r>
              <a:rPr lang="en-US" b="1" i="1" u="sng" dirty="0" smtClean="0">
                <a:latin typeface="Times New Roman" pitchFamily="18" charset="0"/>
                <a:cs typeface="Times New Roman" pitchFamily="18" charset="0"/>
              </a:rPr>
              <a:t>of the ball of the big toe</a:t>
            </a:r>
          </a:p>
        </p:txBody>
      </p:sp>
      <p:cxnSp>
        <p:nvCxnSpPr>
          <p:cNvPr id="5" name="Straight Arrow Connector 4"/>
          <p:cNvCxnSpPr/>
          <p:nvPr/>
        </p:nvCxnSpPr>
        <p:spPr>
          <a:xfrm>
            <a:off x="3491880" y="3068960"/>
            <a:ext cx="3580450" cy="178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5724128" y="3357562"/>
            <a:ext cx="991012" cy="8635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5940152" y="4071942"/>
            <a:ext cx="989302" cy="2211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555776" y="3068960"/>
            <a:ext cx="936104"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4452" y="142852"/>
            <a:ext cx="2764804" cy="52322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2800" b="1" dirty="0" smtClean="0">
                <a:latin typeface="Andalus" pitchFamily="18" charset="-78"/>
                <a:cs typeface="+mj-cs"/>
              </a:rPr>
              <a:t>articular branch </a:t>
            </a:r>
            <a:endParaRPr lang="ar-JO" sz="2800" b="1" dirty="0">
              <a:cs typeface="+mj-cs"/>
            </a:endParaRPr>
          </a:p>
        </p:txBody>
      </p:sp>
      <p:sp>
        <p:nvSpPr>
          <p:cNvPr id="4" name="Rectangle 3"/>
          <p:cNvSpPr/>
          <p:nvPr/>
        </p:nvSpPr>
        <p:spPr>
          <a:xfrm>
            <a:off x="3214678" y="785794"/>
            <a:ext cx="1616138"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dirty="0" smtClean="0">
                <a:latin typeface="Andalus" pitchFamily="18" charset="-78"/>
                <a:cs typeface="Andalus" pitchFamily="18" charset="-78"/>
              </a:rPr>
              <a:t>To the hip joint</a:t>
            </a:r>
            <a:endParaRPr lang="ar-JO" dirty="0"/>
          </a:p>
        </p:txBody>
      </p:sp>
      <p:sp>
        <p:nvSpPr>
          <p:cNvPr id="5" name="Rectangle 4"/>
          <p:cNvSpPr/>
          <p:nvPr/>
        </p:nvSpPr>
        <p:spPr>
          <a:xfrm>
            <a:off x="3000364" y="1857364"/>
            <a:ext cx="2143140"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dirty="0" smtClean="0">
                <a:latin typeface="Andalus" pitchFamily="18" charset="-78"/>
                <a:cs typeface="Andalus" pitchFamily="18" charset="-78"/>
              </a:rPr>
              <a:t>To the knee joint</a:t>
            </a:r>
          </a:p>
        </p:txBody>
      </p:sp>
      <p:sp>
        <p:nvSpPr>
          <p:cNvPr id="6" name="Rectangle 5"/>
          <p:cNvSpPr/>
          <p:nvPr/>
        </p:nvSpPr>
        <p:spPr>
          <a:xfrm>
            <a:off x="1500166" y="1285860"/>
            <a:ext cx="5357850"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dirty="0" smtClean="0">
                <a:latin typeface="Andalus" pitchFamily="18" charset="-78"/>
                <a:cs typeface="Andalus" pitchFamily="18" charset="-78"/>
              </a:rPr>
              <a:t>is derived from the nerve to the rectus femoris muscle</a:t>
            </a:r>
            <a:endParaRPr lang="ar-JO" dirty="0"/>
          </a:p>
        </p:txBody>
      </p:sp>
      <p:sp>
        <p:nvSpPr>
          <p:cNvPr id="7" name="Rectangle 6"/>
          <p:cNvSpPr/>
          <p:nvPr/>
        </p:nvSpPr>
        <p:spPr>
          <a:xfrm rot="19229325">
            <a:off x="575934" y="2275245"/>
            <a:ext cx="2149357"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dirty="0" smtClean="0">
                <a:latin typeface="Andalus" pitchFamily="18" charset="-78"/>
                <a:cs typeface="Andalus" pitchFamily="18" charset="-78"/>
              </a:rPr>
              <a:t>are three in number. </a:t>
            </a:r>
          </a:p>
        </p:txBody>
      </p:sp>
      <p:sp>
        <p:nvSpPr>
          <p:cNvPr id="8" name="Rectangle 7"/>
          <p:cNvSpPr/>
          <p:nvPr/>
        </p:nvSpPr>
        <p:spPr>
          <a:xfrm>
            <a:off x="1857356" y="2643182"/>
            <a:ext cx="5143536" cy="92333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buFont typeface="Wingdings" pitchFamily="2" charset="2"/>
              <a:buChar char="Ø"/>
            </a:pPr>
            <a:r>
              <a:rPr lang="en-US" dirty="0" smtClean="0">
                <a:latin typeface="Andalus" pitchFamily="18" charset="-78"/>
                <a:cs typeface="Andalus" pitchFamily="18" charset="-78"/>
              </a:rPr>
              <a:t> </a:t>
            </a:r>
            <a:r>
              <a:rPr lang="en-US" b="1" i="1" u="sng" dirty="0" smtClean="0">
                <a:latin typeface="Andalus" pitchFamily="18" charset="-78"/>
                <a:cs typeface="Andalus" pitchFamily="18" charset="-78"/>
              </a:rPr>
              <a:t>the first one </a:t>
            </a:r>
            <a:r>
              <a:rPr lang="en-US" dirty="0" smtClean="0">
                <a:latin typeface="Andalus" pitchFamily="18" charset="-78"/>
                <a:cs typeface="Andalus" pitchFamily="18" charset="-78"/>
              </a:rPr>
              <a:t>is derived from the nerve to the </a:t>
            </a:r>
            <a:r>
              <a:rPr lang="en-US" b="1" i="1" dirty="0" smtClean="0">
                <a:latin typeface="Andalus" pitchFamily="18" charset="-78"/>
                <a:cs typeface="Andalus" pitchFamily="18" charset="-78"/>
              </a:rPr>
              <a:t>vastus lateralis </a:t>
            </a:r>
            <a:r>
              <a:rPr lang="en-US" dirty="0" smtClean="0">
                <a:latin typeface="Andalus" pitchFamily="18" charset="-78"/>
                <a:cs typeface="Andalus" pitchFamily="18" charset="-78"/>
              </a:rPr>
              <a:t>muscle. Which  penetrates the capsule of the joint on its anterior aspect.</a:t>
            </a:r>
            <a:endParaRPr lang="ar-JO" dirty="0"/>
          </a:p>
        </p:txBody>
      </p:sp>
      <p:sp>
        <p:nvSpPr>
          <p:cNvPr id="9" name="Rectangle 8"/>
          <p:cNvSpPr/>
          <p:nvPr/>
        </p:nvSpPr>
        <p:spPr>
          <a:xfrm>
            <a:off x="285720" y="3714752"/>
            <a:ext cx="8215370" cy="1538883"/>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buFont typeface="Wingdings" pitchFamily="2" charset="2"/>
              <a:buChar char="Ø"/>
            </a:pPr>
            <a:r>
              <a:rPr lang="en-US" b="1" i="1" u="sng" dirty="0" smtClean="0">
                <a:latin typeface="Andalus" pitchFamily="18" charset="-78"/>
                <a:cs typeface="Andalus" pitchFamily="18" charset="-78"/>
              </a:rPr>
              <a:t>The second one  </a:t>
            </a:r>
            <a:r>
              <a:rPr lang="en-US" dirty="0" smtClean="0">
                <a:latin typeface="Andalus" pitchFamily="18" charset="-78"/>
                <a:cs typeface="Andalus" pitchFamily="18" charset="-78"/>
              </a:rPr>
              <a:t>which is derived from the nerve to the </a:t>
            </a:r>
            <a:r>
              <a:rPr lang="en-US" b="1" i="1" dirty="0" smtClean="0">
                <a:latin typeface="Andalus" pitchFamily="18" charset="-78"/>
                <a:cs typeface="Andalus" pitchFamily="18" charset="-78"/>
              </a:rPr>
              <a:t>vastus medialis, </a:t>
            </a:r>
            <a:r>
              <a:rPr lang="en-US" dirty="0" smtClean="0">
                <a:latin typeface="Andalus" pitchFamily="18" charset="-78"/>
                <a:cs typeface="Andalus" pitchFamily="18" charset="-78"/>
              </a:rPr>
              <a:t>can usually descends downward on the surface of this muscle </a:t>
            </a:r>
            <a:r>
              <a:rPr lang="en-US" i="1" u="sng" dirty="0" smtClean="0">
                <a:latin typeface="Andalus" pitchFamily="18" charset="-78"/>
                <a:cs typeface="Andalus" pitchFamily="18" charset="-78"/>
              </a:rPr>
              <a:t>( to reach the joint the nerve then penetrates the muscular fibers to accompany the articular branch of the  highest genicular artery where it pierces  the medial side of the articular capsule, and supplies </a:t>
            </a:r>
            <a:r>
              <a:rPr lang="en-US" sz="2000" b="1" i="1" u="sng" dirty="0" smtClean="0">
                <a:latin typeface="Andalus" pitchFamily="18" charset="-78"/>
                <a:cs typeface="Andalus" pitchFamily="18" charset="-78"/>
              </a:rPr>
              <a:t>the synovial membrane)</a:t>
            </a:r>
            <a:endParaRPr lang="ar-JO" b="1" i="1" u="sng" dirty="0"/>
          </a:p>
        </p:txBody>
      </p:sp>
      <p:sp>
        <p:nvSpPr>
          <p:cNvPr id="10" name="Rectangle 9"/>
          <p:cNvSpPr/>
          <p:nvPr/>
        </p:nvSpPr>
        <p:spPr>
          <a:xfrm>
            <a:off x="1214414" y="5429264"/>
            <a:ext cx="6397214" cy="646331"/>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b="1" i="1" u="sng" dirty="0" smtClean="0">
                <a:latin typeface="Andalus" pitchFamily="18" charset="-78"/>
                <a:cs typeface="Andalus" pitchFamily="18" charset="-78"/>
              </a:rPr>
              <a:t>The third branch </a:t>
            </a:r>
            <a:r>
              <a:rPr lang="en-US" dirty="0" smtClean="0">
                <a:latin typeface="Andalus" pitchFamily="18" charset="-78"/>
                <a:cs typeface="Andalus" pitchFamily="18" charset="-78"/>
              </a:rPr>
              <a:t>is derived from the nerve to the </a:t>
            </a:r>
            <a:r>
              <a:rPr lang="en-US" b="1" dirty="0" smtClean="0">
                <a:latin typeface="Andalus" pitchFamily="18" charset="-78"/>
                <a:cs typeface="Andalus" pitchFamily="18" charset="-78"/>
              </a:rPr>
              <a:t>vastus intermedius</a:t>
            </a:r>
            <a:endParaRPr lang="ar-JO" b="1" dirty="0"/>
          </a:p>
        </p:txBody>
      </p:sp>
      <p:sp>
        <p:nvSpPr>
          <p:cNvPr id="11" name="TextBox 10"/>
          <p:cNvSpPr txBox="1"/>
          <p:nvPr/>
        </p:nvSpPr>
        <p:spPr>
          <a:xfrm rot="19687776">
            <a:off x="5461833" y="783108"/>
            <a:ext cx="861368" cy="36933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l" rtl="0"/>
            <a:r>
              <a:rPr lang="en-US" dirty="0" smtClean="0">
                <a:latin typeface="Andalus" pitchFamily="18" charset="-78"/>
                <a:cs typeface="Andalus" pitchFamily="18" charset="-78"/>
              </a:rPr>
              <a:t>Why?</a:t>
            </a:r>
            <a:endParaRPr lang="ar-JO" dirty="0">
              <a:latin typeface="Andalus" pitchFamily="18" charset="-78"/>
              <a:cs typeface="Andalus"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1044" t="19485" r="9935" b="19091"/>
          <a:stretch>
            <a:fillRect/>
          </a:stretch>
        </p:blipFill>
        <p:spPr bwMode="auto">
          <a:xfrm>
            <a:off x="3286116" y="214290"/>
            <a:ext cx="5322322" cy="5760169"/>
          </a:xfrm>
          <a:prstGeom prst="rect">
            <a:avLst/>
          </a:prstGeom>
          <a:noFill/>
          <a:ln w="9525">
            <a:noFill/>
            <a:miter lim="800000"/>
            <a:headEnd/>
            <a:tailEnd/>
          </a:ln>
        </p:spPr>
      </p:pic>
      <p:sp>
        <p:nvSpPr>
          <p:cNvPr id="3" name="Rectangle 2"/>
          <p:cNvSpPr/>
          <p:nvPr/>
        </p:nvSpPr>
        <p:spPr>
          <a:xfrm>
            <a:off x="285720" y="357166"/>
            <a:ext cx="2880320" cy="563231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saphenous nerve</a:t>
            </a:r>
            <a:r>
              <a:rPr lang="en-US" dirty="0" smtClean="0">
                <a:latin typeface="Times New Roman" pitchFamily="18" charset="0"/>
                <a:cs typeface="Times New Roman" pitchFamily="18" charset="0"/>
              </a:rPr>
              <a:t> accompanies the femoral artery through the adductor canal, but does not pass through the adductor hiatus with the femoral artery. Rather, the saphenous nerve penetrates directly through connective tissues near the end of the canal to appear between the sartorius and gracilis muscles on the medial side of the knee. Here the saphenous nerve penetrates deep fascia and continues down the medial side of the leg to the foot, and supplies skin on the medial side of the knee, leg, and foot. </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07" y="2731567"/>
            <a:ext cx="7954421" cy="1323439"/>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4000" dirty="0" smtClean="0">
                <a:latin typeface="Algerian" pitchFamily="82" charset="0"/>
              </a:rPr>
              <a:t>Medial fascial compartment</a:t>
            </a:r>
          </a:p>
          <a:p>
            <a:pPr algn="ctr"/>
            <a:r>
              <a:rPr lang="en-US" sz="4000" dirty="0" smtClean="0">
                <a:latin typeface="Algerian" pitchFamily="82" charset="0"/>
              </a:rPr>
              <a:t>Of the thigh</a:t>
            </a:r>
            <a:endParaRPr lang="en-US" sz="4000" dirty="0">
              <a:latin typeface="Algeria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60968" cy="523220"/>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 	Why do we need adductors for the hip joint ! </a:t>
            </a:r>
            <a:endParaRPr lang="en-US" sz="2800" b="1" dirty="0">
              <a:latin typeface="Times New Roman" pitchFamily="18" charset="0"/>
              <a:cs typeface="Times New Roman" pitchFamily="18" charset="0"/>
            </a:endParaRPr>
          </a:p>
        </p:txBody>
      </p:sp>
      <p:sp>
        <p:nvSpPr>
          <p:cNvPr id="3" name="TextBox 2"/>
          <p:cNvSpPr txBox="1"/>
          <p:nvPr/>
        </p:nvSpPr>
        <p:spPr>
          <a:xfrm>
            <a:off x="351966" y="1268760"/>
            <a:ext cx="8577220" cy="830997"/>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2400" b="1" dirty="0" smtClean="0">
                <a:latin typeface="Times New Roman" pitchFamily="18" charset="0"/>
                <a:cs typeface="Times New Roman" pitchFamily="18" charset="0"/>
              </a:rPr>
              <a:t>Can you think of a bone that can be suitable to provide an origin</a:t>
            </a:r>
          </a:p>
          <a:p>
            <a:pPr algn="ctr"/>
            <a:r>
              <a:rPr lang="en-US" sz="2400" b="1" dirty="0" smtClean="0">
                <a:latin typeface="Times New Roman" pitchFamily="18" charset="0"/>
                <a:cs typeface="Times New Roman" pitchFamily="18" charset="0"/>
              </a:rPr>
              <a:t> for an adductor muscle of the hip joint?</a:t>
            </a:r>
            <a:endParaRPr lang="en-US" sz="2400" b="1" dirty="0">
              <a:latin typeface="Times New Roman" pitchFamily="18" charset="0"/>
              <a:cs typeface="Times New Roman" pitchFamily="18" charset="0"/>
            </a:endParaRPr>
          </a:p>
        </p:txBody>
      </p:sp>
      <p:sp>
        <p:nvSpPr>
          <p:cNvPr id="4" name="TextBox 3"/>
          <p:cNvSpPr txBox="1"/>
          <p:nvPr/>
        </p:nvSpPr>
        <p:spPr>
          <a:xfrm>
            <a:off x="3635896" y="3143248"/>
            <a:ext cx="1495922" cy="707886"/>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4000" b="1" dirty="0" smtClean="0">
                <a:latin typeface="Times New Roman" pitchFamily="18" charset="0"/>
                <a:cs typeface="Times New Roman" pitchFamily="18" charset="0"/>
              </a:rPr>
              <a:t>Why?</a:t>
            </a:r>
            <a:endParaRPr lang="en-US" sz="4000" b="1" dirty="0">
              <a:latin typeface="Times New Roman" pitchFamily="18" charset="0"/>
              <a:cs typeface="Times New Roman" pitchFamily="18" charset="0"/>
            </a:endParaRPr>
          </a:p>
        </p:txBody>
      </p:sp>
      <p:sp>
        <p:nvSpPr>
          <p:cNvPr id="5" name="TextBox 4"/>
          <p:cNvSpPr txBox="1"/>
          <p:nvPr/>
        </p:nvSpPr>
        <p:spPr>
          <a:xfrm>
            <a:off x="2428860" y="2285992"/>
            <a:ext cx="3948517" cy="769441"/>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en-US" sz="4400" b="1" dirty="0" smtClean="0">
                <a:latin typeface="Times New Roman" pitchFamily="18" charset="0"/>
                <a:cs typeface="Times New Roman" pitchFamily="18" charset="0"/>
              </a:rPr>
              <a:t>The Pubic bone</a:t>
            </a:r>
            <a:endParaRPr lang="en-US" sz="4400" b="1" dirty="0">
              <a:latin typeface="Times New Roman" pitchFamily="18" charset="0"/>
              <a:cs typeface="Times New Roman" pitchFamily="18" charset="0"/>
            </a:endParaRPr>
          </a:p>
        </p:txBody>
      </p:sp>
      <p:sp>
        <p:nvSpPr>
          <p:cNvPr id="6" name="TextBox 5"/>
          <p:cNvSpPr txBox="1"/>
          <p:nvPr/>
        </p:nvSpPr>
        <p:spPr>
          <a:xfrm>
            <a:off x="214282" y="4143380"/>
            <a:ext cx="8501122" cy="707886"/>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0"/>
            <a:r>
              <a:rPr lang="en-US" sz="2000" b="1" dirty="0" smtClean="0">
                <a:latin typeface="Times New Roman" pitchFamily="18" charset="0"/>
                <a:cs typeface="Times New Roman" pitchFamily="18" charset="0"/>
              </a:rPr>
              <a:t>Would you be able to think of a bone that can be a good insertion </a:t>
            </a:r>
          </a:p>
          <a:p>
            <a:pPr algn="ctr" rtl="0"/>
            <a:r>
              <a:rPr lang="en-US" sz="2000" b="1" dirty="0" smtClean="0">
                <a:latin typeface="Times New Roman" pitchFamily="18" charset="0"/>
                <a:cs typeface="Times New Roman" pitchFamily="18" charset="0"/>
              </a:rPr>
              <a:t>FOR the adductor muscles ?</a:t>
            </a:r>
            <a:endParaRPr lang="en-US" sz="2000" b="1" dirty="0">
              <a:latin typeface="Times New Roman" pitchFamily="18" charset="0"/>
              <a:cs typeface="Times New Roman" pitchFamily="18" charset="0"/>
            </a:endParaRPr>
          </a:p>
        </p:txBody>
      </p:sp>
      <p:sp>
        <p:nvSpPr>
          <p:cNvPr id="7" name="TextBox 6"/>
          <p:cNvSpPr txBox="1"/>
          <p:nvPr/>
        </p:nvSpPr>
        <p:spPr>
          <a:xfrm>
            <a:off x="3357554" y="5072074"/>
            <a:ext cx="2274982" cy="1200329"/>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3600" b="1" dirty="0" smtClean="0">
                <a:latin typeface="Times New Roman" pitchFamily="18" charset="0"/>
                <a:cs typeface="Times New Roman" pitchFamily="18" charset="0"/>
              </a:rPr>
              <a:t>The femur</a:t>
            </a:r>
          </a:p>
          <a:p>
            <a:pPr algn="ctr"/>
            <a:r>
              <a:rPr lang="en-US" sz="3600" b="1" dirty="0" smtClean="0">
                <a:latin typeface="Times New Roman" pitchFamily="18" charset="0"/>
                <a:cs typeface="Times New Roman" pitchFamily="18" charset="0"/>
              </a:rPr>
              <a:t>Why?</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6" y="0"/>
            <a:ext cx="9217588" cy="569387"/>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sz="3100" b="1" i="1" spc="300" dirty="0">
                <a:latin typeface="Times New Roman" pitchFamily="18" charset="0"/>
                <a:cs typeface="Times New Roman" pitchFamily="18" charset="0"/>
              </a:rPr>
              <a:t>Contents of the medial fascial compartment</a:t>
            </a:r>
          </a:p>
        </p:txBody>
      </p:sp>
      <p:sp>
        <p:nvSpPr>
          <p:cNvPr id="3" name="TextBox 2"/>
          <p:cNvSpPr txBox="1"/>
          <p:nvPr/>
        </p:nvSpPr>
        <p:spPr>
          <a:xfrm>
            <a:off x="0" y="620688"/>
            <a:ext cx="1941557" cy="584775"/>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sz="3200" b="1" dirty="0">
                <a:latin typeface="Times New Roman" pitchFamily="18" charset="0"/>
                <a:cs typeface="Times New Roman" pitchFamily="18" charset="0"/>
              </a:rPr>
              <a:t>1-Muscles</a:t>
            </a:r>
          </a:p>
        </p:txBody>
      </p:sp>
      <p:sp>
        <p:nvSpPr>
          <p:cNvPr id="4" name="Rectangle 3"/>
          <p:cNvSpPr/>
          <p:nvPr/>
        </p:nvSpPr>
        <p:spPr>
          <a:xfrm>
            <a:off x="428596" y="3923418"/>
            <a:ext cx="7132915" cy="1077218"/>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l" rtl="0"/>
            <a:r>
              <a:rPr lang="en-US" sz="4000" b="1" dirty="0">
                <a:latin typeface="Times New Roman" pitchFamily="18" charset="0"/>
                <a:cs typeface="Times New Roman" pitchFamily="18" charset="0"/>
              </a:rPr>
              <a:t>2-Nerve supply: </a:t>
            </a:r>
            <a:r>
              <a:rPr lang="en-US" sz="2400" b="1" i="1" spc="600" dirty="0">
                <a:latin typeface="Times New Roman" pitchFamily="18" charset="0"/>
                <a:cs typeface="Times New Roman" pitchFamily="18" charset="0"/>
              </a:rPr>
              <a:t>Obturator nerve</a:t>
            </a:r>
          </a:p>
          <a:p>
            <a:pPr algn="l" rtl="0"/>
            <a:endParaRPr lang="en-US" sz="2400" b="1" dirty="0">
              <a:latin typeface="Times New Roman" pitchFamily="18" charset="0"/>
              <a:cs typeface="Times New Roman" pitchFamily="18" charset="0"/>
            </a:endParaRPr>
          </a:p>
        </p:txBody>
      </p:sp>
      <p:sp>
        <p:nvSpPr>
          <p:cNvPr id="5" name="Rectangle 4"/>
          <p:cNvSpPr/>
          <p:nvPr/>
        </p:nvSpPr>
        <p:spPr>
          <a:xfrm>
            <a:off x="500066" y="5248833"/>
            <a:ext cx="7358082" cy="1323439"/>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sz="3600" b="1" dirty="0">
                <a:latin typeface="Times New Roman" pitchFamily="18" charset="0"/>
                <a:cs typeface="Times New Roman" pitchFamily="18" charset="0"/>
              </a:rPr>
              <a:t>3-blood supply:</a:t>
            </a:r>
            <a:r>
              <a:rPr lang="en-US" sz="2400" b="1" dirty="0">
                <a:latin typeface="Times New Roman" pitchFamily="18" charset="0"/>
                <a:cs typeface="Times New Roman" pitchFamily="18" charset="0"/>
              </a:rPr>
              <a:t> </a:t>
            </a:r>
            <a:r>
              <a:rPr lang="en-US" sz="2200" b="1" i="1" spc="600" dirty="0">
                <a:latin typeface="Times New Roman" pitchFamily="18" charset="0"/>
                <a:cs typeface="Times New Roman" pitchFamily="18" charset="0"/>
              </a:rPr>
              <a:t>Profunda femoris artery </a:t>
            </a:r>
          </a:p>
          <a:p>
            <a:pPr algn="ctr" rtl="0"/>
            <a:r>
              <a:rPr lang="en-US" sz="2200" b="1" i="1" spc="600" dirty="0">
                <a:latin typeface="Times New Roman" pitchFamily="18" charset="0"/>
                <a:cs typeface="Times New Roman" pitchFamily="18" charset="0"/>
              </a:rPr>
              <a:t>and obturator artery</a:t>
            </a:r>
          </a:p>
        </p:txBody>
      </p:sp>
      <p:sp>
        <p:nvSpPr>
          <p:cNvPr id="6" name="Rectangle 5"/>
          <p:cNvSpPr/>
          <p:nvPr/>
        </p:nvSpPr>
        <p:spPr>
          <a:xfrm>
            <a:off x="285720" y="1357298"/>
            <a:ext cx="4716016" cy="1985159"/>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lnSpc>
                <a:spcPct val="150000"/>
              </a:lnSpc>
            </a:pPr>
            <a:r>
              <a:rPr lang="en-US" sz="1600" b="1" i="1" u="sng" spc="600" dirty="0">
                <a:latin typeface="Times New Roman" pitchFamily="18" charset="0"/>
                <a:cs typeface="Times New Roman" pitchFamily="18" charset="0"/>
              </a:rPr>
              <a:t>GRACILIS</a:t>
            </a:r>
          </a:p>
          <a:p>
            <a:pPr algn="l" rtl="0">
              <a:lnSpc>
                <a:spcPct val="150000"/>
              </a:lnSpc>
            </a:pPr>
            <a:r>
              <a:rPr lang="en-US" sz="1600" b="1" i="1" u="sng" spc="600" dirty="0">
                <a:latin typeface="Times New Roman" pitchFamily="18" charset="0"/>
                <a:cs typeface="Times New Roman" pitchFamily="18" charset="0"/>
              </a:rPr>
              <a:t>ADDUCTOR LONGUS</a:t>
            </a:r>
          </a:p>
          <a:p>
            <a:pPr algn="l" rtl="0">
              <a:lnSpc>
                <a:spcPct val="150000"/>
              </a:lnSpc>
            </a:pPr>
            <a:r>
              <a:rPr lang="en-US" sz="1600" b="1" i="1" u="sng" spc="600" dirty="0">
                <a:latin typeface="Times New Roman" pitchFamily="18" charset="0"/>
                <a:cs typeface="Times New Roman" pitchFamily="18" charset="0"/>
              </a:rPr>
              <a:t>ADDUCTOR BREVIS</a:t>
            </a:r>
          </a:p>
          <a:p>
            <a:pPr algn="l" rtl="0">
              <a:lnSpc>
                <a:spcPct val="150000"/>
              </a:lnSpc>
            </a:pPr>
            <a:r>
              <a:rPr lang="en-US" sz="1600" b="1" i="1" u="sng" spc="600" dirty="0">
                <a:latin typeface="Times New Roman" pitchFamily="18" charset="0"/>
                <a:cs typeface="Times New Roman" pitchFamily="18" charset="0"/>
              </a:rPr>
              <a:t>ADDUCTOR MAGNUS</a:t>
            </a:r>
          </a:p>
          <a:p>
            <a:pPr algn="l" rtl="0">
              <a:lnSpc>
                <a:spcPct val="150000"/>
              </a:lnSpc>
            </a:pPr>
            <a:r>
              <a:rPr lang="en-US" sz="1600" b="1" i="1" u="sng" spc="600" dirty="0">
                <a:latin typeface="Times New Roman" pitchFamily="18" charset="0"/>
                <a:cs typeface="Times New Roman" pitchFamily="18" charset="0"/>
              </a:rPr>
              <a:t>OBTURATOR EXTERNUS</a:t>
            </a:r>
          </a:p>
        </p:txBody>
      </p:sp>
      <p:sp>
        <p:nvSpPr>
          <p:cNvPr id="7" name="TextBox 6"/>
          <p:cNvSpPr txBox="1"/>
          <p:nvPr/>
        </p:nvSpPr>
        <p:spPr>
          <a:xfrm rot="20023188">
            <a:off x="5216177" y="1336891"/>
            <a:ext cx="3607810" cy="1815882"/>
          </a:xfrm>
          <a:prstGeom prst="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l" rtl="0"/>
            <a:r>
              <a:rPr lang="en-US" sz="1400" b="1" dirty="0" smtClean="0">
                <a:latin typeface="Times New Roman" pitchFamily="18" charset="0"/>
                <a:cs typeface="Times New Roman" pitchFamily="18" charset="0"/>
              </a:rPr>
              <a:t>In the practical sessions </a:t>
            </a:r>
          </a:p>
          <a:p>
            <a:pPr algn="l" rtl="0"/>
            <a:r>
              <a:rPr lang="en-US" sz="1400" b="1" dirty="0" smtClean="0">
                <a:latin typeface="Times New Roman" pitchFamily="18" charset="0"/>
                <a:cs typeface="Times New Roman" pitchFamily="18" charset="0"/>
              </a:rPr>
              <a:t>Remember that the adductor muscles are</a:t>
            </a:r>
          </a:p>
          <a:p>
            <a:pPr algn="l" rtl="0"/>
            <a:r>
              <a:rPr lang="en-US" sz="1400" b="1" dirty="0" smtClean="0">
                <a:latin typeface="Times New Roman" pitchFamily="18" charset="0"/>
                <a:cs typeface="Times New Roman" pitchFamily="18" charset="0"/>
              </a:rPr>
              <a:t>arranged in three layers in similar way to that of the pages of the book .</a:t>
            </a:r>
          </a:p>
          <a:p>
            <a:pPr algn="l" rtl="0"/>
            <a:r>
              <a:rPr lang="en-US" sz="1400" b="1" dirty="0" smtClean="0">
                <a:latin typeface="Times New Roman" pitchFamily="18" charset="0"/>
                <a:cs typeface="Times New Roman" pitchFamily="18" charset="0"/>
              </a:rPr>
              <a:t>The  first layer (page) contains: pectineus </a:t>
            </a:r>
          </a:p>
          <a:p>
            <a:pPr algn="l" rtl="0"/>
            <a:r>
              <a:rPr lang="en-US" sz="1400" b="1" dirty="0" smtClean="0">
                <a:latin typeface="Times New Roman" pitchFamily="18" charset="0"/>
                <a:cs typeface="Times New Roman" pitchFamily="18" charset="0"/>
              </a:rPr>
              <a:t>                                     and adductor longus</a:t>
            </a:r>
          </a:p>
          <a:p>
            <a:pPr algn="l" rtl="0"/>
            <a:r>
              <a:rPr lang="en-US" sz="1400" b="1" dirty="0" smtClean="0">
                <a:latin typeface="Times New Roman" pitchFamily="18" charset="0"/>
                <a:cs typeface="Times New Roman" pitchFamily="18" charset="0"/>
              </a:rPr>
              <a:t>The second layer contains: add. Brevis only</a:t>
            </a:r>
          </a:p>
          <a:p>
            <a:pPr algn="l" rtl="0"/>
            <a:r>
              <a:rPr lang="en-US" sz="1400" b="1" dirty="0" smtClean="0">
                <a:latin typeface="Times New Roman" pitchFamily="18" charset="0"/>
                <a:cs typeface="Times New Roman" pitchFamily="18" charset="0"/>
              </a:rPr>
              <a:t>The third layer contains: add. Magnus only</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4967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1189</Words>
  <Application>Microsoft Office PowerPoint</Application>
  <PresentationFormat>On-screen Show (4:3)</PresentationFormat>
  <Paragraphs>155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Hasan</dc:creator>
  <cp:lastModifiedBy>Hasan</cp:lastModifiedBy>
  <cp:revision>1</cp:revision>
  <dcterms:created xsi:type="dcterms:W3CDTF">2015-02-02T21:21:18Z</dcterms:created>
  <dcterms:modified xsi:type="dcterms:W3CDTF">2015-02-02T21:24:09Z</dcterms:modified>
</cp:coreProperties>
</file>