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337" r:id="rId21"/>
    <p:sldId id="299" r:id="rId22"/>
    <p:sldId id="300" r:id="rId23"/>
    <p:sldId id="301" r:id="rId24"/>
    <p:sldId id="302" r:id="rId25"/>
    <p:sldId id="303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7" r:id="rId38"/>
    <p:sldId id="318" r:id="rId39"/>
    <p:sldId id="321" r:id="rId40"/>
    <p:sldId id="319" r:id="rId41"/>
    <p:sldId id="328" r:id="rId42"/>
    <p:sldId id="329" r:id="rId43"/>
    <p:sldId id="332" r:id="rId44"/>
    <p:sldId id="326" r:id="rId45"/>
    <p:sldId id="327" r:id="rId46"/>
    <p:sldId id="330" r:id="rId47"/>
    <p:sldId id="331" r:id="rId48"/>
    <p:sldId id="339" r:id="rId49"/>
    <p:sldId id="333" r:id="rId50"/>
    <p:sldId id="334" r:id="rId51"/>
    <p:sldId id="336" r:id="rId52"/>
    <p:sldId id="335" r:id="rId53"/>
    <p:sldId id="340" r:id="rId54"/>
    <p:sldId id="281" r:id="rId55"/>
    <p:sldId id="284" r:id="rId56"/>
    <p:sldId id="283" r:id="rId57"/>
    <p:sldId id="285" r:id="rId58"/>
    <p:sldId id="287" r:id="rId59"/>
    <p:sldId id="286" r:id="rId60"/>
    <p:sldId id="290" r:id="rId61"/>
    <p:sldId id="291" r:id="rId62"/>
    <p:sldId id="292" r:id="rId63"/>
    <p:sldId id="293" r:id="rId64"/>
    <p:sldId id="295" r:id="rId65"/>
    <p:sldId id="296" r:id="rId66"/>
    <p:sldId id="297" r:id="rId67"/>
    <p:sldId id="298" r:id="rId68"/>
  </p:sldIdLst>
  <p:sldSz cx="9144000" cy="6858000" type="screen4x3"/>
  <p:notesSz cx="6858000" cy="9144000"/>
  <p:defaultTextStyle>
    <a:defPPr>
      <a:defRPr lang="ar-J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4350C6-6C29-4E81-B285-E0B0C6444B98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J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46BAB0-B9D6-4C9F-922B-97FBDE03A7EA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2320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8034-65CA-4FD7-8C69-E0DD42956E49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FBAF-4CDB-40A4-AC88-5C2558EC300B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71B8-210E-44E0-882A-263A241A2D84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CE5F-95E8-415F-A1CD-39D4549A5A1A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C5E4-892A-4449-A57E-F285E907ED6C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F597-6E4C-47F0-A1FD-C732702B9009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A73D-BDF0-4F54-82DF-DE1130578009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5D82-A9A3-4430-AA48-9D1D6FDC3E45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E89E-D37C-48C8-B614-D66AFDDCB17B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DF46-65FB-4710-8A42-83B692CBAAF2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2EEA-4A99-4425-B809-6673D9B9309D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4088-B360-4C52-A10B-D3DEC17011B2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FF43-D81C-4FA0-9107-919E219AA2B2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9AEE-DC40-4EC0-8078-1D409476BBEB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0D5B-0F09-4EC9-8CCB-8A1778E1BDD4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E2C3-CDA5-422A-9634-A4B86EABC23C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5A507-AA69-4E6B-ACDC-C63C5150A080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2533B-1F9A-4647-AE8B-4CE5E94850C2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0B9AB-EB93-4B0B-A566-FB81F4C5B81F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F80A-C687-487B-943C-0C74267AAB74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5812-F1E4-4A73-886D-CA1A51568206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32C2-6C70-4F41-A8FB-8C2DCE42DFD0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9BE9BD-5D8B-458E-AD6E-9B9EB77D94FF}" type="datetimeFigureOut">
              <a:rPr lang="ar-JO"/>
              <a:pPr>
                <a:defRPr/>
              </a:pPr>
              <a:t>23/12/37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FECF8-9361-4E8A-A34D-623654D81867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Preoperative Assessment&amp; Evaluation&amp; Pre-medications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ar-JO" sz="2800" dirty="0" smtClean="0">
              <a:solidFill>
                <a:srgbClr val="898989"/>
              </a:solidFill>
            </a:endParaRPr>
          </a:p>
        </p:txBody>
      </p:sp>
      <p:pic>
        <p:nvPicPr>
          <p:cNvPr id="14339" name="Picture 4" descr="The University of Jordan :: Amman :: Jord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34004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Airway exam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(2) Mouth opening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(3)Teeth ( prominent upper incisors/ loose or mobile)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(4)Palate ( high arched )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(5) Ability to protrude the lower jaw beyond the upper incisors (jaw protrusion)</a:t>
            </a:r>
          </a:p>
          <a:p>
            <a:pPr algn="l" rtl="0" eaLnBrk="1" hangingPunct="1">
              <a:buFont typeface="Arial" charset="0"/>
              <a:buNone/>
            </a:pP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Airway exam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(6) Neck exam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Look for short or thick neck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Look for neck movements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Look for neck masses                   tracheal shift</a:t>
            </a: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smtClean="0"/>
          </a:p>
        </p:txBody>
      </p:sp>
      <p:sp>
        <p:nvSpPr>
          <p:cNvPr id="4" name="Right Arrow 3"/>
          <p:cNvSpPr/>
          <p:nvPr/>
        </p:nvSpPr>
        <p:spPr>
          <a:xfrm>
            <a:off x="4500563" y="34290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(7) Three distances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# 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Tyro-mental distance</a:t>
            </a: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solidFill>
                <a:schemeClr val="accent2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solidFill>
                <a:schemeClr val="accent1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#</a:t>
            </a:r>
            <a:r>
              <a:rPr lang="en-US" sz="2800" dirty="0" err="1" smtClean="0">
                <a:solidFill>
                  <a:schemeClr val="accent2"/>
                </a:solidFill>
                <a:cs typeface="Arial" charset="0"/>
              </a:rPr>
              <a:t>Sterno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- mental distance</a:t>
            </a: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solidFill>
                <a:schemeClr val="accent2"/>
              </a:solidFill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#</a:t>
            </a:r>
            <a:r>
              <a:rPr lang="en-US" sz="2800" dirty="0" err="1" smtClean="0">
                <a:solidFill>
                  <a:schemeClr val="accent2"/>
                </a:solidFill>
                <a:cs typeface="Arial" charset="0"/>
              </a:rPr>
              <a:t>Interincisor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 distance</a:t>
            </a:r>
            <a:r>
              <a:rPr lang="en-US" sz="2800" dirty="0" smtClean="0">
                <a:solidFill>
                  <a:schemeClr val="accent1"/>
                </a:solidFill>
                <a:cs typeface="Arial" charset="0"/>
              </a:rPr>
              <a:t> </a:t>
            </a:r>
          </a:p>
          <a:p>
            <a:pPr algn="l" rtl="0" eaLnBrk="1" hangingPunct="1">
              <a:buFont typeface="Arial" charset="0"/>
              <a:buNone/>
            </a:pPr>
            <a:endParaRPr lang="ar-JO" sz="2800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650" y="2420938"/>
            <a:ext cx="7848600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-It describes the distance between the </a:t>
            </a:r>
            <a:r>
              <a:rPr lang="en-US" sz="2000" dirty="0" err="1"/>
              <a:t>mentum</a:t>
            </a:r>
            <a:r>
              <a:rPr lang="en-US" sz="2000" dirty="0"/>
              <a:t> &amp; thyroid notch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-It helps in determining how readily the laryngeal axis will fall in line with </a:t>
            </a:r>
            <a:endParaRPr lang="ar-SA" sz="2000" dirty="0"/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the pharyngeal axis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-It is normally in adults &gt; 6cm </a:t>
            </a:r>
            <a:endParaRPr lang="ar-JO" sz="2000" dirty="0"/>
          </a:p>
        </p:txBody>
      </p:sp>
      <p:sp>
        <p:nvSpPr>
          <p:cNvPr id="5" name="Rectangle 4"/>
          <p:cNvSpPr/>
          <p:nvPr/>
        </p:nvSpPr>
        <p:spPr>
          <a:xfrm>
            <a:off x="755650" y="4581525"/>
            <a:ext cx="777716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-It describes the distance between the </a:t>
            </a:r>
            <a:r>
              <a:rPr lang="en-US" dirty="0" err="1"/>
              <a:t>mentum</a:t>
            </a:r>
            <a:r>
              <a:rPr lang="en-US" dirty="0"/>
              <a:t> &amp; </a:t>
            </a:r>
            <a:r>
              <a:rPr lang="en-US" dirty="0" err="1"/>
              <a:t>suprasternal</a:t>
            </a:r>
            <a:r>
              <a:rPr lang="en-US" dirty="0"/>
              <a:t> notch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-If  this distance less than 12 cm  it predicts difficult intubation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755650" y="5734050"/>
            <a:ext cx="7704138" cy="90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-It describes the distance between the upper and lower incisors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-It  is normally  4.5 cm  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000" smtClean="0"/>
              <a:t> </a:t>
            </a:r>
            <a:r>
              <a:rPr lang="en-US" sz="4000" smtClean="0">
                <a:cs typeface="Times New Roman" pitchFamily="18" charset="0"/>
              </a:rPr>
              <a:t> </a:t>
            </a:r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Method of Assessment (L.E.M.O.N )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8686800" cy="5732462"/>
          </a:xfrm>
        </p:spPr>
        <p:txBody>
          <a:bodyPr/>
          <a:lstStyle/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            </a:t>
            </a:r>
            <a:r>
              <a:rPr lang="en-US" sz="2800" smtClean="0">
                <a:cs typeface="Arial" charset="0"/>
              </a:rPr>
              <a:t>Look externally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          teeth /tongue / face / mouth opening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            </a:t>
            </a:r>
            <a:r>
              <a:rPr lang="en-US" sz="2800" smtClean="0">
                <a:cs typeface="Arial" charset="0"/>
              </a:rPr>
              <a:t>Evaluate the three distances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             interincisor / thyromental / thyrosternal distance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        </a:t>
            </a:r>
            <a:r>
              <a:rPr lang="en-US" sz="2800" smtClean="0">
                <a:cs typeface="Arial" charset="0"/>
              </a:rPr>
              <a:t>Mallampatti score (3 or 4)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            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800" smtClean="0">
                <a:cs typeface="Arial" charset="0"/>
              </a:rPr>
              <a:t>               Obstruction</a:t>
            </a:r>
            <a:r>
              <a:rPr lang="en-US" smtClean="0">
                <a:cs typeface="Arial" charset="0"/>
              </a:rPr>
              <a:t> (</a:t>
            </a:r>
            <a:r>
              <a:rPr lang="en-US" sz="2400" smtClean="0">
                <a:cs typeface="Arial" charset="0"/>
              </a:rPr>
              <a:t>presence of any obstruction like            peri-tonsillar abscess  , thyroid mass </a:t>
            </a:r>
            <a:r>
              <a:rPr lang="en-US" sz="2800" smtClean="0">
                <a:cs typeface="Arial" charset="0"/>
              </a:rPr>
              <a:t>, </a:t>
            </a:r>
            <a:r>
              <a:rPr lang="en-US" sz="2400" smtClean="0">
                <a:cs typeface="Arial" charset="0"/>
              </a:rPr>
              <a:t>VC nodule)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            </a:t>
            </a:r>
            <a:r>
              <a:rPr lang="en-US" sz="2800" smtClean="0">
                <a:cs typeface="Arial" charset="0"/>
              </a:rPr>
              <a:t>Neck mobility </a:t>
            </a:r>
            <a:endParaRPr lang="en-US" smtClean="0"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0825" y="1412875"/>
            <a:ext cx="914400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L</a:t>
            </a:r>
          </a:p>
        </p:txBody>
      </p:sp>
      <p:sp>
        <p:nvSpPr>
          <p:cNvPr id="5" name="Oval 4"/>
          <p:cNvSpPr/>
          <p:nvPr/>
        </p:nvSpPr>
        <p:spPr>
          <a:xfrm>
            <a:off x="179388" y="2708275"/>
            <a:ext cx="9144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E</a:t>
            </a:r>
            <a:endParaRPr lang="ar-JO" sz="3200" dirty="0"/>
          </a:p>
        </p:txBody>
      </p:sp>
      <p:sp>
        <p:nvSpPr>
          <p:cNvPr id="7" name="Oval 6"/>
          <p:cNvSpPr/>
          <p:nvPr/>
        </p:nvSpPr>
        <p:spPr>
          <a:xfrm>
            <a:off x="179388" y="3644900"/>
            <a:ext cx="9144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M</a:t>
            </a:r>
            <a:endParaRPr lang="ar-JO" sz="3600" dirty="0"/>
          </a:p>
        </p:txBody>
      </p:sp>
      <p:sp>
        <p:nvSpPr>
          <p:cNvPr id="8" name="Oval 7"/>
          <p:cNvSpPr/>
          <p:nvPr/>
        </p:nvSpPr>
        <p:spPr>
          <a:xfrm>
            <a:off x="179388" y="4724400"/>
            <a:ext cx="914400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O</a:t>
            </a:r>
            <a:endParaRPr lang="ar-JO" sz="3600" dirty="0"/>
          </a:p>
        </p:txBody>
      </p:sp>
      <p:sp>
        <p:nvSpPr>
          <p:cNvPr id="9" name="Oval 8"/>
          <p:cNvSpPr/>
          <p:nvPr/>
        </p:nvSpPr>
        <p:spPr>
          <a:xfrm>
            <a:off x="611188" y="1916113"/>
            <a:ext cx="215900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10" name="Oval 9"/>
          <p:cNvSpPr/>
          <p:nvPr/>
        </p:nvSpPr>
        <p:spPr>
          <a:xfrm>
            <a:off x="179388" y="5943600"/>
            <a:ext cx="914400" cy="72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N</a:t>
            </a:r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Lab Investigations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Blood tests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CXR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ECG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PFT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Lab Investigations</a:t>
            </a:r>
            <a:endParaRPr lang="ar-JO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CBC</a:t>
            </a:r>
            <a:r>
              <a:rPr lang="en-US" dirty="0" smtClean="0">
                <a:cs typeface="Arial" charset="0"/>
              </a:rPr>
              <a:t> </a:t>
            </a:r>
          </a:p>
          <a:p>
            <a:pPr algn="l" rtl="0" eaLnBrk="1" hangingPunct="1"/>
            <a:endParaRPr lang="en-US" dirty="0" smtClean="0">
              <a:solidFill>
                <a:schemeClr val="accent2"/>
              </a:solidFill>
              <a:cs typeface="Arial" charset="0"/>
            </a:endParaRP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KFT</a:t>
            </a:r>
          </a:p>
          <a:p>
            <a:pPr algn="l" rtl="0" eaLnBrk="1" hangingPunct="1"/>
            <a:endParaRPr lang="en-US" dirty="0" smtClean="0">
              <a:solidFill>
                <a:schemeClr val="accent2"/>
              </a:solidFill>
              <a:cs typeface="Arial" charset="0"/>
            </a:endParaRP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Sugar</a:t>
            </a: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LFT</a:t>
            </a:r>
          </a:p>
          <a:p>
            <a:pPr algn="l" rtl="0" eaLnBrk="1" hangingPunct="1"/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Coagulation studies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ar-JO" dirty="0" smtClean="0"/>
          </a:p>
        </p:txBody>
      </p:sp>
      <p:sp>
        <p:nvSpPr>
          <p:cNvPr id="4" name="Oval 3"/>
          <p:cNvSpPr/>
          <p:nvPr/>
        </p:nvSpPr>
        <p:spPr>
          <a:xfrm>
            <a:off x="1835150" y="1412875"/>
            <a:ext cx="6913563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/>
            <a:r>
              <a:rPr lang="en-US">
                <a:solidFill>
                  <a:srgbClr val="FFFFFF"/>
                </a:solidFill>
                <a:cs typeface="Arial" charset="0"/>
              </a:rPr>
              <a:t>Advanced age/ Anemic pt/ Bleeding /chronic disease  (kidney liver heart )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63713" y="2565400"/>
            <a:ext cx="6840537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Diabetics/ HTN/ chronic disease / on medications like diuretics , </a:t>
            </a:r>
            <a:r>
              <a:rPr lang="en-US" dirty="0" err="1"/>
              <a:t>digoxin</a:t>
            </a:r>
            <a:r>
              <a:rPr lang="en-US" dirty="0"/>
              <a:t> ,ACEI 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2195513" y="4076700"/>
            <a:ext cx="61214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Diabetics / HTN/ chronic disease / on steroid </a:t>
            </a:r>
            <a:endParaRPr lang="ar-JO" dirty="0"/>
          </a:p>
        </p:txBody>
      </p:sp>
      <p:sp>
        <p:nvSpPr>
          <p:cNvPr id="7" name="Rectangle 6"/>
          <p:cNvSpPr/>
          <p:nvPr/>
        </p:nvSpPr>
        <p:spPr>
          <a:xfrm>
            <a:off x="2195513" y="4724400"/>
            <a:ext cx="61214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Liver disease / malnourished  pt</a:t>
            </a:r>
            <a:endParaRPr lang="ar-JO" dirty="0"/>
          </a:p>
        </p:txBody>
      </p:sp>
      <p:sp>
        <p:nvSpPr>
          <p:cNvPr id="8" name="Rectangle 7"/>
          <p:cNvSpPr/>
          <p:nvPr/>
        </p:nvSpPr>
        <p:spPr>
          <a:xfrm>
            <a:off x="1116013" y="5661025"/>
            <a:ext cx="720090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Bleeding  disorder/ Kidney disease/ Liver disease/ pt on anticoagulants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Cont…</a:t>
            </a:r>
            <a:endParaRPr lang="ar-JO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CXR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Indicated in patients with respiratory or cardiac disease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Indicated in smokers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Indicated in patients with recent LRTI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      </a:t>
            </a:r>
            <a:r>
              <a:rPr lang="en-US" sz="3600" dirty="0" smtClean="0">
                <a:solidFill>
                  <a:schemeClr val="accent2"/>
                </a:solidFill>
                <a:cs typeface="Arial" charset="0"/>
              </a:rPr>
              <a:t>ECG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Indicated in patients with respiratory or cardiac disease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Advanced Age ( M: 55y    F: 65y )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Any patient with CAD risk factors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(HTN, DM, Hyperlipidemia , exercise intolerance)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36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ar-JO" sz="2800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468313" y="1700213"/>
            <a:ext cx="431800" cy="3603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6" name="5-Point Star 5"/>
          <p:cNvSpPr/>
          <p:nvPr/>
        </p:nvSpPr>
        <p:spPr>
          <a:xfrm>
            <a:off x="468313" y="3573463"/>
            <a:ext cx="503237" cy="5762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Pulmonary Function test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78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_ Identifying patients at risk, evaluating the risk, and finding modified factors to decrease risk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Guidelines don’t support the routine use of PFT.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en-US" dirty="0" smtClean="0"/>
              <a:t>Indicated in obstructive lung disorders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en-US" dirty="0" smtClean="0"/>
              <a:t>Indicated in restrictive lung disorders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(3) Indicated in neuromuscular disorders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_ Includes mainly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Spirometry</a:t>
            </a: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ABGs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Pulmonary Function test</a:t>
            </a:r>
            <a:endParaRPr lang="ar-JO" smtClean="0"/>
          </a:p>
        </p:txBody>
      </p:sp>
      <p:pic>
        <p:nvPicPr>
          <p:cNvPr id="31746" name="Picture 2" descr="C:\Users\arcc\Desktop\tmpB6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6900" y="1125538"/>
            <a:ext cx="7935913" cy="4824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Major surgery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Defined as highly invasive surgery commonly  needs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</a:t>
            </a:r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1187450" y="3500438"/>
            <a:ext cx="2089150" cy="2520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Blood transfusion</a:t>
            </a:r>
            <a:endParaRPr lang="ar-JO" sz="2000" dirty="0"/>
          </a:p>
        </p:txBody>
      </p:sp>
      <p:sp>
        <p:nvSpPr>
          <p:cNvPr id="5" name="Oval 4"/>
          <p:cNvSpPr/>
          <p:nvPr/>
        </p:nvSpPr>
        <p:spPr>
          <a:xfrm>
            <a:off x="4067175" y="3644900"/>
            <a:ext cx="2089150" cy="2305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Invasive monitor</a:t>
            </a:r>
            <a:endParaRPr lang="ar-JO" sz="2000" dirty="0"/>
          </a:p>
        </p:txBody>
      </p:sp>
      <p:sp>
        <p:nvSpPr>
          <p:cNvPr id="6" name="Oval 5"/>
          <p:cNvSpPr/>
          <p:nvPr/>
        </p:nvSpPr>
        <p:spPr>
          <a:xfrm>
            <a:off x="6804025" y="3500438"/>
            <a:ext cx="2089150" cy="2449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Post op.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ICU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chemeClr val="accent1"/>
                </a:solidFill>
                <a:cs typeface="Times New Roman" pitchFamily="18" charset="0"/>
              </a:rPr>
              <a:t>Objectives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Determine pt medical status by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(1) Proper history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(2) Physical exam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(3) Indicated Lab. Investigations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(4) Review medical records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(5) Consider if needed further testing or consults to develop anesthesia plan.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Perform  proper airways examination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 ASA Classification: Perform adequate preoperative  psychological &amp; pharmacological preparation for adult and pediatric patients.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Evaluation of patients with known systemic disease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- HTN                        - DM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-Thyroid disease    -Cardiac disease 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>
                <a:cs typeface="Arial" charset="0"/>
              </a:rPr>
              <a:t>- Pulmonary  disorder.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ASA classification of physical status</a:t>
            </a:r>
            <a:endParaRPr lang="ar-JO" smtClean="0"/>
          </a:p>
        </p:txBody>
      </p:sp>
      <p:graphicFrame>
        <p:nvGraphicFramePr>
          <p:cNvPr id="3382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557374"/>
              </p:ext>
            </p:extLst>
          </p:nvPr>
        </p:nvGraphicFramePr>
        <p:xfrm>
          <a:off x="0" y="0"/>
          <a:ext cx="8893175" cy="6716716"/>
        </p:xfrm>
        <a:graphic>
          <a:graphicData uri="http://schemas.openxmlformats.org/drawingml/2006/table">
            <a:tbl>
              <a:tblPr rtl="1"/>
              <a:tblGrid>
                <a:gridCol w="5183187"/>
                <a:gridCol w="2387600"/>
                <a:gridCol w="1322388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Comment</a:t>
                      </a:r>
                      <a:endParaRPr kumimoji="0" lang="ar-J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Health status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Categrory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Healthy   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1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Has a well-controlled disease of one body system; cigarette smoking ; mild obesity, pregnancy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Mild systemic disease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2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 functional limitation; has a controlled disease of more than one body system or one major system</a:t>
                      </a:r>
                      <a:endParaRPr kumimoji="0" lang="ar-J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Severe systemic disease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3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Has at least one severe disease that is poorly controlled or at end stage; possible risk of death</a:t>
                      </a:r>
                      <a:endParaRPr kumimoji="0" lang="ar-J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Severe systemic disease that is constant threat to life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4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expected to survive &gt; 24 hours without surgery; imminent risk of death</a:t>
                      </a:r>
                      <a:endParaRPr kumimoji="0" lang="ar-J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Moribund patients who are not expected to survive without the operation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5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declared brain-dead patient whose organs are being removed for donor purposes</a:t>
                      </a:r>
                      <a:endParaRPr kumimoji="0" lang="ar-J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ASA 6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3200" smtClean="0"/>
              <a:t/>
            </a:r>
            <a:br>
              <a:rPr lang="ar-SA" sz="3200" smtClean="0"/>
            </a:br>
            <a:r>
              <a:rPr lang="en-US" sz="3200" smtClean="0">
                <a:solidFill>
                  <a:schemeClr val="accent2"/>
                </a:solidFill>
                <a:cs typeface="Times New Roman" pitchFamily="18" charset="0"/>
              </a:rPr>
              <a:t>Preoperative preparation in adults</a:t>
            </a:r>
            <a:endParaRPr lang="ar-JO" sz="3200" smtClean="0">
              <a:solidFill>
                <a:schemeClr val="accent2"/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 smtClean="0">
                <a:cs typeface="Arial" charset="0"/>
              </a:rPr>
              <a:t>It includes </a:t>
            </a:r>
            <a:r>
              <a:rPr lang="en-US" sz="2400" dirty="0" err="1" smtClean="0">
                <a:cs typeface="Arial" charset="0"/>
              </a:rPr>
              <a:t>preop</a:t>
            </a:r>
            <a:r>
              <a:rPr lang="en-US" sz="2400" dirty="0" smtClean="0">
                <a:cs typeface="Arial" charset="0"/>
              </a:rPr>
              <a:t>. Visit with informative and comforting interview about OR events , anesthesia steps &amp; all patient concerns like fear of death .loss of consciousness which would replace many grams of antidepressants 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Take your time before the operation to earn the trust and confidence of the patient.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premedication </a:t>
            </a:r>
            <a:r>
              <a:rPr lang="en-US" sz="2400" dirty="0" smtClean="0">
                <a:cs typeface="Arial" charset="0"/>
              </a:rPr>
              <a:t>to achieve sedation &amp; amnesia in selected pts.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Orally given before 60 min, on the other hand I.V given before few minutes.</a:t>
            </a:r>
            <a:endParaRPr lang="ar-J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Benzodiazepine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Arial" charset="0"/>
              </a:rPr>
              <a:t>They produce anxiolysis, amnesia and sedation.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800" smtClean="0">
                <a:cs typeface="Arial" charset="0"/>
              </a:rPr>
              <a:t> </a:t>
            </a:r>
          </a:p>
          <a:p>
            <a:pPr algn="l" rtl="0" eaLnBrk="1" hangingPunct="1"/>
            <a:r>
              <a:rPr lang="en-US" sz="2800" smtClean="0">
                <a:cs typeface="Arial" charset="0"/>
              </a:rPr>
              <a:t>They have little depression on ventilatory and circulatory systems in premedication doses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Low incidence of toxicity ( wide therapeutic index)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Lack of opioids side effects ( nausea &amp; vomiting)</a:t>
            </a:r>
          </a:p>
          <a:p>
            <a:pPr algn="l" rtl="0" eaLnBrk="1" hangingPunct="1"/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Midazolam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It is water soluble with rapid metabolism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Onset    1-2 mins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Dose    1-2 mg IV given prior to the trip to OR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Mental function  return to normal within 1-4 hours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Better than lorazepam , diazepam Why??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Rapid onset/// Rapid elimination // rapid clearance </a:t>
            </a:r>
          </a:p>
          <a:p>
            <a:pPr algn="l" rtl="0" eaLnBrk="1" hangingPunct="1"/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Preoperative preparation of pediatrics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 smtClean="0">
                <a:cs typeface="Arial" charset="0"/>
              </a:rPr>
              <a:t>Age is the most important aspect when psychological preparation is considered.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A baby younger than 8 months has no separation anxiety so preparation is often directed toward educating the parents.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Toddlers(1-2) &amp; preschool (3-5) will become upset when separated, and its so difficult to explain for them OR events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This age group is good candidate for premedication.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Consider your visit as chance to connect with the child by becoming familiar with his/her toys &amp; games to gain trust .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It may be helpful for the child to have their parents accompany to the OR after explaining events of induction. </a:t>
            </a:r>
          </a:p>
          <a:p>
            <a:pPr algn="l" rtl="0" eaLnBrk="1" hangingPunct="1"/>
            <a:endParaRPr lang="en-US" sz="2400" dirty="0" smtClean="0">
              <a:cs typeface="Arial" charset="0"/>
            </a:endParaRPr>
          </a:p>
          <a:p>
            <a:pPr algn="l" rtl="0" eaLnBrk="1" hangingPunct="1"/>
            <a:endParaRPr lang="en-US" sz="2400" dirty="0" smtClean="0">
              <a:cs typeface="Arial" charset="0"/>
            </a:endParaRPr>
          </a:p>
          <a:p>
            <a:pPr algn="l" rtl="0" eaLnBrk="1" hangingPunct="1"/>
            <a:endParaRPr lang="ar-J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Preoperative preparation of pediatrics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/>
          </a:bodyPr>
          <a:lstStyle/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goal is to reduce apprehension, produce sedation &amp; amnesia.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Premedication is not used for children before 8 months.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Preferred route is oral  (older children) or rectal (preschool)  esp. if there is no IV access.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Avoid IM route as you can.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Premedication use in pediatric patients is controversial ???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(1) Premedication  has failure rate of 20 %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(2) Premedication hasn’t proved to reduce psychological outcome 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(3) Smooth induction is less likely to produce long lasting psychological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Preoperative preparation of pediatrics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smtClean="0">
                <a:cs typeface="Arial" charset="0"/>
              </a:rPr>
              <a:t>The most commonly used is oral midazolam </a:t>
            </a:r>
          </a:p>
          <a:p>
            <a:pPr algn="l" rtl="0" eaLnBrk="1" hangingPunct="1"/>
            <a:r>
              <a:rPr lang="en-US" sz="2400" smtClean="0">
                <a:cs typeface="Arial" charset="0"/>
              </a:rPr>
              <a:t>Dose                  0.5 - 0.75 mg/kg</a:t>
            </a:r>
          </a:p>
          <a:p>
            <a:pPr algn="l" rtl="0" eaLnBrk="1" hangingPunct="1"/>
            <a:r>
              <a:rPr lang="en-US" sz="2400" smtClean="0">
                <a:cs typeface="Arial" charset="0"/>
              </a:rPr>
              <a:t>Cherry flavored with bitter after taste </a:t>
            </a:r>
          </a:p>
          <a:p>
            <a:pPr algn="l" rtl="0" eaLnBrk="1" hangingPunct="1"/>
            <a:r>
              <a:rPr lang="en-US" sz="2400" smtClean="0">
                <a:cs typeface="Arial" charset="0"/>
              </a:rPr>
              <a:t>It produce sedation but not sleep</a:t>
            </a:r>
          </a:p>
          <a:p>
            <a:pPr algn="l" rtl="0" eaLnBrk="1" hangingPunct="1"/>
            <a:r>
              <a:rPr lang="en-US" sz="2400" smtClean="0">
                <a:cs typeface="Arial" charset="0"/>
              </a:rPr>
              <a:t>Onset within 15 minutes</a:t>
            </a:r>
          </a:p>
          <a:p>
            <a:pPr algn="l" rtl="0" eaLnBrk="1" hangingPunct="1"/>
            <a:r>
              <a:rPr lang="en-US" sz="2400" smtClean="0">
                <a:cs typeface="Arial" charset="0"/>
              </a:rPr>
              <a:t>Can be given intranasally</a:t>
            </a:r>
            <a:endParaRPr lang="ar-JO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Preoperative preparation of pediatrics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 smtClean="0">
                <a:cs typeface="Arial" charset="0"/>
              </a:rPr>
              <a:t>The second commonly used is ketamine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Route include oral rectal &amp; IM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Given 30 minutes before induction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Dose  (5-10 mg/kg)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The disadvantage of ketamine use</a:t>
            </a:r>
          </a:p>
          <a:p>
            <a:pPr algn="l" rtl="0" eaLnBrk="1" hangingPunct="1"/>
            <a:r>
              <a:rPr lang="en-US" sz="2400" dirty="0" smtClean="0">
                <a:cs typeface="Arial" charset="0"/>
              </a:rPr>
              <a:t>                         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ar-JO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27313" y="3933825"/>
            <a:ext cx="367347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Copious secretions</a:t>
            </a:r>
            <a:endParaRPr lang="ar-JO" sz="2800" dirty="0"/>
          </a:p>
        </p:txBody>
      </p:sp>
      <p:sp>
        <p:nvSpPr>
          <p:cNvPr id="5" name="Down Arrow 4"/>
          <p:cNvSpPr/>
          <p:nvPr/>
        </p:nvSpPr>
        <p:spPr>
          <a:xfrm>
            <a:off x="4284663" y="47974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6" name="Rectangle 5"/>
          <p:cNvSpPr/>
          <p:nvPr/>
        </p:nvSpPr>
        <p:spPr>
          <a:xfrm>
            <a:off x="2700338" y="5943600"/>
            <a:ext cx="3816350" cy="65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Give  </a:t>
            </a:r>
            <a:r>
              <a:rPr lang="en-US" dirty="0" err="1"/>
              <a:t>antisialagogue</a:t>
            </a: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Evaluation of patients with 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known </a:t>
            </a:r>
            <a:r>
              <a:rPr lang="en-US" dirty="0" smtClean="0">
                <a:cs typeface="Arial" charset="0"/>
              </a:rPr>
              <a:t>systemic disease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- HTN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- DM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-Thyroid disease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-Cardiac disease 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- Pulmonary  disorder. </a:t>
            </a: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Hypertension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92375"/>
          <a:ext cx="8229600" cy="2736306"/>
        </p:xfrm>
        <a:graphic>
          <a:graphicData uri="http://schemas.openxmlformats.org/drawingml/2006/table">
            <a:tbl>
              <a:tblPr rtl="1" lastCol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9121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90-99</a:t>
                      </a:r>
                      <a:r>
                        <a:rPr lang="en-US" sz="1800" baseline="0" dirty="0" smtClean="0"/>
                        <a:t>            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140-159</a:t>
                      </a:r>
                      <a:r>
                        <a:rPr lang="en-US" sz="1800" baseline="0" dirty="0" smtClean="0"/>
                        <a:t>        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Stage 1</a:t>
                      </a:r>
                      <a:endParaRPr lang="ar-JO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100-109        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160-179</a:t>
                      </a:r>
                      <a:r>
                        <a:rPr lang="en-US" sz="1800" baseline="0" dirty="0" smtClean="0"/>
                        <a:t>        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Stage 2</a:t>
                      </a:r>
                      <a:endParaRPr lang="ar-JO" sz="2400" dirty="0"/>
                    </a:p>
                  </a:txBody>
                  <a:tcPr/>
                </a:tc>
              </a:tr>
              <a:tr h="912102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More than 110  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More</a:t>
                      </a:r>
                      <a:r>
                        <a:rPr lang="en-US" sz="1800" baseline="0" dirty="0" smtClean="0"/>
                        <a:t> than 180         </a:t>
                      </a:r>
                      <a:endParaRPr lang="ar-J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Stage 3</a:t>
                      </a:r>
                      <a:endParaRPr lang="ar-J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28" name="Rectangle 4"/>
          <p:cNvSpPr>
            <a:spLocks noChangeArrowheads="1"/>
          </p:cNvSpPr>
          <p:nvPr/>
        </p:nvSpPr>
        <p:spPr bwMode="auto">
          <a:xfrm>
            <a:off x="1403350" y="1412875"/>
            <a:ext cx="576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HTN has been divided into three stages </a:t>
            </a:r>
            <a:endParaRPr lang="ar-JO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accent1"/>
                </a:solidFill>
                <a:cs typeface="Times New Roman" pitchFamily="18" charset="0"/>
              </a:rPr>
              <a:t>Objectives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Identify ASA fasting guidelines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Identify patients at risk of peri-op. aspiration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Anti cholinergic premedication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Perioperative corticosteroid coverage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DVT / PE prophylaxis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Antibiotics prophylaxis 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Hypertension 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HTN may be associated with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CAD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ECG changes suggesting chronic ischemia </a:t>
            </a:r>
          </a:p>
          <a:p>
            <a:pPr algn="l" rtl="0" eaLnBrk="1" hangingPunct="1">
              <a:buFont typeface="Arial" charset="0"/>
              <a:buNone/>
            </a:pPr>
            <a:endParaRPr lang="ar-JO" smtClean="0"/>
          </a:p>
        </p:txBody>
      </p:sp>
      <p:sp>
        <p:nvSpPr>
          <p:cNvPr id="6" name="Rounded Rectangle 5"/>
          <p:cNvSpPr/>
          <p:nvPr/>
        </p:nvSpPr>
        <p:spPr>
          <a:xfrm>
            <a:off x="900113" y="3573463"/>
            <a:ext cx="7488237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Uncontrolled BP is associated with increased risk of </a:t>
            </a:r>
            <a:r>
              <a:rPr lang="en-US" sz="2400" dirty="0" err="1"/>
              <a:t>perioperative</a:t>
            </a:r>
            <a:r>
              <a:rPr lang="en-US" sz="2400" dirty="0"/>
              <a:t> myocardial infarction  and cardiac arrhythmia mainly A fib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Delay or Don’t delay </a:t>
            </a:r>
            <a:endParaRPr lang="ar-JO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844675"/>
            <a:ext cx="8229600" cy="4525963"/>
          </a:xfrm>
        </p:spPr>
        <p:txBody>
          <a:bodyPr rtlCol="1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Delay the surgery if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692275" y="2420938"/>
            <a:ext cx="266382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SBP &gt;180</a:t>
            </a:r>
            <a:endParaRPr lang="ar-JO" dirty="0"/>
          </a:p>
        </p:txBody>
      </p:sp>
      <p:sp>
        <p:nvSpPr>
          <p:cNvPr id="6" name="Oval 5"/>
          <p:cNvSpPr/>
          <p:nvPr/>
        </p:nvSpPr>
        <p:spPr>
          <a:xfrm>
            <a:off x="5364163" y="2420938"/>
            <a:ext cx="266382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DBP  &gt;110</a:t>
            </a:r>
            <a:endParaRPr lang="ar-JO" dirty="0"/>
          </a:p>
        </p:txBody>
      </p:sp>
      <p:sp>
        <p:nvSpPr>
          <p:cNvPr id="7" name="Rectangle 6"/>
          <p:cNvSpPr/>
          <p:nvPr/>
        </p:nvSpPr>
        <p:spPr>
          <a:xfrm>
            <a:off x="2195513" y="3933825"/>
            <a:ext cx="5472112" cy="172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Delay esp. if there is end organ damage in heart (CAD or LVH ) or in the kidney (CRI or border line Cr)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Diabetes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Arial" charset="0"/>
              </a:rPr>
              <a:t>DM  is  a disease of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DM is associated with  CAD////…. ECG should be done for all diabetics  WHY???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sz="2800" smtClean="0"/>
          </a:p>
        </p:txBody>
      </p:sp>
      <p:sp>
        <p:nvSpPr>
          <p:cNvPr id="4" name="Oval 3"/>
          <p:cNvSpPr/>
          <p:nvPr/>
        </p:nvSpPr>
        <p:spPr>
          <a:xfrm>
            <a:off x="468313" y="2349500"/>
            <a:ext cx="3455987" cy="1489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err="1"/>
              <a:t>Microvascular</a:t>
            </a:r>
            <a:endParaRPr lang="en-US" sz="2000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Retinal vessel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Renal arterioles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Neurons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4572000" y="2349500"/>
            <a:ext cx="3671888" cy="1417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err="1"/>
              <a:t>Macrovascular</a:t>
            </a:r>
            <a:endParaRPr lang="en-US" sz="2000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Brain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Heart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Peripheral vessels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hlink"/>
                </a:solidFill>
                <a:cs typeface="Arial" charset="0"/>
              </a:rPr>
              <a:t>Answer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Because they are at higher risk of silent MI than non diabetics </a:t>
            </a: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Seen on ECG as Q waves</a:t>
            </a:r>
            <a:endParaRPr lang="ar-JO" smtClean="0"/>
          </a:p>
        </p:txBody>
      </p:sp>
      <p:pic>
        <p:nvPicPr>
          <p:cNvPr id="47107" name="Picture 4" descr="C:\Users\arcc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924175"/>
            <a:ext cx="3894137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Diabetes Evaluation</a:t>
            </a:r>
            <a:endParaRPr lang="ar-JO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(1) through HX and exam focusing on end organ damage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(2) compliance to medication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(3) documentation of sugar readings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(4) ECG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(5) KFT , Sugar ,HbA1c</a:t>
            </a:r>
          </a:p>
          <a:p>
            <a:pPr algn="l" rtl="0" eaLnBrk="1" hangingPunct="1"/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When to delay????</a:t>
            </a:r>
            <a:endParaRPr lang="ar-JO" smtClean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Delay the elective surgery  if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                                                                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                                                                                                                    </a:t>
            </a:r>
          </a:p>
          <a:p>
            <a:pPr algn="l" rtl="0" eaLnBrk="1" hangingPunct="1">
              <a:buFont typeface="Arial" charset="0"/>
              <a:buNone/>
            </a:pPr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1763713" y="2492375"/>
            <a:ext cx="3671887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Abnormal electrolytes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835150" y="3789363"/>
            <a:ext cx="352901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Pt in DKA or HNKH</a:t>
            </a:r>
            <a:endParaRPr lang="ar-JO" dirty="0"/>
          </a:p>
        </p:txBody>
      </p:sp>
      <p:sp>
        <p:nvSpPr>
          <p:cNvPr id="6" name="Oval 5"/>
          <p:cNvSpPr/>
          <p:nvPr/>
        </p:nvSpPr>
        <p:spPr>
          <a:xfrm>
            <a:off x="1979613" y="4941888"/>
            <a:ext cx="352901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RBS &gt; 400- 500</a:t>
            </a:r>
            <a:endParaRPr lang="ar-JO" dirty="0"/>
          </a:p>
        </p:txBody>
      </p:sp>
      <p:sp>
        <p:nvSpPr>
          <p:cNvPr id="7" name="Oval 6"/>
          <p:cNvSpPr/>
          <p:nvPr/>
        </p:nvSpPr>
        <p:spPr>
          <a:xfrm>
            <a:off x="1835150" y="6021388"/>
            <a:ext cx="3889375" cy="620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Hba1c out of range (&gt;8-9)</a:t>
            </a:r>
            <a:endParaRPr lang="ar-JO" dirty="0"/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5651500" y="4941888"/>
            <a:ext cx="1152525" cy="2873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840538" y="1916113"/>
            <a:ext cx="2303462" cy="4681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 evidence based guidelines dictate when to cancel due to hyperglycemia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Goals of delay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u="sng" dirty="0" smtClean="0"/>
              <a:t>Why we do focus on preoperative </a:t>
            </a:r>
            <a:r>
              <a:rPr lang="en-US" b="1" i="1" u="sng" dirty="0" err="1" smtClean="0"/>
              <a:t>glycemic</a:t>
            </a:r>
            <a:r>
              <a:rPr lang="en-US" b="1" i="1" u="sng" dirty="0" smtClean="0"/>
              <a:t> control????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</a:t>
            </a:r>
            <a:r>
              <a:rPr lang="en-US" sz="2800" dirty="0" smtClean="0"/>
              <a:t> Reduce infection rate </a:t>
            </a:r>
            <a:endParaRPr lang="en-US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Improve wound healing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(3) improves postoperative outcomes in term of end organ functions// heart, brain//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(4) decrease length of stay in hospital or ICU</a:t>
            </a:r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(5) Avoid complicated postoperative course of DKA or metabolic derangement.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  <a:cs typeface="Times New Roman" pitchFamily="18" charset="0"/>
              </a:rPr>
              <a:t>Diabetes Perioperative</a:t>
            </a:r>
            <a:r>
              <a:rPr lang="en-US" sz="4000" smtClean="0">
                <a:cs typeface="Times New Roman" pitchFamily="18" charset="0"/>
              </a:rPr>
              <a:t> </a:t>
            </a:r>
            <a:r>
              <a:rPr lang="en-US" sz="4000" smtClean="0">
                <a:solidFill>
                  <a:schemeClr val="accent2"/>
                </a:solidFill>
                <a:cs typeface="Times New Roman" pitchFamily="18" charset="0"/>
              </a:rPr>
              <a:t>Recommendations</a:t>
            </a:r>
            <a:endParaRPr lang="ar-JO" sz="4000" smtClean="0">
              <a:solidFill>
                <a:schemeClr val="accent2"/>
              </a:solidFill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(</a:t>
            </a:r>
            <a:r>
              <a:rPr lang="en-US" dirty="0" smtClean="0">
                <a:cs typeface="Arial" charset="0"/>
              </a:rPr>
              <a:t>1)Oral hypoglycemic are held on the day of surgery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(2)Discontinue metformin 48 hours </a:t>
            </a:r>
            <a:r>
              <a:rPr lang="en-US" dirty="0" err="1" smtClean="0">
                <a:cs typeface="Arial" charset="0"/>
              </a:rPr>
              <a:t>preop</a:t>
            </a:r>
            <a:r>
              <a:rPr lang="en-US" dirty="0" smtClean="0">
                <a:cs typeface="Arial" charset="0"/>
              </a:rPr>
              <a:t>. 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(3) Continue insulin through the evening before the surgery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(4) Check blood sugar on arrival to holding area</a:t>
            </a: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(5) Plan the surgery as the first case on schedule</a:t>
            </a:r>
          </a:p>
          <a:p>
            <a:pPr algn="l" rtl="0" eaLnBrk="1" hangingPunct="1">
              <a:buFont typeface="Arial" charset="0"/>
              <a:buNone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Cont….</a:t>
            </a:r>
            <a:endParaRPr lang="ar-JO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(6) For type 1 DM administer half the dose of long acting and intermediate insulin, but hold rapid acting or short acting insulin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(7) Intraoperative glycemic control is needed and the goal is (110-200)</a:t>
            </a:r>
            <a:endParaRPr lang="ar-JO" smtClean="0"/>
          </a:p>
        </p:txBody>
      </p:sp>
      <p:sp>
        <p:nvSpPr>
          <p:cNvPr id="4" name="Rectangle 3"/>
          <p:cNvSpPr/>
          <p:nvPr/>
        </p:nvSpPr>
        <p:spPr>
          <a:xfrm>
            <a:off x="1042988" y="4508500"/>
            <a:ext cx="6842125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Mix 100 IU </a:t>
            </a:r>
            <a:r>
              <a:rPr lang="en-US" dirty="0" err="1"/>
              <a:t>actrapid</a:t>
            </a:r>
            <a:r>
              <a:rPr lang="en-US" dirty="0"/>
              <a:t> with 100 cc N/S and titrate your infusion accordingly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Thyroid disease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Look for signs &amp; symptoms of hypothyroidism  or hyperthyroidism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Ask about stridor  (upper airway obstruction)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Ask about medications and compliance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Look for thyroid masses with possible tracheal shift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History</a:t>
            </a:r>
            <a:r>
              <a:rPr lang="en-US" smtClean="0">
                <a:cs typeface="Times New Roman" pitchFamily="18" charset="0"/>
              </a:rPr>
              <a:t> (Know your patient)</a:t>
            </a:r>
            <a:endParaRPr lang="ar-JO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Age / Weight/ Type of surgery/ fasting hours  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Past history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Focused review of systems </a:t>
            </a: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dirty="0" smtClean="0"/>
          </a:p>
        </p:txBody>
      </p:sp>
      <p:sp>
        <p:nvSpPr>
          <p:cNvPr id="4" name="Oval 3"/>
          <p:cNvSpPr/>
          <p:nvPr/>
        </p:nvSpPr>
        <p:spPr>
          <a:xfrm>
            <a:off x="323850" y="2708275"/>
            <a:ext cx="8496300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cs typeface="Arial" charset="0"/>
              </a:rPr>
              <a:t>_ Anesthetic </a:t>
            </a:r>
            <a:r>
              <a:rPr lang="en-US" dirty="0" err="1">
                <a:solidFill>
                  <a:srgbClr val="FFFFFF"/>
                </a:solidFill>
                <a:cs typeface="Arial" charset="0"/>
              </a:rPr>
              <a:t>Hx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 :  any complications (difficult airways/delayed emergence/PONV) , family </a:t>
            </a:r>
            <a:r>
              <a:rPr lang="en-US" dirty="0" err="1">
                <a:solidFill>
                  <a:srgbClr val="FFFFFF"/>
                </a:solidFill>
                <a:cs typeface="Arial" charset="0"/>
              </a:rPr>
              <a:t>hx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. (</a:t>
            </a:r>
            <a:r>
              <a:rPr lang="en-US" dirty="0" err="1">
                <a:solidFill>
                  <a:srgbClr val="FFFFFF"/>
                </a:solidFill>
                <a:cs typeface="Arial" charset="0"/>
              </a:rPr>
              <a:t>scoline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 apnea)</a:t>
            </a: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  <a:cs typeface="Arial" charset="0"/>
              </a:rPr>
              <a:t>_ Surgical / Medical history  (DM, HTN , thyroid)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2500" y="4508500"/>
            <a:ext cx="2447925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u="sng">
                <a:solidFill>
                  <a:srgbClr val="FFFFFF"/>
                </a:solidFill>
                <a:cs typeface="Arial" charset="0"/>
              </a:rPr>
              <a:t>Respiratory</a:t>
            </a:r>
          </a:p>
          <a:p>
            <a:pPr algn="ctr" rtl="1">
              <a:defRPr/>
            </a:pPr>
            <a:endParaRPr lang="en-US" b="1" u="sng">
              <a:solidFill>
                <a:srgbClr val="FFFFFF"/>
              </a:solidFill>
              <a:cs typeface="Arial" charset="0"/>
            </a:endParaRP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Asthma 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COPD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OSA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Recent URTI/LRTI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Cough/ sputum 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Smoking 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2225" y="4365625"/>
            <a:ext cx="252095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/>
              <a:t>Cardio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  </a:t>
            </a:r>
            <a:r>
              <a:rPr lang="en-US" dirty="0"/>
              <a:t>CP /Angina/ stent)</a:t>
            </a:r>
            <a:r>
              <a:rPr lang="ar-SA" dirty="0"/>
              <a:t>) </a:t>
            </a:r>
            <a:r>
              <a:rPr lang="en-US" dirty="0"/>
              <a:t>IHD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PNDs/ </a:t>
            </a:r>
            <a:r>
              <a:rPr lang="en-US" dirty="0" err="1"/>
              <a:t>orthopnea</a:t>
            </a:r>
            <a:r>
              <a:rPr lang="en-US" dirty="0"/>
              <a:t>)</a:t>
            </a:r>
            <a:r>
              <a:rPr lang="ar-SA" dirty="0"/>
              <a:t> ) </a:t>
            </a:r>
            <a:r>
              <a:rPr lang="en-US" dirty="0"/>
              <a:t>CHF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Exercise intolerance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Palpitations 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650" y="4724400"/>
            <a:ext cx="2376488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err="1"/>
              <a:t>Neuro</a:t>
            </a:r>
            <a:r>
              <a:rPr lang="en-US" b="1" u="sng" dirty="0"/>
              <a:t> </a:t>
            </a:r>
            <a:endParaRPr lang="ar-SA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Epilepsy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CVA/TIA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err="1"/>
              <a:t>Denervation</a:t>
            </a:r>
            <a:r>
              <a:rPr lang="en-US" dirty="0"/>
              <a:t> disease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 </a:t>
            </a:r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Thyroid disease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Why in anesthesia  we are concerned about thyroid status???</a:t>
            </a:r>
            <a:endParaRPr lang="ar-JO" smtClean="0"/>
          </a:p>
        </p:txBody>
      </p:sp>
      <p:sp>
        <p:nvSpPr>
          <p:cNvPr id="4" name="Rectangle 3"/>
          <p:cNvSpPr/>
          <p:nvPr/>
        </p:nvSpPr>
        <p:spPr>
          <a:xfrm>
            <a:off x="1547813" y="3429000"/>
            <a:ext cx="2376487" cy="244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/>
              <a:t>Hypothyroidism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Hypoventilation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Hypoglycemia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Hypothermia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hyponatremia</a:t>
            </a:r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5508625" y="3429000"/>
            <a:ext cx="2303463" cy="244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/>
              <a:t>Hyperthyroidism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Risk of thyroid storm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Thyroid storm</a:t>
            </a:r>
            <a:endParaRPr lang="ar-JO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Hypermetabolic state due to sudden release of T3 or T4 or both.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Clinically manifested with fever agitation tachycardia , shock ,heart failure 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Intra operatively there is only</a:t>
            </a:r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1403350" y="4365625"/>
            <a:ext cx="2663825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en-US">
                <a:solidFill>
                  <a:srgbClr val="FFFFFF"/>
                </a:solidFill>
                <a:cs typeface="Arial" charset="0"/>
              </a:rPr>
              <a:t>↑B.P</a:t>
            </a:r>
          </a:p>
        </p:txBody>
      </p:sp>
      <p:sp>
        <p:nvSpPr>
          <p:cNvPr id="5" name="Oval 4"/>
          <p:cNvSpPr/>
          <p:nvPr/>
        </p:nvSpPr>
        <p:spPr>
          <a:xfrm>
            <a:off x="4716463" y="4437063"/>
            <a:ext cx="2592387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tachycardia</a:t>
            </a:r>
            <a:endParaRPr lang="ar-JO" dirty="0"/>
          </a:p>
        </p:txBody>
      </p:sp>
      <p:sp>
        <p:nvSpPr>
          <p:cNvPr id="6" name="Down Arrow 5"/>
          <p:cNvSpPr/>
          <p:nvPr/>
        </p:nvSpPr>
        <p:spPr>
          <a:xfrm>
            <a:off x="3851275" y="5157788"/>
            <a:ext cx="1008063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1403350" y="5876925"/>
            <a:ext cx="5832475" cy="765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Malignant </a:t>
            </a:r>
            <a:r>
              <a:rPr lang="en-US" dirty="0" err="1"/>
              <a:t>hyperthemia</a:t>
            </a:r>
            <a:r>
              <a:rPr lang="en-US" dirty="0"/>
              <a:t> // thyroid storm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How to differentiate ???</a:t>
            </a:r>
            <a:endParaRPr lang="ar-JO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1258888" y="2133600"/>
            <a:ext cx="22336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Malignant hyperthermia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80063" y="2133600"/>
            <a:ext cx="2232025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Thyroid storm</a:t>
            </a:r>
            <a:endParaRPr lang="ar-JO" dirty="0"/>
          </a:p>
        </p:txBody>
      </p:sp>
      <p:sp>
        <p:nvSpPr>
          <p:cNvPr id="6" name="Down Arrow 5"/>
          <p:cNvSpPr/>
          <p:nvPr/>
        </p:nvSpPr>
        <p:spPr>
          <a:xfrm>
            <a:off x="2051050" y="3573463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7" name="Down Arrow 6"/>
          <p:cNvSpPr/>
          <p:nvPr/>
        </p:nvSpPr>
        <p:spPr>
          <a:xfrm>
            <a:off x="6516688" y="357346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1258888" y="4941888"/>
            <a:ext cx="2233612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High end tidal CO2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5724525" y="4868863"/>
            <a:ext cx="216058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Low end tidal CO2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4400" b="1" smtClean="0"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solidFill>
                  <a:schemeClr val="accent2"/>
                </a:solidFill>
                <a:cs typeface="Arial" charset="0"/>
              </a:rPr>
              <a:t>Cardiac Evaluation</a:t>
            </a:r>
          </a:p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solidFill>
                  <a:schemeClr val="accent2"/>
                </a:solidFill>
                <a:cs typeface="Arial" charset="0"/>
              </a:rPr>
              <a:t>For</a:t>
            </a:r>
          </a:p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solidFill>
                  <a:schemeClr val="accent2"/>
                </a:solidFill>
                <a:cs typeface="Arial" charset="0"/>
              </a:rPr>
              <a:t>Non-Cardiac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ar-JO" dirty="0"/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pPr algn="l" eaLnBrk="1" hangingPunct="1"/>
            <a:r>
              <a:rPr lang="en-US" smtClean="0">
                <a:cs typeface="Arial" charset="0"/>
              </a:rPr>
              <a:t>                                  yes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algn="l" eaLnBrk="1" hangingPunct="1"/>
            <a:r>
              <a:rPr lang="en-US" smtClean="0">
                <a:cs typeface="Arial" charset="0"/>
              </a:rPr>
              <a:t>                    NO        yes                                                       </a:t>
            </a:r>
            <a:endParaRPr lang="en-US" sz="2000" smtClean="0">
              <a:cs typeface="Arial" charset="0"/>
            </a:endParaRPr>
          </a:p>
          <a:p>
            <a:pPr algn="l" eaLnBrk="1" hangingPunct="1"/>
            <a:endParaRPr lang="en-US" sz="2000" smtClean="0">
              <a:cs typeface="Arial" charset="0"/>
            </a:endParaRPr>
          </a:p>
          <a:p>
            <a:pPr algn="l" eaLnBrk="1" hangingPunct="1"/>
            <a:r>
              <a:rPr lang="en-US" sz="2000" smtClean="0">
                <a:cs typeface="Arial" charset="0"/>
              </a:rPr>
              <a:t>                                 </a:t>
            </a:r>
            <a:r>
              <a:rPr lang="en-US" sz="2800" smtClean="0">
                <a:cs typeface="Arial" charset="0"/>
              </a:rPr>
              <a:t>NO                                                            </a:t>
            </a:r>
          </a:p>
          <a:p>
            <a:pPr algn="l" eaLnBrk="1" hangingPunct="1"/>
            <a:r>
              <a:rPr lang="en-US" sz="2000" smtClean="0">
                <a:cs typeface="Arial" charset="0"/>
              </a:rPr>
              <a:t>                                                      </a:t>
            </a:r>
            <a:r>
              <a:rPr lang="en-US" smtClean="0">
                <a:cs typeface="Arial" charset="0"/>
              </a:rPr>
              <a:t>yes</a:t>
            </a:r>
          </a:p>
          <a:p>
            <a:pPr algn="l" eaLnBrk="1" hangingPunct="1"/>
            <a:endParaRPr lang="en-US" sz="2000" smtClean="0">
              <a:cs typeface="Arial" charset="0"/>
            </a:endParaRPr>
          </a:p>
          <a:p>
            <a:pPr algn="l" eaLnBrk="1" hangingPunct="1">
              <a:buFont typeface="Arial" charset="0"/>
              <a:buNone/>
            </a:pPr>
            <a:r>
              <a:rPr lang="ar-JO" sz="2000" smtClean="0"/>
              <a:t>               </a:t>
            </a:r>
            <a:endParaRPr lang="en-US" sz="2000" smtClean="0">
              <a:cs typeface="Arial" charset="0"/>
            </a:endParaRPr>
          </a:p>
          <a:p>
            <a:pPr algn="l" eaLnBrk="1" hangingPunct="1">
              <a:buFont typeface="Arial" charset="0"/>
              <a:buNone/>
            </a:pPr>
            <a:r>
              <a:rPr lang="en-US" sz="2000" smtClean="0">
                <a:cs typeface="Arial" charset="0"/>
              </a:rPr>
              <a:t>                                 </a:t>
            </a:r>
            <a:r>
              <a:rPr lang="en-US" sz="2800" smtClean="0">
                <a:cs typeface="Arial" charset="0"/>
              </a:rPr>
              <a:t>NO            </a:t>
            </a:r>
          </a:p>
          <a:p>
            <a:pPr algn="l" eaLnBrk="1" hangingPunct="1">
              <a:buFont typeface="Arial" charset="0"/>
              <a:buNone/>
            </a:pPr>
            <a:r>
              <a:rPr lang="en-US" sz="2000" smtClean="0">
                <a:cs typeface="Arial" charset="0"/>
              </a:rPr>
              <a:t>                                                    </a:t>
            </a:r>
            <a:r>
              <a:rPr lang="en-US" smtClean="0">
                <a:cs typeface="Arial" charset="0"/>
              </a:rPr>
              <a:t>yes</a:t>
            </a:r>
            <a:r>
              <a:rPr lang="en-US" sz="2000" smtClean="0">
                <a:cs typeface="Arial" charset="0"/>
              </a:rPr>
              <a:t>           </a:t>
            </a:r>
            <a:endParaRPr lang="ar-JO" smtClean="0"/>
          </a:p>
        </p:txBody>
      </p:sp>
      <p:sp>
        <p:nvSpPr>
          <p:cNvPr id="9" name="Oval 8"/>
          <p:cNvSpPr/>
          <p:nvPr/>
        </p:nvSpPr>
        <p:spPr>
          <a:xfrm>
            <a:off x="755650" y="549275"/>
            <a:ext cx="26638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Emergency </a:t>
            </a:r>
            <a:endParaRPr lang="ar-JO" dirty="0"/>
          </a:p>
        </p:txBody>
      </p:sp>
      <p:sp>
        <p:nvSpPr>
          <p:cNvPr id="10" name="Oval 9"/>
          <p:cNvSpPr/>
          <p:nvPr/>
        </p:nvSpPr>
        <p:spPr>
          <a:xfrm>
            <a:off x="827088" y="2133600"/>
            <a:ext cx="252095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Active cardiac condition</a:t>
            </a:r>
            <a:endParaRPr lang="ar-JO" dirty="0"/>
          </a:p>
        </p:txBody>
      </p:sp>
      <p:sp>
        <p:nvSpPr>
          <p:cNvPr id="12" name="Oval 11"/>
          <p:cNvSpPr/>
          <p:nvPr/>
        </p:nvSpPr>
        <p:spPr>
          <a:xfrm>
            <a:off x="755650" y="3860800"/>
            <a:ext cx="2592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Low risk surgery </a:t>
            </a:r>
            <a:endParaRPr lang="ar-JO" dirty="0"/>
          </a:p>
        </p:txBody>
      </p:sp>
      <p:sp>
        <p:nvSpPr>
          <p:cNvPr id="20" name="Down Arrow 19"/>
          <p:cNvSpPr/>
          <p:nvPr/>
        </p:nvSpPr>
        <p:spPr>
          <a:xfrm>
            <a:off x="1908175" y="1557338"/>
            <a:ext cx="360363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21" name="Right Arrow 20"/>
          <p:cNvSpPr/>
          <p:nvPr/>
        </p:nvSpPr>
        <p:spPr>
          <a:xfrm>
            <a:off x="3492500" y="2349500"/>
            <a:ext cx="8636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22" name="Down Arrow 21"/>
          <p:cNvSpPr/>
          <p:nvPr/>
        </p:nvSpPr>
        <p:spPr>
          <a:xfrm>
            <a:off x="1835150" y="3068638"/>
            <a:ext cx="48577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23" name="Right Arrow 22"/>
          <p:cNvSpPr/>
          <p:nvPr/>
        </p:nvSpPr>
        <p:spPr>
          <a:xfrm>
            <a:off x="3419475" y="4076700"/>
            <a:ext cx="97948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24" name="Rectangle 23"/>
          <p:cNvSpPr/>
          <p:nvPr/>
        </p:nvSpPr>
        <p:spPr>
          <a:xfrm>
            <a:off x="4427538" y="2349500"/>
            <a:ext cx="18002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Evaluate </a:t>
            </a:r>
            <a:endParaRPr lang="ar-JO" dirty="0"/>
          </a:p>
        </p:txBody>
      </p:sp>
      <p:sp>
        <p:nvSpPr>
          <p:cNvPr id="27" name="Right Arrow 26"/>
          <p:cNvSpPr/>
          <p:nvPr/>
        </p:nvSpPr>
        <p:spPr>
          <a:xfrm>
            <a:off x="3563938" y="7651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28" name="Oval 27"/>
          <p:cNvSpPr/>
          <p:nvPr/>
        </p:nvSpPr>
        <p:spPr>
          <a:xfrm>
            <a:off x="4572000" y="4762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</a:t>
            </a:r>
            <a:endParaRPr lang="ar-JO" dirty="0"/>
          </a:p>
        </p:txBody>
      </p:sp>
      <p:sp>
        <p:nvSpPr>
          <p:cNvPr id="29" name="Oval 28"/>
          <p:cNvSpPr/>
          <p:nvPr/>
        </p:nvSpPr>
        <p:spPr>
          <a:xfrm>
            <a:off x="4500563" y="37893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</a:t>
            </a:r>
            <a:endParaRPr lang="ar-JO" dirty="0"/>
          </a:p>
        </p:txBody>
      </p:sp>
      <p:sp>
        <p:nvSpPr>
          <p:cNvPr id="30" name="Down Arrow 29"/>
          <p:cNvSpPr/>
          <p:nvPr/>
        </p:nvSpPr>
        <p:spPr>
          <a:xfrm>
            <a:off x="1908175" y="4868863"/>
            <a:ext cx="4841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31" name="Oval 30"/>
          <p:cNvSpPr/>
          <p:nvPr/>
        </p:nvSpPr>
        <p:spPr>
          <a:xfrm>
            <a:off x="900113" y="5516563"/>
            <a:ext cx="24479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Good functional capacity</a:t>
            </a:r>
            <a:endParaRPr lang="ar-JO" dirty="0"/>
          </a:p>
        </p:txBody>
      </p:sp>
      <p:sp>
        <p:nvSpPr>
          <p:cNvPr id="32" name="Right Arrow 31"/>
          <p:cNvSpPr/>
          <p:nvPr/>
        </p:nvSpPr>
        <p:spPr>
          <a:xfrm>
            <a:off x="3419475" y="5732463"/>
            <a:ext cx="97948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33" name="Oval 32"/>
          <p:cNvSpPr/>
          <p:nvPr/>
        </p:nvSpPr>
        <p:spPr>
          <a:xfrm>
            <a:off x="4500563" y="55165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The decision now depends on presence of clinical risk factors</a:t>
            </a:r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2268538" y="1484313"/>
            <a:ext cx="4606925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Poor exercise tolerance</a:t>
            </a:r>
            <a:endParaRPr lang="ar-JO" sz="2400" dirty="0"/>
          </a:p>
        </p:txBody>
      </p:sp>
      <p:sp>
        <p:nvSpPr>
          <p:cNvPr id="5" name="Rectangle 4"/>
          <p:cNvSpPr/>
          <p:nvPr/>
        </p:nvSpPr>
        <p:spPr>
          <a:xfrm>
            <a:off x="1403350" y="4005263"/>
            <a:ext cx="19446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No clinical risks</a:t>
            </a:r>
            <a:endParaRPr lang="ar-JO" sz="2000" dirty="0"/>
          </a:p>
        </p:txBody>
      </p:sp>
      <p:sp>
        <p:nvSpPr>
          <p:cNvPr id="6" name="Rectangle 5"/>
          <p:cNvSpPr/>
          <p:nvPr/>
        </p:nvSpPr>
        <p:spPr>
          <a:xfrm>
            <a:off x="3924300" y="4005263"/>
            <a:ext cx="19431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 or 2</a:t>
            </a:r>
            <a:endParaRPr lang="ar-JO" dirty="0"/>
          </a:p>
        </p:txBody>
      </p:sp>
      <p:sp>
        <p:nvSpPr>
          <p:cNvPr id="7" name="Rectangle 6"/>
          <p:cNvSpPr/>
          <p:nvPr/>
        </p:nvSpPr>
        <p:spPr>
          <a:xfrm>
            <a:off x="6588125" y="4005263"/>
            <a:ext cx="201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 or more</a:t>
            </a:r>
            <a:endParaRPr lang="ar-JO" dirty="0"/>
          </a:p>
        </p:txBody>
      </p:sp>
      <p:sp>
        <p:nvSpPr>
          <p:cNvPr id="8" name="Down Arrow 7"/>
          <p:cNvSpPr/>
          <p:nvPr/>
        </p:nvSpPr>
        <p:spPr>
          <a:xfrm>
            <a:off x="7451725" y="5084763"/>
            <a:ext cx="48577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9" name="Down Arrow 8"/>
          <p:cNvSpPr/>
          <p:nvPr/>
        </p:nvSpPr>
        <p:spPr>
          <a:xfrm>
            <a:off x="4716463" y="5013325"/>
            <a:ext cx="484187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10" name="Down Arrow 9"/>
          <p:cNvSpPr/>
          <p:nvPr/>
        </p:nvSpPr>
        <p:spPr>
          <a:xfrm>
            <a:off x="2051050" y="5013325"/>
            <a:ext cx="485775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11" name="Rectangle 10"/>
          <p:cNvSpPr/>
          <p:nvPr/>
        </p:nvSpPr>
        <p:spPr>
          <a:xfrm>
            <a:off x="1908175" y="5589588"/>
            <a:ext cx="1008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</a:t>
            </a:r>
            <a:endParaRPr lang="ar-JO" dirty="0"/>
          </a:p>
        </p:txBody>
      </p:sp>
      <p:sp>
        <p:nvSpPr>
          <p:cNvPr id="12" name="Rectangle 11"/>
          <p:cNvSpPr/>
          <p:nvPr/>
        </p:nvSpPr>
        <p:spPr>
          <a:xfrm>
            <a:off x="4500563" y="5516563"/>
            <a:ext cx="10795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???</a:t>
            </a:r>
            <a:endParaRPr lang="ar-JO" sz="2400" dirty="0"/>
          </a:p>
        </p:txBody>
      </p:sp>
      <p:sp>
        <p:nvSpPr>
          <p:cNvPr id="13" name="Rectangle 12"/>
          <p:cNvSpPr/>
          <p:nvPr/>
        </p:nvSpPr>
        <p:spPr>
          <a:xfrm>
            <a:off x="7380288" y="5516563"/>
            <a:ext cx="10080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Evaluate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Active</a:t>
            </a:r>
            <a:r>
              <a:rPr lang="en-US" smtClean="0">
                <a:cs typeface="Times New Roman" pitchFamily="18" charset="0"/>
              </a:rPr>
              <a:t> cardiac conditions</a:t>
            </a:r>
            <a:endParaRPr lang="ar-JO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Unstable angina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Decompensated heart failure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Significant or new onset arrhythmia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Severe valvular disease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Myocardial infarction in the last one month</a:t>
            </a:r>
          </a:p>
          <a:p>
            <a:pPr algn="l" rtl="0" eaLnBrk="1" hangingPunct="1"/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Types of </a:t>
            </a:r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Non</a:t>
            </a:r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 Cardiac surgery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000" u="sng" smtClean="0">
                <a:solidFill>
                  <a:schemeClr val="accent2"/>
                </a:solidFill>
                <a:cs typeface="Arial" charset="0"/>
              </a:rPr>
              <a:t>Low</a:t>
            </a:r>
            <a:r>
              <a:rPr lang="en-US" sz="3000" u="sng" smtClean="0">
                <a:cs typeface="Arial" charset="0"/>
              </a:rPr>
              <a:t> risk surgery( &lt;1% </a:t>
            </a:r>
            <a:r>
              <a:rPr lang="en-US" sz="3000" smtClean="0">
                <a:cs typeface="Arial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Includes superficial , endoscopic , breast surgery</a:t>
            </a:r>
          </a:p>
          <a:p>
            <a:pPr algn="l" rtl="0" eaLnBrk="1" hangingPunct="1">
              <a:lnSpc>
                <a:spcPct val="90000"/>
              </a:lnSpc>
            </a:pPr>
            <a:endParaRPr lang="en-US" sz="3000" u="sng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000" u="sng" smtClean="0">
                <a:solidFill>
                  <a:schemeClr val="accent2"/>
                </a:solidFill>
                <a:cs typeface="Arial" charset="0"/>
              </a:rPr>
              <a:t>Intermediate</a:t>
            </a:r>
            <a:r>
              <a:rPr lang="en-US" sz="3000" u="sng" smtClean="0">
                <a:cs typeface="Arial" charset="0"/>
              </a:rPr>
              <a:t> risk surgery  (1-5 %)</a:t>
            </a:r>
            <a:endParaRPr lang="en-US" sz="30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Includes intraperitoneal , intrathoracic , Head&amp; neck, major ortho. surgery</a:t>
            </a:r>
          </a:p>
          <a:p>
            <a:pPr algn="l" rtl="0" eaLnBrk="1" hangingPunct="1">
              <a:lnSpc>
                <a:spcPct val="90000"/>
              </a:lnSpc>
            </a:pPr>
            <a:endParaRPr lang="en-US" sz="30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3000" u="sng" smtClean="0">
                <a:cs typeface="Arial" charset="0"/>
              </a:rPr>
              <a:t>High risk surgery (&gt; 5%)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Includes major vessles :Abdominal Aorta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                                          Carotids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000" u="sng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000" u="sng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0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0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ar-JO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Clinical Risk factors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DM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Renal impairment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CHF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CVA history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IHD history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Respiratory disease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000" smtClean="0">
                <a:solidFill>
                  <a:schemeClr val="accent2"/>
                </a:solidFill>
                <a:cs typeface="Arial" charset="0"/>
              </a:rPr>
              <a:t>Perioperative</a:t>
            </a:r>
            <a:r>
              <a:rPr lang="en-US" sz="3000" smtClean="0">
                <a:cs typeface="Arial" charset="0"/>
              </a:rPr>
              <a:t> complication includes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1-Pneumonia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2-Aspiration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3-Pulmonary Embolism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4-Atelectasis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5-Bronchspasm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6-COPD exacerbation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>
                <a:cs typeface="Arial" charset="0"/>
              </a:rPr>
              <a:t>7-Respiratory failure may need mechanical ventilation </a:t>
            </a:r>
            <a:endParaRPr lang="ar-JO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Cont…</a:t>
            </a:r>
            <a:endParaRPr lang="ar-JO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Medications (</a:t>
            </a:r>
            <a:r>
              <a:rPr lang="en-US" i="1" dirty="0" smtClean="0">
                <a:cs typeface="Arial" charset="0"/>
              </a:rPr>
              <a:t>e.g.</a:t>
            </a:r>
            <a:r>
              <a:rPr lang="en-US" dirty="0" smtClean="0">
                <a:cs typeface="Arial" charset="0"/>
              </a:rPr>
              <a:t> B-blockers, statins)</a:t>
            </a:r>
          </a:p>
          <a:p>
            <a:pPr algn="l" rtl="0" eaLnBrk="1" hangingPunct="1"/>
            <a:r>
              <a:rPr lang="en-US" dirty="0" smtClean="0">
                <a:cs typeface="Arial" charset="0"/>
              </a:rPr>
              <a:t>Allergy (</a:t>
            </a:r>
            <a:r>
              <a:rPr lang="en-US" i="1" dirty="0" smtClean="0">
                <a:cs typeface="Arial" charset="0"/>
              </a:rPr>
              <a:t>e.g. </a:t>
            </a:r>
            <a:r>
              <a:rPr lang="en-US" dirty="0" smtClean="0">
                <a:cs typeface="Arial" charset="0"/>
              </a:rPr>
              <a:t>penicillin) </a:t>
            </a:r>
          </a:p>
          <a:p>
            <a:pPr algn="l" rtl="0" eaLnBrk="1" hangingPunct="1"/>
            <a:endParaRPr lang="ar-JO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1550" y="2133600"/>
            <a:ext cx="2305050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 b="1" u="sng">
                <a:solidFill>
                  <a:srgbClr val="FFFFFF"/>
                </a:solidFill>
                <a:cs typeface="Arial" charset="0"/>
              </a:rPr>
              <a:t>GIT</a:t>
            </a:r>
          </a:p>
          <a:p>
            <a:pPr algn="ctr" rtl="1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GERD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PUD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Hiatus Hernia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Intestinal obstruction.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635375" y="2133600"/>
            <a:ext cx="2449513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/>
              <a:t>Renal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CRF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ARF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 dialysis</a:t>
            </a:r>
            <a:endParaRPr lang="ar-JO" dirty="0"/>
          </a:p>
        </p:txBody>
      </p:sp>
      <p:sp>
        <p:nvSpPr>
          <p:cNvPr id="6" name="Rectangle 5"/>
          <p:cNvSpPr/>
          <p:nvPr/>
        </p:nvSpPr>
        <p:spPr>
          <a:xfrm>
            <a:off x="6372225" y="2133600"/>
            <a:ext cx="2447925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Blood disorders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Antiplatelet 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Anticoagulation </a:t>
            </a:r>
            <a:endParaRPr lang="ar-JO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Respiratory disease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These postoperative risks increase with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Upper abdominal surgery// Thoracic surgery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Emergency surgery// duration of surgery</a:t>
            </a: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Preexisting diseases  COPD // OSA // Asthma //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Smoking 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Respiratory disease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To minimize respiratory complications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1- Address preexisting respiratory problems with assessment of   - type   - severity  - reversibility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2- Epidural analgesia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3- DVT prophylaxis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4- Reduce bacterial contamination during endotracheal insertion </a:t>
            </a:r>
          </a:p>
          <a:p>
            <a:pPr algn="l" rtl="0" eaLnBrk="1" hangingPunct="1">
              <a:buFont typeface="Arial" charset="0"/>
              <a:buNone/>
            </a:pP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Smoking 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charset="0"/>
              </a:rPr>
              <a:t>Studies showed that smoke cessation for at least 4 to 8 weeks was necessary to reduce post operative complications</a:t>
            </a:r>
          </a:p>
          <a:p>
            <a:pPr algn="l" rtl="0" eaLnBrk="1" hangingPunct="1"/>
            <a:endParaRPr lang="en-US" dirty="0" smtClean="0">
              <a:cs typeface="Arial" charset="0"/>
            </a:endParaRPr>
          </a:p>
          <a:p>
            <a:pPr algn="l" rtl="0" eaLnBrk="1" hangingPunct="1"/>
            <a:r>
              <a:rPr lang="en-US" dirty="0" smtClean="0">
                <a:cs typeface="Arial" charset="0"/>
              </a:rPr>
              <a:t>Airway of smokers showed increased reactivity under GA </a:t>
            </a:r>
          </a:p>
          <a:p>
            <a:pPr algn="l" rtl="0" eaLnBrk="1" hangingPunct="1"/>
            <a:r>
              <a:rPr lang="en-US" dirty="0" err="1" smtClean="0">
                <a:cs typeface="Arial" charset="0"/>
              </a:rPr>
              <a:t>Premedicate</a:t>
            </a:r>
            <a:r>
              <a:rPr lang="en-US" dirty="0" smtClean="0">
                <a:cs typeface="Arial" charset="0"/>
              </a:rPr>
              <a:t> with B2 agonist bronchodilator at the morning of surgery. </a:t>
            </a: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Identify ASA fasting guidelines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Identify patients at risk of peri-op. aspiration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Anti cholinergic premedication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Perioperative corticosteroid coverage 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DVT / PE prophylaxis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Antibiotics prophylaxis </a:t>
            </a:r>
            <a:endParaRPr lang="ar-JO" smtClean="0"/>
          </a:p>
          <a:p>
            <a:pPr algn="l" rtl="0" eaLnBrk="1" hangingPunct="1"/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cs typeface="Times New Roman" pitchFamily="18" charset="0"/>
              </a:rPr>
              <a:t>ASA </a:t>
            </a:r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Fasting</a:t>
            </a:r>
            <a:r>
              <a:rPr lang="en-US" smtClean="0">
                <a:cs typeface="Times New Roman" pitchFamily="18" charset="0"/>
              </a:rPr>
              <a:t> Guidelines</a:t>
            </a:r>
            <a:endParaRPr lang="ar-JO" smtClean="0"/>
          </a:p>
        </p:txBody>
      </p:sp>
      <p:graphicFrame>
        <p:nvGraphicFramePr>
          <p:cNvPr id="81953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128326"/>
              </p:ext>
            </p:extLst>
          </p:nvPr>
        </p:nvGraphicFramePr>
        <p:xfrm>
          <a:off x="395288" y="1268413"/>
          <a:ext cx="8229600" cy="4389439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743200"/>
                <a:gridCol w="27432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Water , Fruit juice without pulp, </a:t>
                      </a:r>
                      <a:endParaRPr kumimoji="0" lang="ar-J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hours</a:t>
                      </a:r>
                      <a:endParaRPr kumimoji="0" lang="ar-J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Clear fluid 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Milk 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hours</a:t>
                      </a:r>
                      <a:endParaRPr kumimoji="0" lang="ar-J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Human 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hours</a:t>
                      </a:r>
                      <a:endParaRPr kumimoji="0" lang="ar-JO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Infant formula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Fruits , juice with pulp,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Vegetables  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hours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Light Foods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Fatty meals , meats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hours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Heavy foods</a:t>
                      </a:r>
                      <a:endParaRPr kumimoji="0" lang="ar-JO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Perioperative Aspiration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sz="3600" dirty="0"/>
          </a:p>
        </p:txBody>
      </p:sp>
      <p:sp>
        <p:nvSpPr>
          <p:cNvPr id="4" name="Oval 3"/>
          <p:cNvSpPr/>
          <p:nvPr/>
        </p:nvSpPr>
        <p:spPr>
          <a:xfrm>
            <a:off x="1258888" y="2852738"/>
            <a:ext cx="2139950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H2 blockers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19700" y="2852738"/>
            <a:ext cx="2089150" cy="129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PPI</a:t>
            </a:r>
            <a:endParaRPr lang="ar-JO" dirty="0"/>
          </a:p>
        </p:txBody>
      </p:sp>
      <p:sp>
        <p:nvSpPr>
          <p:cNvPr id="6" name="Oval 5"/>
          <p:cNvSpPr/>
          <p:nvPr/>
        </p:nvSpPr>
        <p:spPr>
          <a:xfrm>
            <a:off x="1258888" y="4581525"/>
            <a:ext cx="2066925" cy="134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Prokinetic</a:t>
            </a:r>
            <a:r>
              <a:rPr lang="en-US" dirty="0"/>
              <a:t> agents</a:t>
            </a:r>
            <a:endParaRPr lang="ar-JO" dirty="0"/>
          </a:p>
        </p:txBody>
      </p:sp>
      <p:sp>
        <p:nvSpPr>
          <p:cNvPr id="7" name="Oval 6"/>
          <p:cNvSpPr/>
          <p:nvPr/>
        </p:nvSpPr>
        <p:spPr>
          <a:xfrm>
            <a:off x="5148263" y="4581525"/>
            <a:ext cx="2160587" cy="143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Antacids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Perioperative Aspiration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ASA members found that the literature is insufficient to support the effect of any of the drug classes on reduction of incidence of emesis &amp; pulmonary aspiration .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 Guidelines don’t recommend  routine use of them and limit their use for patients at risk . </a:t>
            </a: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  </a:t>
            </a: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Perioperative Aspiration </a:t>
            </a:r>
            <a:endParaRPr lang="ar-JO" smtClean="0"/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solidFill>
                  <a:schemeClr val="accent2"/>
                </a:solidFill>
                <a:cs typeface="Arial" charset="0"/>
              </a:rPr>
              <a:t>Risk factors:</a:t>
            </a:r>
          </a:p>
          <a:p>
            <a:pPr algn="l" rtl="0" eaLnBrk="1" hangingPunct="1"/>
            <a:endParaRPr lang="en-US" smtClean="0">
              <a:solidFill>
                <a:schemeClr val="accent2"/>
              </a:solidFill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Anesthesia Factors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Patient Related 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r>
              <a:rPr lang="en-US" sz="2800" smtClean="0">
                <a:cs typeface="Arial" charset="0"/>
              </a:rPr>
              <a:t>Surgery Related</a:t>
            </a: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/>
            <a:endParaRPr lang="en-US" sz="28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sz="2800" smtClean="0"/>
          </a:p>
        </p:txBody>
      </p:sp>
      <p:sp>
        <p:nvSpPr>
          <p:cNvPr id="4" name="Rounded Rectangle 3"/>
          <p:cNvSpPr/>
          <p:nvPr/>
        </p:nvSpPr>
        <p:spPr>
          <a:xfrm>
            <a:off x="3924300" y="2636838"/>
            <a:ext cx="44640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Light anesthesia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Opioid</a:t>
            </a:r>
            <a:r>
              <a:rPr lang="en-US" dirty="0"/>
              <a:t> use</a:t>
            </a:r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3924300" y="4221163"/>
            <a:ext cx="4392613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Obesity , GERD, Hiatus Hernia, Pregnancy  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,  Gastro paresis  , difficult airway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4300" y="5445125"/>
            <a:ext cx="4319588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Emergency surgery , Intestinal obstruction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H2 Blockers</a:t>
            </a:r>
            <a:endParaRPr lang="ar-JO" sz="2400" b="1" smtClean="0">
              <a:solidFill>
                <a:schemeClr val="accent2"/>
              </a:solidFill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997450"/>
          </a:xfrm>
        </p:spPr>
        <p:txBody>
          <a:bodyPr/>
          <a:lstStyle/>
          <a:p>
            <a:pPr algn="l" rtl="0" eaLnBrk="1" hangingPunct="1"/>
            <a:r>
              <a:rPr lang="en-US" sz="1800" smtClean="0">
                <a:cs typeface="Arial" charset="0"/>
              </a:rPr>
              <a:t>Classes include Cimitidine, Ranitidine (Zantac), Famotidine.</a:t>
            </a:r>
          </a:p>
          <a:p>
            <a:pPr algn="l" rtl="0" eaLnBrk="1" hangingPunct="1"/>
            <a:r>
              <a:rPr lang="en-US" sz="1800" smtClean="0">
                <a:cs typeface="Arial" charset="0"/>
              </a:rPr>
              <a:t>They block histamine receptor ability to induce acid secretion by proton pump.</a:t>
            </a:r>
          </a:p>
          <a:p>
            <a:pPr algn="l" rtl="0" eaLnBrk="1" hangingPunct="1"/>
            <a:r>
              <a:rPr lang="en-US" sz="1800" smtClean="0">
                <a:cs typeface="Arial" charset="0"/>
              </a:rPr>
              <a:t>They reduce gastric fluid  volume and acidity </a:t>
            </a:r>
          </a:p>
          <a:p>
            <a:pPr algn="l" rtl="0" eaLnBrk="1" hangingPunct="1"/>
            <a:endParaRPr lang="en-US" sz="18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z="1800" b="1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400" b="1" smtClean="0">
                <a:solidFill>
                  <a:schemeClr val="accent2"/>
                </a:solidFill>
                <a:cs typeface="Arial" charset="0"/>
              </a:rPr>
              <a:t>Antacids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1800" smtClean="0">
                <a:cs typeface="Arial" charset="0"/>
              </a:rPr>
              <a:t>Given ½ an hour before induction </a:t>
            </a:r>
          </a:p>
          <a:p>
            <a:pPr algn="l" rtl="0" eaLnBrk="1" hangingPunct="1"/>
            <a:r>
              <a:rPr lang="en-US" sz="1800" smtClean="0">
                <a:cs typeface="Arial" charset="0"/>
              </a:rPr>
              <a:t>Reduce gastric acidity only </a:t>
            </a:r>
          </a:p>
          <a:p>
            <a:pPr algn="l" rtl="0" eaLnBrk="1" hangingPunct="1"/>
            <a:endParaRPr lang="en-US" sz="18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</a:t>
            </a:r>
            <a:r>
              <a:rPr lang="en-US" sz="2400" b="1" smtClean="0">
                <a:solidFill>
                  <a:schemeClr val="accent2"/>
                </a:solidFill>
                <a:cs typeface="Arial" charset="0"/>
              </a:rPr>
              <a:t>PPI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-Omeprazole, the first drug in this class,  lansoprazole , esomeprazole .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-Binds to H+ / K+ pump on parietal cell.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-Given 40 mg IV 30 min before surgery .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-Reduce both volume and acidity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         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</a:t>
            </a:r>
            <a:r>
              <a:rPr lang="en-US" sz="2400" b="1" smtClean="0">
                <a:solidFill>
                  <a:schemeClr val="accent2"/>
                </a:solidFill>
                <a:cs typeface="Arial" charset="0"/>
              </a:rPr>
              <a:t>Metoclopromide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-Act on dopamine receptors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-Increase gastric motility  &amp; LES tone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-Reduce gastric fluid volume only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cs typeface="Arial" charset="0"/>
              </a:rPr>
              <a:t>   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pic>
        <p:nvPicPr>
          <p:cNvPr id="74754" name="Picture 2" descr="C:\Users\arcc\Desktop\hcl-14360A8B6D07DF529F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57338"/>
            <a:ext cx="7559675" cy="5102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Physical Examination</a:t>
            </a:r>
            <a:endParaRPr lang="ar-JO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24425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Arial" charset="0"/>
              </a:rPr>
              <a:t>Vital signs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General appearance</a:t>
            </a:r>
          </a:p>
          <a:p>
            <a:pPr algn="l" rtl="0" eaLnBrk="1" hangingPunct="1"/>
            <a:r>
              <a:rPr lang="en-US" smtClean="0">
                <a:cs typeface="Arial" charset="0"/>
              </a:rPr>
              <a:t>Cardiac exam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 </a:t>
            </a:r>
          </a:p>
          <a:p>
            <a:pPr algn="l" rtl="0" eaLnBrk="1" hangingPunct="1">
              <a:buFont typeface="Arial" charset="0"/>
              <a:buNone/>
            </a:pPr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Respiratory exam 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r>
              <a:rPr lang="en-US" smtClean="0">
                <a:cs typeface="Arial" charset="0"/>
              </a:rPr>
              <a:t>Neuro exam </a:t>
            </a: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en-US" smtClean="0">
              <a:cs typeface="Arial" charset="0"/>
            </a:endParaRPr>
          </a:p>
          <a:p>
            <a:pPr algn="l" rtl="0" eaLnBrk="1" hangingPunct="1"/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3313113" y="3068638"/>
            <a:ext cx="5830887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Check rate and rhythm 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Auscultate heart sounds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6600" y="4437063"/>
            <a:ext cx="5867400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Look for signs of resp. distress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Respiratory rate</a:t>
            </a:r>
          </a:p>
          <a:p>
            <a:pPr algn="ctr" rtl="1">
              <a:defRPr/>
            </a:pPr>
            <a:r>
              <a:rPr lang="en-US">
                <a:solidFill>
                  <a:srgbClr val="FFFFFF"/>
                </a:solidFill>
                <a:cs typeface="Arial" charset="0"/>
              </a:rPr>
              <a:t>Auscultate lung sounds </a:t>
            </a:r>
            <a:endParaRPr lang="ar-JO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5805488"/>
            <a:ext cx="5867400" cy="981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Mental status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Gross motor/ gross sensory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Anticholinergic</a:t>
            </a:r>
            <a:r>
              <a:rPr lang="en-US" smtClean="0">
                <a:cs typeface="Times New Roman" pitchFamily="18" charset="0"/>
              </a:rPr>
              <a:t> Premedication</a:t>
            </a:r>
            <a:endParaRPr lang="ar-JO" smtClean="0"/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(1) </a:t>
            </a:r>
            <a:r>
              <a:rPr lang="en-US" smtClean="0">
                <a:solidFill>
                  <a:schemeClr val="accent1"/>
                </a:solidFill>
                <a:cs typeface="Arial" charset="0"/>
              </a:rPr>
              <a:t>Antisialagogue </a:t>
            </a:r>
            <a:r>
              <a:rPr lang="en-US" smtClean="0">
                <a:cs typeface="Arial" charset="0"/>
              </a:rPr>
              <a:t>effects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Was routinely used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Now indicated in awake fiberoptic intubation , intra oral surgeries. Bronchoscope (better visualization+ ???? )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mtClean="0">
                <a:cs typeface="Arial" charset="0"/>
              </a:rPr>
              <a:t>(2) </a:t>
            </a:r>
            <a:r>
              <a:rPr lang="en-US" smtClean="0">
                <a:solidFill>
                  <a:schemeClr val="accent1"/>
                </a:solidFill>
                <a:cs typeface="Arial" charset="0"/>
              </a:rPr>
              <a:t>Vagolytic</a:t>
            </a:r>
            <a:r>
              <a:rPr lang="en-US" smtClean="0">
                <a:cs typeface="Arial" charset="0"/>
              </a:rPr>
              <a:t> effect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It blocks Ach effect on SA node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Used to prevent reflex bradycadia in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Traction of viscera or extraocular muscles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 Carotid sinus stimulation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          Repetitive doses of succinylcholine </a:t>
            </a:r>
          </a:p>
          <a:p>
            <a:pPr algn="l" rtl="0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en-US" sz="240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endParaRPr lang="ar-JO" sz="2400" smtClean="0"/>
          </a:p>
        </p:txBody>
      </p:sp>
      <p:sp>
        <p:nvSpPr>
          <p:cNvPr id="4" name="5-Point Star 3"/>
          <p:cNvSpPr/>
          <p:nvPr/>
        </p:nvSpPr>
        <p:spPr>
          <a:xfrm>
            <a:off x="827088" y="4941888"/>
            <a:ext cx="288925" cy="2873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5" name="5-Point Star 4"/>
          <p:cNvSpPr/>
          <p:nvPr/>
        </p:nvSpPr>
        <p:spPr>
          <a:xfrm>
            <a:off x="827088" y="5373688"/>
            <a:ext cx="288925" cy="3587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6" name="5-Point Star 5"/>
          <p:cNvSpPr/>
          <p:nvPr/>
        </p:nvSpPr>
        <p:spPr>
          <a:xfrm>
            <a:off x="827088" y="5876925"/>
            <a:ext cx="288925" cy="3603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Cont….</a:t>
            </a:r>
            <a:endParaRPr lang="ar-JO" smtClean="0"/>
          </a:p>
        </p:txBody>
      </p:sp>
      <p:graphicFrame>
        <p:nvGraphicFramePr>
          <p:cNvPr id="76831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3952"/>
        </p:xfrm>
        <a:graphic>
          <a:graphicData uri="http://schemas.openxmlformats.org/drawingml/2006/table">
            <a:tbl>
              <a:tblPr rtl="1"/>
              <a:tblGrid>
                <a:gridCol w="2057400"/>
                <a:gridCol w="2057400"/>
                <a:gridCol w="2057400"/>
                <a:gridCol w="20574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Scopolamine 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Glycopyrrolate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Atropine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+++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Antisialagouge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+++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Increased HR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+++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Sedation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6013" y="4149725"/>
            <a:ext cx="7488237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Gastric acid secretion &amp; </a:t>
            </a:r>
            <a:r>
              <a:rPr lang="en-US" sz="3200" dirty="0" err="1"/>
              <a:t>Anticholinergic</a:t>
            </a:r>
            <a:r>
              <a:rPr lang="en-US" sz="3200" dirty="0"/>
              <a:t> </a:t>
            </a:r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Perioperative </a:t>
            </a:r>
            <a:r>
              <a:rPr lang="en-US" smtClean="0">
                <a:solidFill>
                  <a:schemeClr val="accent1"/>
                </a:solidFill>
                <a:cs typeface="Times New Roman" pitchFamily="18" charset="0"/>
              </a:rPr>
              <a:t>Steroids</a:t>
            </a:r>
            <a:endParaRPr lang="ar-JO" smtClean="0">
              <a:solidFill>
                <a:schemeClr val="accent1"/>
              </a:solidFill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400" smtClean="0">
                <a:cs typeface="Arial" charset="0"/>
              </a:rPr>
              <a:t>Any patient taking corticosteroids for long period needs preoperative steroid supplement to cover stress of anesthesia &amp; surgery. Esp, with higher doses &amp; longer  duration . </a:t>
            </a:r>
          </a:p>
          <a:p>
            <a:pPr algn="l" rtl="0" eaLnBrk="1" hangingPunct="1"/>
            <a:endParaRPr lang="en-US" sz="2400" smtClean="0">
              <a:cs typeface="Arial" charset="0"/>
            </a:endParaRPr>
          </a:p>
          <a:p>
            <a:pPr algn="l" rtl="0" eaLnBrk="1" hangingPunct="1"/>
            <a:endParaRPr lang="en-US" sz="2400" smtClean="0">
              <a:cs typeface="Arial" charset="0"/>
            </a:endParaRPr>
          </a:p>
          <a:p>
            <a:pPr algn="l" rtl="0" eaLnBrk="1" hangingPunct="1"/>
            <a:r>
              <a:rPr lang="en-US" sz="2400" smtClean="0">
                <a:cs typeface="Arial" charset="0"/>
              </a:rPr>
              <a:t>Any patient on steroid ttt for at least one month needs coverage  </a:t>
            </a:r>
            <a:r>
              <a:rPr lang="en-US" b="1" smtClean="0">
                <a:cs typeface="Arial" charset="0"/>
              </a:rPr>
              <a:t>WHY ???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400" smtClean="0">
                <a:cs typeface="Arial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71550" y="4941888"/>
            <a:ext cx="7848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Because it is impossible to identify the </a:t>
            </a:r>
            <a:r>
              <a:rPr lang="en-US" sz="2800" b="1" u="sng" dirty="0"/>
              <a:t>specific</a:t>
            </a:r>
            <a:r>
              <a:rPr lang="en-US" sz="2400" dirty="0"/>
              <a:t> duration or the </a:t>
            </a:r>
            <a:r>
              <a:rPr lang="en-US" sz="2800" b="1" u="sng" dirty="0"/>
              <a:t>specific</a:t>
            </a:r>
            <a:r>
              <a:rPr lang="en-US" sz="2400" dirty="0"/>
              <a:t> dose at which  </a:t>
            </a:r>
            <a:r>
              <a:rPr lang="en-US" sz="2400" dirty="0" err="1"/>
              <a:t>Adrenocortical</a:t>
            </a:r>
            <a:r>
              <a:rPr lang="en-US" sz="2400" dirty="0"/>
              <a:t> suppression  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Perioperative </a:t>
            </a:r>
            <a:r>
              <a:rPr lang="en-US" smtClean="0">
                <a:solidFill>
                  <a:schemeClr val="hlink"/>
                </a:solidFill>
                <a:cs typeface="Times New Roman" pitchFamily="18" charset="0"/>
              </a:rPr>
              <a:t>steroids</a:t>
            </a:r>
            <a:endParaRPr lang="ar-JO" smtClean="0">
              <a:solidFill>
                <a:schemeClr val="hlink"/>
              </a:solidFill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700" smtClean="0">
                <a:cs typeface="Arial" charset="0"/>
              </a:rPr>
              <a:t>Coverage depends on type of the surgery :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AutoNum type="arabicParenBoth"/>
            </a:pPr>
            <a:r>
              <a:rPr lang="en-US" sz="2200" b="1" i="1" u="sng" smtClean="0">
                <a:solidFill>
                  <a:schemeClr val="hlink"/>
                </a:solidFill>
                <a:cs typeface="Arial" charset="0"/>
              </a:rPr>
              <a:t>Minor</a:t>
            </a:r>
            <a:r>
              <a:rPr lang="en-US" sz="2200" b="1" i="1" u="sng" smtClean="0">
                <a:cs typeface="Arial" charset="0"/>
              </a:rPr>
              <a:t> surgery :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On the morning of the dose 1.5 times his oral dose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No need for IV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2200" b="1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b="1" smtClean="0">
                <a:cs typeface="Arial" charset="0"/>
              </a:rPr>
              <a:t>(2) </a:t>
            </a:r>
            <a:r>
              <a:rPr lang="en-US" sz="2200" b="1" i="1" u="sng" smtClean="0">
                <a:solidFill>
                  <a:schemeClr val="hlink"/>
                </a:solidFill>
                <a:cs typeface="Arial" charset="0"/>
              </a:rPr>
              <a:t>Intermediate</a:t>
            </a:r>
            <a:r>
              <a:rPr lang="en-US" sz="2200" b="1" i="1" u="sng" smtClean="0">
                <a:cs typeface="Arial" charset="0"/>
              </a:rPr>
              <a:t> surgery </a:t>
            </a:r>
            <a:r>
              <a:rPr lang="en-US" sz="2200" b="1" smtClean="0">
                <a:cs typeface="Arial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On the morning of the dose 2 times his oral dose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Give hydrocortisone (25mg/ 75mg/ 50 mg)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2000" b="1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cs typeface="Arial" charset="0"/>
              </a:rPr>
              <a:t>(3)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400" b="1" i="1" u="sng" smtClean="0">
                <a:solidFill>
                  <a:schemeClr val="hlink"/>
                </a:solidFill>
                <a:cs typeface="Arial" charset="0"/>
              </a:rPr>
              <a:t>Major</a:t>
            </a:r>
            <a:r>
              <a:rPr lang="en-US" sz="2400" b="1" i="1" u="sng" smtClean="0">
                <a:cs typeface="Arial" charset="0"/>
              </a:rPr>
              <a:t> surgery</a:t>
            </a:r>
            <a:r>
              <a:rPr lang="en-US" sz="2000" b="1" i="1" u="sng" smtClean="0">
                <a:cs typeface="Arial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On the morning of the dose 2 times his oral dose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Give hydrocortisone (50mg/ 100mg/  then 100 mg Q 8 hours for 1 day)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cs typeface="Arial" charset="0"/>
              </a:rPr>
              <a:t> 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ar-JO" sz="2700" smtClean="0"/>
          </a:p>
          <a:p>
            <a:pPr algn="l" rtl="0" eaLnBrk="1" hangingPunct="1">
              <a:lnSpc>
                <a:spcPct val="80000"/>
              </a:lnSpc>
            </a:pPr>
            <a:endParaRPr lang="ar-JO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DVT / PE Prophylaxis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4" name="Oval 3"/>
          <p:cNvSpPr/>
          <p:nvPr/>
        </p:nvSpPr>
        <p:spPr>
          <a:xfrm>
            <a:off x="971550" y="1628775"/>
            <a:ext cx="3600450" cy="1800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Stasis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CHF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Immobility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Varicose veins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Preganancy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042988" y="4221163"/>
            <a:ext cx="3457575" cy="201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Endothelial injury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Long bone #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Pelvic &amp; </a:t>
            </a:r>
            <a:r>
              <a:rPr lang="en-US" dirty="0" err="1"/>
              <a:t>ortho</a:t>
            </a:r>
            <a:r>
              <a:rPr lang="en-US" dirty="0"/>
              <a:t> surgery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Major surgeries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Sepsis</a:t>
            </a:r>
            <a:endParaRPr lang="ar-JO" dirty="0"/>
          </a:p>
        </p:txBody>
      </p:sp>
      <p:sp>
        <p:nvSpPr>
          <p:cNvPr id="6" name="Oval 5"/>
          <p:cNvSpPr/>
          <p:nvPr/>
        </p:nvSpPr>
        <p:spPr>
          <a:xfrm>
            <a:off x="5364163" y="2205038"/>
            <a:ext cx="2879725" cy="3744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Hypercoagulable</a:t>
            </a:r>
            <a:r>
              <a:rPr lang="en-US" dirty="0"/>
              <a:t> states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Protein C,S  def.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Factor V </a:t>
            </a:r>
            <a:r>
              <a:rPr lang="en-US" dirty="0" err="1"/>
              <a:t>leiden</a:t>
            </a: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OCP use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Malignancy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DVT /PE Prophylaxis</a:t>
            </a:r>
            <a:endParaRPr lang="ar-JO" smtClean="0">
              <a:solidFill>
                <a:schemeClr val="accent2"/>
              </a:solidFill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accent1"/>
                </a:solidFill>
                <a:cs typeface="Arial" charset="0"/>
              </a:rPr>
              <a:t>Unfractionated heparin  (UH)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cs typeface="Arial" charset="0"/>
              </a:rPr>
              <a:t>UH given 5000 IU SC  should be given within two hours of operation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cs typeface="Arial" charset="0"/>
              </a:rPr>
              <a:t> And then every 8 hours is probably more effective at preventing VTE with similar risk of major bleeding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accent1"/>
                </a:solidFill>
                <a:cs typeface="Arial" charset="0"/>
              </a:rPr>
              <a:t>Low molecular weight heparin</a:t>
            </a:r>
            <a:r>
              <a:rPr lang="en-US" sz="2800" smtClean="0">
                <a:solidFill>
                  <a:schemeClr val="accent1"/>
                </a:solidFill>
                <a:cs typeface="Arial" charset="0"/>
              </a:rPr>
              <a:t> (LMWH)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cs typeface="Arial" charset="0"/>
              </a:rPr>
              <a:t>  Start dosing the night before surgery with no other preoperative dosing to decrease the risk of operative bleeding </a:t>
            </a:r>
          </a:p>
          <a:p>
            <a:pPr algn="l" rtl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cs typeface="Arial" charset="0"/>
              </a:rPr>
              <a:t> Dose depends on weight 1mg/kg once daily . </a:t>
            </a:r>
            <a:endParaRPr lang="ar-JO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cs typeface="Times New Roman" pitchFamily="18" charset="0"/>
              </a:rPr>
              <a:t>Antibiotics Prophylaxis</a:t>
            </a:r>
            <a:endParaRPr lang="ar-JO" smtClean="0">
              <a:solidFill>
                <a:schemeClr val="accent1"/>
              </a:solidFill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0688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1900" smtClean="0">
                <a:cs typeface="Arial" charset="0"/>
              </a:rPr>
              <a:t>Antibiotics should be given in coordination with the surgeon in             -                 contaminated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       clean contaminated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    Other indications 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sz="1900" smtClean="0">
                <a:cs typeface="Arial" charset="0"/>
              </a:rPr>
              <a:t>Prevention of infective endocarditis 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sz="1900" smtClean="0">
                <a:cs typeface="Arial" charset="0"/>
              </a:rPr>
              <a:t>Prevention of infection in immunocompromised pt.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Best time for administration is within 60 minutes before the surgery.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Two exceptions for this rule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(1)Vanco                        before 2 hours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(2) Tourniquet                   prior to inflation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Re-dosing concept in long surgeries  ( Cefazolin  given every 4 hours)</a:t>
            </a: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cs typeface="Arial" charset="0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cs typeface="Arial" charset="0"/>
              </a:rPr>
              <a:t>                  </a:t>
            </a:r>
            <a:endParaRPr lang="ar-JO" sz="1900" smtClean="0"/>
          </a:p>
        </p:txBody>
      </p:sp>
      <p:sp>
        <p:nvSpPr>
          <p:cNvPr id="4" name="Right Arrow 3"/>
          <p:cNvSpPr/>
          <p:nvPr/>
        </p:nvSpPr>
        <p:spPr>
          <a:xfrm>
            <a:off x="1763713" y="4797425"/>
            <a:ext cx="50482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  <p:sp>
        <p:nvSpPr>
          <p:cNvPr id="5" name="Right Arrow 4"/>
          <p:cNvSpPr/>
          <p:nvPr/>
        </p:nvSpPr>
        <p:spPr>
          <a:xfrm>
            <a:off x="2195513" y="5084763"/>
            <a:ext cx="57626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8800" smtClean="0">
                <a:cs typeface="Arial" charset="0"/>
              </a:rPr>
              <a:t>The End</a:t>
            </a:r>
          </a:p>
          <a:p>
            <a:pPr algn="ctr" eaLnBrk="1" hangingPunct="1">
              <a:buFont typeface="Arial" charset="0"/>
              <a:buNone/>
            </a:pPr>
            <a:endParaRPr lang="ar-JO" sz="7200" smtClean="0"/>
          </a:p>
        </p:txBody>
      </p:sp>
      <p:pic>
        <p:nvPicPr>
          <p:cNvPr id="82947" name="Picture 4" descr="ANd9GcS89pnc6dLZkU38Vs1_GQcq-hokOJ2HctkJAdqn6mWXiHADL3V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cs typeface="Times New Roman" pitchFamily="18" charset="0"/>
              </a:rPr>
              <a:t>Airway Examination</a:t>
            </a:r>
            <a:r>
              <a:rPr lang="en-US" smtClean="0">
                <a:cs typeface="Times New Roman" pitchFamily="18" charset="0"/>
              </a:rPr>
              <a:t> </a:t>
            </a:r>
            <a:endParaRPr lang="ar-JO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endParaRPr lang="en-US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dirty="0" smtClean="0">
                <a:cs typeface="Arial" charset="0"/>
              </a:rPr>
              <a:t>(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1)</a:t>
            </a:r>
            <a:r>
              <a:rPr lang="en-US" dirty="0" err="1" smtClean="0">
                <a:solidFill>
                  <a:schemeClr val="accent1"/>
                </a:solidFill>
                <a:cs typeface="Arial" charset="0"/>
              </a:rPr>
              <a:t>Mallampatti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 classification</a:t>
            </a:r>
          </a:p>
          <a:p>
            <a:pPr algn="l" rtl="0" eaLnBrk="1" hangingPunct="1"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It categorizes the ratio of tongue size to the </a:t>
            </a:r>
            <a:r>
              <a:rPr lang="en-US" sz="2800" dirty="0" err="1" smtClean="0">
                <a:cs typeface="Arial" charset="0"/>
              </a:rPr>
              <a:t>oropahrynx</a:t>
            </a:r>
            <a:endParaRPr lang="en-US" sz="2800" dirty="0" smtClean="0">
              <a:cs typeface="Arial" charset="0"/>
            </a:endParaRPr>
          </a:p>
          <a:p>
            <a:pPr algn="l" rtl="0" eaLnBrk="1" hangingPunct="1"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Has low positive predictive value</a:t>
            </a:r>
          </a:p>
          <a:p>
            <a:pPr algn="l" rtl="0" eaLnBrk="1" hangingPunct="1">
              <a:buFont typeface="Arial" charset="0"/>
              <a:buNone/>
            </a:pP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Mallampatti Classification</a:t>
            </a:r>
            <a:endParaRPr lang="ar-JO" smtClean="0"/>
          </a:p>
        </p:txBody>
      </p:sp>
      <p:graphicFrame>
        <p:nvGraphicFramePr>
          <p:cNvPr id="21527" name="Group 2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3951"/>
        </p:xfrm>
        <a:graphic>
          <a:graphicData uri="http://schemas.openxmlformats.org/drawingml/2006/table">
            <a:tbl>
              <a:tblPr rtl="1"/>
              <a:tblGrid>
                <a:gridCol w="5884862"/>
                <a:gridCol w="2344738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Structures identified when pt seated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class</a:t>
                      </a:r>
                      <a:endParaRPr kumimoji="0" 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Tonsilar pillars, uvula , soft &amp; hard palate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Uvula ,soft &amp; hard palate 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Base of uvula ,soft &amp; hard palate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Only hard palate is can be seen 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pic>
        <p:nvPicPr>
          <p:cNvPr id="22530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836613"/>
            <a:ext cx="5256212" cy="56880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3023</TotalTime>
  <Words>2738</Words>
  <Application>Microsoft Office PowerPoint</Application>
  <PresentationFormat>عرض على الشاشة (3:4)‏</PresentationFormat>
  <Paragraphs>661</Paragraphs>
  <Slides>67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67</vt:i4>
      </vt:variant>
    </vt:vector>
  </HeadingPairs>
  <TitlesOfParts>
    <vt:vector size="68" baseType="lpstr">
      <vt:lpstr>Office Theme</vt:lpstr>
      <vt:lpstr>Preoperative Assessment&amp; Evaluation&amp; Pre-medications</vt:lpstr>
      <vt:lpstr>Objectives </vt:lpstr>
      <vt:lpstr>Objectives </vt:lpstr>
      <vt:lpstr>History (Know your patient)</vt:lpstr>
      <vt:lpstr>Cont…</vt:lpstr>
      <vt:lpstr>Physical Examination</vt:lpstr>
      <vt:lpstr>Airway Examination </vt:lpstr>
      <vt:lpstr>Mallampatti Classification</vt:lpstr>
      <vt:lpstr>عرض تقديمي في PowerPoint</vt:lpstr>
      <vt:lpstr>Airway exam </vt:lpstr>
      <vt:lpstr>Airway exam</vt:lpstr>
      <vt:lpstr>عرض تقديمي في PowerPoint</vt:lpstr>
      <vt:lpstr>  Method of Assessment (L.E.M.O.N )</vt:lpstr>
      <vt:lpstr>Lab Investigations</vt:lpstr>
      <vt:lpstr>Lab Investigations</vt:lpstr>
      <vt:lpstr>Cont…</vt:lpstr>
      <vt:lpstr>Pulmonary Function test</vt:lpstr>
      <vt:lpstr>Pulmonary Function test</vt:lpstr>
      <vt:lpstr>Major surgery </vt:lpstr>
      <vt:lpstr>ASA classification of physical status</vt:lpstr>
      <vt:lpstr> Preoperative preparation in adults</vt:lpstr>
      <vt:lpstr>Benzodiazepine</vt:lpstr>
      <vt:lpstr>Midazolam </vt:lpstr>
      <vt:lpstr>Preoperative preparation of pediatrics</vt:lpstr>
      <vt:lpstr>Preoperative preparation of pediatrics</vt:lpstr>
      <vt:lpstr>Preoperative preparation of pediatrics</vt:lpstr>
      <vt:lpstr>Preoperative preparation of pediatrics</vt:lpstr>
      <vt:lpstr>عرض تقديمي في PowerPoint</vt:lpstr>
      <vt:lpstr>Hypertension </vt:lpstr>
      <vt:lpstr>Hypertension </vt:lpstr>
      <vt:lpstr>Delay or Don’t delay </vt:lpstr>
      <vt:lpstr>Diabetes</vt:lpstr>
      <vt:lpstr> </vt:lpstr>
      <vt:lpstr>Diabetes Evaluation</vt:lpstr>
      <vt:lpstr>When to delay????</vt:lpstr>
      <vt:lpstr>Goals of delay</vt:lpstr>
      <vt:lpstr>Diabetes Perioperative Recommendations</vt:lpstr>
      <vt:lpstr>Cont….</vt:lpstr>
      <vt:lpstr>Thyroid disease </vt:lpstr>
      <vt:lpstr> Thyroid disease</vt:lpstr>
      <vt:lpstr>Thyroid storm</vt:lpstr>
      <vt:lpstr>How to differentiate ???</vt:lpstr>
      <vt:lpstr>عرض تقديمي في PowerPoint</vt:lpstr>
      <vt:lpstr>عرض تقديمي في PowerPoint</vt:lpstr>
      <vt:lpstr>عرض تقديمي في PowerPoint</vt:lpstr>
      <vt:lpstr>Active cardiac conditions</vt:lpstr>
      <vt:lpstr>Types of Non Cardiac surgery</vt:lpstr>
      <vt:lpstr>Clinical Risk factors</vt:lpstr>
      <vt:lpstr>Respiratory disease</vt:lpstr>
      <vt:lpstr>Respiratory disease</vt:lpstr>
      <vt:lpstr>Respiratory disease</vt:lpstr>
      <vt:lpstr>Smoking </vt:lpstr>
      <vt:lpstr>عرض تقديمي في PowerPoint</vt:lpstr>
      <vt:lpstr>ASA Fasting Guidelines</vt:lpstr>
      <vt:lpstr>Perioperative Aspiration </vt:lpstr>
      <vt:lpstr>Perioperative Aspiration </vt:lpstr>
      <vt:lpstr>Perioperative Aspiration </vt:lpstr>
      <vt:lpstr>H2 Blockers</vt:lpstr>
      <vt:lpstr>عرض تقديمي في PowerPoint</vt:lpstr>
      <vt:lpstr>Anticholinergic Premedication</vt:lpstr>
      <vt:lpstr>Cont….</vt:lpstr>
      <vt:lpstr>Perioperative Steroids</vt:lpstr>
      <vt:lpstr>Perioperative steroids</vt:lpstr>
      <vt:lpstr>DVT / PE Prophylaxis</vt:lpstr>
      <vt:lpstr>DVT /PE Prophylaxis</vt:lpstr>
      <vt:lpstr>Antibiotics Prophylaxis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arcc</dc:creator>
  <cp:lastModifiedBy>LENOVO</cp:lastModifiedBy>
  <cp:revision>215</cp:revision>
  <dcterms:created xsi:type="dcterms:W3CDTF">2015-08-19T16:29:04Z</dcterms:created>
  <dcterms:modified xsi:type="dcterms:W3CDTF">2016-09-25T07:11:09Z</dcterms:modified>
</cp:coreProperties>
</file>