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69263"/>
            <a:ext cx="8430768" cy="587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421623" y="1949957"/>
            <a:ext cx="708659" cy="0"/>
          </a:xfrm>
          <a:custGeom>
            <a:avLst/>
            <a:gdLst/>
            <a:ahLst/>
            <a:cxnLst/>
            <a:rect l="l" t="t" r="r" b="b"/>
            <a:pathLst>
              <a:path w="708659" h="0">
                <a:moveTo>
                  <a:pt x="0" y="0"/>
                </a:moveTo>
                <a:lnTo>
                  <a:pt x="708659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406" y="493395"/>
            <a:ext cx="7769186" cy="6649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716659"/>
            <a:ext cx="8072119" cy="42354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Iliolumbar_artery" TargetMode="External"/><Relationship Id="rId3" Type="http://schemas.openxmlformats.org/officeDocument/2006/relationships/hyperlink" Target="http://en.wikipedia.org/wiki/Lateral_sacral_arteries" TargetMode="External"/><Relationship Id="rId4" Type="http://schemas.openxmlformats.org/officeDocument/2006/relationships/hyperlink" Target="http://en.wikipedia.org/wiki/Superior_gluteal_artery" TargetMode="External"/><Relationship Id="rId5" Type="http://schemas.openxmlformats.org/officeDocument/2006/relationships/hyperlink" Target="http://en.wikipedia.org/wiki/Obturator_artery" TargetMode="External"/><Relationship Id="rId6" Type="http://schemas.openxmlformats.org/officeDocument/2006/relationships/hyperlink" Target="http://en.wikipedia.org/wiki/Inferior_epigastric_artery" TargetMode="External"/><Relationship Id="rId7" Type="http://schemas.openxmlformats.org/officeDocument/2006/relationships/hyperlink" Target="http://en.wikipedia.org/wiki/Inferior_gluteal_artery" TargetMode="External"/><Relationship Id="rId8" Type="http://schemas.openxmlformats.org/officeDocument/2006/relationships/hyperlink" Target="http://en.wikipedia.org/wiki/Umbilical_artery" TargetMode="External"/><Relationship Id="rId9" Type="http://schemas.openxmlformats.org/officeDocument/2006/relationships/hyperlink" Target="http://en.wikipedia.org/wiki/Uterine_artery" TargetMode="External"/><Relationship Id="rId10" Type="http://schemas.openxmlformats.org/officeDocument/2006/relationships/hyperlink" Target="http://en.wikipedia.org/wiki/Vaginal_artery" TargetMode="External"/><Relationship Id="rId11" Type="http://schemas.openxmlformats.org/officeDocument/2006/relationships/hyperlink" Target="http://en.wikipedia.org/wiki/Inferior_vesical_artery" TargetMode="External"/><Relationship Id="rId12" Type="http://schemas.openxmlformats.org/officeDocument/2006/relationships/hyperlink" Target="http://en.wikipedia.org/wiki/Middle_rectal_artery" TargetMode="External"/><Relationship Id="rId13" Type="http://schemas.openxmlformats.org/officeDocument/2006/relationships/hyperlink" Target="http://en.wikipedia.org/wiki/Internal_pudendal_artery" TargetMode="External"/><Relationship Id="rId14" Type="http://schemas.openxmlformats.org/officeDocument/2006/relationships/image" Target="../media/image2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n.wikipedia.org/wiki/Esophageal" TargetMode="External"/><Relationship Id="rId3" Type="http://schemas.openxmlformats.org/officeDocument/2006/relationships/hyperlink" Target="http://en.wikipedia.org/wiki/Esophageal_varices" TargetMode="External"/><Relationship Id="rId4" Type="http://schemas.openxmlformats.org/officeDocument/2006/relationships/hyperlink" Target="http://en.wikipedia.org/w/index.php%3Ftitle%3DEsophageal_branch_of_left_gastric_vein%26action%3Dedit%26redlink%3D1" TargetMode="External"/><Relationship Id="rId5" Type="http://schemas.openxmlformats.org/officeDocument/2006/relationships/hyperlink" Target="http://en.wikipedia.org/w/index.php%3Ftitle%3DEsophageal_branch_of_left_gastric_vein%26action%3Dedit%26redlink%3D1" TargetMode="External"/><Relationship Id="rId6" Type="http://schemas.openxmlformats.org/officeDocument/2006/relationships/hyperlink" Target="http://en.wikipedia.org/w/index.php%3Ftitle%3DEsophageal_branches_of_Azygos_vein%26action%3Dedit%26redlink%3D1" TargetMode="External"/><Relationship Id="rId7" Type="http://schemas.openxmlformats.org/officeDocument/2006/relationships/hyperlink" Target="http://en.wikipedia.org/w/index.php%3Ftitle%3DEsophageal_branches_of_Azygos_vein%26action%3Dedit%26redlink%3D1" TargetMode="External"/><Relationship Id="rId8" Type="http://schemas.openxmlformats.org/officeDocument/2006/relationships/hyperlink" Target="http://en.wikipedia.org/wiki/Rectal" TargetMode="External"/><Relationship Id="rId9" Type="http://schemas.openxmlformats.org/officeDocument/2006/relationships/hyperlink" Target="http://en.wikipedia.org/wiki/Hemorrhoids" TargetMode="External"/><Relationship Id="rId10" Type="http://schemas.openxmlformats.org/officeDocument/2006/relationships/hyperlink" Target="http://en.wikipedia.org/wiki/Superior_rectal_vein" TargetMode="External"/><Relationship Id="rId11" Type="http://schemas.openxmlformats.org/officeDocument/2006/relationships/hyperlink" Target="http://en.wikipedia.org/wiki/Middle_rectal_veins" TargetMode="External"/><Relationship Id="rId12" Type="http://schemas.openxmlformats.org/officeDocument/2006/relationships/hyperlink" Target="http://en.wikipedia.org/wiki/Navel" TargetMode="External"/><Relationship Id="rId13" Type="http://schemas.openxmlformats.org/officeDocument/2006/relationships/hyperlink" Target="http://en.wikipedia.org/wiki/Caput_medusae" TargetMode="External"/><Relationship Id="rId14" Type="http://schemas.openxmlformats.org/officeDocument/2006/relationships/hyperlink" Target="http://en.wikipedia.org/wiki/Paraumbilical_veins" TargetMode="External"/><Relationship Id="rId15" Type="http://schemas.openxmlformats.org/officeDocument/2006/relationships/hyperlink" Target="http://en.wikipedia.org/wiki/Superficial_epigastric_vein" TargetMode="External"/><Relationship Id="rId16" Type="http://schemas.openxmlformats.org/officeDocument/2006/relationships/hyperlink" Target="http://en.wikipedia.org/wiki/Retroperitoneal" TargetMode="External"/><Relationship Id="rId17" Type="http://schemas.openxmlformats.org/officeDocument/2006/relationships/hyperlink" Target="http://en.wikipedia.org/wiki/Right_colic_vein" TargetMode="External"/><Relationship Id="rId18" Type="http://schemas.openxmlformats.org/officeDocument/2006/relationships/hyperlink" Target="http://en.wikipedia.org/wiki/Renal_vein" TargetMode="External"/><Relationship Id="rId19" Type="http://schemas.openxmlformats.org/officeDocument/2006/relationships/hyperlink" Target="http://en.wikipedia.org/wiki/Liver" TargetMode="External"/><Relationship Id="rId20" Type="http://schemas.openxmlformats.org/officeDocument/2006/relationships/hyperlink" Target="http://en.wikipedia.org/wiki/Ductus_venosus" TargetMode="External"/><Relationship Id="rId21" Type="http://schemas.openxmlformats.org/officeDocument/2006/relationships/hyperlink" Target="http://en.wikipedia.org/wiki/Portal_vein" TargetMode="External"/><Relationship Id="rId22" Type="http://schemas.openxmlformats.org/officeDocument/2006/relationships/hyperlink" Target="http://en.wikipedia.org/wiki/Inferior_vena_cava" TargetMode="Externa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1610" y="1628775"/>
            <a:ext cx="6642100" cy="6781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 b="1" i="1">
                <a:latin typeface="Arial"/>
                <a:cs typeface="Arial"/>
              </a:rPr>
              <a:t>Posteri</a:t>
            </a:r>
            <a:r>
              <a:rPr dirty="0" smtClean="0" sz="4400" spc="-15" b="1" i="1">
                <a:latin typeface="Arial"/>
                <a:cs typeface="Arial"/>
              </a:rPr>
              <a:t>o</a:t>
            </a:r>
            <a:r>
              <a:rPr dirty="0" smtClean="0" sz="4400" spc="0" b="1" i="1">
                <a:latin typeface="Arial"/>
                <a:cs typeface="Arial"/>
              </a:rPr>
              <a:t>r a</a:t>
            </a:r>
            <a:r>
              <a:rPr dirty="0" smtClean="0" sz="4400" spc="-20" b="1" i="1">
                <a:latin typeface="Arial"/>
                <a:cs typeface="Arial"/>
              </a:rPr>
              <a:t>b</a:t>
            </a:r>
            <a:r>
              <a:rPr dirty="0" smtClean="0" sz="4400" spc="0" b="1" i="1">
                <a:latin typeface="Arial"/>
                <a:cs typeface="Arial"/>
              </a:rPr>
              <a:t>do</a:t>
            </a:r>
            <a:r>
              <a:rPr dirty="0" smtClean="0" sz="4400" spc="-15" b="1" i="1">
                <a:latin typeface="Arial"/>
                <a:cs typeface="Arial"/>
              </a:rPr>
              <a:t>m</a:t>
            </a:r>
            <a:r>
              <a:rPr dirty="0" smtClean="0" sz="4400" spc="0" b="1" i="1">
                <a:latin typeface="Arial"/>
                <a:cs typeface="Arial"/>
              </a:rPr>
              <a:t>inal </a:t>
            </a:r>
            <a:r>
              <a:rPr dirty="0" smtClean="0" sz="4400" spc="-20" b="1" i="1">
                <a:latin typeface="Arial"/>
                <a:cs typeface="Arial"/>
              </a:rPr>
              <a:t>w</a:t>
            </a:r>
            <a:r>
              <a:rPr dirty="0" smtClean="0" sz="4400" spc="0" b="1" i="1">
                <a:latin typeface="Arial"/>
                <a:cs typeface="Arial"/>
              </a:rPr>
              <a:t>all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730250">
              <a:lnSpc>
                <a:spcPts val="5235"/>
              </a:lnSpc>
            </a:pPr>
            <a:r>
              <a:rPr dirty="0" smtClean="0" sz="4400">
                <a:latin typeface="Arial"/>
                <a:cs typeface="Arial"/>
              </a:rPr>
              <a:t>Abdom</a:t>
            </a:r>
            <a:r>
              <a:rPr dirty="0" smtClean="0" sz="4400" spc="5">
                <a:latin typeface="Arial"/>
                <a:cs typeface="Arial"/>
              </a:rPr>
              <a:t>i</a:t>
            </a:r>
            <a:r>
              <a:rPr dirty="0" smtClean="0" sz="4400" spc="0">
                <a:latin typeface="Arial"/>
                <a:cs typeface="Arial"/>
              </a:rPr>
              <a:t>nal</a:t>
            </a:r>
            <a:r>
              <a:rPr dirty="0" smtClean="0" sz="4400" spc="-30">
                <a:latin typeface="Arial"/>
                <a:cs typeface="Arial"/>
              </a:rPr>
              <a:t> </a:t>
            </a:r>
            <a:r>
              <a:rPr dirty="0" smtClean="0" sz="4400" spc="0">
                <a:latin typeface="Arial"/>
                <a:cs typeface="Arial"/>
              </a:rPr>
              <a:t>Aorta……cont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637030"/>
            <a:ext cx="3721100" cy="4771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12700" indent="-342900">
              <a:lnSpc>
                <a:spcPct val="80000"/>
              </a:lnSpc>
              <a:tabLst>
                <a:tab pos="2774315" algn="l"/>
              </a:tabLst>
            </a:pPr>
            <a:r>
              <a:rPr dirty="0" smtClean="0" sz="2700" b="1">
                <a:latin typeface="Arial"/>
                <a:cs typeface="Arial"/>
              </a:rPr>
              <a:t>Pairs</a:t>
            </a:r>
            <a:r>
              <a:rPr dirty="0" smtClean="0" sz="2700" spc="-30" b="1">
                <a:latin typeface="Arial"/>
                <a:cs typeface="Arial"/>
              </a:rPr>
              <a:t> </a:t>
            </a:r>
            <a:r>
              <a:rPr dirty="0" smtClean="0" sz="2700" spc="0" b="1">
                <a:latin typeface="Arial"/>
                <a:cs typeface="Arial"/>
              </a:rPr>
              <a:t>bra</a:t>
            </a:r>
            <a:r>
              <a:rPr dirty="0" smtClean="0" sz="2700" spc="-15" b="1">
                <a:latin typeface="Arial"/>
                <a:cs typeface="Arial"/>
              </a:rPr>
              <a:t>n</a:t>
            </a:r>
            <a:r>
              <a:rPr dirty="0" smtClean="0" sz="2700" spc="0" b="1">
                <a:latin typeface="Arial"/>
                <a:cs typeface="Arial"/>
              </a:rPr>
              <a:t>c</a:t>
            </a:r>
            <a:r>
              <a:rPr dirty="0" smtClean="0" sz="2700" spc="-15" b="1">
                <a:latin typeface="Arial"/>
                <a:cs typeface="Arial"/>
              </a:rPr>
              <a:t>h</a:t>
            </a:r>
            <a:r>
              <a:rPr dirty="0" smtClean="0" sz="2700" spc="0" b="1">
                <a:latin typeface="Arial"/>
                <a:cs typeface="Arial"/>
              </a:rPr>
              <a:t>es:	</a:t>
            </a:r>
            <a:r>
              <a:rPr dirty="0" smtClean="0" sz="2700" spc="0" b="1">
                <a:latin typeface="Arial"/>
                <a:cs typeface="Arial"/>
              </a:rPr>
              <a:t>1</a:t>
            </a:r>
            <a:r>
              <a:rPr dirty="0" smtClean="0" sz="2700" spc="0" b="1">
                <a:latin typeface="Arial"/>
                <a:cs typeface="Arial"/>
              </a:rPr>
              <a:t> front,</a:t>
            </a:r>
            <a:r>
              <a:rPr dirty="0" smtClean="0" sz="2700" spc="-20" b="1">
                <a:latin typeface="Arial"/>
                <a:cs typeface="Arial"/>
              </a:rPr>
              <a:t> </a:t>
            </a:r>
            <a:r>
              <a:rPr dirty="0" smtClean="0" sz="2700" spc="-5" b="1">
                <a:latin typeface="Arial"/>
                <a:cs typeface="Arial"/>
              </a:rPr>
              <a:t>4</a:t>
            </a:r>
            <a:r>
              <a:rPr dirty="0" smtClean="0" sz="2700" spc="0" b="1">
                <a:latin typeface="Arial"/>
                <a:cs typeface="Arial"/>
              </a:rPr>
              <a:t>ba</a:t>
            </a:r>
            <a:r>
              <a:rPr dirty="0" smtClean="0" sz="2700" spc="-10" b="1">
                <a:latin typeface="Arial"/>
                <a:cs typeface="Arial"/>
              </a:rPr>
              <a:t>c</a:t>
            </a:r>
            <a:r>
              <a:rPr dirty="0" smtClean="0" sz="2700" spc="0" b="1">
                <a:latin typeface="Arial"/>
                <a:cs typeface="Arial"/>
              </a:rPr>
              <a:t>k</a:t>
            </a:r>
            <a:r>
              <a:rPr dirty="0" smtClean="0" sz="2700" spc="10" b="1">
                <a:latin typeface="Arial"/>
                <a:cs typeface="Arial"/>
              </a:rPr>
              <a:t> </a:t>
            </a:r>
            <a:r>
              <a:rPr dirty="0" smtClean="0" sz="2700" spc="0" b="1">
                <a:latin typeface="Arial"/>
                <a:cs typeface="Arial"/>
              </a:rPr>
              <a:t>&amp;</a:t>
            </a:r>
            <a:r>
              <a:rPr dirty="0" smtClean="0" sz="2700" spc="5" b="1">
                <a:latin typeface="Arial"/>
                <a:cs typeface="Arial"/>
              </a:rPr>
              <a:t> </a:t>
            </a:r>
            <a:r>
              <a:rPr dirty="0" smtClean="0" sz="2700" spc="0" b="1">
                <a:latin typeface="Arial"/>
                <a:cs typeface="Arial"/>
              </a:rPr>
              <a:t>3</a:t>
            </a:r>
            <a:r>
              <a:rPr dirty="0" smtClean="0" sz="2700" spc="-10" b="1">
                <a:latin typeface="Arial"/>
                <a:cs typeface="Arial"/>
              </a:rPr>
              <a:t> </a:t>
            </a:r>
            <a:r>
              <a:rPr dirty="0" smtClean="0" sz="2700" spc="0" b="1">
                <a:latin typeface="Arial"/>
                <a:cs typeface="Arial"/>
              </a:rPr>
              <a:t>side</a:t>
            </a:r>
            <a:r>
              <a:rPr dirty="0" smtClean="0" sz="2700" spc="0" b="1">
                <a:latin typeface="Arial"/>
                <a:cs typeface="Arial"/>
              </a:rPr>
              <a:t> of</a:t>
            </a:r>
            <a:r>
              <a:rPr dirty="0" smtClean="0" sz="2700" spc="-15" b="1">
                <a:latin typeface="Arial"/>
                <a:cs typeface="Arial"/>
              </a:rPr>
              <a:t> </a:t>
            </a:r>
            <a:r>
              <a:rPr dirty="0" smtClean="0" sz="2700" spc="0" b="1">
                <a:latin typeface="Arial"/>
                <a:cs typeface="Arial"/>
              </a:rPr>
              <a:t>aorta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 marL="355600" marR="134620" indent="-342900">
              <a:lnSpc>
                <a:spcPct val="80000"/>
              </a:lnSpc>
              <a:buFont typeface="Arial"/>
              <a:buAutoNum type="arabicPlain"/>
              <a:tabLst>
                <a:tab pos="410209" algn="l"/>
              </a:tabLst>
            </a:pPr>
            <a:r>
              <a:rPr dirty="0" smtClean="0" sz="2700" spc="0">
                <a:latin typeface="Arial"/>
                <a:cs typeface="Arial"/>
              </a:rPr>
              <a:t>1</a:t>
            </a:r>
            <a:r>
              <a:rPr dirty="0" smtClean="0" sz="2700" spc="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front</a:t>
            </a:r>
            <a:r>
              <a:rPr dirty="0" smtClean="0" sz="2700" spc="-10">
                <a:latin typeface="Arial"/>
                <a:cs typeface="Arial"/>
              </a:rPr>
              <a:t> </a:t>
            </a:r>
            <a:r>
              <a:rPr dirty="0" smtClean="0" sz="2700" spc="-5">
                <a:latin typeface="Wingdings"/>
                <a:cs typeface="Wingdings"/>
              </a:rPr>
              <a:t></a:t>
            </a:r>
            <a:r>
              <a:rPr dirty="0" smtClean="0" sz="2700" spc="0">
                <a:latin typeface="Arial"/>
                <a:cs typeface="Arial"/>
              </a:rPr>
              <a:t>te</a:t>
            </a:r>
            <a:r>
              <a:rPr dirty="0" smtClean="0" sz="2700" spc="5">
                <a:latin typeface="Arial"/>
                <a:cs typeface="Arial"/>
              </a:rPr>
              <a:t>s</a:t>
            </a:r>
            <a:r>
              <a:rPr dirty="0" smtClean="0" sz="2700" spc="0">
                <a:latin typeface="Arial"/>
                <a:cs typeface="Arial"/>
              </a:rPr>
              <a:t>ti</a:t>
            </a:r>
            <a:r>
              <a:rPr dirty="0" smtClean="0" sz="2700" spc="5">
                <a:latin typeface="Arial"/>
                <a:cs typeface="Arial"/>
              </a:rPr>
              <a:t>c</a:t>
            </a:r>
            <a:r>
              <a:rPr dirty="0" smtClean="0" sz="2700" spc="0">
                <a:latin typeface="Arial"/>
                <a:cs typeface="Arial"/>
              </a:rPr>
              <a:t>ular </a:t>
            </a:r>
            <a:r>
              <a:rPr dirty="0" smtClean="0" sz="2700" spc="-10">
                <a:latin typeface="Arial"/>
                <a:cs typeface="Arial"/>
              </a:rPr>
              <a:t>o</a:t>
            </a:r>
            <a:r>
              <a:rPr dirty="0" smtClean="0" sz="2700" spc="0">
                <a:latin typeface="Arial"/>
                <a:cs typeface="Arial"/>
              </a:rPr>
              <a:t>r</a:t>
            </a:r>
            <a:r>
              <a:rPr dirty="0" smtClean="0" sz="2700" spc="0">
                <a:latin typeface="Arial"/>
                <a:cs typeface="Arial"/>
              </a:rPr>
              <a:t> ovarian</a:t>
            </a:r>
            <a:r>
              <a:rPr dirty="0" smtClean="0" sz="2700" spc="-2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artery at</a:t>
            </a:r>
            <a:r>
              <a:rPr dirty="0" smtClean="0" sz="2700" spc="0">
                <a:latin typeface="Arial"/>
                <a:cs typeface="Arial"/>
              </a:rPr>
              <a:t> level</a:t>
            </a:r>
            <a:r>
              <a:rPr dirty="0" smtClean="0" sz="2700" spc="-1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L2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7"/>
              </a:spcBef>
              <a:buFont typeface="Arial"/>
              <a:buAutoNum type="arabicPlain"/>
            </a:pPr>
            <a:endParaRPr sz="600"/>
          </a:p>
          <a:p>
            <a:pPr marL="355600" marR="725170" indent="-342900">
              <a:lnSpc>
                <a:spcPct val="80000"/>
              </a:lnSpc>
              <a:buFont typeface="Arial"/>
              <a:buAutoNum type="arabicPlain"/>
              <a:tabLst>
                <a:tab pos="410209" algn="l"/>
              </a:tabLst>
            </a:pPr>
            <a:r>
              <a:rPr dirty="0" smtClean="0" sz="2700" spc="0">
                <a:latin typeface="Arial"/>
                <a:cs typeface="Arial"/>
              </a:rPr>
              <a:t>4</a:t>
            </a:r>
            <a:r>
              <a:rPr dirty="0" smtClean="0" sz="2700" spc="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back</a:t>
            </a:r>
            <a:r>
              <a:rPr dirty="0" smtClean="0" sz="2700" spc="-10">
                <a:latin typeface="Arial"/>
                <a:cs typeface="Arial"/>
              </a:rPr>
              <a:t> </a:t>
            </a:r>
            <a:r>
              <a:rPr dirty="0" smtClean="0" sz="2700" spc="0">
                <a:latin typeface="Wingdings"/>
                <a:cs typeface="Wingdings"/>
              </a:rPr>
              <a:t></a:t>
            </a:r>
            <a:r>
              <a:rPr dirty="0" smtClean="0" sz="2700" spc="85">
                <a:latin typeface="Times New Roman"/>
                <a:cs typeface="Times New Roman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lumb</a:t>
            </a:r>
            <a:r>
              <a:rPr dirty="0" smtClean="0" sz="2700" spc="-10">
                <a:latin typeface="Arial"/>
                <a:cs typeface="Arial"/>
              </a:rPr>
              <a:t>a</a:t>
            </a:r>
            <a:r>
              <a:rPr dirty="0" smtClean="0" sz="2700" spc="0">
                <a:latin typeface="Arial"/>
                <a:cs typeface="Arial"/>
              </a:rPr>
              <a:t>r</a:t>
            </a:r>
            <a:r>
              <a:rPr dirty="0" smtClean="0" sz="2700" spc="0">
                <a:latin typeface="Arial"/>
                <a:cs typeface="Arial"/>
              </a:rPr>
              <a:t> arteies</a:t>
            </a:r>
            <a:endParaRPr sz="2700">
              <a:latin typeface="Arial"/>
              <a:cs typeface="Arial"/>
            </a:endParaRPr>
          </a:p>
          <a:p>
            <a:pPr marL="410209" indent="-398145">
              <a:lnSpc>
                <a:spcPct val="100000"/>
              </a:lnSpc>
              <a:buFont typeface="Arial"/>
              <a:buAutoNum type="arabicPlain"/>
              <a:tabLst>
                <a:tab pos="410209" algn="l"/>
              </a:tabLst>
            </a:pPr>
            <a:r>
              <a:rPr dirty="0" smtClean="0" sz="2700" spc="0">
                <a:latin typeface="Arial"/>
                <a:cs typeface="Arial"/>
              </a:rPr>
              <a:t>3</a:t>
            </a:r>
            <a:r>
              <a:rPr dirty="0" smtClean="0" sz="2700" spc="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side </a:t>
            </a:r>
            <a:r>
              <a:rPr dirty="0" smtClean="0" sz="2700" spc="-15">
                <a:latin typeface="Arial"/>
                <a:cs typeface="Arial"/>
              </a:rPr>
              <a:t>o</a:t>
            </a:r>
            <a:r>
              <a:rPr dirty="0" smtClean="0" sz="2700" spc="0">
                <a:latin typeface="Arial"/>
                <a:cs typeface="Arial"/>
              </a:rPr>
              <a:t>f aorta</a:t>
            </a:r>
            <a:r>
              <a:rPr dirty="0" smtClean="0" sz="2700" spc="-10">
                <a:latin typeface="Arial"/>
                <a:cs typeface="Arial"/>
              </a:rPr>
              <a:t> </a:t>
            </a:r>
            <a:r>
              <a:rPr dirty="0" smtClean="0" sz="2700" spc="0">
                <a:latin typeface="Wingdings"/>
                <a:cs typeface="Wingdings"/>
              </a:rPr>
              <a:t></a:t>
            </a:r>
            <a:endParaRPr sz="2700">
              <a:latin typeface="Wingdings"/>
              <a:cs typeface="Wingdings"/>
            </a:endParaRPr>
          </a:p>
          <a:p>
            <a:pPr lvl="1" marL="697230" indent="-210820">
              <a:lnSpc>
                <a:spcPct val="100000"/>
              </a:lnSpc>
              <a:buFont typeface="Arial"/>
              <a:buChar char="-"/>
              <a:tabLst>
                <a:tab pos="697230" algn="l"/>
              </a:tabLst>
            </a:pPr>
            <a:r>
              <a:rPr dirty="0" smtClean="0" sz="2700" spc="0">
                <a:latin typeface="Arial"/>
                <a:cs typeface="Arial"/>
              </a:rPr>
              <a:t>In</a:t>
            </a:r>
            <a:r>
              <a:rPr dirty="0" smtClean="0" sz="2700" spc="5">
                <a:latin typeface="Arial"/>
                <a:cs typeface="Arial"/>
              </a:rPr>
              <a:t>f</a:t>
            </a:r>
            <a:r>
              <a:rPr dirty="0" smtClean="0" sz="2700" spc="0">
                <a:latin typeface="Arial"/>
                <a:cs typeface="Arial"/>
              </a:rPr>
              <a:t>erior</a:t>
            </a:r>
            <a:r>
              <a:rPr dirty="0" smtClean="0" sz="2700" spc="-10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phrenic</a:t>
            </a:r>
            <a:r>
              <a:rPr dirty="0" smtClean="0" sz="2700" spc="-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. a</a:t>
            </a:r>
            <a:endParaRPr sz="2700">
              <a:latin typeface="Arial"/>
              <a:cs typeface="Arial"/>
            </a:endParaRPr>
          </a:p>
          <a:p>
            <a:pPr lvl="1" marL="697230" indent="-210820">
              <a:lnSpc>
                <a:spcPts val="3170"/>
              </a:lnSpc>
              <a:buFont typeface="Arial"/>
              <a:buChar char="-"/>
              <a:tabLst>
                <a:tab pos="697230" algn="l"/>
              </a:tabLst>
            </a:pPr>
            <a:r>
              <a:rPr dirty="0" smtClean="0" sz="2700" spc="0">
                <a:latin typeface="Arial"/>
                <a:cs typeface="Arial"/>
              </a:rPr>
              <a:t>Middle suprarenal .</a:t>
            </a:r>
            <a:endParaRPr sz="2700">
              <a:latin typeface="Arial"/>
              <a:cs typeface="Arial"/>
            </a:endParaRPr>
          </a:p>
          <a:p>
            <a:pPr marL="355600">
              <a:lnSpc>
                <a:spcPts val="2660"/>
              </a:lnSpc>
            </a:pPr>
            <a:r>
              <a:rPr dirty="0" smtClean="0" sz="2700">
                <a:latin typeface="Arial"/>
                <a:cs typeface="Arial"/>
              </a:rPr>
              <a:t>a</a:t>
            </a:r>
            <a:endParaRPr sz="2700">
              <a:latin typeface="Arial"/>
              <a:cs typeface="Arial"/>
            </a:endParaRPr>
          </a:p>
          <a:p>
            <a:pPr lvl="1" marL="697230" indent="-210820">
              <a:lnSpc>
                <a:spcPts val="3210"/>
              </a:lnSpc>
              <a:buFont typeface="Arial"/>
              <a:buChar char="-"/>
              <a:tabLst>
                <a:tab pos="697230" algn="l"/>
              </a:tabLst>
            </a:pPr>
            <a:r>
              <a:rPr dirty="0" smtClean="0" sz="2700" spc="0">
                <a:latin typeface="Arial"/>
                <a:cs typeface="Arial"/>
              </a:rPr>
              <a:t>Ren</a:t>
            </a:r>
            <a:r>
              <a:rPr dirty="0" smtClean="0" sz="2700" spc="-10">
                <a:latin typeface="Arial"/>
                <a:cs typeface="Arial"/>
              </a:rPr>
              <a:t>a</a:t>
            </a:r>
            <a:r>
              <a:rPr dirty="0" smtClean="0" sz="2700" spc="0">
                <a:latin typeface="Arial"/>
                <a:cs typeface="Arial"/>
              </a:rPr>
              <a:t>l .</a:t>
            </a:r>
            <a:r>
              <a:rPr dirty="0" smtClean="0" sz="2700" spc="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a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1828800"/>
            <a:ext cx="4800599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301750">
              <a:lnSpc>
                <a:spcPts val="4760"/>
              </a:lnSpc>
            </a:pPr>
            <a:r>
              <a:rPr dirty="0" smtClean="0" sz="4000" spc="-25">
                <a:latin typeface="Arial"/>
                <a:cs typeface="Arial"/>
              </a:rPr>
              <a:t>Abdominal</a:t>
            </a:r>
            <a:r>
              <a:rPr dirty="0" smtClean="0" sz="4000" spc="15">
                <a:latin typeface="Arial"/>
                <a:cs typeface="Arial"/>
              </a:rPr>
              <a:t> </a:t>
            </a:r>
            <a:r>
              <a:rPr dirty="0" smtClean="0" sz="4000" spc="-25">
                <a:latin typeface="Arial"/>
                <a:cs typeface="Arial"/>
              </a:rPr>
              <a:t>aorta…cont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0990"/>
            <a:ext cx="2279015" cy="354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ts val="153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300" spc="-10" b="1">
                <a:latin typeface="Arial"/>
                <a:cs typeface="Arial"/>
              </a:rPr>
              <a:t>Celiac</a:t>
            </a:r>
            <a:r>
              <a:rPr dirty="0" smtClean="0" sz="1300" spc="5" b="1">
                <a:latin typeface="Arial"/>
                <a:cs typeface="Arial"/>
              </a:rPr>
              <a:t> </a:t>
            </a:r>
            <a:r>
              <a:rPr dirty="0" smtClean="0" sz="1300" spc="-50" b="1">
                <a:latin typeface="Arial"/>
                <a:cs typeface="Arial"/>
              </a:rPr>
              <a:t>A</a:t>
            </a:r>
            <a:r>
              <a:rPr dirty="0" smtClean="0" sz="1300" spc="-10" b="1">
                <a:latin typeface="Arial"/>
                <a:cs typeface="Arial"/>
              </a:rPr>
              <a:t>rte</a:t>
            </a:r>
            <a:r>
              <a:rPr dirty="0" smtClean="0" sz="1300" spc="0" b="1">
                <a:latin typeface="Arial"/>
                <a:cs typeface="Arial"/>
              </a:rPr>
              <a:t>r</a:t>
            </a:r>
            <a:r>
              <a:rPr dirty="0" smtClean="0" sz="1300" spc="-10" b="1">
                <a:latin typeface="Arial"/>
                <a:cs typeface="Arial"/>
              </a:rPr>
              <a:t>y</a:t>
            </a:r>
            <a:r>
              <a:rPr dirty="0" smtClean="0" sz="1300" spc="-10" b="1">
                <a:latin typeface="Arial"/>
                <a:cs typeface="Arial"/>
              </a:rPr>
              <a:t> </a:t>
            </a:r>
            <a:r>
              <a:rPr dirty="0" smtClean="0" sz="1300" spc="30" b="1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at</a:t>
            </a:r>
            <a:r>
              <a:rPr dirty="0" smtClean="0" sz="1300" spc="5" b="1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le</a:t>
            </a:r>
            <a:r>
              <a:rPr dirty="0" smtClean="0" sz="1300" spc="-40" b="1">
                <a:latin typeface="Arial"/>
                <a:cs typeface="Arial"/>
              </a:rPr>
              <a:t>v</a:t>
            </a:r>
            <a:r>
              <a:rPr dirty="0" smtClean="0" sz="1300" spc="-10" b="1">
                <a:latin typeface="Arial"/>
                <a:cs typeface="Arial"/>
              </a:rPr>
              <a:t>el</a:t>
            </a:r>
            <a:r>
              <a:rPr dirty="0" smtClean="0" sz="1300" spc="40" b="1">
                <a:latin typeface="Arial"/>
                <a:cs typeface="Arial"/>
              </a:rPr>
              <a:t> </a:t>
            </a:r>
            <a:r>
              <a:rPr dirty="0" smtClean="0" sz="1300" spc="0" b="1">
                <a:latin typeface="Arial"/>
                <a:cs typeface="Arial"/>
              </a:rPr>
              <a:t>L</a:t>
            </a:r>
            <a:r>
              <a:rPr dirty="0" smtClean="0" sz="1300" spc="-10" b="1"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265"/>
              </a:lnSpc>
            </a:pPr>
            <a:r>
              <a:rPr dirty="0" smtClean="0" sz="1300" spc="-5"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144" y="1729485"/>
            <a:ext cx="3599815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-5">
                <a:latin typeface="Arial"/>
                <a:cs typeface="Arial"/>
              </a:rPr>
              <a:t>T</a:t>
            </a:r>
            <a:r>
              <a:rPr dirty="0" smtClean="0" sz="1300" spc="-10">
                <a:latin typeface="Arial"/>
                <a:cs typeface="Arial"/>
              </a:rPr>
              <a:t>he</a:t>
            </a:r>
            <a:r>
              <a:rPr dirty="0" smtClean="0" sz="1300" spc="-10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celi</a:t>
            </a:r>
            <a:r>
              <a:rPr dirty="0" smtClean="0" sz="1300" spc="-20">
                <a:latin typeface="Arial"/>
                <a:cs typeface="Arial"/>
              </a:rPr>
              <a:t>a</a:t>
            </a:r>
            <a:r>
              <a:rPr dirty="0" smtClean="0" sz="1300" spc="-10">
                <a:latin typeface="Arial"/>
                <a:cs typeface="Arial"/>
              </a:rPr>
              <a:t>c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art</a:t>
            </a:r>
            <a:r>
              <a:rPr dirty="0" smtClean="0" sz="1300" spc="-20">
                <a:latin typeface="Arial"/>
                <a:cs typeface="Arial"/>
              </a:rPr>
              <a:t>e</a:t>
            </a:r>
            <a:r>
              <a:rPr dirty="0" smtClean="0" sz="1300" spc="-10">
                <a:latin typeface="Arial"/>
                <a:cs typeface="Arial"/>
              </a:rPr>
              <a:t>ry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or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tru</a:t>
            </a:r>
            <a:r>
              <a:rPr dirty="0" smtClean="0" sz="1300" spc="-20">
                <a:latin typeface="Arial"/>
                <a:cs typeface="Arial"/>
              </a:rPr>
              <a:t>n</a:t>
            </a:r>
            <a:r>
              <a:rPr dirty="0" smtClean="0" sz="1300" spc="-10">
                <a:latin typeface="Arial"/>
                <a:cs typeface="Arial"/>
              </a:rPr>
              <a:t>k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is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25">
                <a:latin typeface="Arial"/>
                <a:cs typeface="Arial"/>
              </a:rPr>
              <a:t>v</a:t>
            </a:r>
            <a:r>
              <a:rPr dirty="0" smtClean="0" sz="1300" spc="-10">
                <a:latin typeface="Arial"/>
                <a:cs typeface="Arial"/>
              </a:rPr>
              <a:t>ery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sh</a:t>
            </a:r>
            <a:r>
              <a:rPr dirty="0" smtClean="0" sz="1300" spc="-20">
                <a:latin typeface="Arial"/>
                <a:cs typeface="Arial"/>
              </a:rPr>
              <a:t>o</a:t>
            </a:r>
            <a:r>
              <a:rPr dirty="0" smtClean="0" sz="1300" spc="-5">
                <a:latin typeface="Arial"/>
                <a:cs typeface="Arial"/>
              </a:rPr>
              <a:t>rt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and</a:t>
            </a:r>
            <a:r>
              <a:rPr dirty="0" smtClean="0" sz="1300" spc="-1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aris</a:t>
            </a:r>
            <a:r>
              <a:rPr dirty="0" smtClean="0" sz="1300" spc="-20">
                <a:latin typeface="Arial"/>
                <a:cs typeface="Arial"/>
              </a:rPr>
              <a:t>e</a:t>
            </a:r>
            <a:r>
              <a:rPr dirty="0" smtClean="0" sz="1300" spc="-10"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144" y="1848739"/>
            <a:ext cx="3546475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-10">
                <a:latin typeface="Arial"/>
                <a:cs typeface="Arial"/>
              </a:rPr>
              <a:t>from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commencem</a:t>
            </a:r>
            <a:r>
              <a:rPr dirty="0" smtClean="0" sz="1300" spc="-5">
                <a:latin typeface="Arial"/>
                <a:cs typeface="Arial"/>
              </a:rPr>
              <a:t>e</a:t>
            </a:r>
            <a:r>
              <a:rPr dirty="0" smtClean="0" sz="1300" spc="-10">
                <a:latin typeface="Arial"/>
                <a:cs typeface="Arial"/>
              </a:rPr>
              <a:t>nt</a:t>
            </a:r>
            <a:r>
              <a:rPr dirty="0" smtClean="0" sz="1300" spc="4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of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abdominal</a:t>
            </a:r>
            <a:r>
              <a:rPr dirty="0" smtClean="0" sz="1300" spc="4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aorta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144" y="1967610"/>
            <a:ext cx="3280410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-10">
                <a:latin typeface="Arial"/>
                <a:cs typeface="Arial"/>
              </a:rPr>
              <a:t>at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le</a:t>
            </a:r>
            <a:r>
              <a:rPr dirty="0" smtClean="0" sz="1300" spc="-25">
                <a:latin typeface="Arial"/>
                <a:cs typeface="Arial"/>
              </a:rPr>
              <a:t>v</a:t>
            </a:r>
            <a:r>
              <a:rPr dirty="0" smtClean="0" sz="1300" spc="-5">
                <a:latin typeface="Arial"/>
                <a:cs typeface="Arial"/>
              </a:rPr>
              <a:t>el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of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10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12</a:t>
            </a:r>
            <a:r>
              <a:rPr dirty="0" smtClean="0" baseline="26143" sz="1275" spc="-7">
                <a:latin typeface="Arial"/>
                <a:cs typeface="Arial"/>
              </a:rPr>
              <a:t>t</a:t>
            </a:r>
            <a:r>
              <a:rPr dirty="0" smtClean="0" baseline="26143" sz="1275" spc="0">
                <a:latin typeface="Arial"/>
                <a:cs typeface="Arial"/>
              </a:rPr>
              <a:t>h</a:t>
            </a:r>
            <a:r>
              <a:rPr dirty="0" smtClean="0" baseline="26143" sz="1275" spc="0">
                <a:latin typeface="Arial"/>
                <a:cs typeface="Arial"/>
              </a:rPr>
              <a:t>  </a:t>
            </a:r>
            <a:r>
              <a:rPr dirty="0" smtClean="0" baseline="26143" sz="1275" spc="44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thoraci</a:t>
            </a:r>
            <a:r>
              <a:rPr dirty="0" smtClean="0" sz="1300" spc="-10">
                <a:latin typeface="Arial"/>
                <a:cs typeface="Arial"/>
              </a:rPr>
              <a:t>c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25">
                <a:latin typeface="Arial"/>
                <a:cs typeface="Arial"/>
              </a:rPr>
              <a:t>v</a:t>
            </a:r>
            <a:r>
              <a:rPr dirty="0" smtClean="0" sz="1300" spc="-15">
                <a:latin typeface="Arial"/>
                <a:cs typeface="Arial"/>
              </a:rPr>
              <a:t>ertebr</a:t>
            </a:r>
            <a:r>
              <a:rPr dirty="0" smtClean="0" sz="1300" spc="0">
                <a:latin typeface="Arial"/>
                <a:cs typeface="Arial"/>
              </a:rPr>
              <a:t>a</a:t>
            </a:r>
            <a:r>
              <a:rPr dirty="0" smtClean="0" sz="1300" spc="-5">
                <a:latin typeface="Arial"/>
                <a:cs typeface="Arial"/>
              </a:rPr>
              <a:t>.</a:t>
            </a:r>
            <a:r>
              <a:rPr dirty="0" smtClean="0" sz="1300" spc="4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I</a:t>
            </a:r>
            <a:r>
              <a:rPr dirty="0" smtClean="0" sz="1300" spc="-5">
                <a:latin typeface="Arial"/>
                <a:cs typeface="Arial"/>
              </a:rPr>
              <a:t>t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is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144" y="2165731"/>
            <a:ext cx="3505835" cy="248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60000"/>
              </a:lnSpc>
            </a:pPr>
            <a:r>
              <a:rPr dirty="0" smtClean="0" sz="1300" spc="-10">
                <a:latin typeface="Arial"/>
                <a:cs typeface="Arial"/>
              </a:rPr>
              <a:t>surrounded</a:t>
            </a:r>
            <a:r>
              <a:rPr dirty="0" smtClean="0" sz="1300" spc="3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by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celiac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ple</a:t>
            </a:r>
            <a:r>
              <a:rPr dirty="0" smtClean="0" sz="1300" spc="-25">
                <a:latin typeface="Arial"/>
                <a:cs typeface="Arial"/>
              </a:rPr>
              <a:t>x</a:t>
            </a:r>
            <a:r>
              <a:rPr dirty="0" smtClean="0" sz="1300" spc="-10">
                <a:latin typeface="Arial"/>
                <a:cs typeface="Arial"/>
              </a:rPr>
              <a:t>us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and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lies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behind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th</a:t>
            </a:r>
            <a:r>
              <a:rPr dirty="0" smtClean="0" sz="1300" spc="-10">
                <a:latin typeface="Arial"/>
                <a:cs typeface="Arial"/>
              </a:rPr>
              <a:t>e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lesse</a:t>
            </a:r>
            <a:r>
              <a:rPr dirty="0" smtClean="0" sz="1300" spc="-5">
                <a:latin typeface="Arial"/>
                <a:cs typeface="Arial"/>
              </a:rPr>
              <a:t>r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sa</a:t>
            </a:r>
            <a:r>
              <a:rPr dirty="0" smtClean="0" sz="1300" spc="-10">
                <a:latin typeface="Arial"/>
                <a:cs typeface="Arial"/>
              </a:rPr>
              <a:t>c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o</a:t>
            </a:r>
            <a:r>
              <a:rPr dirty="0" smtClean="0" sz="1300" spc="-5">
                <a:latin typeface="Arial"/>
                <a:cs typeface="Arial"/>
              </a:rPr>
              <a:t>f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peritoneum.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403475"/>
            <a:ext cx="2599690" cy="3282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300" spc="-5">
                <a:latin typeface="Arial"/>
                <a:cs typeface="Arial"/>
              </a:rPr>
              <a:t>It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has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three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terminal</a:t>
            </a:r>
            <a:r>
              <a:rPr dirty="0" smtClean="0" sz="1300" spc="3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branches: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1</a:t>
            </a:r>
            <a:r>
              <a:rPr dirty="0" smtClean="0" sz="1300" spc="-5">
                <a:latin typeface="Arial"/>
                <a:cs typeface="Arial"/>
              </a:rPr>
              <a:t>-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The</a:t>
            </a:r>
            <a:r>
              <a:rPr dirty="0" smtClean="0" sz="1300" spc="20" b="1">
                <a:latin typeface="Arial"/>
                <a:cs typeface="Arial"/>
              </a:rPr>
              <a:t> </a:t>
            </a:r>
            <a:r>
              <a:rPr dirty="0" smtClean="0" sz="1300" spc="-5" b="1">
                <a:latin typeface="Arial"/>
                <a:cs typeface="Arial"/>
              </a:rPr>
              <a:t>left</a:t>
            </a:r>
            <a:r>
              <a:rPr dirty="0" smtClean="0" sz="1300" spc="20" b="1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gastric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2680842"/>
            <a:ext cx="4024629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-5">
                <a:latin typeface="Arial"/>
                <a:cs typeface="Arial"/>
              </a:rPr>
              <a:t>-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0">
                <a:latin typeface="Arial"/>
                <a:cs typeface="Arial"/>
              </a:rPr>
              <a:t>T</a:t>
            </a:r>
            <a:r>
              <a:rPr dirty="0" smtClean="0" sz="1300" spc="-10">
                <a:latin typeface="Arial"/>
                <a:cs typeface="Arial"/>
              </a:rPr>
              <a:t>he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small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left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gastric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artery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runs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to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cardiac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end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of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9144" y="2799715"/>
            <a:ext cx="2971165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-15">
                <a:latin typeface="Arial"/>
                <a:cs typeface="Arial"/>
              </a:rPr>
              <a:t>th</a:t>
            </a:r>
            <a:r>
              <a:rPr dirty="0" smtClean="0" sz="1300" spc="-10">
                <a:latin typeface="Arial"/>
                <a:cs typeface="Arial"/>
              </a:rPr>
              <a:t>e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stomach</a:t>
            </a:r>
            <a:r>
              <a:rPr dirty="0" smtClean="0" sz="1300" spc="-5">
                <a:latin typeface="Arial"/>
                <a:cs typeface="Arial"/>
              </a:rPr>
              <a:t>,</a:t>
            </a:r>
            <a:r>
              <a:rPr dirty="0" smtClean="0" sz="1300" spc="3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gi</a:t>
            </a:r>
            <a:r>
              <a:rPr dirty="0" smtClean="0" sz="1300" spc="-25">
                <a:latin typeface="Arial"/>
                <a:cs typeface="Arial"/>
              </a:rPr>
              <a:t>v</a:t>
            </a:r>
            <a:r>
              <a:rPr dirty="0" smtClean="0" sz="1300" spc="-15">
                <a:latin typeface="Arial"/>
                <a:cs typeface="Arial"/>
              </a:rPr>
              <a:t>e</a:t>
            </a:r>
            <a:r>
              <a:rPr dirty="0" smtClean="0" sz="1300" spc="-10">
                <a:latin typeface="Arial"/>
                <a:cs typeface="Arial"/>
              </a:rPr>
              <a:t>s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of</a:t>
            </a:r>
            <a:r>
              <a:rPr dirty="0" smtClean="0" sz="1300" spc="-5">
                <a:latin typeface="Arial"/>
                <a:cs typeface="Arial"/>
              </a:rPr>
              <a:t>f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fe</a:t>
            </a:r>
            <a:r>
              <a:rPr dirty="0" smtClean="0" sz="1300" spc="-10">
                <a:latin typeface="Arial"/>
                <a:cs typeface="Arial"/>
              </a:rPr>
              <a:t>w</a:t>
            </a:r>
            <a:r>
              <a:rPr dirty="0" smtClean="0" sz="1300" spc="10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esophageal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9144" y="2918586"/>
            <a:ext cx="3620135" cy="3282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375"/>
              </a:lnSpc>
            </a:pPr>
            <a:r>
              <a:rPr dirty="0" smtClean="0" sz="1300" spc="-10">
                <a:latin typeface="Arial"/>
                <a:cs typeface="Arial"/>
              </a:rPr>
              <a:t>branches,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then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turns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to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right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along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lesser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dirty="0" smtClean="0" sz="1300" spc="-10">
                <a:latin typeface="Arial"/>
                <a:cs typeface="Arial"/>
              </a:rPr>
              <a:t>cur</a:t>
            </a:r>
            <a:r>
              <a:rPr dirty="0" smtClean="0" sz="1300" spc="-30">
                <a:latin typeface="Arial"/>
                <a:cs typeface="Arial"/>
              </a:rPr>
              <a:t>v</a:t>
            </a:r>
            <a:r>
              <a:rPr dirty="0" smtClean="0" sz="1300" spc="-10">
                <a:latin typeface="Arial"/>
                <a:cs typeface="Arial"/>
              </a:rPr>
              <a:t>at</a:t>
            </a:r>
            <a:r>
              <a:rPr dirty="0" smtClean="0" sz="1300" spc="-20">
                <a:latin typeface="Arial"/>
                <a:cs typeface="Arial"/>
              </a:rPr>
              <a:t>u</a:t>
            </a:r>
            <a:r>
              <a:rPr dirty="0" smtClean="0" sz="1300" spc="-10">
                <a:latin typeface="Arial"/>
                <a:cs typeface="Arial"/>
              </a:rPr>
              <a:t>re</a:t>
            </a:r>
            <a:r>
              <a:rPr dirty="0" smtClean="0" sz="1300" spc="3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of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-10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st</a:t>
            </a:r>
            <a:r>
              <a:rPr dirty="0" smtClean="0" sz="1300" spc="-15">
                <a:latin typeface="Arial"/>
                <a:cs typeface="Arial"/>
              </a:rPr>
              <a:t>o</a:t>
            </a:r>
            <a:r>
              <a:rPr dirty="0" smtClean="0" sz="1300" spc="-10">
                <a:latin typeface="Arial"/>
                <a:cs typeface="Arial"/>
              </a:rPr>
              <a:t>ma</a:t>
            </a:r>
            <a:r>
              <a:rPr dirty="0" smtClean="0" sz="1300" spc="-20">
                <a:latin typeface="Arial"/>
                <a:cs typeface="Arial"/>
              </a:rPr>
              <a:t>c</a:t>
            </a:r>
            <a:r>
              <a:rPr dirty="0" smtClean="0" sz="1300" spc="-10">
                <a:latin typeface="Arial"/>
                <a:cs typeface="Arial"/>
              </a:rPr>
              <a:t>h.</a:t>
            </a:r>
            <a:r>
              <a:rPr dirty="0" smtClean="0" sz="1300" spc="30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It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anastomos</a:t>
            </a:r>
            <a:r>
              <a:rPr dirty="0" smtClean="0" sz="1300" spc="-5">
                <a:latin typeface="Arial"/>
                <a:cs typeface="Arial"/>
              </a:rPr>
              <a:t>is</a:t>
            </a:r>
            <a:r>
              <a:rPr dirty="0" smtClean="0" sz="1300" spc="35">
                <a:latin typeface="Arial"/>
                <a:cs typeface="Arial"/>
              </a:rPr>
              <a:t> </a:t>
            </a:r>
            <a:r>
              <a:rPr dirty="0" smtClean="0" sz="1300" spc="-25">
                <a:latin typeface="Arial"/>
                <a:cs typeface="Arial"/>
              </a:rPr>
              <a:t>w</a:t>
            </a:r>
            <a:r>
              <a:rPr dirty="0" smtClean="0" sz="1300" spc="-5">
                <a:latin typeface="Arial"/>
                <a:cs typeface="Arial"/>
              </a:rPr>
              <a:t>ith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3156584"/>
            <a:ext cx="2947670" cy="10020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>
              <a:lnSpc>
                <a:spcPts val="1530"/>
              </a:lnSpc>
            </a:pPr>
            <a:r>
              <a:rPr dirty="0" smtClean="0" sz="1300" spc="-5">
                <a:latin typeface="Arial"/>
                <a:cs typeface="Arial"/>
              </a:rPr>
              <a:t>right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gastric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artery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250"/>
              </a:lnSpc>
            </a:pPr>
            <a:r>
              <a:rPr dirty="0" smtClean="0" sz="1300" spc="-15" b="1">
                <a:latin typeface="Arial"/>
                <a:cs typeface="Arial"/>
              </a:rPr>
              <a:t>2</a:t>
            </a:r>
            <a:r>
              <a:rPr dirty="0" smtClean="0" sz="1300" spc="-5" b="1">
                <a:latin typeface="Arial"/>
                <a:cs typeface="Arial"/>
              </a:rPr>
              <a:t>-</a:t>
            </a:r>
            <a:r>
              <a:rPr dirty="0" smtClean="0" sz="1300" spc="-5" b="1">
                <a:latin typeface="Arial"/>
                <a:cs typeface="Arial"/>
              </a:rPr>
              <a:t> </a:t>
            </a:r>
            <a:r>
              <a:rPr dirty="0" smtClean="0" sz="1300" spc="-15" b="1">
                <a:latin typeface="Arial"/>
                <a:cs typeface="Arial"/>
              </a:rPr>
              <a:t>Spleni</a:t>
            </a:r>
            <a:r>
              <a:rPr dirty="0" smtClean="0" sz="1300" spc="-10" b="1">
                <a:latin typeface="Arial"/>
                <a:cs typeface="Arial"/>
              </a:rPr>
              <a:t>c</a:t>
            </a:r>
            <a:r>
              <a:rPr dirty="0" smtClean="0" sz="1300" spc="35" b="1">
                <a:latin typeface="Arial"/>
                <a:cs typeface="Arial"/>
              </a:rPr>
              <a:t> </a:t>
            </a:r>
            <a:r>
              <a:rPr dirty="0" smtClean="0" sz="1300" spc="-50" b="1">
                <a:latin typeface="Arial"/>
                <a:cs typeface="Arial"/>
              </a:rPr>
              <a:t>A</a:t>
            </a:r>
            <a:r>
              <a:rPr dirty="0" smtClean="0" sz="1300" spc="-10" b="1">
                <a:latin typeface="Arial"/>
                <a:cs typeface="Arial"/>
              </a:rPr>
              <a:t>rte</a:t>
            </a:r>
            <a:r>
              <a:rPr dirty="0" smtClean="0" sz="1300" spc="0" b="1">
                <a:latin typeface="Arial"/>
                <a:cs typeface="Arial"/>
              </a:rPr>
              <a:t>r</a:t>
            </a:r>
            <a:r>
              <a:rPr dirty="0" smtClean="0" sz="1300" spc="-10" b="1">
                <a:latin typeface="Arial"/>
                <a:cs typeface="Arial"/>
              </a:rPr>
              <a:t>y</a:t>
            </a:r>
            <a:endParaRPr sz="1300">
              <a:latin typeface="Arial"/>
              <a:cs typeface="Arial"/>
            </a:endParaRPr>
          </a:p>
          <a:p>
            <a:pPr marL="295910" indent="-283845">
              <a:lnSpc>
                <a:spcPts val="1250"/>
              </a:lnSpc>
              <a:buFont typeface="Arial"/>
              <a:buChar char="-"/>
              <a:tabLst>
                <a:tab pos="295910" algn="l"/>
              </a:tabLst>
            </a:pPr>
            <a:r>
              <a:rPr dirty="0" smtClean="0" sz="1300" spc="-15">
                <a:latin typeface="Arial"/>
                <a:cs typeface="Arial"/>
              </a:rPr>
              <a:t>Pancreati</a:t>
            </a:r>
            <a:r>
              <a:rPr dirty="0" smtClean="0" sz="1300" spc="-10">
                <a:latin typeface="Arial"/>
                <a:cs typeface="Arial"/>
              </a:rPr>
              <a:t>c</a:t>
            </a:r>
            <a:r>
              <a:rPr dirty="0" smtClean="0" sz="1300" spc="30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branches</a:t>
            </a:r>
            <a:endParaRPr sz="1300">
              <a:latin typeface="Arial"/>
              <a:cs typeface="Arial"/>
            </a:endParaRPr>
          </a:p>
          <a:p>
            <a:pPr marL="355600" indent="-343535">
              <a:lnSpc>
                <a:spcPts val="1250"/>
              </a:lnSpc>
              <a:buFont typeface="Arial"/>
              <a:buChar char="-"/>
              <a:tabLst>
                <a:tab pos="355600" algn="l"/>
              </a:tabLst>
            </a:pPr>
            <a:r>
              <a:rPr dirty="0" smtClean="0" sz="1300" spc="0">
                <a:latin typeface="Arial"/>
                <a:cs typeface="Arial"/>
              </a:rPr>
              <a:t>T</a:t>
            </a:r>
            <a:r>
              <a:rPr dirty="0" smtClean="0" sz="1300" spc="-10">
                <a:latin typeface="Arial"/>
                <a:cs typeface="Arial"/>
              </a:rPr>
              <a:t>he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left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gastroepiploic</a:t>
            </a:r>
            <a:r>
              <a:rPr dirty="0" smtClean="0" sz="1300" spc="4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artery</a:t>
            </a:r>
            <a:endParaRPr sz="1300">
              <a:latin typeface="Arial"/>
              <a:cs typeface="Arial"/>
            </a:endParaRPr>
          </a:p>
          <a:p>
            <a:pPr marL="355600" indent="-343535">
              <a:lnSpc>
                <a:spcPts val="1250"/>
              </a:lnSpc>
              <a:buFont typeface="Arial"/>
              <a:buChar char="-"/>
              <a:tabLst>
                <a:tab pos="355600" algn="l"/>
              </a:tabLst>
            </a:pPr>
            <a:r>
              <a:rPr dirty="0" smtClean="0" sz="1300" spc="0">
                <a:latin typeface="Arial"/>
                <a:cs typeface="Arial"/>
              </a:rPr>
              <a:t>T</a:t>
            </a:r>
            <a:r>
              <a:rPr dirty="0" smtClean="0" sz="1300" spc="-10">
                <a:latin typeface="Arial"/>
                <a:cs typeface="Arial"/>
              </a:rPr>
              <a:t>he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short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gastric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arteries</a:t>
            </a:r>
            <a:r>
              <a:rPr dirty="0" smtClean="0" sz="1300" spc="25">
                <a:latin typeface="Arial"/>
                <a:cs typeface="Arial"/>
              </a:rPr>
              <a:t> </a:t>
            </a:r>
            <a:r>
              <a:rPr dirty="0" smtClean="0" sz="1300" spc="-15">
                <a:latin typeface="Wingdings"/>
                <a:cs typeface="Wingdings"/>
              </a:rPr>
              <a:t></a:t>
            </a:r>
            <a:r>
              <a:rPr dirty="0" smtClean="0" sz="1300" spc="50">
                <a:latin typeface="Times New Roman"/>
                <a:cs typeface="Times New Roman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fundus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280"/>
              </a:lnSpc>
            </a:pPr>
            <a:r>
              <a:rPr dirty="0" smtClean="0" sz="1300" spc="-15" b="1">
                <a:latin typeface="Arial"/>
                <a:cs typeface="Arial"/>
              </a:rPr>
              <a:t>3</a:t>
            </a:r>
            <a:r>
              <a:rPr dirty="0" smtClean="0" sz="1300" spc="-5" b="1">
                <a:latin typeface="Arial"/>
                <a:cs typeface="Arial"/>
              </a:rPr>
              <a:t>-</a:t>
            </a:r>
            <a:r>
              <a:rPr dirty="0" smtClean="0" sz="1300" spc="-5" b="1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hepatic</a:t>
            </a:r>
            <a:r>
              <a:rPr dirty="0" smtClean="0" sz="1300" spc="40" b="1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arteries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4107560"/>
            <a:ext cx="3742054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300" spc="0">
                <a:latin typeface="Arial"/>
                <a:cs typeface="Arial"/>
              </a:rPr>
              <a:t>T</a:t>
            </a:r>
            <a:r>
              <a:rPr dirty="0" smtClean="0" sz="1300" spc="-10">
                <a:latin typeface="Arial"/>
                <a:cs typeface="Arial"/>
              </a:rPr>
              <a:t>he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right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gastric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artery</a:t>
            </a:r>
            <a:r>
              <a:rPr dirty="0" smtClean="0" sz="1300" spc="3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arises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from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hepatic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9144" y="4226432"/>
            <a:ext cx="3629660" cy="5664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375"/>
              </a:lnSpc>
            </a:pPr>
            <a:r>
              <a:rPr dirty="0" smtClean="0" sz="1300" spc="-10">
                <a:latin typeface="Arial"/>
                <a:cs typeface="Arial"/>
              </a:rPr>
              <a:t>artery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at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upper</a:t>
            </a:r>
            <a:r>
              <a:rPr dirty="0" smtClean="0" sz="1300" spc="3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border</a:t>
            </a:r>
            <a:r>
              <a:rPr dirty="0" smtClean="0" sz="1300" spc="3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of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p</a:t>
            </a:r>
            <a:r>
              <a:rPr dirty="0" smtClean="0" sz="1300" spc="-25">
                <a:latin typeface="Arial"/>
                <a:cs typeface="Arial"/>
              </a:rPr>
              <a:t>y</a:t>
            </a:r>
            <a:r>
              <a:rPr dirty="0" smtClean="0" sz="1300" spc="-10">
                <a:latin typeface="Arial"/>
                <a:cs typeface="Arial"/>
              </a:rPr>
              <a:t>lorus</a:t>
            </a:r>
            <a:r>
              <a:rPr dirty="0" smtClean="0" sz="1300" spc="3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and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runs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940"/>
              </a:lnSpc>
            </a:pPr>
            <a:r>
              <a:rPr dirty="0" smtClean="0" sz="1300" spc="-10">
                <a:latin typeface="Arial"/>
                <a:cs typeface="Arial"/>
              </a:rPr>
              <a:t>to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t</a:t>
            </a:r>
            <a:r>
              <a:rPr dirty="0" smtClean="0" sz="1300" spc="-10">
                <a:latin typeface="Arial"/>
                <a:cs typeface="Arial"/>
              </a:rPr>
              <a:t>he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left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in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-1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les</a:t>
            </a:r>
            <a:r>
              <a:rPr dirty="0" smtClean="0" sz="1300" spc="-20">
                <a:latin typeface="Arial"/>
                <a:cs typeface="Arial"/>
              </a:rPr>
              <a:t>s</a:t>
            </a:r>
            <a:r>
              <a:rPr dirty="0" smtClean="0" sz="1300" spc="-10">
                <a:latin typeface="Arial"/>
                <a:cs typeface="Arial"/>
              </a:rPr>
              <a:t>er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omentu</a:t>
            </a:r>
            <a:r>
              <a:rPr dirty="0" smtClean="0" sz="1300" spc="-15">
                <a:latin typeface="Arial"/>
                <a:cs typeface="Arial"/>
              </a:rPr>
              <a:t>m</a:t>
            </a:r>
            <a:r>
              <a:rPr dirty="0" smtClean="0" sz="1300" spc="35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al</a:t>
            </a:r>
            <a:r>
              <a:rPr dirty="0" smtClean="0" sz="1300" spc="-15">
                <a:latin typeface="Arial"/>
                <a:cs typeface="Arial"/>
              </a:rPr>
              <a:t>o</a:t>
            </a:r>
            <a:r>
              <a:rPr dirty="0" smtClean="0" sz="1300" spc="-10">
                <a:latin typeface="Arial"/>
                <a:cs typeface="Arial"/>
              </a:rPr>
              <a:t>ng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-1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les</a:t>
            </a:r>
            <a:r>
              <a:rPr dirty="0" smtClean="0" sz="1300" spc="-20">
                <a:latin typeface="Arial"/>
                <a:cs typeface="Arial"/>
              </a:rPr>
              <a:t>s</a:t>
            </a:r>
            <a:r>
              <a:rPr dirty="0" smtClean="0" sz="1300" spc="-10">
                <a:latin typeface="Arial"/>
                <a:cs typeface="Arial"/>
              </a:rPr>
              <a:t>er</a:t>
            </a:r>
            <a:endParaRPr sz="1300">
              <a:latin typeface="Arial"/>
              <a:cs typeface="Arial"/>
            </a:endParaRPr>
          </a:p>
          <a:p>
            <a:pPr marL="12700" marR="22860">
              <a:lnSpc>
                <a:spcPct val="60000"/>
              </a:lnSpc>
              <a:spcBef>
                <a:spcPts val="185"/>
              </a:spcBef>
            </a:pPr>
            <a:r>
              <a:rPr dirty="0" smtClean="0" sz="1300" spc="-10">
                <a:latin typeface="Arial"/>
                <a:cs typeface="Arial"/>
              </a:rPr>
              <a:t>cur</a:t>
            </a:r>
            <a:r>
              <a:rPr dirty="0" smtClean="0" sz="1300" spc="-25">
                <a:latin typeface="Arial"/>
                <a:cs typeface="Arial"/>
              </a:rPr>
              <a:t>v</a:t>
            </a:r>
            <a:r>
              <a:rPr dirty="0" smtClean="0" sz="1300" spc="-10">
                <a:latin typeface="Arial"/>
                <a:cs typeface="Arial"/>
              </a:rPr>
              <a:t>ature</a:t>
            </a:r>
            <a:r>
              <a:rPr dirty="0" smtClean="0" sz="1300" spc="3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of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stomach.</a:t>
            </a:r>
            <a:r>
              <a:rPr dirty="0" smtClean="0" sz="1300" spc="30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It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anastomosis</a:t>
            </a:r>
            <a:r>
              <a:rPr dirty="0" smtClean="0" sz="1300" spc="30">
                <a:latin typeface="Arial"/>
                <a:cs typeface="Arial"/>
              </a:rPr>
              <a:t> </a:t>
            </a:r>
            <a:r>
              <a:rPr dirty="0" smtClean="0" sz="1300" spc="-25">
                <a:latin typeface="Arial"/>
                <a:cs typeface="Arial"/>
              </a:rPr>
              <a:t>w</a:t>
            </a:r>
            <a:r>
              <a:rPr dirty="0" smtClean="0" sz="1300" spc="-5">
                <a:latin typeface="Arial"/>
                <a:cs typeface="Arial"/>
              </a:rPr>
              <a:t>ith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-5">
                <a:latin typeface="Arial"/>
                <a:cs typeface="Arial"/>
              </a:rPr>
              <a:t> left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g</a:t>
            </a:r>
            <a:r>
              <a:rPr dirty="0" smtClean="0" sz="1300" spc="-15">
                <a:latin typeface="Arial"/>
                <a:cs typeface="Arial"/>
              </a:rPr>
              <a:t>a</a:t>
            </a:r>
            <a:r>
              <a:rPr dirty="0" smtClean="0" sz="1300" spc="-5">
                <a:latin typeface="Arial"/>
                <a:cs typeface="Arial"/>
              </a:rPr>
              <a:t>stric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artery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940" y="4741926"/>
            <a:ext cx="83185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-5"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9144" y="4741926"/>
            <a:ext cx="2206625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-10" b="1">
                <a:latin typeface="Arial"/>
                <a:cs typeface="Arial"/>
              </a:rPr>
              <a:t>The</a:t>
            </a:r>
            <a:r>
              <a:rPr dirty="0" smtClean="0" sz="1300" spc="10" b="1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gastrodu</a:t>
            </a:r>
            <a:r>
              <a:rPr dirty="0" smtClean="0" sz="1300" spc="-5" b="1">
                <a:latin typeface="Arial"/>
                <a:cs typeface="Arial"/>
              </a:rPr>
              <a:t>o</a:t>
            </a:r>
            <a:r>
              <a:rPr dirty="0" smtClean="0" sz="1300" spc="-10" b="1">
                <a:latin typeface="Arial"/>
                <a:cs typeface="Arial"/>
              </a:rPr>
              <a:t>d</a:t>
            </a:r>
            <a:r>
              <a:rPr dirty="0" smtClean="0" sz="1300" spc="0" b="1">
                <a:latin typeface="Arial"/>
                <a:cs typeface="Arial"/>
              </a:rPr>
              <a:t>e</a:t>
            </a:r>
            <a:r>
              <a:rPr dirty="0" smtClean="0" sz="1300" spc="-10" b="1">
                <a:latin typeface="Arial"/>
                <a:cs typeface="Arial"/>
              </a:rPr>
              <a:t>n</a:t>
            </a:r>
            <a:r>
              <a:rPr dirty="0" smtClean="0" sz="1300" spc="0" b="1">
                <a:latin typeface="Arial"/>
                <a:cs typeface="Arial"/>
              </a:rPr>
              <a:t>a</a:t>
            </a:r>
            <a:r>
              <a:rPr dirty="0" smtClean="0" sz="1300" spc="-5" b="1">
                <a:latin typeface="Arial"/>
                <a:cs typeface="Arial"/>
              </a:rPr>
              <a:t>l</a:t>
            </a:r>
            <a:r>
              <a:rPr dirty="0" smtClean="0" sz="1300" spc="45" b="1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artery</a:t>
            </a:r>
            <a:r>
              <a:rPr dirty="0" smtClean="0" sz="1300" spc="10" b="1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0259" y="4900421"/>
            <a:ext cx="3486150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-5">
                <a:latin typeface="Arial"/>
                <a:cs typeface="Arial"/>
              </a:rPr>
              <a:t>-</a:t>
            </a:r>
            <a:r>
              <a:rPr dirty="0" smtClean="0" sz="1300" spc="10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It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di</a:t>
            </a:r>
            <a:r>
              <a:rPr dirty="0" smtClean="0" sz="1300" spc="-25">
                <a:latin typeface="Arial"/>
                <a:cs typeface="Arial"/>
              </a:rPr>
              <a:t>v</a:t>
            </a:r>
            <a:r>
              <a:rPr dirty="0" smtClean="0" sz="1300" spc="-10">
                <a:latin typeface="Arial"/>
                <a:cs typeface="Arial"/>
              </a:rPr>
              <a:t>ides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into</a:t>
            </a:r>
            <a:r>
              <a:rPr dirty="0" smtClean="0" sz="1300" spc="10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the</a:t>
            </a:r>
            <a:r>
              <a:rPr dirty="0" smtClean="0" sz="1300" spc="20" b="1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right</a:t>
            </a:r>
            <a:r>
              <a:rPr dirty="0" smtClean="0" sz="1300" spc="25" b="1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gastroepi</a:t>
            </a:r>
            <a:r>
              <a:rPr dirty="0" smtClean="0" sz="1300" spc="-5" b="1">
                <a:latin typeface="Arial"/>
                <a:cs typeface="Arial"/>
              </a:rPr>
              <a:t>p</a:t>
            </a:r>
            <a:r>
              <a:rPr dirty="0" smtClean="0" sz="1300" spc="-10" b="1">
                <a:latin typeface="Arial"/>
                <a:cs typeface="Arial"/>
              </a:rPr>
              <a:t>lo</a:t>
            </a:r>
            <a:r>
              <a:rPr dirty="0" smtClean="0" sz="1300" spc="5" b="1">
                <a:latin typeface="Arial"/>
                <a:cs typeface="Arial"/>
              </a:rPr>
              <a:t>i</a:t>
            </a:r>
            <a:r>
              <a:rPr dirty="0" smtClean="0" sz="1300" spc="-10" b="1">
                <a:latin typeface="Arial"/>
                <a:cs typeface="Arial"/>
              </a:rPr>
              <a:t>c</a:t>
            </a:r>
            <a:r>
              <a:rPr dirty="0" smtClean="0" sz="1300" spc="45" b="1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artery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9144" y="5019294"/>
            <a:ext cx="3161665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-15">
                <a:latin typeface="Arial"/>
                <a:cs typeface="Arial"/>
              </a:rPr>
              <a:t>tha</a:t>
            </a:r>
            <a:r>
              <a:rPr dirty="0" smtClean="0" sz="1300" spc="-5">
                <a:latin typeface="Arial"/>
                <a:cs typeface="Arial"/>
              </a:rPr>
              <a:t>t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run</a:t>
            </a:r>
            <a:r>
              <a:rPr dirty="0" smtClean="0" sz="1300" spc="-10">
                <a:latin typeface="Arial"/>
                <a:cs typeface="Arial"/>
              </a:rPr>
              <a:t>s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alon</a:t>
            </a:r>
            <a:r>
              <a:rPr dirty="0" smtClean="0" sz="1300" spc="-10">
                <a:latin typeface="Arial"/>
                <a:cs typeface="Arial"/>
              </a:rPr>
              <a:t>g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th</a:t>
            </a:r>
            <a:r>
              <a:rPr dirty="0" smtClean="0" sz="1300" spc="-10">
                <a:latin typeface="Arial"/>
                <a:cs typeface="Arial"/>
              </a:rPr>
              <a:t>e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greate</a:t>
            </a:r>
            <a:r>
              <a:rPr dirty="0" smtClean="0" sz="1300" spc="-5">
                <a:latin typeface="Arial"/>
                <a:cs typeface="Arial"/>
              </a:rPr>
              <a:t>r</a:t>
            </a:r>
            <a:r>
              <a:rPr dirty="0" smtClean="0" sz="1300" spc="30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cur</a:t>
            </a:r>
            <a:r>
              <a:rPr dirty="0" smtClean="0" sz="1300" spc="-25">
                <a:latin typeface="Arial"/>
                <a:cs typeface="Arial"/>
              </a:rPr>
              <a:t>v</a:t>
            </a:r>
            <a:r>
              <a:rPr dirty="0" smtClean="0" sz="1300" spc="-15">
                <a:latin typeface="Arial"/>
                <a:cs typeface="Arial"/>
              </a:rPr>
              <a:t>atur</a:t>
            </a:r>
            <a:r>
              <a:rPr dirty="0" smtClean="0" sz="1300" spc="-10">
                <a:latin typeface="Arial"/>
                <a:cs typeface="Arial"/>
              </a:rPr>
              <a:t>e</a:t>
            </a:r>
            <a:r>
              <a:rPr dirty="0" smtClean="0" sz="1300" spc="5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o</a:t>
            </a:r>
            <a:r>
              <a:rPr dirty="0" smtClean="0" sz="1300" spc="-5">
                <a:latin typeface="Arial"/>
                <a:cs typeface="Arial"/>
              </a:rPr>
              <a:t>f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the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9144" y="5138166"/>
            <a:ext cx="3110865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-10">
                <a:latin typeface="Arial"/>
                <a:cs typeface="Arial"/>
              </a:rPr>
              <a:t>stomach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bet</a:t>
            </a:r>
            <a:r>
              <a:rPr dirty="0" smtClean="0" sz="1300" spc="-25">
                <a:latin typeface="Arial"/>
                <a:cs typeface="Arial"/>
              </a:rPr>
              <a:t>w</a:t>
            </a:r>
            <a:r>
              <a:rPr dirty="0" smtClean="0" sz="1300" spc="-10">
                <a:latin typeface="Arial"/>
                <a:cs typeface="Arial"/>
              </a:rPr>
              <a:t>een</a:t>
            </a:r>
            <a:r>
              <a:rPr dirty="0" smtClean="0" sz="1300" spc="3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la</a:t>
            </a:r>
            <a:r>
              <a:rPr dirty="0" smtClean="0" sz="1300" spc="-25">
                <a:latin typeface="Arial"/>
                <a:cs typeface="Arial"/>
              </a:rPr>
              <a:t>y</a:t>
            </a:r>
            <a:r>
              <a:rPr dirty="0" smtClean="0" sz="1300" spc="-10">
                <a:latin typeface="Arial"/>
                <a:cs typeface="Arial"/>
              </a:rPr>
              <a:t>ers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of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greater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9144" y="5257038"/>
            <a:ext cx="2017395" cy="209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-10">
                <a:latin typeface="Arial"/>
                <a:cs typeface="Arial"/>
              </a:rPr>
              <a:t>omentum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and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10">
                <a:latin typeface="Arial"/>
                <a:cs typeface="Arial"/>
              </a:rPr>
              <a:t> </a:t>
            </a:r>
            <a:r>
              <a:rPr dirty="0" smtClean="0" sz="1300" spc="-15" b="1">
                <a:latin typeface="Arial"/>
                <a:cs typeface="Arial"/>
              </a:rPr>
              <a:t>superior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940" y="5375909"/>
            <a:ext cx="4017645" cy="9626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>
              <a:lnSpc>
                <a:spcPts val="1375"/>
              </a:lnSpc>
            </a:pPr>
            <a:r>
              <a:rPr dirty="0" smtClean="0" sz="1300" spc="-10" b="1">
                <a:latin typeface="Arial"/>
                <a:cs typeface="Arial"/>
              </a:rPr>
              <a:t>pancreati</a:t>
            </a:r>
            <a:r>
              <a:rPr dirty="0" smtClean="0" sz="1300" spc="-15" b="1">
                <a:latin typeface="Arial"/>
                <a:cs typeface="Arial"/>
              </a:rPr>
              <a:t>c</a:t>
            </a:r>
            <a:r>
              <a:rPr dirty="0" smtClean="0" sz="1300" spc="-10" b="1">
                <a:latin typeface="Arial"/>
                <a:cs typeface="Arial"/>
              </a:rPr>
              <a:t>o</a:t>
            </a:r>
            <a:r>
              <a:rPr dirty="0" smtClean="0" sz="1300" spc="0" b="1">
                <a:latin typeface="Arial"/>
                <a:cs typeface="Arial"/>
              </a:rPr>
              <a:t>d</a:t>
            </a:r>
            <a:r>
              <a:rPr dirty="0" smtClean="0" sz="1300" spc="-10" b="1">
                <a:latin typeface="Arial"/>
                <a:cs typeface="Arial"/>
              </a:rPr>
              <a:t>u</a:t>
            </a:r>
            <a:r>
              <a:rPr dirty="0" smtClean="0" sz="1300" spc="0" b="1">
                <a:latin typeface="Arial"/>
                <a:cs typeface="Arial"/>
              </a:rPr>
              <a:t>o</a:t>
            </a:r>
            <a:r>
              <a:rPr dirty="0" smtClean="0" sz="1300" spc="-10" b="1">
                <a:latin typeface="Arial"/>
                <a:cs typeface="Arial"/>
              </a:rPr>
              <a:t>d</a:t>
            </a:r>
            <a:r>
              <a:rPr dirty="0" smtClean="0" sz="1300" spc="0" b="1">
                <a:latin typeface="Arial"/>
                <a:cs typeface="Arial"/>
              </a:rPr>
              <a:t>e</a:t>
            </a:r>
            <a:r>
              <a:rPr dirty="0" smtClean="0" sz="1300" spc="0" b="1">
                <a:latin typeface="Arial"/>
                <a:cs typeface="Arial"/>
              </a:rPr>
              <a:t>n</a:t>
            </a:r>
            <a:r>
              <a:rPr dirty="0" smtClean="0" sz="1300" spc="-10" b="1">
                <a:latin typeface="Arial"/>
                <a:cs typeface="Arial"/>
              </a:rPr>
              <a:t>al</a:t>
            </a:r>
            <a:r>
              <a:rPr dirty="0" smtClean="0" sz="1300" spc="50" b="1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artery</a:t>
            </a:r>
            <a:r>
              <a:rPr dirty="0" smtClean="0" sz="1300" spc="5" b="1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that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descends</a:t>
            </a:r>
            <a:endParaRPr sz="1300">
              <a:latin typeface="Arial"/>
              <a:cs typeface="Arial"/>
            </a:endParaRPr>
          </a:p>
          <a:p>
            <a:pPr marL="355600">
              <a:lnSpc>
                <a:spcPts val="935"/>
              </a:lnSpc>
            </a:pPr>
            <a:r>
              <a:rPr dirty="0" smtClean="0" sz="1300" spc="-10">
                <a:latin typeface="Arial"/>
                <a:cs typeface="Arial"/>
              </a:rPr>
              <a:t>bet</a:t>
            </a:r>
            <a:r>
              <a:rPr dirty="0" smtClean="0" sz="1300" spc="-25">
                <a:latin typeface="Arial"/>
                <a:cs typeface="Arial"/>
              </a:rPr>
              <a:t>w</a:t>
            </a:r>
            <a:r>
              <a:rPr dirty="0" smtClean="0" sz="1300" spc="-10">
                <a:latin typeface="Arial"/>
                <a:cs typeface="Arial"/>
              </a:rPr>
              <a:t>een</a:t>
            </a:r>
            <a:r>
              <a:rPr dirty="0" smtClean="0" sz="1300" spc="3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second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part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of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duoden</a:t>
            </a:r>
            <a:r>
              <a:rPr dirty="0" smtClean="0" sz="1300" spc="-15">
                <a:latin typeface="Arial"/>
                <a:cs typeface="Arial"/>
              </a:rPr>
              <a:t>u</a:t>
            </a:r>
            <a:r>
              <a:rPr dirty="0" smtClean="0" sz="1300" spc="-15">
                <a:latin typeface="Arial"/>
                <a:cs typeface="Arial"/>
              </a:rPr>
              <a:t>m</a:t>
            </a:r>
            <a:r>
              <a:rPr dirty="0" smtClean="0" sz="1300" spc="4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and</a:t>
            </a:r>
            <a:endParaRPr sz="1300">
              <a:latin typeface="Arial"/>
              <a:cs typeface="Arial"/>
            </a:endParaRPr>
          </a:p>
          <a:p>
            <a:pPr marL="355600">
              <a:lnSpc>
                <a:spcPts val="1095"/>
              </a:lnSpc>
            </a:pPr>
            <a:r>
              <a:rPr dirty="0" smtClean="0" sz="1300" spc="-15">
                <a:latin typeface="Arial"/>
                <a:cs typeface="Arial"/>
              </a:rPr>
              <a:t>th</a:t>
            </a:r>
            <a:r>
              <a:rPr dirty="0" smtClean="0" sz="1300" spc="-10">
                <a:latin typeface="Arial"/>
                <a:cs typeface="Arial"/>
              </a:rPr>
              <a:t>e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he</a:t>
            </a:r>
            <a:r>
              <a:rPr dirty="0" smtClean="0" sz="1300" spc="-20">
                <a:latin typeface="Arial"/>
                <a:cs typeface="Arial"/>
              </a:rPr>
              <a:t>a</a:t>
            </a:r>
            <a:r>
              <a:rPr dirty="0" smtClean="0" sz="1300" spc="-10">
                <a:latin typeface="Arial"/>
                <a:cs typeface="Arial"/>
              </a:rPr>
              <a:t>d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o</a:t>
            </a:r>
            <a:r>
              <a:rPr dirty="0" smtClean="0" sz="1300" spc="-5">
                <a:latin typeface="Arial"/>
                <a:cs typeface="Arial"/>
              </a:rPr>
              <a:t>f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th</a:t>
            </a:r>
            <a:r>
              <a:rPr dirty="0" smtClean="0" sz="1300" spc="-10">
                <a:latin typeface="Arial"/>
                <a:cs typeface="Arial"/>
              </a:rPr>
              <a:t>e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pancrea</a:t>
            </a:r>
            <a:r>
              <a:rPr dirty="0" smtClean="0" sz="1300" spc="-10">
                <a:latin typeface="Arial"/>
                <a:cs typeface="Arial"/>
              </a:rPr>
              <a:t>s</a:t>
            </a:r>
            <a:r>
              <a:rPr dirty="0" smtClean="0" sz="1300" spc="30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  <a:p>
            <a:pPr marL="355600" indent="-343535">
              <a:lnSpc>
                <a:spcPts val="109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300" spc="-10" b="1">
                <a:latin typeface="Arial"/>
                <a:cs typeface="Arial"/>
              </a:rPr>
              <a:t>The</a:t>
            </a:r>
            <a:r>
              <a:rPr dirty="0" smtClean="0" sz="1300" spc="5" b="1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right</a:t>
            </a:r>
            <a:r>
              <a:rPr dirty="0" smtClean="0" sz="1300" spc="20" b="1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and</a:t>
            </a:r>
            <a:r>
              <a:rPr dirty="0" smtClean="0" sz="1300" spc="20" b="1">
                <a:latin typeface="Arial"/>
                <a:cs typeface="Arial"/>
              </a:rPr>
              <a:t> </a:t>
            </a:r>
            <a:r>
              <a:rPr dirty="0" smtClean="0" sz="1300" spc="-5" b="1">
                <a:latin typeface="Arial"/>
                <a:cs typeface="Arial"/>
              </a:rPr>
              <a:t>left</a:t>
            </a:r>
            <a:r>
              <a:rPr dirty="0" smtClean="0" sz="1300" spc="20" b="1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hepatic</a:t>
            </a:r>
            <a:r>
              <a:rPr dirty="0" smtClean="0" sz="1300" spc="30" b="1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arteries</a:t>
            </a:r>
            <a:r>
              <a:rPr dirty="0" smtClean="0" sz="1300" spc="25" b="1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enter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endParaRPr sz="1300">
              <a:latin typeface="Arial"/>
              <a:cs typeface="Arial"/>
            </a:endParaRPr>
          </a:p>
          <a:p>
            <a:pPr marL="355600">
              <a:lnSpc>
                <a:spcPts val="935"/>
              </a:lnSpc>
            </a:pPr>
            <a:r>
              <a:rPr dirty="0" smtClean="0" sz="1300" spc="-10">
                <a:latin typeface="Arial"/>
                <a:cs typeface="Arial"/>
              </a:rPr>
              <a:t>porta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5">
                <a:latin typeface="Arial"/>
                <a:cs typeface="Arial"/>
              </a:rPr>
              <a:t>hepati</a:t>
            </a:r>
            <a:r>
              <a:rPr dirty="0" smtClean="0" sz="1300" spc="-5">
                <a:latin typeface="Arial"/>
                <a:cs typeface="Arial"/>
              </a:rPr>
              <a:t>s.</a:t>
            </a:r>
            <a:r>
              <a:rPr dirty="0" smtClean="0" sz="1300" spc="30">
                <a:latin typeface="Arial"/>
                <a:cs typeface="Arial"/>
              </a:rPr>
              <a:t> </a:t>
            </a:r>
            <a:r>
              <a:rPr dirty="0" smtClean="0" sz="1300" spc="0">
                <a:latin typeface="Arial"/>
                <a:cs typeface="Arial"/>
              </a:rPr>
              <a:t>T</a:t>
            </a:r>
            <a:r>
              <a:rPr dirty="0" smtClean="0" sz="1300" spc="-10">
                <a:latin typeface="Arial"/>
                <a:cs typeface="Arial"/>
              </a:rPr>
              <a:t>he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right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hepatic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artery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usually</a:t>
            </a:r>
            <a:endParaRPr sz="1300">
              <a:latin typeface="Arial"/>
              <a:cs typeface="Arial"/>
            </a:endParaRPr>
          </a:p>
          <a:p>
            <a:pPr marL="355600" marR="12700">
              <a:lnSpc>
                <a:spcPct val="60000"/>
              </a:lnSpc>
              <a:spcBef>
                <a:spcPts val="185"/>
              </a:spcBef>
            </a:pPr>
            <a:r>
              <a:rPr dirty="0" smtClean="0" sz="1300" spc="-5">
                <a:latin typeface="Arial"/>
                <a:cs typeface="Arial"/>
              </a:rPr>
              <a:t>gi</a:t>
            </a:r>
            <a:r>
              <a:rPr dirty="0" smtClean="0" sz="1300" spc="-25">
                <a:latin typeface="Arial"/>
                <a:cs typeface="Arial"/>
              </a:rPr>
              <a:t>v</a:t>
            </a:r>
            <a:r>
              <a:rPr dirty="0" smtClean="0" sz="1300" spc="-10">
                <a:latin typeface="Arial"/>
                <a:cs typeface="Arial"/>
              </a:rPr>
              <a:t>es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5">
                <a:latin typeface="Arial"/>
                <a:cs typeface="Arial"/>
              </a:rPr>
              <a:t>off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c</a:t>
            </a:r>
            <a:r>
              <a:rPr dirty="0" smtClean="0" sz="1300" spc="-50" b="1">
                <a:latin typeface="Arial"/>
                <a:cs typeface="Arial"/>
              </a:rPr>
              <a:t>y</a:t>
            </a:r>
            <a:r>
              <a:rPr dirty="0" smtClean="0" sz="1300" spc="-10" b="1">
                <a:latin typeface="Arial"/>
                <a:cs typeface="Arial"/>
              </a:rPr>
              <a:t>s</a:t>
            </a:r>
            <a:r>
              <a:rPr dirty="0" smtClean="0" sz="1300" spc="5" b="1">
                <a:latin typeface="Arial"/>
                <a:cs typeface="Arial"/>
              </a:rPr>
              <a:t>t</a:t>
            </a:r>
            <a:r>
              <a:rPr dirty="0" smtClean="0" sz="1300" spc="-10" b="1">
                <a:latin typeface="Arial"/>
                <a:cs typeface="Arial"/>
              </a:rPr>
              <a:t>ic</a:t>
            </a:r>
            <a:r>
              <a:rPr dirty="0" smtClean="0" sz="1300" spc="40" b="1">
                <a:latin typeface="Arial"/>
                <a:cs typeface="Arial"/>
              </a:rPr>
              <a:t> </a:t>
            </a:r>
            <a:r>
              <a:rPr dirty="0" smtClean="0" sz="1300" spc="-10" b="1">
                <a:latin typeface="Arial"/>
                <a:cs typeface="Arial"/>
              </a:rPr>
              <a:t>arter</a:t>
            </a:r>
            <a:r>
              <a:rPr dirty="0" smtClean="0" sz="1300" spc="-50" b="1">
                <a:latin typeface="Arial"/>
                <a:cs typeface="Arial"/>
              </a:rPr>
              <a:t>y</a:t>
            </a:r>
            <a:r>
              <a:rPr dirty="0" smtClean="0" sz="1300" spc="-5" b="1">
                <a:latin typeface="Arial"/>
                <a:cs typeface="Arial"/>
              </a:rPr>
              <a:t>,</a:t>
            </a:r>
            <a:r>
              <a:rPr dirty="0" smtClean="0" sz="1300" spc="60" b="1">
                <a:latin typeface="Arial"/>
                <a:cs typeface="Arial"/>
              </a:rPr>
              <a:t> </a:t>
            </a:r>
            <a:r>
              <a:rPr dirty="0" smtClean="0" sz="1300" spc="-25">
                <a:latin typeface="Arial"/>
                <a:cs typeface="Arial"/>
              </a:rPr>
              <a:t>w</a:t>
            </a:r>
            <a:r>
              <a:rPr dirty="0" smtClean="0" sz="1300" spc="-10">
                <a:latin typeface="Arial"/>
                <a:cs typeface="Arial"/>
              </a:rPr>
              <a:t>hich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runs</a:t>
            </a:r>
            <a:r>
              <a:rPr dirty="0" smtClean="0" sz="1300" spc="20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to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1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neck</a:t>
            </a:r>
            <a:r>
              <a:rPr dirty="0" smtClean="0" sz="1300" spc="-5">
                <a:latin typeface="Arial"/>
                <a:cs typeface="Arial"/>
              </a:rPr>
              <a:t> of</a:t>
            </a:r>
            <a:r>
              <a:rPr dirty="0" smtClean="0" sz="1300" spc="-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the</a:t>
            </a:r>
            <a:r>
              <a:rPr dirty="0" smtClean="0" sz="1300" spc="5">
                <a:latin typeface="Arial"/>
                <a:cs typeface="Arial"/>
              </a:rPr>
              <a:t> </a:t>
            </a:r>
            <a:r>
              <a:rPr dirty="0" smtClean="0" sz="1300" spc="-10">
                <a:latin typeface="Arial"/>
                <a:cs typeface="Arial"/>
              </a:rPr>
              <a:t>gallbladder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72075" y="2057400"/>
            <a:ext cx="3971925" cy="421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760730">
              <a:lnSpc>
                <a:spcPts val="5235"/>
              </a:lnSpc>
            </a:pPr>
            <a:r>
              <a:rPr dirty="0" smtClean="0" sz="4400">
                <a:latin typeface="Arial"/>
                <a:cs typeface="Arial"/>
              </a:rPr>
              <a:t>Abdominal</a:t>
            </a:r>
            <a:r>
              <a:rPr dirty="0" smtClean="0" sz="4400" spc="-30">
                <a:latin typeface="Arial"/>
                <a:cs typeface="Arial"/>
              </a:rPr>
              <a:t> </a:t>
            </a:r>
            <a:r>
              <a:rPr dirty="0" smtClean="0" sz="4400" spc="0">
                <a:latin typeface="Arial"/>
                <a:cs typeface="Arial"/>
              </a:rPr>
              <a:t>aorta…</a:t>
            </a:r>
            <a:r>
              <a:rPr dirty="0" smtClean="0" sz="4400" spc="-15">
                <a:latin typeface="Arial"/>
                <a:cs typeface="Arial"/>
              </a:rPr>
              <a:t>…</a:t>
            </a:r>
            <a:r>
              <a:rPr dirty="0" smtClean="0" sz="4400" spc="0">
                <a:latin typeface="Arial"/>
                <a:cs typeface="Arial"/>
              </a:rPr>
              <a:t>cont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261109"/>
            <a:ext cx="4989830" cy="52330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700" b="1" u="heavy">
                <a:latin typeface="Arial"/>
                <a:cs typeface="Arial"/>
              </a:rPr>
              <a:t>S</a:t>
            </a:r>
            <a:r>
              <a:rPr dirty="0" smtClean="0" sz="1700" spc="5" b="1" u="heavy">
                <a:latin typeface="Arial"/>
                <a:cs typeface="Arial"/>
              </a:rPr>
              <a:t>u</a:t>
            </a:r>
            <a:r>
              <a:rPr dirty="0" smtClean="0" sz="1700" spc="0" b="1" u="heavy">
                <a:latin typeface="Arial"/>
                <a:cs typeface="Arial"/>
              </a:rPr>
              <a:t>per</a:t>
            </a:r>
            <a:r>
              <a:rPr dirty="0" smtClean="0" sz="1700" spc="-10" b="1" u="heavy">
                <a:latin typeface="Arial"/>
                <a:cs typeface="Arial"/>
              </a:rPr>
              <a:t>i</a:t>
            </a:r>
            <a:r>
              <a:rPr dirty="0" smtClean="0" sz="1700" spc="0" b="1" u="heavy">
                <a:latin typeface="Arial"/>
                <a:cs typeface="Arial"/>
              </a:rPr>
              <a:t>or</a:t>
            </a:r>
            <a:r>
              <a:rPr dirty="0" smtClean="0" sz="1700" spc="-20" b="1" u="heavy">
                <a:latin typeface="Arial"/>
                <a:cs typeface="Arial"/>
              </a:rPr>
              <a:t> </a:t>
            </a:r>
            <a:r>
              <a:rPr dirty="0" smtClean="0" sz="1700" spc="0" b="1" u="heavy">
                <a:latin typeface="Arial"/>
                <a:cs typeface="Arial"/>
              </a:rPr>
              <a:t>mesenter</a:t>
            </a:r>
            <a:r>
              <a:rPr dirty="0" smtClean="0" sz="1700" spc="-15" b="1" u="heavy">
                <a:latin typeface="Arial"/>
                <a:cs typeface="Arial"/>
              </a:rPr>
              <a:t>i</a:t>
            </a:r>
            <a:r>
              <a:rPr dirty="0" smtClean="0" sz="1700" spc="0" b="1" u="heavy">
                <a:latin typeface="Arial"/>
                <a:cs typeface="Arial"/>
              </a:rPr>
              <a:t>c</a:t>
            </a:r>
            <a:r>
              <a:rPr dirty="0" smtClean="0" sz="1700" spc="15" b="1" u="heavy">
                <a:latin typeface="Arial"/>
                <a:cs typeface="Arial"/>
              </a:rPr>
              <a:t> </a:t>
            </a:r>
            <a:r>
              <a:rPr dirty="0" smtClean="0" sz="1700" spc="-35" b="1" u="heavy">
                <a:latin typeface="Arial"/>
                <a:cs typeface="Arial"/>
              </a:rPr>
              <a:t>A</a:t>
            </a:r>
            <a:r>
              <a:rPr dirty="0" smtClean="0" sz="1700" spc="0" b="1" u="heavy">
                <a:latin typeface="Arial"/>
                <a:cs typeface="Arial"/>
              </a:rPr>
              <a:t>r</a:t>
            </a:r>
            <a:r>
              <a:rPr dirty="0" smtClean="0" sz="1700" spc="-10" b="1" u="heavy">
                <a:latin typeface="Arial"/>
                <a:cs typeface="Arial"/>
              </a:rPr>
              <a:t>t</a:t>
            </a:r>
            <a:r>
              <a:rPr dirty="0" smtClean="0" sz="1700" spc="0" b="1" u="heavy">
                <a:latin typeface="Arial"/>
                <a:cs typeface="Arial"/>
              </a:rPr>
              <a:t>ery</a:t>
            </a:r>
            <a:r>
              <a:rPr dirty="0" smtClean="0" sz="1700" spc="25" b="1" u="heavy">
                <a:latin typeface="Arial"/>
                <a:cs typeface="Arial"/>
              </a:rPr>
              <a:t> </a:t>
            </a:r>
            <a:r>
              <a:rPr dirty="0" smtClean="0" sz="1700" spc="0" b="1" u="heavy">
                <a:latin typeface="Arial"/>
                <a:cs typeface="Arial"/>
              </a:rPr>
              <a:t>at</a:t>
            </a:r>
            <a:r>
              <a:rPr dirty="0" smtClean="0" sz="1700" spc="-10" b="1" u="heavy">
                <a:latin typeface="Arial"/>
                <a:cs typeface="Arial"/>
              </a:rPr>
              <a:t> </a:t>
            </a:r>
            <a:r>
              <a:rPr dirty="0" smtClean="0" sz="1700" spc="-10" b="1" u="heavy">
                <a:latin typeface="Arial"/>
                <a:cs typeface="Arial"/>
              </a:rPr>
              <a:t>l</a:t>
            </a:r>
            <a:r>
              <a:rPr dirty="0" smtClean="0" sz="1700" spc="0" b="1" u="heavy">
                <a:latin typeface="Arial"/>
                <a:cs typeface="Arial"/>
              </a:rPr>
              <a:t>e</a:t>
            </a:r>
            <a:r>
              <a:rPr dirty="0" smtClean="0" sz="1700" spc="-25" b="1" u="heavy">
                <a:latin typeface="Arial"/>
                <a:cs typeface="Arial"/>
              </a:rPr>
              <a:t>v</a:t>
            </a:r>
            <a:r>
              <a:rPr dirty="0" smtClean="0" sz="1700" spc="0" b="1" u="heavy">
                <a:latin typeface="Arial"/>
                <a:cs typeface="Arial"/>
              </a:rPr>
              <a:t>el</a:t>
            </a:r>
            <a:r>
              <a:rPr dirty="0" smtClean="0" sz="1700" spc="45" b="1" u="heavy">
                <a:latin typeface="Arial"/>
                <a:cs typeface="Arial"/>
              </a:rPr>
              <a:t> </a:t>
            </a:r>
            <a:r>
              <a:rPr dirty="0" smtClean="0" sz="1700" spc="0" b="1" u="heavy">
                <a:latin typeface="Arial"/>
                <a:cs typeface="Arial"/>
              </a:rPr>
              <a:t>L</a:t>
            </a:r>
            <a:r>
              <a:rPr dirty="0" smtClean="0" sz="1700" spc="5" b="1" u="heavy">
                <a:latin typeface="Arial"/>
                <a:cs typeface="Arial"/>
              </a:rPr>
              <a:t> </a:t>
            </a:r>
            <a:r>
              <a:rPr dirty="0" smtClean="0" sz="1700" spc="0" b="1" u="heavy">
                <a:latin typeface="Arial"/>
                <a:cs typeface="Arial"/>
              </a:rPr>
              <a:t>2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ts val="1835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700" b="1">
                <a:latin typeface="Arial"/>
                <a:cs typeface="Arial"/>
              </a:rPr>
              <a:t>The</a:t>
            </a:r>
            <a:r>
              <a:rPr dirty="0" smtClean="0" sz="1700" spc="-20" b="1">
                <a:latin typeface="Arial"/>
                <a:cs typeface="Arial"/>
              </a:rPr>
              <a:t> </a:t>
            </a:r>
            <a:r>
              <a:rPr dirty="0" smtClean="0" sz="1700" spc="-10" b="1">
                <a:latin typeface="Arial"/>
                <a:cs typeface="Arial"/>
              </a:rPr>
              <a:t>i</a:t>
            </a:r>
            <a:r>
              <a:rPr dirty="0" smtClean="0" sz="1700" spc="0" b="1">
                <a:latin typeface="Arial"/>
                <a:cs typeface="Arial"/>
              </a:rPr>
              <a:t>nfer</a:t>
            </a:r>
            <a:r>
              <a:rPr dirty="0" smtClean="0" sz="1700" spc="-10" b="1">
                <a:latin typeface="Arial"/>
                <a:cs typeface="Arial"/>
              </a:rPr>
              <a:t>i</a:t>
            </a:r>
            <a:r>
              <a:rPr dirty="0" smtClean="0" sz="1700" spc="0" b="1">
                <a:latin typeface="Arial"/>
                <a:cs typeface="Arial"/>
              </a:rPr>
              <a:t>or</a:t>
            </a:r>
            <a:r>
              <a:rPr dirty="0" smtClean="0" sz="1700" spc="10" b="1">
                <a:latin typeface="Arial"/>
                <a:cs typeface="Arial"/>
              </a:rPr>
              <a:t> </a:t>
            </a:r>
            <a:r>
              <a:rPr dirty="0" smtClean="0" sz="1700" spc="0" b="1">
                <a:latin typeface="Arial"/>
                <a:cs typeface="Arial"/>
              </a:rPr>
              <a:t>pa</a:t>
            </a:r>
            <a:r>
              <a:rPr dirty="0" smtClean="0" sz="1700" spc="5" b="1">
                <a:latin typeface="Arial"/>
                <a:cs typeface="Arial"/>
              </a:rPr>
              <a:t>n</a:t>
            </a:r>
            <a:r>
              <a:rPr dirty="0" smtClean="0" sz="1700" spc="0" b="1">
                <a:latin typeface="Arial"/>
                <a:cs typeface="Arial"/>
              </a:rPr>
              <a:t>creat</a:t>
            </a:r>
            <a:r>
              <a:rPr dirty="0" smtClean="0" sz="1700" spc="-15" b="1">
                <a:latin typeface="Arial"/>
                <a:cs typeface="Arial"/>
              </a:rPr>
              <a:t>i</a:t>
            </a:r>
            <a:r>
              <a:rPr dirty="0" smtClean="0" sz="1700" spc="0" b="1">
                <a:latin typeface="Arial"/>
                <a:cs typeface="Arial"/>
              </a:rPr>
              <a:t>co</a:t>
            </a:r>
            <a:r>
              <a:rPr dirty="0" smtClean="0" sz="1700" spc="5" b="1">
                <a:latin typeface="Arial"/>
                <a:cs typeface="Arial"/>
              </a:rPr>
              <a:t>d</a:t>
            </a:r>
            <a:r>
              <a:rPr dirty="0" smtClean="0" sz="1700" spc="0" b="1">
                <a:latin typeface="Arial"/>
                <a:cs typeface="Arial"/>
              </a:rPr>
              <a:t>uode</a:t>
            </a:r>
            <a:r>
              <a:rPr dirty="0" smtClean="0" sz="1700" spc="5" b="1">
                <a:latin typeface="Arial"/>
                <a:cs typeface="Arial"/>
              </a:rPr>
              <a:t>n</a:t>
            </a:r>
            <a:r>
              <a:rPr dirty="0" smtClean="0" sz="1700" spc="0" b="1">
                <a:latin typeface="Arial"/>
                <a:cs typeface="Arial"/>
              </a:rPr>
              <a:t>al</a:t>
            </a:r>
            <a:r>
              <a:rPr dirty="0" smtClean="0" sz="1700" spc="-25" b="1">
                <a:latin typeface="Arial"/>
                <a:cs typeface="Arial"/>
              </a:rPr>
              <a:t> </a:t>
            </a:r>
            <a:r>
              <a:rPr dirty="0" smtClean="0" sz="1700" spc="0" b="1">
                <a:latin typeface="Arial"/>
                <a:cs typeface="Arial"/>
              </a:rPr>
              <a:t>ar</a:t>
            </a:r>
            <a:r>
              <a:rPr dirty="0" smtClean="0" sz="1700" spc="-10" b="1">
                <a:latin typeface="Arial"/>
                <a:cs typeface="Arial"/>
              </a:rPr>
              <a:t>t</a:t>
            </a:r>
            <a:r>
              <a:rPr dirty="0" smtClean="0" sz="1700" spc="0" b="1">
                <a:latin typeface="Arial"/>
                <a:cs typeface="Arial"/>
              </a:rPr>
              <a:t>ery</a:t>
            </a:r>
            <a:endParaRPr sz="1700">
              <a:latin typeface="Arial"/>
              <a:cs typeface="Arial"/>
            </a:endParaRPr>
          </a:p>
          <a:p>
            <a:pPr marL="355600" marR="160655" indent="-342900">
              <a:lnSpc>
                <a:spcPct val="7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700" b="1">
                <a:latin typeface="Arial"/>
                <a:cs typeface="Arial"/>
              </a:rPr>
              <a:t>The</a:t>
            </a:r>
            <a:r>
              <a:rPr dirty="0" smtClean="0" sz="1700" spc="-20" b="1">
                <a:latin typeface="Arial"/>
                <a:cs typeface="Arial"/>
              </a:rPr>
              <a:t> </a:t>
            </a:r>
            <a:r>
              <a:rPr dirty="0" smtClean="0" sz="1700" spc="0" b="1">
                <a:latin typeface="Arial"/>
                <a:cs typeface="Arial"/>
              </a:rPr>
              <a:t>m</a:t>
            </a:r>
            <a:r>
              <a:rPr dirty="0" smtClean="0" sz="1700" spc="-15" b="1">
                <a:latin typeface="Arial"/>
                <a:cs typeface="Arial"/>
              </a:rPr>
              <a:t>i</a:t>
            </a:r>
            <a:r>
              <a:rPr dirty="0" smtClean="0" sz="1700" spc="0" b="1">
                <a:latin typeface="Arial"/>
                <a:cs typeface="Arial"/>
              </a:rPr>
              <a:t>ddle col</a:t>
            </a:r>
            <a:r>
              <a:rPr dirty="0" smtClean="0" sz="1700" spc="-15" b="1">
                <a:latin typeface="Arial"/>
                <a:cs typeface="Arial"/>
              </a:rPr>
              <a:t>i</a:t>
            </a:r>
            <a:r>
              <a:rPr dirty="0" smtClean="0" sz="1700" spc="0" b="1">
                <a:latin typeface="Arial"/>
                <a:cs typeface="Arial"/>
              </a:rPr>
              <a:t>c arte</a:t>
            </a:r>
            <a:r>
              <a:rPr dirty="0" smtClean="0" sz="1700" spc="-10" b="1">
                <a:latin typeface="Arial"/>
                <a:cs typeface="Arial"/>
              </a:rPr>
              <a:t>r</a:t>
            </a:r>
            <a:r>
              <a:rPr dirty="0" smtClean="0" sz="1700" spc="0" b="1">
                <a:latin typeface="Arial"/>
                <a:cs typeface="Arial"/>
              </a:rPr>
              <a:t>y</a:t>
            </a:r>
            <a:r>
              <a:rPr dirty="0" smtClean="0" sz="1700" spc="10" b="1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ru</a:t>
            </a:r>
            <a:r>
              <a:rPr dirty="0" smtClean="0" sz="1700" spc="-10">
                <a:latin typeface="Arial"/>
                <a:cs typeface="Arial"/>
              </a:rPr>
              <a:t>n</a:t>
            </a:r>
            <a:r>
              <a:rPr dirty="0" smtClean="0" sz="1700" spc="0">
                <a:latin typeface="Arial"/>
                <a:cs typeface="Arial"/>
              </a:rPr>
              <a:t>s fo</a:t>
            </a:r>
            <a:r>
              <a:rPr dirty="0" smtClean="0" sz="1700" spc="-10">
                <a:latin typeface="Arial"/>
                <a:cs typeface="Arial"/>
              </a:rPr>
              <a:t>r</a:t>
            </a:r>
            <a:r>
              <a:rPr dirty="0" smtClean="0" sz="1700" spc="-25">
                <a:latin typeface="Arial"/>
                <a:cs typeface="Arial"/>
              </a:rPr>
              <a:t>w</a:t>
            </a:r>
            <a:r>
              <a:rPr dirty="0" smtClean="0" sz="1700" spc="0">
                <a:latin typeface="Arial"/>
                <a:cs typeface="Arial"/>
              </a:rPr>
              <a:t>ard</a:t>
            </a:r>
            <a:r>
              <a:rPr dirty="0" smtClean="0" sz="1700" spc="2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in</a:t>
            </a:r>
            <a:r>
              <a:rPr dirty="0" smtClean="0" sz="1700" spc="-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</a:t>
            </a:r>
            <a:r>
              <a:rPr dirty="0" smtClean="0" sz="1700" spc="0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ransve</a:t>
            </a:r>
            <a:r>
              <a:rPr dirty="0" smtClean="0" sz="1700" spc="-10">
                <a:latin typeface="Arial"/>
                <a:cs typeface="Arial"/>
              </a:rPr>
              <a:t>r</a:t>
            </a:r>
            <a:r>
              <a:rPr dirty="0" smtClean="0" sz="1700" spc="0">
                <a:latin typeface="Arial"/>
                <a:cs typeface="Arial"/>
              </a:rPr>
              <a:t>se</a:t>
            </a:r>
            <a:r>
              <a:rPr dirty="0" smtClean="0" sz="1700" spc="-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mesocolon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o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supp</a:t>
            </a:r>
            <a:r>
              <a:rPr dirty="0" smtClean="0" sz="1700" spc="5">
                <a:latin typeface="Arial"/>
                <a:cs typeface="Arial"/>
              </a:rPr>
              <a:t>l</a:t>
            </a:r>
            <a:r>
              <a:rPr dirty="0" smtClean="0" sz="1700" spc="0">
                <a:latin typeface="Arial"/>
                <a:cs typeface="Arial"/>
              </a:rPr>
              <a:t>y</a:t>
            </a:r>
            <a:r>
              <a:rPr dirty="0" smtClean="0" sz="1700" spc="-10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</a:t>
            </a:r>
            <a:r>
              <a:rPr dirty="0" smtClean="0" sz="1700" spc="1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ransve</a:t>
            </a:r>
            <a:r>
              <a:rPr dirty="0" smtClean="0" sz="1700" spc="-10">
                <a:latin typeface="Arial"/>
                <a:cs typeface="Arial"/>
              </a:rPr>
              <a:t>r</a:t>
            </a:r>
            <a:r>
              <a:rPr dirty="0" smtClean="0" sz="1700" spc="0">
                <a:latin typeface="Arial"/>
                <a:cs typeface="Arial"/>
              </a:rPr>
              <a:t>se</a:t>
            </a:r>
            <a:r>
              <a:rPr dirty="0" smtClean="0" sz="1700" spc="0">
                <a:latin typeface="Arial"/>
                <a:cs typeface="Arial"/>
              </a:rPr>
              <a:t> co</a:t>
            </a:r>
            <a:r>
              <a:rPr dirty="0" smtClean="0" sz="1700" spc="5">
                <a:latin typeface="Arial"/>
                <a:cs typeface="Arial"/>
              </a:rPr>
              <a:t>l</a:t>
            </a:r>
            <a:r>
              <a:rPr dirty="0" smtClean="0" sz="1700" spc="0">
                <a:latin typeface="Arial"/>
                <a:cs typeface="Arial"/>
              </a:rPr>
              <a:t>on</a:t>
            </a:r>
            <a:r>
              <a:rPr dirty="0" smtClean="0" sz="1700" spc="-2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and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d</a:t>
            </a:r>
            <a:r>
              <a:rPr dirty="0" smtClean="0" sz="1700" spc="5">
                <a:latin typeface="Arial"/>
                <a:cs typeface="Arial"/>
              </a:rPr>
              <a:t>i</a:t>
            </a:r>
            <a:r>
              <a:rPr dirty="0" smtClean="0" sz="1700" spc="0">
                <a:latin typeface="Arial"/>
                <a:cs typeface="Arial"/>
              </a:rPr>
              <a:t>vides into</a:t>
            </a:r>
            <a:r>
              <a:rPr dirty="0" smtClean="0" sz="1700" spc="-1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right and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le</a:t>
            </a:r>
            <a:r>
              <a:rPr dirty="0" smtClean="0" sz="1700" spc="-10">
                <a:latin typeface="Arial"/>
                <a:cs typeface="Arial"/>
              </a:rPr>
              <a:t>f</a:t>
            </a:r>
            <a:r>
              <a:rPr dirty="0" smtClean="0" sz="1700" spc="0">
                <a:latin typeface="Arial"/>
                <a:cs typeface="Arial"/>
              </a:rPr>
              <a:t>t branches.</a:t>
            </a:r>
            <a:endParaRPr sz="1700">
              <a:latin typeface="Arial"/>
              <a:cs typeface="Arial"/>
            </a:endParaRPr>
          </a:p>
          <a:p>
            <a:pPr marL="355600" marR="95885" indent="-342900">
              <a:lnSpc>
                <a:spcPct val="70000"/>
              </a:lnSpc>
              <a:spcBef>
                <a:spcPts val="40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700" b="1">
                <a:latin typeface="Arial"/>
                <a:cs typeface="Arial"/>
              </a:rPr>
              <a:t>The</a:t>
            </a:r>
            <a:r>
              <a:rPr dirty="0" smtClean="0" sz="1700" spc="-20" b="1">
                <a:latin typeface="Arial"/>
                <a:cs typeface="Arial"/>
              </a:rPr>
              <a:t> </a:t>
            </a:r>
            <a:r>
              <a:rPr dirty="0" smtClean="0" sz="1700" spc="0" b="1">
                <a:latin typeface="Arial"/>
                <a:cs typeface="Arial"/>
              </a:rPr>
              <a:t>r</a:t>
            </a:r>
            <a:r>
              <a:rPr dirty="0" smtClean="0" sz="1700" spc="-10" b="1">
                <a:latin typeface="Arial"/>
                <a:cs typeface="Arial"/>
              </a:rPr>
              <a:t>i</a:t>
            </a:r>
            <a:r>
              <a:rPr dirty="0" smtClean="0" sz="1700" spc="0" b="1">
                <a:latin typeface="Arial"/>
                <a:cs typeface="Arial"/>
              </a:rPr>
              <a:t>ght</a:t>
            </a:r>
            <a:r>
              <a:rPr dirty="0" smtClean="0" sz="1700" spc="-10" b="1">
                <a:latin typeface="Arial"/>
                <a:cs typeface="Arial"/>
              </a:rPr>
              <a:t> </a:t>
            </a:r>
            <a:r>
              <a:rPr dirty="0" smtClean="0" sz="1700" spc="0" b="1">
                <a:latin typeface="Arial"/>
                <a:cs typeface="Arial"/>
              </a:rPr>
              <a:t>col</a:t>
            </a:r>
            <a:r>
              <a:rPr dirty="0" smtClean="0" sz="1700" spc="-10" b="1">
                <a:latin typeface="Arial"/>
                <a:cs typeface="Arial"/>
              </a:rPr>
              <a:t>i</a:t>
            </a:r>
            <a:r>
              <a:rPr dirty="0" smtClean="0" sz="1700" spc="0" b="1">
                <a:latin typeface="Arial"/>
                <a:cs typeface="Arial"/>
              </a:rPr>
              <a:t>c</a:t>
            </a:r>
            <a:r>
              <a:rPr dirty="0" smtClean="0" sz="1700" spc="5" b="1">
                <a:latin typeface="Arial"/>
                <a:cs typeface="Arial"/>
              </a:rPr>
              <a:t> </a:t>
            </a:r>
            <a:r>
              <a:rPr dirty="0" smtClean="0" sz="1700" spc="0" b="1">
                <a:latin typeface="Arial"/>
                <a:cs typeface="Arial"/>
              </a:rPr>
              <a:t>ar</a:t>
            </a:r>
            <a:r>
              <a:rPr dirty="0" smtClean="0" sz="1700" spc="-10" b="1">
                <a:latin typeface="Arial"/>
                <a:cs typeface="Arial"/>
              </a:rPr>
              <a:t>t</a:t>
            </a:r>
            <a:r>
              <a:rPr dirty="0" smtClean="0" sz="1700" spc="0" b="1">
                <a:latin typeface="Arial"/>
                <a:cs typeface="Arial"/>
              </a:rPr>
              <a:t>ery</a:t>
            </a:r>
            <a:r>
              <a:rPr dirty="0" smtClean="0" sz="1700" spc="15" b="1">
                <a:latin typeface="Arial"/>
                <a:cs typeface="Arial"/>
              </a:rPr>
              <a:t> </a:t>
            </a:r>
            <a:r>
              <a:rPr dirty="0" smtClean="0" sz="1700" spc="-10" b="1">
                <a:latin typeface="Arial"/>
                <a:cs typeface="Arial"/>
              </a:rPr>
              <a:t>i</a:t>
            </a:r>
            <a:r>
              <a:rPr dirty="0" smtClean="0" sz="1700" spc="0" b="1">
                <a:latin typeface="Arial"/>
                <a:cs typeface="Arial"/>
              </a:rPr>
              <a:t>s</a:t>
            </a:r>
            <a:r>
              <a:rPr dirty="0" smtClean="0" sz="1700" spc="15" b="1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o</a:t>
            </a:r>
            <a:r>
              <a:rPr dirty="0" smtClean="0" sz="1700" spc="-10">
                <a:latin typeface="Arial"/>
                <a:cs typeface="Arial"/>
              </a:rPr>
              <a:t>f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en</a:t>
            </a:r>
            <a:r>
              <a:rPr dirty="0" smtClean="0" sz="1700" spc="1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branch of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</a:t>
            </a:r>
            <a:r>
              <a:rPr dirty="0" smtClean="0" sz="1700" spc="0">
                <a:latin typeface="Arial"/>
                <a:cs typeface="Arial"/>
              </a:rPr>
              <a:t> ileoco</a:t>
            </a:r>
            <a:r>
              <a:rPr dirty="0" smtClean="0" sz="1700" spc="5">
                <a:latin typeface="Arial"/>
                <a:cs typeface="Arial"/>
              </a:rPr>
              <a:t>l</a:t>
            </a:r>
            <a:r>
              <a:rPr dirty="0" smtClean="0" sz="1700" spc="0">
                <a:latin typeface="Arial"/>
                <a:cs typeface="Arial"/>
              </a:rPr>
              <a:t>ic</a:t>
            </a:r>
            <a:r>
              <a:rPr dirty="0" smtClean="0" sz="1700" spc="-3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ar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er</a:t>
            </a:r>
            <a:r>
              <a:rPr dirty="0" smtClean="0" sz="1700" spc="-30">
                <a:latin typeface="Arial"/>
                <a:cs typeface="Arial"/>
              </a:rPr>
              <a:t>y</a:t>
            </a:r>
            <a:r>
              <a:rPr dirty="0" smtClean="0" sz="1700" spc="0">
                <a:latin typeface="Arial"/>
                <a:cs typeface="Arial"/>
              </a:rPr>
              <a:t>.</a:t>
            </a:r>
            <a:r>
              <a:rPr dirty="0" smtClean="0" sz="1700" spc="2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I</a:t>
            </a:r>
            <a:r>
              <a:rPr dirty="0" smtClean="0" sz="1700" spc="0">
                <a:latin typeface="Arial"/>
                <a:cs typeface="Arial"/>
              </a:rPr>
              <a:t>t</a:t>
            </a:r>
            <a:r>
              <a:rPr dirty="0" smtClean="0" sz="1700" spc="1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passes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o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</a:t>
            </a:r>
            <a:r>
              <a:rPr dirty="0" smtClean="0" sz="1700" spc="1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right</a:t>
            </a:r>
            <a:r>
              <a:rPr dirty="0" smtClean="0" sz="1700" spc="-10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o</a:t>
            </a:r>
            <a:r>
              <a:rPr dirty="0" smtClean="0" sz="1700" spc="1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supp</a:t>
            </a:r>
            <a:r>
              <a:rPr dirty="0" smtClean="0" sz="1700" spc="5">
                <a:latin typeface="Arial"/>
                <a:cs typeface="Arial"/>
              </a:rPr>
              <a:t>l</a:t>
            </a:r>
            <a:r>
              <a:rPr dirty="0" smtClean="0" sz="1700" spc="0">
                <a:latin typeface="Arial"/>
                <a:cs typeface="Arial"/>
              </a:rPr>
              <a:t>y</a:t>
            </a:r>
            <a:r>
              <a:rPr dirty="0" smtClean="0" sz="1700" spc="0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 ascending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co</a:t>
            </a:r>
            <a:r>
              <a:rPr dirty="0" smtClean="0" sz="1700" spc="5">
                <a:latin typeface="Arial"/>
                <a:cs typeface="Arial"/>
              </a:rPr>
              <a:t>l</a:t>
            </a:r>
            <a:r>
              <a:rPr dirty="0" smtClean="0" sz="1700" spc="0">
                <a:latin typeface="Arial"/>
                <a:cs typeface="Arial"/>
              </a:rPr>
              <a:t>on and d</a:t>
            </a:r>
            <a:r>
              <a:rPr dirty="0" smtClean="0" sz="1700" spc="5">
                <a:latin typeface="Arial"/>
                <a:cs typeface="Arial"/>
              </a:rPr>
              <a:t>i</a:t>
            </a:r>
            <a:r>
              <a:rPr dirty="0" smtClean="0" sz="1700" spc="0">
                <a:latin typeface="Arial"/>
                <a:cs typeface="Arial"/>
              </a:rPr>
              <a:t>vides into</a:t>
            </a:r>
            <a:r>
              <a:rPr dirty="0" smtClean="0" sz="1700" spc="-1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ascend</a:t>
            </a:r>
            <a:r>
              <a:rPr dirty="0" smtClean="0" sz="1700" spc="5">
                <a:latin typeface="Arial"/>
                <a:cs typeface="Arial"/>
              </a:rPr>
              <a:t>i</a:t>
            </a:r>
            <a:r>
              <a:rPr dirty="0" smtClean="0" sz="1700" spc="0">
                <a:latin typeface="Arial"/>
                <a:cs typeface="Arial"/>
              </a:rPr>
              <a:t>ng</a:t>
            </a:r>
            <a:r>
              <a:rPr dirty="0" smtClean="0" sz="1700" spc="0">
                <a:latin typeface="Arial"/>
                <a:cs typeface="Arial"/>
              </a:rPr>
              <a:t> and descending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branches.</a:t>
            </a:r>
            <a:endParaRPr sz="1700">
              <a:latin typeface="Arial"/>
              <a:cs typeface="Arial"/>
            </a:endParaRPr>
          </a:p>
          <a:p>
            <a:pPr marL="355600" marR="12700" indent="-342900">
              <a:lnSpc>
                <a:spcPct val="7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700" b="1">
                <a:latin typeface="Arial"/>
                <a:cs typeface="Arial"/>
              </a:rPr>
              <a:t>The</a:t>
            </a:r>
            <a:r>
              <a:rPr dirty="0" smtClean="0" sz="1700" spc="-15" b="1">
                <a:latin typeface="Arial"/>
                <a:cs typeface="Arial"/>
              </a:rPr>
              <a:t> </a:t>
            </a:r>
            <a:r>
              <a:rPr dirty="0" smtClean="0" sz="1700" spc="-10" b="1">
                <a:latin typeface="Arial"/>
                <a:cs typeface="Arial"/>
              </a:rPr>
              <a:t>i</a:t>
            </a:r>
            <a:r>
              <a:rPr dirty="0" smtClean="0" sz="1700" spc="-10" b="1">
                <a:latin typeface="Arial"/>
                <a:cs typeface="Arial"/>
              </a:rPr>
              <a:t>l</a:t>
            </a:r>
            <a:r>
              <a:rPr dirty="0" smtClean="0" sz="1700" spc="0" b="1">
                <a:latin typeface="Arial"/>
                <a:cs typeface="Arial"/>
              </a:rPr>
              <a:t>eocol</a:t>
            </a:r>
            <a:r>
              <a:rPr dirty="0" smtClean="0" sz="1700" spc="-15" b="1">
                <a:latin typeface="Arial"/>
                <a:cs typeface="Arial"/>
              </a:rPr>
              <a:t>i</a:t>
            </a:r>
            <a:r>
              <a:rPr dirty="0" smtClean="0" sz="1700" spc="0" b="1">
                <a:latin typeface="Arial"/>
                <a:cs typeface="Arial"/>
              </a:rPr>
              <a:t>c</a:t>
            </a:r>
            <a:r>
              <a:rPr dirty="0" smtClean="0" sz="1700" spc="15" b="1">
                <a:latin typeface="Arial"/>
                <a:cs typeface="Arial"/>
              </a:rPr>
              <a:t> </a:t>
            </a:r>
            <a:r>
              <a:rPr dirty="0" smtClean="0" sz="1700" spc="0" b="1">
                <a:latin typeface="Arial"/>
                <a:cs typeface="Arial"/>
              </a:rPr>
              <a:t>ar</a:t>
            </a:r>
            <a:r>
              <a:rPr dirty="0" smtClean="0" sz="1700" spc="-10" b="1">
                <a:latin typeface="Arial"/>
                <a:cs typeface="Arial"/>
              </a:rPr>
              <a:t>t</a:t>
            </a:r>
            <a:r>
              <a:rPr dirty="0" smtClean="0" sz="1700" spc="0" b="1">
                <a:latin typeface="Arial"/>
                <a:cs typeface="Arial"/>
              </a:rPr>
              <a:t>ery </a:t>
            </a:r>
            <a:r>
              <a:rPr dirty="0" smtClean="0" sz="1700" spc="0">
                <a:latin typeface="Arial"/>
                <a:cs typeface="Arial"/>
              </a:rPr>
              <a:t>passes do</a:t>
            </a:r>
            <a:r>
              <a:rPr dirty="0" smtClean="0" sz="1700" spc="-25">
                <a:latin typeface="Arial"/>
                <a:cs typeface="Arial"/>
              </a:rPr>
              <a:t>w</a:t>
            </a:r>
            <a:r>
              <a:rPr dirty="0" smtClean="0" sz="1700" spc="0">
                <a:latin typeface="Arial"/>
                <a:cs typeface="Arial"/>
              </a:rPr>
              <a:t>n</a:t>
            </a:r>
            <a:r>
              <a:rPr dirty="0" smtClean="0" sz="1700" spc="-25">
                <a:latin typeface="Arial"/>
                <a:cs typeface="Arial"/>
              </a:rPr>
              <a:t>w</a:t>
            </a:r>
            <a:r>
              <a:rPr dirty="0" smtClean="0" sz="1700" spc="0">
                <a:latin typeface="Arial"/>
                <a:cs typeface="Arial"/>
              </a:rPr>
              <a:t>ard</a:t>
            </a:r>
            <a:r>
              <a:rPr dirty="0" smtClean="0" sz="1700" spc="2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and</a:t>
            </a:r>
            <a:r>
              <a:rPr dirty="0" smtClean="0" sz="1700" spc="1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o</a:t>
            </a:r>
            <a:r>
              <a:rPr dirty="0" smtClean="0" sz="1700" spc="0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 </a:t>
            </a:r>
            <a:r>
              <a:rPr dirty="0" smtClean="0" sz="1700" spc="-10">
                <a:latin typeface="Arial"/>
                <a:cs typeface="Arial"/>
              </a:rPr>
              <a:t>r</a:t>
            </a:r>
            <a:r>
              <a:rPr dirty="0" smtClean="0" sz="1700" spc="0">
                <a:latin typeface="Arial"/>
                <a:cs typeface="Arial"/>
              </a:rPr>
              <a:t>ight.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I</a:t>
            </a:r>
            <a:r>
              <a:rPr dirty="0" smtClean="0" sz="1700" spc="0">
                <a:latin typeface="Arial"/>
                <a:cs typeface="Arial"/>
              </a:rPr>
              <a:t>t g</a:t>
            </a:r>
            <a:r>
              <a:rPr dirty="0" smtClean="0" sz="1700" spc="5">
                <a:latin typeface="Arial"/>
                <a:cs typeface="Arial"/>
              </a:rPr>
              <a:t>i</a:t>
            </a:r>
            <a:r>
              <a:rPr dirty="0" smtClean="0" sz="1700" spc="0">
                <a:latin typeface="Arial"/>
                <a:cs typeface="Arial"/>
              </a:rPr>
              <a:t>ves</a:t>
            </a:r>
            <a:r>
              <a:rPr dirty="0" smtClean="0" sz="1700" spc="-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rise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o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superior b</a:t>
            </a:r>
            <a:r>
              <a:rPr dirty="0" smtClean="0" sz="1700" spc="-10">
                <a:latin typeface="Arial"/>
                <a:cs typeface="Arial"/>
              </a:rPr>
              <a:t>r</a:t>
            </a:r>
            <a:r>
              <a:rPr dirty="0" smtClean="0" sz="1700" spc="0">
                <a:latin typeface="Arial"/>
                <a:cs typeface="Arial"/>
              </a:rPr>
              <a:t>anch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hat</a:t>
            </a:r>
            <a:r>
              <a:rPr dirty="0" smtClean="0" sz="1700" spc="0">
                <a:latin typeface="Arial"/>
                <a:cs typeface="Arial"/>
              </a:rPr>
              <a:t> anasto</a:t>
            </a:r>
            <a:r>
              <a:rPr dirty="0" smtClean="0" sz="1700" spc="-10">
                <a:latin typeface="Arial"/>
                <a:cs typeface="Arial"/>
              </a:rPr>
              <a:t>m</a:t>
            </a:r>
            <a:r>
              <a:rPr dirty="0" smtClean="0" sz="1700" spc="0">
                <a:latin typeface="Arial"/>
                <a:cs typeface="Arial"/>
              </a:rPr>
              <a:t>oses</a:t>
            </a:r>
            <a:r>
              <a:rPr dirty="0" smtClean="0" sz="1700" spc="-5">
                <a:latin typeface="Arial"/>
                <a:cs typeface="Arial"/>
              </a:rPr>
              <a:t> </a:t>
            </a:r>
            <a:r>
              <a:rPr dirty="0" smtClean="0" sz="1700" spc="-20">
                <a:latin typeface="Arial"/>
                <a:cs typeface="Arial"/>
              </a:rPr>
              <a:t>w</a:t>
            </a:r>
            <a:r>
              <a:rPr dirty="0" smtClean="0" sz="1700" spc="0">
                <a:latin typeface="Arial"/>
                <a:cs typeface="Arial"/>
              </a:rPr>
              <a:t>i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</a:t>
            </a:r>
            <a:r>
              <a:rPr dirty="0" smtClean="0" sz="1700" spc="1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</a:t>
            </a:r>
            <a:r>
              <a:rPr dirty="0" smtClean="0" sz="1700" spc="1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right</a:t>
            </a:r>
            <a:r>
              <a:rPr dirty="0" smtClean="0" sz="1700" spc="-1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co</a:t>
            </a:r>
            <a:r>
              <a:rPr dirty="0" smtClean="0" sz="1700" spc="5">
                <a:latin typeface="Arial"/>
                <a:cs typeface="Arial"/>
              </a:rPr>
              <a:t>l</a:t>
            </a:r>
            <a:r>
              <a:rPr dirty="0" smtClean="0" sz="1700" spc="0">
                <a:latin typeface="Arial"/>
                <a:cs typeface="Arial"/>
              </a:rPr>
              <a:t>ic</a:t>
            </a:r>
            <a:r>
              <a:rPr dirty="0" smtClean="0" sz="1700" spc="-2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ar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ery and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an</a:t>
            </a:r>
            <a:r>
              <a:rPr dirty="0" smtClean="0" sz="1700" spc="0">
                <a:latin typeface="Arial"/>
                <a:cs typeface="Arial"/>
              </a:rPr>
              <a:t> in</a:t>
            </a:r>
            <a:r>
              <a:rPr dirty="0" smtClean="0" sz="1700" spc="-10">
                <a:latin typeface="Arial"/>
                <a:cs typeface="Arial"/>
              </a:rPr>
              <a:t>f</a:t>
            </a:r>
            <a:r>
              <a:rPr dirty="0" smtClean="0" sz="1700" spc="0">
                <a:latin typeface="Arial"/>
                <a:cs typeface="Arial"/>
              </a:rPr>
              <a:t>erior</a:t>
            </a:r>
            <a:r>
              <a:rPr dirty="0" smtClean="0" sz="1700" spc="-2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branch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hat</a:t>
            </a:r>
            <a:r>
              <a:rPr dirty="0" smtClean="0" sz="1700" spc="1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anasto</a:t>
            </a:r>
            <a:r>
              <a:rPr dirty="0" smtClean="0" sz="1700" spc="-10">
                <a:latin typeface="Arial"/>
                <a:cs typeface="Arial"/>
              </a:rPr>
              <a:t>m</a:t>
            </a:r>
            <a:r>
              <a:rPr dirty="0" smtClean="0" sz="1700" spc="0">
                <a:latin typeface="Arial"/>
                <a:cs typeface="Arial"/>
              </a:rPr>
              <a:t>oses</a:t>
            </a:r>
            <a:r>
              <a:rPr dirty="0" smtClean="0" sz="1700" spc="10">
                <a:latin typeface="Arial"/>
                <a:cs typeface="Arial"/>
              </a:rPr>
              <a:t> </a:t>
            </a:r>
            <a:r>
              <a:rPr dirty="0" smtClean="0" sz="1700" spc="-20">
                <a:latin typeface="Arial"/>
                <a:cs typeface="Arial"/>
              </a:rPr>
              <a:t>w</a:t>
            </a:r>
            <a:r>
              <a:rPr dirty="0" smtClean="0" sz="1700" spc="0">
                <a:latin typeface="Arial"/>
                <a:cs typeface="Arial"/>
              </a:rPr>
              <a:t>i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</a:t>
            </a:r>
            <a:r>
              <a:rPr dirty="0" smtClean="0" sz="1700" spc="1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</a:t>
            </a:r>
            <a:r>
              <a:rPr dirty="0" smtClean="0" sz="1700" spc="1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end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of</a:t>
            </a:r>
            <a:r>
              <a:rPr dirty="0" smtClean="0" sz="1700" spc="0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 supe</a:t>
            </a:r>
            <a:r>
              <a:rPr dirty="0" smtClean="0" sz="1700" spc="-10">
                <a:latin typeface="Arial"/>
                <a:cs typeface="Arial"/>
              </a:rPr>
              <a:t>r</a:t>
            </a:r>
            <a:r>
              <a:rPr dirty="0" smtClean="0" sz="1700" spc="0">
                <a:latin typeface="Arial"/>
                <a:cs typeface="Arial"/>
              </a:rPr>
              <a:t>ior mesente</a:t>
            </a:r>
            <a:r>
              <a:rPr dirty="0" smtClean="0" sz="1700" spc="-10">
                <a:latin typeface="Arial"/>
                <a:cs typeface="Arial"/>
              </a:rPr>
              <a:t>r</a:t>
            </a:r>
            <a:r>
              <a:rPr dirty="0" smtClean="0" sz="1700" spc="0">
                <a:latin typeface="Arial"/>
                <a:cs typeface="Arial"/>
              </a:rPr>
              <a:t>ic</a:t>
            </a:r>
            <a:r>
              <a:rPr dirty="0" smtClean="0" sz="1700" spc="-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ar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er</a:t>
            </a:r>
            <a:r>
              <a:rPr dirty="0" smtClean="0" sz="1700" spc="-30">
                <a:latin typeface="Arial"/>
                <a:cs typeface="Arial"/>
              </a:rPr>
              <a:t>y</a:t>
            </a:r>
            <a:r>
              <a:rPr dirty="0" smtClean="0" sz="1700" spc="0">
                <a:latin typeface="Arial"/>
                <a:cs typeface="Arial"/>
              </a:rPr>
              <a:t>.</a:t>
            </a:r>
            <a:r>
              <a:rPr dirty="0" smtClean="0" sz="1700" spc="35">
                <a:latin typeface="Arial"/>
                <a:cs typeface="Arial"/>
              </a:rPr>
              <a:t> </a:t>
            </a:r>
            <a:r>
              <a:rPr dirty="0" smtClean="0" sz="1700" spc="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</a:t>
            </a:r>
            <a:r>
              <a:rPr dirty="0" smtClean="0" sz="1700" spc="-2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in</a:t>
            </a:r>
            <a:r>
              <a:rPr dirty="0" smtClean="0" sz="1700" spc="-10">
                <a:latin typeface="Arial"/>
                <a:cs typeface="Arial"/>
              </a:rPr>
              <a:t>f</a:t>
            </a:r>
            <a:r>
              <a:rPr dirty="0" smtClean="0" sz="1700" spc="0">
                <a:latin typeface="Arial"/>
                <a:cs typeface="Arial"/>
              </a:rPr>
              <a:t>erior</a:t>
            </a:r>
            <a:r>
              <a:rPr dirty="0" smtClean="0" sz="1700" spc="0">
                <a:latin typeface="Arial"/>
                <a:cs typeface="Arial"/>
              </a:rPr>
              <a:t> branch</a:t>
            </a:r>
            <a:r>
              <a:rPr dirty="0" smtClean="0" sz="1700" spc="-1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g</a:t>
            </a:r>
            <a:r>
              <a:rPr dirty="0" smtClean="0" sz="1700" spc="5">
                <a:latin typeface="Arial"/>
                <a:cs typeface="Arial"/>
              </a:rPr>
              <a:t>i</a:t>
            </a:r>
            <a:r>
              <a:rPr dirty="0" smtClean="0" sz="1700" spc="0">
                <a:latin typeface="Arial"/>
                <a:cs typeface="Arial"/>
              </a:rPr>
              <a:t>ves</a:t>
            </a:r>
            <a:r>
              <a:rPr dirty="0" smtClean="0" sz="1700" spc="-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rise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o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</a:t>
            </a:r>
            <a:r>
              <a:rPr dirty="0" smtClean="0" sz="1700" spc="15">
                <a:latin typeface="Arial"/>
                <a:cs typeface="Arial"/>
              </a:rPr>
              <a:t> </a:t>
            </a:r>
            <a:r>
              <a:rPr dirty="0" smtClean="0" sz="1700" spc="0" b="1">
                <a:latin typeface="Arial"/>
                <a:cs typeface="Arial"/>
              </a:rPr>
              <a:t>ante</a:t>
            </a:r>
            <a:r>
              <a:rPr dirty="0" smtClean="0" sz="1700" spc="-5" b="1">
                <a:latin typeface="Arial"/>
                <a:cs typeface="Arial"/>
              </a:rPr>
              <a:t>r</a:t>
            </a:r>
            <a:r>
              <a:rPr dirty="0" smtClean="0" sz="1700" spc="0">
                <a:latin typeface="Arial"/>
                <a:cs typeface="Arial"/>
              </a:rPr>
              <a:t>ior</a:t>
            </a:r>
            <a:r>
              <a:rPr dirty="0" smtClean="0" sz="1700" spc="-1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and</a:t>
            </a:r>
            <a:r>
              <a:rPr dirty="0" smtClean="0" sz="1700" spc="10">
                <a:latin typeface="Arial"/>
                <a:cs typeface="Arial"/>
              </a:rPr>
              <a:t> </a:t>
            </a:r>
            <a:r>
              <a:rPr dirty="0" smtClean="0" sz="1700" spc="0" b="1">
                <a:latin typeface="Arial"/>
                <a:cs typeface="Arial"/>
              </a:rPr>
              <a:t>poste</a:t>
            </a:r>
            <a:r>
              <a:rPr dirty="0" smtClean="0" sz="1700" spc="-10" b="1">
                <a:latin typeface="Arial"/>
                <a:cs typeface="Arial"/>
              </a:rPr>
              <a:t>r</a:t>
            </a:r>
            <a:r>
              <a:rPr dirty="0" smtClean="0" sz="1700" spc="-10" b="1">
                <a:latin typeface="Arial"/>
                <a:cs typeface="Arial"/>
              </a:rPr>
              <a:t>i</a:t>
            </a:r>
            <a:r>
              <a:rPr dirty="0" smtClean="0" sz="1700" spc="0" b="1">
                <a:latin typeface="Arial"/>
                <a:cs typeface="Arial"/>
              </a:rPr>
              <a:t>or</a:t>
            </a:r>
            <a:r>
              <a:rPr dirty="0" smtClean="0" sz="1700" spc="0" b="1">
                <a:latin typeface="Arial"/>
                <a:cs typeface="Arial"/>
              </a:rPr>
              <a:t> Cecal</a:t>
            </a:r>
            <a:r>
              <a:rPr dirty="0" smtClean="0" sz="1700" spc="-5" b="1">
                <a:latin typeface="Arial"/>
                <a:cs typeface="Arial"/>
              </a:rPr>
              <a:t> </a:t>
            </a:r>
            <a:r>
              <a:rPr dirty="0" smtClean="0" sz="1700" spc="0" b="1">
                <a:latin typeface="Arial"/>
                <a:cs typeface="Arial"/>
              </a:rPr>
              <a:t>ar</a:t>
            </a:r>
            <a:r>
              <a:rPr dirty="0" smtClean="0" sz="1700" spc="-10" b="1">
                <a:latin typeface="Arial"/>
                <a:cs typeface="Arial"/>
              </a:rPr>
              <a:t>t</a:t>
            </a:r>
            <a:r>
              <a:rPr dirty="0" smtClean="0" sz="1700" spc="0" b="1">
                <a:latin typeface="Arial"/>
                <a:cs typeface="Arial"/>
              </a:rPr>
              <a:t>er</a:t>
            </a:r>
            <a:r>
              <a:rPr dirty="0" smtClean="0" sz="1700" spc="-10" b="1">
                <a:latin typeface="Arial"/>
                <a:cs typeface="Arial"/>
              </a:rPr>
              <a:t>i</a:t>
            </a:r>
            <a:r>
              <a:rPr dirty="0" smtClean="0" sz="1700" spc="0" b="1">
                <a:latin typeface="Arial"/>
                <a:cs typeface="Arial"/>
              </a:rPr>
              <a:t>es</a:t>
            </a:r>
            <a:r>
              <a:rPr dirty="0" smtClean="0" sz="1700" spc="0">
                <a:latin typeface="Arial"/>
                <a:cs typeface="Arial"/>
              </a:rPr>
              <a:t>;</a:t>
            </a:r>
            <a:r>
              <a:rPr dirty="0" smtClean="0" sz="1700" spc="10">
                <a:latin typeface="Arial"/>
                <a:cs typeface="Arial"/>
              </a:rPr>
              <a:t> </a:t>
            </a:r>
            <a:r>
              <a:rPr dirty="0" smtClean="0" sz="1700" spc="0" b="1">
                <a:latin typeface="Arial"/>
                <a:cs typeface="Arial"/>
              </a:rPr>
              <a:t>the</a:t>
            </a:r>
            <a:r>
              <a:rPr dirty="0" smtClean="0" sz="1700" spc="5" b="1">
                <a:latin typeface="Arial"/>
                <a:cs typeface="Arial"/>
              </a:rPr>
              <a:t> </a:t>
            </a:r>
            <a:r>
              <a:rPr dirty="0" smtClean="0" sz="1700" spc="0" b="1">
                <a:latin typeface="Arial"/>
                <a:cs typeface="Arial"/>
              </a:rPr>
              <a:t>ap</a:t>
            </a:r>
            <a:r>
              <a:rPr dirty="0" smtClean="0" sz="1700" spc="5" b="1">
                <a:latin typeface="Arial"/>
                <a:cs typeface="Arial"/>
              </a:rPr>
              <a:t>p</a:t>
            </a:r>
            <a:r>
              <a:rPr dirty="0" smtClean="0" sz="1700" spc="0" b="1">
                <a:latin typeface="Arial"/>
                <a:cs typeface="Arial"/>
              </a:rPr>
              <a:t>en</a:t>
            </a:r>
            <a:r>
              <a:rPr dirty="0" smtClean="0" sz="1700" spc="5" b="1">
                <a:latin typeface="Arial"/>
                <a:cs typeface="Arial"/>
              </a:rPr>
              <a:t>d</a:t>
            </a:r>
            <a:r>
              <a:rPr dirty="0" smtClean="0" sz="1700" spc="-10" b="1">
                <a:latin typeface="Arial"/>
                <a:cs typeface="Arial"/>
              </a:rPr>
              <a:t>i</a:t>
            </a:r>
            <a:r>
              <a:rPr dirty="0" smtClean="0" sz="1700" spc="0" b="1">
                <a:latin typeface="Arial"/>
                <a:cs typeface="Arial"/>
              </a:rPr>
              <a:t>cular</a:t>
            </a:r>
            <a:r>
              <a:rPr dirty="0" smtClean="0" sz="1700" spc="-20" b="1">
                <a:latin typeface="Arial"/>
                <a:cs typeface="Arial"/>
              </a:rPr>
              <a:t> </a:t>
            </a:r>
            <a:r>
              <a:rPr dirty="0" smtClean="0" sz="1700" spc="0" b="1">
                <a:latin typeface="Arial"/>
                <a:cs typeface="Arial"/>
              </a:rPr>
              <a:t>ar</a:t>
            </a:r>
            <a:r>
              <a:rPr dirty="0" smtClean="0" sz="1700" spc="-10" b="1">
                <a:latin typeface="Arial"/>
                <a:cs typeface="Arial"/>
              </a:rPr>
              <a:t>t</a:t>
            </a:r>
            <a:r>
              <a:rPr dirty="0" smtClean="0" sz="1700" spc="0" b="1">
                <a:latin typeface="Arial"/>
                <a:cs typeface="Arial"/>
              </a:rPr>
              <a:t>ery</a:t>
            </a:r>
            <a:r>
              <a:rPr dirty="0" smtClean="0" sz="1700" spc="15" b="1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is</a:t>
            </a:r>
            <a:r>
              <a:rPr dirty="0" smtClean="0" sz="1700" spc="-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</a:t>
            </a:r>
            <a:r>
              <a:rPr dirty="0" smtClean="0" sz="1700" spc="0">
                <a:latin typeface="Arial"/>
                <a:cs typeface="Arial"/>
              </a:rPr>
              <a:t> br</a:t>
            </a:r>
            <a:r>
              <a:rPr dirty="0" smtClean="0" sz="1700" spc="-10">
                <a:latin typeface="Arial"/>
                <a:cs typeface="Arial"/>
              </a:rPr>
              <a:t>a</a:t>
            </a:r>
            <a:r>
              <a:rPr dirty="0" smtClean="0" sz="1700" spc="0">
                <a:latin typeface="Arial"/>
                <a:cs typeface="Arial"/>
              </a:rPr>
              <a:t>nch</a:t>
            </a:r>
            <a:r>
              <a:rPr dirty="0" smtClean="0" sz="1700" spc="-1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of</a:t>
            </a:r>
            <a:r>
              <a:rPr dirty="0" smtClean="0" sz="1700" spc="-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</a:t>
            </a:r>
            <a:r>
              <a:rPr dirty="0" smtClean="0" sz="1700" spc="1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pos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erior</a:t>
            </a:r>
            <a:r>
              <a:rPr dirty="0" smtClean="0" sz="1700" spc="-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Cecal ar</a:t>
            </a:r>
            <a:r>
              <a:rPr dirty="0" smtClean="0" sz="1700" spc="-15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ery</a:t>
            </a:r>
            <a:r>
              <a:rPr dirty="0" smtClean="0" sz="1700" spc="-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  <a:p>
            <a:pPr marL="355600" marR="88265" indent="-342900">
              <a:lnSpc>
                <a:spcPct val="70000"/>
              </a:lnSpc>
              <a:spcBef>
                <a:spcPts val="40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700" b="1">
                <a:latin typeface="Arial"/>
                <a:cs typeface="Arial"/>
              </a:rPr>
              <a:t>The</a:t>
            </a:r>
            <a:r>
              <a:rPr dirty="0" smtClean="0" sz="1700" spc="-15" b="1">
                <a:latin typeface="Arial"/>
                <a:cs typeface="Arial"/>
              </a:rPr>
              <a:t> </a:t>
            </a:r>
            <a:r>
              <a:rPr dirty="0" smtClean="0" sz="1700" spc="-10" b="1">
                <a:latin typeface="Arial"/>
                <a:cs typeface="Arial"/>
              </a:rPr>
              <a:t>j</a:t>
            </a:r>
            <a:r>
              <a:rPr dirty="0" smtClean="0" sz="1700" spc="0" b="1">
                <a:latin typeface="Arial"/>
                <a:cs typeface="Arial"/>
              </a:rPr>
              <a:t>e</a:t>
            </a:r>
            <a:r>
              <a:rPr dirty="0" smtClean="0" sz="1700" spc="-10" b="1">
                <a:latin typeface="Arial"/>
                <a:cs typeface="Arial"/>
              </a:rPr>
              <a:t>j</a:t>
            </a:r>
            <a:r>
              <a:rPr dirty="0" smtClean="0" sz="1700" spc="0" b="1">
                <a:latin typeface="Arial"/>
                <a:cs typeface="Arial"/>
              </a:rPr>
              <a:t>unal and </a:t>
            </a:r>
            <a:r>
              <a:rPr dirty="0" smtClean="0" sz="1700" spc="-10" b="1">
                <a:latin typeface="Arial"/>
                <a:cs typeface="Arial"/>
              </a:rPr>
              <a:t>i</a:t>
            </a:r>
            <a:r>
              <a:rPr dirty="0" smtClean="0" sz="1700" spc="-10" b="1">
                <a:latin typeface="Arial"/>
                <a:cs typeface="Arial"/>
              </a:rPr>
              <a:t>l</a:t>
            </a:r>
            <a:r>
              <a:rPr dirty="0" smtClean="0" sz="1700" spc="0" b="1">
                <a:latin typeface="Arial"/>
                <a:cs typeface="Arial"/>
              </a:rPr>
              <a:t>eal</a:t>
            </a:r>
            <a:r>
              <a:rPr dirty="0" smtClean="0" sz="1700" spc="25" b="1">
                <a:latin typeface="Arial"/>
                <a:cs typeface="Arial"/>
              </a:rPr>
              <a:t> </a:t>
            </a:r>
            <a:r>
              <a:rPr dirty="0" smtClean="0" sz="1700" spc="0" b="1">
                <a:latin typeface="Arial"/>
                <a:cs typeface="Arial"/>
              </a:rPr>
              <a:t>branc</a:t>
            </a:r>
            <a:r>
              <a:rPr dirty="0" smtClean="0" sz="1700" spc="5" b="1">
                <a:latin typeface="Arial"/>
                <a:cs typeface="Arial"/>
              </a:rPr>
              <a:t>h</a:t>
            </a:r>
            <a:r>
              <a:rPr dirty="0" smtClean="0" sz="1700" spc="0" b="1">
                <a:latin typeface="Arial"/>
                <a:cs typeface="Arial"/>
              </a:rPr>
              <a:t>es</a:t>
            </a:r>
            <a:r>
              <a:rPr dirty="0" smtClean="0" sz="1700" spc="-15" b="1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are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12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o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15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in</a:t>
            </a:r>
            <a:r>
              <a:rPr dirty="0" smtClean="0" sz="1700" spc="0">
                <a:latin typeface="Arial"/>
                <a:cs typeface="Arial"/>
              </a:rPr>
              <a:t> number</a:t>
            </a:r>
            <a:r>
              <a:rPr dirty="0" smtClean="0" sz="1700" spc="-1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and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arise </a:t>
            </a:r>
            <a:r>
              <a:rPr dirty="0" smtClean="0" sz="1700" spc="-10">
                <a:latin typeface="Arial"/>
                <a:cs typeface="Arial"/>
              </a:rPr>
              <a:t>f</a:t>
            </a:r>
            <a:r>
              <a:rPr dirty="0" smtClean="0" sz="1700" spc="0">
                <a:latin typeface="Arial"/>
                <a:cs typeface="Arial"/>
              </a:rPr>
              <a:t>rom</a:t>
            </a:r>
            <a:r>
              <a:rPr dirty="0" smtClean="0" sz="1700" spc="-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le</a:t>
            </a:r>
            <a:r>
              <a:rPr dirty="0" smtClean="0" sz="1700" spc="-10">
                <a:latin typeface="Arial"/>
                <a:cs typeface="Arial"/>
              </a:rPr>
              <a:t>f</a:t>
            </a:r>
            <a:r>
              <a:rPr dirty="0" smtClean="0" sz="1700" spc="0">
                <a:latin typeface="Arial"/>
                <a:cs typeface="Arial"/>
              </a:rPr>
              <a:t>t side of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</a:t>
            </a:r>
            <a:r>
              <a:rPr dirty="0" smtClean="0" sz="1700" spc="0">
                <a:latin typeface="Arial"/>
                <a:cs typeface="Arial"/>
              </a:rPr>
              <a:t> superior</a:t>
            </a:r>
            <a:r>
              <a:rPr dirty="0" smtClean="0" sz="1700" spc="-2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mesen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eric a</a:t>
            </a:r>
            <a:r>
              <a:rPr dirty="0" smtClean="0" sz="1700" spc="-10">
                <a:latin typeface="Arial"/>
                <a:cs typeface="Arial"/>
              </a:rPr>
              <a:t>r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ery</a:t>
            </a:r>
            <a:r>
              <a:rPr dirty="0" smtClean="0" sz="1700" spc="1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. Each ar</a:t>
            </a:r>
            <a:r>
              <a:rPr dirty="0" smtClean="0" sz="1700" spc="-15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ery d</a:t>
            </a:r>
            <a:r>
              <a:rPr dirty="0" smtClean="0" sz="1700" spc="5">
                <a:latin typeface="Arial"/>
                <a:cs typeface="Arial"/>
              </a:rPr>
              <a:t>i</a:t>
            </a:r>
            <a:r>
              <a:rPr dirty="0" smtClean="0" sz="1700" spc="0">
                <a:latin typeface="Arial"/>
                <a:cs typeface="Arial"/>
              </a:rPr>
              <a:t>vides</a:t>
            </a:r>
            <a:r>
              <a:rPr dirty="0" smtClean="0" sz="1700" spc="0">
                <a:latin typeface="Arial"/>
                <a:cs typeface="Arial"/>
              </a:rPr>
              <a:t> in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o</a:t>
            </a:r>
            <a:r>
              <a:rPr dirty="0" smtClean="0" sz="1700" spc="-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-20">
                <a:latin typeface="Arial"/>
                <a:cs typeface="Arial"/>
              </a:rPr>
              <a:t>w</a:t>
            </a:r>
            <a:r>
              <a:rPr dirty="0" smtClean="0" sz="1700" spc="0">
                <a:latin typeface="Arial"/>
                <a:cs typeface="Arial"/>
              </a:rPr>
              <a:t>o</a:t>
            </a:r>
            <a:r>
              <a:rPr dirty="0" smtClean="0" sz="1700" spc="1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vesse</a:t>
            </a:r>
            <a:r>
              <a:rPr dirty="0" smtClean="0" sz="1700" spc="5">
                <a:latin typeface="Arial"/>
                <a:cs typeface="Arial"/>
              </a:rPr>
              <a:t>l</a:t>
            </a:r>
            <a:r>
              <a:rPr dirty="0" smtClean="0" sz="1700" spc="0">
                <a:latin typeface="Arial"/>
                <a:cs typeface="Arial"/>
              </a:rPr>
              <a:t>s,</a:t>
            </a:r>
            <a:r>
              <a:rPr dirty="0" smtClean="0" sz="1700" spc="-10">
                <a:latin typeface="Arial"/>
                <a:cs typeface="Arial"/>
              </a:rPr>
              <a:t> </a:t>
            </a:r>
            <a:r>
              <a:rPr dirty="0" smtClean="0" sz="1700" spc="-20">
                <a:latin typeface="Arial"/>
                <a:cs typeface="Arial"/>
              </a:rPr>
              <a:t>w</a:t>
            </a:r>
            <a:r>
              <a:rPr dirty="0" smtClean="0" sz="1700" spc="0">
                <a:latin typeface="Arial"/>
                <a:cs typeface="Arial"/>
              </a:rPr>
              <a:t>h</a:t>
            </a:r>
            <a:r>
              <a:rPr dirty="0" smtClean="0" sz="1700" spc="5">
                <a:latin typeface="Arial"/>
                <a:cs typeface="Arial"/>
              </a:rPr>
              <a:t>i</a:t>
            </a:r>
            <a:r>
              <a:rPr dirty="0" smtClean="0" sz="1700" spc="0">
                <a:latin typeface="Arial"/>
                <a:cs typeface="Arial"/>
              </a:rPr>
              <a:t>ch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un</a:t>
            </a:r>
            <a:r>
              <a:rPr dirty="0" smtClean="0" sz="1700" spc="5">
                <a:latin typeface="Arial"/>
                <a:cs typeface="Arial"/>
              </a:rPr>
              <a:t>i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e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-20">
                <a:latin typeface="Arial"/>
                <a:cs typeface="Arial"/>
              </a:rPr>
              <a:t>w</a:t>
            </a:r>
            <a:r>
              <a:rPr dirty="0" smtClean="0" sz="1700" spc="0">
                <a:latin typeface="Arial"/>
                <a:cs typeface="Arial"/>
              </a:rPr>
              <a:t>i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</a:t>
            </a:r>
            <a:r>
              <a:rPr dirty="0" smtClean="0" sz="1700" spc="1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ad</a:t>
            </a:r>
            <a:r>
              <a:rPr dirty="0" smtClean="0" sz="1700" spc="5">
                <a:latin typeface="Arial"/>
                <a:cs typeface="Arial"/>
              </a:rPr>
              <a:t>j</a:t>
            </a:r>
            <a:r>
              <a:rPr dirty="0" smtClean="0" sz="1700" spc="0">
                <a:latin typeface="Arial"/>
                <a:cs typeface="Arial"/>
              </a:rPr>
              <a:t>acent</a:t>
            </a:r>
            <a:r>
              <a:rPr dirty="0" smtClean="0" sz="1700" spc="0">
                <a:latin typeface="Arial"/>
                <a:cs typeface="Arial"/>
              </a:rPr>
              <a:t> branches</a:t>
            </a:r>
            <a:r>
              <a:rPr dirty="0" smtClean="0" sz="1700" spc="-10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o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f</a:t>
            </a:r>
            <a:r>
              <a:rPr dirty="0" smtClean="0" sz="1700" spc="0">
                <a:latin typeface="Arial"/>
                <a:cs typeface="Arial"/>
              </a:rPr>
              <a:t>orm</a:t>
            </a:r>
            <a:r>
              <a:rPr dirty="0" smtClean="0" sz="1700" spc="-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series of</a:t>
            </a:r>
            <a:r>
              <a:rPr dirty="0" smtClean="0" sz="1700" spc="-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arcades.</a:t>
            </a:r>
            <a:r>
              <a:rPr dirty="0" smtClean="0" sz="1700" spc="-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Branches</a:t>
            </a:r>
            <a:r>
              <a:rPr dirty="0" smtClean="0" sz="1700" spc="0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f</a:t>
            </a:r>
            <a:r>
              <a:rPr dirty="0" smtClean="0" sz="1700" spc="0">
                <a:latin typeface="Arial"/>
                <a:cs typeface="Arial"/>
              </a:rPr>
              <a:t>rom</a:t>
            </a:r>
            <a:r>
              <a:rPr dirty="0" smtClean="0" sz="1700" spc="-20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 arcades div</a:t>
            </a:r>
            <a:r>
              <a:rPr dirty="0" smtClean="0" sz="1700" spc="5">
                <a:latin typeface="Arial"/>
                <a:cs typeface="Arial"/>
              </a:rPr>
              <a:t>i</a:t>
            </a:r>
            <a:r>
              <a:rPr dirty="0" smtClean="0" sz="1700" spc="0">
                <a:latin typeface="Arial"/>
                <a:cs typeface="Arial"/>
              </a:rPr>
              <a:t>de</a:t>
            </a:r>
            <a:r>
              <a:rPr dirty="0" smtClean="0" sz="1700" spc="-1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and un</a:t>
            </a:r>
            <a:r>
              <a:rPr dirty="0" smtClean="0" sz="1700" spc="5">
                <a:latin typeface="Arial"/>
                <a:cs typeface="Arial"/>
              </a:rPr>
              <a:t>i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e to fo</a:t>
            </a:r>
            <a:r>
              <a:rPr dirty="0" smtClean="0" sz="1700" spc="-10">
                <a:latin typeface="Arial"/>
                <a:cs typeface="Arial"/>
              </a:rPr>
              <a:t>r</a:t>
            </a:r>
            <a:r>
              <a:rPr dirty="0" smtClean="0" sz="1700" spc="0">
                <a:latin typeface="Arial"/>
                <a:cs typeface="Arial"/>
              </a:rPr>
              <a:t>m a</a:t>
            </a:r>
            <a:r>
              <a:rPr dirty="0" smtClean="0" sz="1700" spc="0">
                <a:latin typeface="Arial"/>
                <a:cs typeface="Arial"/>
              </a:rPr>
              <a:t> second,</a:t>
            </a:r>
            <a:r>
              <a:rPr dirty="0" smtClean="0" sz="1700" spc="-10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</a:t>
            </a:r>
            <a:r>
              <a:rPr dirty="0" smtClean="0" sz="1700" spc="5">
                <a:latin typeface="Arial"/>
                <a:cs typeface="Arial"/>
              </a:rPr>
              <a:t>i</a:t>
            </a:r>
            <a:r>
              <a:rPr dirty="0" smtClean="0" sz="1700" spc="0">
                <a:latin typeface="Arial"/>
                <a:cs typeface="Arial"/>
              </a:rPr>
              <a:t>rd,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and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f</a:t>
            </a:r>
            <a:r>
              <a:rPr dirty="0" smtClean="0" sz="1700" spc="0">
                <a:latin typeface="Arial"/>
                <a:cs typeface="Arial"/>
              </a:rPr>
              <a:t>our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</a:t>
            </a:r>
            <a:r>
              <a:rPr dirty="0" smtClean="0" sz="1700" spc="1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series of</a:t>
            </a:r>
            <a:r>
              <a:rPr dirty="0" smtClean="0" sz="1700" spc="-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arcades.</a:t>
            </a:r>
            <a:r>
              <a:rPr dirty="0" smtClean="0" sz="1700" spc="0">
                <a:latin typeface="Arial"/>
                <a:cs typeface="Arial"/>
              </a:rPr>
              <a:t> Fe</a:t>
            </a:r>
            <a:r>
              <a:rPr dirty="0" smtClean="0" sz="1700" spc="-20">
                <a:latin typeface="Arial"/>
                <a:cs typeface="Arial"/>
              </a:rPr>
              <a:t>w</a:t>
            </a:r>
            <a:r>
              <a:rPr dirty="0" smtClean="0" sz="1700" spc="0">
                <a:latin typeface="Arial"/>
                <a:cs typeface="Arial"/>
              </a:rPr>
              <a:t>er</a:t>
            </a:r>
            <a:r>
              <a:rPr dirty="0" smtClean="0" sz="1700" spc="-1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arcades supp</a:t>
            </a:r>
            <a:r>
              <a:rPr dirty="0" smtClean="0" sz="1700" spc="5">
                <a:latin typeface="Arial"/>
                <a:cs typeface="Arial"/>
              </a:rPr>
              <a:t>l</a:t>
            </a:r>
            <a:r>
              <a:rPr dirty="0" smtClean="0" sz="1700" spc="0">
                <a:latin typeface="Arial"/>
                <a:cs typeface="Arial"/>
              </a:rPr>
              <a:t>y</a:t>
            </a:r>
            <a:r>
              <a:rPr dirty="0" smtClean="0" sz="1700" spc="-10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</a:t>
            </a:r>
            <a:r>
              <a:rPr dirty="0" smtClean="0" sz="1700" spc="1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je</a:t>
            </a:r>
            <a:r>
              <a:rPr dirty="0" smtClean="0" sz="1700" spc="5">
                <a:latin typeface="Arial"/>
                <a:cs typeface="Arial"/>
              </a:rPr>
              <a:t>j</a:t>
            </a:r>
            <a:r>
              <a:rPr dirty="0" smtClean="0" sz="1700" spc="0">
                <a:latin typeface="Arial"/>
                <a:cs typeface="Arial"/>
              </a:rPr>
              <a:t>unum</a:t>
            </a:r>
            <a:r>
              <a:rPr dirty="0" smtClean="0" sz="1700" spc="-20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han</a:t>
            </a:r>
            <a:r>
              <a:rPr dirty="0" smtClean="0" sz="1700" spc="1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supp</a:t>
            </a:r>
            <a:r>
              <a:rPr dirty="0" smtClean="0" sz="1700" spc="5">
                <a:latin typeface="Arial"/>
                <a:cs typeface="Arial"/>
              </a:rPr>
              <a:t>l</a:t>
            </a:r>
            <a:r>
              <a:rPr dirty="0" smtClean="0" sz="1700" spc="0">
                <a:latin typeface="Arial"/>
                <a:cs typeface="Arial"/>
              </a:rPr>
              <a:t>y</a:t>
            </a:r>
            <a:r>
              <a:rPr dirty="0" smtClean="0" sz="1700" spc="0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 i</a:t>
            </a:r>
            <a:r>
              <a:rPr dirty="0" smtClean="0" sz="1700" spc="5">
                <a:latin typeface="Arial"/>
                <a:cs typeface="Arial"/>
              </a:rPr>
              <a:t>l</a:t>
            </a:r>
            <a:r>
              <a:rPr dirty="0" smtClean="0" sz="1700" spc="0">
                <a:latin typeface="Arial"/>
                <a:cs typeface="Arial"/>
              </a:rPr>
              <a:t>eum.</a:t>
            </a:r>
            <a:r>
              <a:rPr dirty="0" smtClean="0" sz="1700" spc="-1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From</a:t>
            </a:r>
            <a:r>
              <a:rPr dirty="0" smtClean="0" sz="1700" spc="-10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</a:t>
            </a:r>
            <a:r>
              <a:rPr dirty="0" smtClean="0" sz="1700" spc="15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er</a:t>
            </a:r>
            <a:r>
              <a:rPr dirty="0" smtClean="0" sz="1700" spc="-10">
                <a:latin typeface="Arial"/>
                <a:cs typeface="Arial"/>
              </a:rPr>
              <a:t>m</a:t>
            </a:r>
            <a:r>
              <a:rPr dirty="0" smtClean="0" sz="1700" spc="0">
                <a:latin typeface="Arial"/>
                <a:cs typeface="Arial"/>
              </a:rPr>
              <a:t>inal</a:t>
            </a:r>
            <a:r>
              <a:rPr dirty="0" smtClean="0" sz="1700" spc="-1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arcades,</a:t>
            </a:r>
            <a:r>
              <a:rPr dirty="0" smtClean="0" sz="1700" spc="1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small</a:t>
            </a:r>
            <a:r>
              <a:rPr dirty="0" smtClean="0" sz="1700" spc="0">
                <a:latin typeface="Arial"/>
                <a:cs typeface="Arial"/>
              </a:rPr>
              <a:t> s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raight</a:t>
            </a:r>
            <a:r>
              <a:rPr dirty="0" smtClean="0" sz="1700" spc="-10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vesse</a:t>
            </a:r>
            <a:r>
              <a:rPr dirty="0" smtClean="0" sz="1700" spc="5">
                <a:latin typeface="Arial"/>
                <a:cs typeface="Arial"/>
              </a:rPr>
              <a:t>l</a:t>
            </a:r>
            <a:r>
              <a:rPr dirty="0" smtClean="0" sz="1700" spc="0">
                <a:latin typeface="Arial"/>
                <a:cs typeface="Arial"/>
              </a:rPr>
              <a:t>s</a:t>
            </a:r>
            <a:r>
              <a:rPr dirty="0" smtClean="0" sz="1700" spc="-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supp</a:t>
            </a:r>
            <a:r>
              <a:rPr dirty="0" smtClean="0" sz="1700" spc="5">
                <a:latin typeface="Arial"/>
                <a:cs typeface="Arial"/>
              </a:rPr>
              <a:t>l</a:t>
            </a:r>
            <a:r>
              <a:rPr dirty="0" smtClean="0" sz="1700" spc="0">
                <a:latin typeface="Arial"/>
                <a:cs typeface="Arial"/>
              </a:rPr>
              <a:t>y</a:t>
            </a:r>
            <a:r>
              <a:rPr dirty="0" smtClean="0" sz="1700" spc="-10">
                <a:latin typeface="Arial"/>
                <a:cs typeface="Arial"/>
              </a:rPr>
              <a:t> 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he</a:t>
            </a:r>
            <a:r>
              <a:rPr dirty="0" smtClean="0" sz="1700" spc="5">
                <a:latin typeface="Arial"/>
                <a:cs typeface="Arial"/>
              </a:rPr>
              <a:t> </a:t>
            </a:r>
            <a:r>
              <a:rPr dirty="0" smtClean="0" sz="1700" spc="0">
                <a:latin typeface="Arial"/>
                <a:cs typeface="Arial"/>
              </a:rPr>
              <a:t>in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es</a:t>
            </a:r>
            <a:r>
              <a:rPr dirty="0" smtClean="0" sz="1700" spc="-10">
                <a:latin typeface="Arial"/>
                <a:cs typeface="Arial"/>
              </a:rPr>
              <a:t>t</a:t>
            </a:r>
            <a:r>
              <a:rPr dirty="0" smtClean="0" sz="1700" spc="0">
                <a:latin typeface="Arial"/>
                <a:cs typeface="Arial"/>
              </a:rPr>
              <a:t>ine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600" y="1447800"/>
            <a:ext cx="3962399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2080" y="308102"/>
            <a:ext cx="4802505" cy="5568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600">
                <a:latin typeface="Arial"/>
                <a:cs typeface="Arial"/>
              </a:rPr>
              <a:t>Ab</a:t>
            </a:r>
            <a:r>
              <a:rPr dirty="0" smtClean="0" sz="3600" spc="5">
                <a:latin typeface="Arial"/>
                <a:cs typeface="Arial"/>
              </a:rPr>
              <a:t>d</a:t>
            </a:r>
            <a:r>
              <a:rPr dirty="0" smtClean="0" sz="3600" spc="0">
                <a:latin typeface="Arial"/>
                <a:cs typeface="Arial"/>
              </a:rPr>
              <a:t>om</a:t>
            </a:r>
            <a:r>
              <a:rPr dirty="0" smtClean="0" sz="3600" spc="10">
                <a:latin typeface="Arial"/>
                <a:cs typeface="Arial"/>
              </a:rPr>
              <a:t>i</a:t>
            </a:r>
            <a:r>
              <a:rPr dirty="0" smtClean="0" sz="3600" spc="0">
                <a:latin typeface="Arial"/>
                <a:cs typeface="Arial"/>
              </a:rPr>
              <a:t>nal</a:t>
            </a:r>
            <a:r>
              <a:rPr dirty="0" smtClean="0" sz="3600" spc="-30">
                <a:latin typeface="Arial"/>
                <a:cs typeface="Arial"/>
              </a:rPr>
              <a:t> </a:t>
            </a:r>
            <a:r>
              <a:rPr dirty="0" smtClean="0" sz="3600" spc="0">
                <a:latin typeface="Arial"/>
                <a:cs typeface="Arial"/>
              </a:rPr>
              <a:t>ao</a:t>
            </a:r>
            <a:r>
              <a:rPr dirty="0" smtClean="0" sz="3600" spc="5">
                <a:latin typeface="Arial"/>
                <a:cs typeface="Arial"/>
              </a:rPr>
              <a:t>r</a:t>
            </a:r>
            <a:r>
              <a:rPr dirty="0" smtClean="0" sz="3600" spc="0">
                <a:latin typeface="Arial"/>
                <a:cs typeface="Arial"/>
              </a:rPr>
              <a:t>ta….cont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02538"/>
            <a:ext cx="3589020" cy="299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0" b="1" u="heavy">
                <a:latin typeface="Arial"/>
                <a:cs typeface="Arial"/>
              </a:rPr>
              <a:t>In</a:t>
            </a:r>
            <a:r>
              <a:rPr dirty="0" smtClean="0" sz="1900" spc="-10" b="1" u="heavy">
                <a:latin typeface="Arial"/>
                <a:cs typeface="Arial"/>
              </a:rPr>
              <a:t>fe</a:t>
            </a:r>
            <a:r>
              <a:rPr dirty="0" smtClean="0" sz="1900" spc="-10" b="1" u="heavy">
                <a:latin typeface="Arial"/>
                <a:cs typeface="Arial"/>
              </a:rPr>
              <a:t>rior</a:t>
            </a:r>
            <a:r>
              <a:rPr dirty="0" smtClean="0" sz="1900" spc="-10" b="1" u="heavy">
                <a:latin typeface="Arial"/>
                <a:cs typeface="Arial"/>
              </a:rPr>
              <a:t> </a:t>
            </a:r>
            <a:r>
              <a:rPr dirty="0" smtClean="0" sz="1900" spc="-15" b="1" u="heavy">
                <a:latin typeface="Arial"/>
                <a:cs typeface="Arial"/>
              </a:rPr>
              <a:t>Mese</a:t>
            </a:r>
            <a:r>
              <a:rPr dirty="0" smtClean="0" sz="1900" spc="-15" b="1" u="heavy">
                <a:latin typeface="Arial"/>
                <a:cs typeface="Arial"/>
              </a:rPr>
              <a:t>n</a:t>
            </a:r>
            <a:r>
              <a:rPr dirty="0" smtClean="0" sz="1900" spc="-5" b="1" u="heavy">
                <a:latin typeface="Arial"/>
                <a:cs typeface="Arial"/>
              </a:rPr>
              <a:t>t</a:t>
            </a:r>
            <a:r>
              <a:rPr dirty="0" smtClean="0" sz="1900" spc="-10" b="1" u="heavy">
                <a:latin typeface="Arial"/>
                <a:cs typeface="Arial"/>
              </a:rPr>
              <a:t>eric</a:t>
            </a:r>
            <a:r>
              <a:rPr dirty="0" smtClean="0" sz="1900" spc="20" b="1" u="heavy">
                <a:latin typeface="Arial"/>
                <a:cs typeface="Arial"/>
              </a:rPr>
              <a:t> </a:t>
            </a:r>
            <a:r>
              <a:rPr dirty="0" smtClean="0" sz="1900" spc="-15" b="1" u="heavy">
                <a:latin typeface="Arial"/>
                <a:cs typeface="Arial"/>
              </a:rPr>
              <a:t>A</a:t>
            </a:r>
            <a:r>
              <a:rPr dirty="0" smtClean="0" sz="1900" spc="-20" b="1" u="heavy">
                <a:latin typeface="Arial"/>
                <a:cs typeface="Arial"/>
              </a:rPr>
              <a:t>r</a:t>
            </a:r>
            <a:r>
              <a:rPr dirty="0" smtClean="0" sz="1900" spc="-10" b="1" u="heavy">
                <a:latin typeface="Arial"/>
                <a:cs typeface="Arial"/>
              </a:rPr>
              <a:t>te</a:t>
            </a:r>
            <a:r>
              <a:rPr dirty="0" smtClean="0" sz="1900" spc="-10" b="1" u="heavy">
                <a:latin typeface="Arial"/>
                <a:cs typeface="Arial"/>
              </a:rPr>
              <a:t>ry</a:t>
            </a:r>
            <a:r>
              <a:rPr dirty="0" smtClean="0" sz="1900" spc="5" b="1" u="heavy">
                <a:latin typeface="Arial"/>
                <a:cs typeface="Arial"/>
              </a:rPr>
              <a:t> </a:t>
            </a:r>
            <a:r>
              <a:rPr dirty="0" smtClean="0" sz="1900" spc="-10" b="1" u="heavy">
                <a:latin typeface="Arial"/>
                <a:cs typeface="Arial"/>
              </a:rPr>
              <a:t>at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144" y="1176273"/>
            <a:ext cx="910590" cy="299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900" spc="-10" b="1" u="heavy">
                <a:latin typeface="Arial"/>
                <a:cs typeface="Arial"/>
              </a:rPr>
              <a:t>le</a:t>
            </a:r>
            <a:r>
              <a:rPr dirty="0" smtClean="0" sz="1900" spc="-60" b="1" u="heavy">
                <a:latin typeface="Arial"/>
                <a:cs typeface="Arial"/>
              </a:rPr>
              <a:t>v</a:t>
            </a:r>
            <a:r>
              <a:rPr dirty="0" smtClean="0" sz="1900" spc="-10" b="1" u="heavy">
                <a:latin typeface="Arial"/>
                <a:cs typeface="Arial"/>
              </a:rPr>
              <a:t>el</a:t>
            </a:r>
            <a:r>
              <a:rPr dirty="0" smtClean="0" sz="1900" spc="35" b="1" u="heavy">
                <a:latin typeface="Arial"/>
                <a:cs typeface="Arial"/>
              </a:rPr>
              <a:t> </a:t>
            </a:r>
            <a:r>
              <a:rPr dirty="0" smtClean="0" sz="1900" spc="-10" b="1" u="heavy">
                <a:latin typeface="Arial"/>
                <a:cs typeface="Arial"/>
              </a:rPr>
              <a:t>L</a:t>
            </a:r>
            <a:r>
              <a:rPr dirty="0" smtClean="0" sz="1900" spc="-15" b="1" u="heavy"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407921"/>
            <a:ext cx="4101465" cy="3949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2235"/>
              </a:lnSpc>
            </a:pPr>
            <a:r>
              <a:rPr dirty="0" smtClean="0" sz="1900" spc="-15" b="1">
                <a:latin typeface="Arial"/>
                <a:cs typeface="Arial"/>
              </a:rPr>
              <a:t>B</a:t>
            </a:r>
            <a:r>
              <a:rPr dirty="0" smtClean="0" sz="1900" spc="-20" b="1">
                <a:latin typeface="Arial"/>
                <a:cs typeface="Arial"/>
              </a:rPr>
              <a:t>r</a:t>
            </a:r>
            <a:r>
              <a:rPr dirty="0" smtClean="0" sz="1900" spc="-15" b="1">
                <a:latin typeface="Arial"/>
                <a:cs typeface="Arial"/>
              </a:rPr>
              <a:t>a</a:t>
            </a:r>
            <a:r>
              <a:rPr dirty="0" smtClean="0" sz="1900" spc="-10" b="1">
                <a:latin typeface="Arial"/>
                <a:cs typeface="Arial"/>
              </a:rPr>
              <a:t>n</a:t>
            </a:r>
            <a:r>
              <a:rPr dirty="0" smtClean="0" sz="1900" spc="-15" b="1">
                <a:latin typeface="Arial"/>
                <a:cs typeface="Arial"/>
              </a:rPr>
              <a:t>c</a:t>
            </a:r>
            <a:r>
              <a:rPr dirty="0" smtClean="0" sz="1900" spc="-10" b="1">
                <a:latin typeface="Arial"/>
                <a:cs typeface="Arial"/>
              </a:rPr>
              <a:t>h</a:t>
            </a:r>
            <a:r>
              <a:rPr dirty="0" smtClean="0" sz="1900" spc="-15" b="1">
                <a:latin typeface="Arial"/>
                <a:cs typeface="Arial"/>
              </a:rPr>
              <a:t>es</a:t>
            </a:r>
            <a:endParaRPr sz="1900">
              <a:latin typeface="Arial"/>
              <a:cs typeface="Arial"/>
            </a:endParaRPr>
          </a:p>
          <a:p>
            <a:pPr algn="ctr" marL="355600" marR="123189" indent="-343535">
              <a:lnSpc>
                <a:spcPts val="1600"/>
              </a:lnSpc>
              <a:buFont typeface="Arial"/>
              <a:buChar char="•"/>
              <a:tabLst>
                <a:tab pos="342900" algn="l"/>
              </a:tabLst>
            </a:pPr>
            <a:r>
              <a:rPr dirty="0" smtClean="0" sz="1900" spc="-15" b="1">
                <a:latin typeface="Arial"/>
                <a:cs typeface="Arial"/>
              </a:rPr>
              <a:t>T</a:t>
            </a:r>
            <a:r>
              <a:rPr dirty="0" smtClean="0" sz="1900" spc="-10" b="1">
                <a:latin typeface="Arial"/>
                <a:cs typeface="Arial"/>
              </a:rPr>
              <a:t>h</a:t>
            </a:r>
            <a:r>
              <a:rPr dirty="0" smtClean="0" sz="1900" spc="-15" b="1">
                <a:latin typeface="Arial"/>
                <a:cs typeface="Arial"/>
              </a:rPr>
              <a:t>e</a:t>
            </a:r>
            <a:r>
              <a:rPr dirty="0" smtClean="0" sz="1900" spc="-15" b="1">
                <a:latin typeface="Arial"/>
                <a:cs typeface="Arial"/>
              </a:rPr>
              <a:t> </a:t>
            </a:r>
            <a:r>
              <a:rPr dirty="0" smtClean="0" sz="1900" spc="-10" b="1">
                <a:latin typeface="Arial"/>
                <a:cs typeface="Arial"/>
              </a:rPr>
              <a:t>le</a:t>
            </a:r>
            <a:r>
              <a:rPr dirty="0" smtClean="0" sz="1900" spc="-5" b="1">
                <a:latin typeface="Arial"/>
                <a:cs typeface="Arial"/>
              </a:rPr>
              <a:t>f</a:t>
            </a:r>
            <a:r>
              <a:rPr dirty="0" smtClean="0" sz="1900" spc="-10" b="1">
                <a:latin typeface="Arial"/>
                <a:cs typeface="Arial"/>
              </a:rPr>
              <a:t>t</a:t>
            </a:r>
            <a:r>
              <a:rPr dirty="0" smtClean="0" sz="1900" spc="-5" b="1">
                <a:latin typeface="Arial"/>
                <a:cs typeface="Arial"/>
              </a:rPr>
              <a:t> </a:t>
            </a:r>
            <a:r>
              <a:rPr dirty="0" smtClean="0" sz="1900" spc="-10" b="1">
                <a:latin typeface="Arial"/>
                <a:cs typeface="Arial"/>
              </a:rPr>
              <a:t>c</a:t>
            </a:r>
            <a:r>
              <a:rPr dirty="0" smtClean="0" sz="1900" spc="-10" b="1">
                <a:latin typeface="Arial"/>
                <a:cs typeface="Arial"/>
              </a:rPr>
              <a:t>olic</a:t>
            </a:r>
            <a:r>
              <a:rPr dirty="0" smtClean="0" sz="1900" spc="10" b="1">
                <a:latin typeface="Arial"/>
                <a:cs typeface="Arial"/>
              </a:rPr>
              <a:t> </a:t>
            </a:r>
            <a:r>
              <a:rPr dirty="0" smtClean="0" sz="1900" spc="-10" b="1">
                <a:latin typeface="Arial"/>
                <a:cs typeface="Arial"/>
              </a:rPr>
              <a:t>artery</a:t>
            </a:r>
            <a:r>
              <a:rPr dirty="0" smtClean="0" sz="1900" spc="35" b="1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runs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up</a:t>
            </a:r>
            <a:r>
              <a:rPr dirty="0" smtClean="0" sz="1900" spc="-25">
                <a:latin typeface="Arial"/>
                <a:cs typeface="Arial"/>
              </a:rPr>
              <a:t>w</a:t>
            </a:r>
            <a:r>
              <a:rPr dirty="0" smtClean="0" sz="1900" spc="-10">
                <a:latin typeface="Arial"/>
                <a:cs typeface="Arial"/>
              </a:rPr>
              <a:t>ard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5">
                <a:latin typeface="Arial"/>
                <a:cs typeface="Arial"/>
              </a:rPr>
              <a:t>and</a:t>
            </a:r>
            <a:r>
              <a:rPr dirty="0" smtClean="0" sz="1900" spc="-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to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left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and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suppl</a:t>
            </a:r>
            <a:r>
              <a:rPr dirty="0" smtClean="0" sz="1900" spc="-15">
                <a:latin typeface="Arial"/>
                <a:cs typeface="Arial"/>
              </a:rPr>
              <a:t>i</a:t>
            </a:r>
            <a:r>
              <a:rPr dirty="0" smtClean="0" sz="1900" spc="-10">
                <a:latin typeface="Arial"/>
                <a:cs typeface="Arial"/>
              </a:rPr>
              <a:t>es</a:t>
            </a:r>
            <a:r>
              <a:rPr dirty="0" smtClean="0" sz="1900" spc="3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distal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third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ansve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se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colon,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left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colic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fle</a:t>
            </a:r>
            <a:r>
              <a:rPr dirty="0" smtClean="0" sz="1900" spc="-20">
                <a:latin typeface="Arial"/>
                <a:cs typeface="Arial"/>
              </a:rPr>
              <a:t>x</a:t>
            </a:r>
            <a:r>
              <a:rPr dirty="0" smtClean="0" sz="1900" spc="-10">
                <a:latin typeface="Arial"/>
                <a:cs typeface="Arial"/>
              </a:rPr>
              <a:t>ure,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and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upp</a:t>
            </a:r>
            <a:r>
              <a:rPr dirty="0" smtClean="0" sz="1900" spc="-10">
                <a:latin typeface="Arial"/>
                <a:cs typeface="Arial"/>
              </a:rPr>
              <a:t>e</a:t>
            </a:r>
            <a:r>
              <a:rPr dirty="0" smtClean="0" sz="1900" spc="-10">
                <a:latin typeface="Arial"/>
                <a:cs typeface="Arial"/>
              </a:rPr>
              <a:t>r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5">
                <a:latin typeface="Arial"/>
                <a:cs typeface="Arial"/>
              </a:rPr>
              <a:t>pa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t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descen</a:t>
            </a:r>
            <a:r>
              <a:rPr dirty="0" smtClean="0" sz="1900" spc="-10">
                <a:latin typeface="Arial"/>
                <a:cs typeface="Arial"/>
              </a:rPr>
              <a:t>d</a:t>
            </a:r>
            <a:r>
              <a:rPr dirty="0" smtClean="0" sz="1900" spc="-5">
                <a:latin typeface="Arial"/>
                <a:cs typeface="Arial"/>
              </a:rPr>
              <a:t>i</a:t>
            </a:r>
            <a:r>
              <a:rPr dirty="0" smtClean="0" sz="1900" spc="-5">
                <a:latin typeface="Arial"/>
                <a:cs typeface="Arial"/>
              </a:rPr>
              <a:t>n</a:t>
            </a:r>
            <a:r>
              <a:rPr dirty="0" smtClean="0" sz="1900" spc="-15">
                <a:latin typeface="Arial"/>
                <a:cs typeface="Arial"/>
              </a:rPr>
              <a:t>g</a:t>
            </a:r>
            <a:r>
              <a:rPr dirty="0" smtClean="0" sz="1900" spc="4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colon.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It</a:t>
            </a:r>
            <a:endParaRPr sz="1900">
              <a:latin typeface="Arial"/>
              <a:cs typeface="Arial"/>
            </a:endParaRPr>
          </a:p>
          <a:p>
            <a:pPr marL="355600" marR="896619">
              <a:lnSpc>
                <a:spcPct val="60000"/>
              </a:lnSpc>
              <a:spcBef>
                <a:spcPts val="275"/>
              </a:spcBef>
            </a:pPr>
            <a:r>
              <a:rPr dirty="0" smtClean="0" sz="1900" spc="-10">
                <a:latin typeface="Arial"/>
                <a:cs typeface="Arial"/>
              </a:rPr>
              <a:t>divides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into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ascen</a:t>
            </a:r>
            <a:r>
              <a:rPr dirty="0" smtClean="0" sz="1900" spc="-10">
                <a:latin typeface="Arial"/>
                <a:cs typeface="Arial"/>
              </a:rPr>
              <a:t>d</a:t>
            </a:r>
            <a:r>
              <a:rPr dirty="0" smtClean="0" sz="1900" spc="-10">
                <a:latin typeface="Arial"/>
                <a:cs typeface="Arial"/>
              </a:rPr>
              <a:t>ing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and</a:t>
            </a:r>
            <a:r>
              <a:rPr dirty="0" smtClean="0" sz="1900" spc="-10">
                <a:latin typeface="Arial"/>
                <a:cs typeface="Arial"/>
              </a:rPr>
              <a:t> desce</a:t>
            </a:r>
            <a:r>
              <a:rPr dirty="0" smtClean="0" sz="1900" spc="-10">
                <a:latin typeface="Arial"/>
                <a:cs typeface="Arial"/>
              </a:rPr>
              <a:t>n</a:t>
            </a:r>
            <a:r>
              <a:rPr dirty="0" smtClean="0" sz="1900" spc="-10">
                <a:latin typeface="Arial"/>
                <a:cs typeface="Arial"/>
              </a:rPr>
              <a:t>ding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branch</a:t>
            </a:r>
            <a:r>
              <a:rPr dirty="0" smtClean="0" sz="1900" spc="-10">
                <a:latin typeface="Arial"/>
                <a:cs typeface="Arial"/>
              </a:rPr>
              <a:t>e</a:t>
            </a:r>
            <a:r>
              <a:rPr dirty="0" smtClean="0" sz="1900" spc="-10">
                <a:latin typeface="Arial"/>
                <a:cs typeface="Arial"/>
              </a:rPr>
              <a:t>s.</a:t>
            </a:r>
            <a:endParaRPr sz="1900">
              <a:latin typeface="Arial"/>
              <a:cs typeface="Arial"/>
            </a:endParaRPr>
          </a:p>
          <a:p>
            <a:pPr marL="355600" indent="-343535">
              <a:lnSpc>
                <a:spcPts val="155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5" b="1">
                <a:latin typeface="Arial"/>
                <a:cs typeface="Arial"/>
              </a:rPr>
              <a:t>T</a:t>
            </a:r>
            <a:r>
              <a:rPr dirty="0" smtClean="0" sz="1900" spc="-10" b="1">
                <a:latin typeface="Arial"/>
                <a:cs typeface="Arial"/>
              </a:rPr>
              <a:t>h</a:t>
            </a:r>
            <a:r>
              <a:rPr dirty="0" smtClean="0" sz="1900" spc="-15" b="1">
                <a:latin typeface="Arial"/>
                <a:cs typeface="Arial"/>
              </a:rPr>
              <a:t>e</a:t>
            </a:r>
            <a:r>
              <a:rPr dirty="0" smtClean="0" sz="1900" spc="-15" b="1">
                <a:latin typeface="Arial"/>
                <a:cs typeface="Arial"/>
              </a:rPr>
              <a:t> </a:t>
            </a:r>
            <a:r>
              <a:rPr dirty="0" smtClean="0" sz="1900" spc="-10" b="1">
                <a:latin typeface="Arial"/>
                <a:cs typeface="Arial"/>
              </a:rPr>
              <a:t>si</a:t>
            </a:r>
            <a:r>
              <a:rPr dirty="0" smtClean="0" sz="1900" spc="-10" b="1">
                <a:latin typeface="Arial"/>
                <a:cs typeface="Arial"/>
              </a:rPr>
              <a:t>g</a:t>
            </a:r>
            <a:r>
              <a:rPr dirty="0" smtClean="0" sz="1900" spc="-15" b="1">
                <a:latin typeface="Arial"/>
                <a:cs typeface="Arial"/>
              </a:rPr>
              <a:t>moid</a:t>
            </a:r>
            <a:r>
              <a:rPr dirty="0" smtClean="0" sz="1900" spc="-15" b="1">
                <a:latin typeface="Arial"/>
                <a:cs typeface="Arial"/>
              </a:rPr>
              <a:t> </a:t>
            </a:r>
            <a:r>
              <a:rPr dirty="0" smtClean="0" sz="1900" spc="-10" b="1">
                <a:latin typeface="Arial"/>
                <a:cs typeface="Arial"/>
              </a:rPr>
              <a:t>arteries</a:t>
            </a:r>
            <a:r>
              <a:rPr dirty="0" smtClean="0" sz="1900" spc="45" b="1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are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</a:t>
            </a:r>
            <a:r>
              <a:rPr dirty="0" smtClean="0" sz="1900" spc="-30">
                <a:latin typeface="Arial"/>
                <a:cs typeface="Arial"/>
              </a:rPr>
              <a:t>w</a:t>
            </a:r>
            <a:r>
              <a:rPr dirty="0" smtClean="0" sz="1900" spc="-15">
                <a:latin typeface="Arial"/>
                <a:cs typeface="Arial"/>
              </a:rPr>
              <a:t>o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or</a:t>
            </a:r>
            <a:endParaRPr sz="1900">
              <a:latin typeface="Arial"/>
              <a:cs typeface="Arial"/>
            </a:endParaRPr>
          </a:p>
          <a:p>
            <a:pPr marL="355600" marR="411480">
              <a:lnSpc>
                <a:spcPct val="60000"/>
              </a:lnSpc>
              <a:spcBef>
                <a:spcPts val="275"/>
              </a:spcBef>
            </a:pPr>
            <a:r>
              <a:rPr dirty="0" smtClean="0" sz="1900" spc="-10">
                <a:latin typeface="Arial"/>
                <a:cs typeface="Arial"/>
              </a:rPr>
              <a:t>th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5">
                <a:latin typeface="Arial"/>
                <a:cs typeface="Arial"/>
              </a:rPr>
              <a:t>ee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in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nu</a:t>
            </a:r>
            <a:r>
              <a:rPr dirty="0" smtClean="0" sz="1900" spc="-15">
                <a:latin typeface="Arial"/>
                <a:cs typeface="Arial"/>
              </a:rPr>
              <a:t>m</a:t>
            </a:r>
            <a:r>
              <a:rPr dirty="0" smtClean="0" sz="1900" spc="-10">
                <a:latin typeface="Arial"/>
                <a:cs typeface="Arial"/>
              </a:rPr>
              <a:t>ber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and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supply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10">
                <a:latin typeface="Arial"/>
                <a:cs typeface="Arial"/>
              </a:rPr>
              <a:t> desce</a:t>
            </a:r>
            <a:r>
              <a:rPr dirty="0" smtClean="0" sz="1900" spc="-10">
                <a:latin typeface="Arial"/>
                <a:cs typeface="Arial"/>
              </a:rPr>
              <a:t>n</a:t>
            </a:r>
            <a:r>
              <a:rPr dirty="0" smtClean="0" sz="1900" spc="-10">
                <a:latin typeface="Arial"/>
                <a:cs typeface="Arial"/>
              </a:rPr>
              <a:t>ding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and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sigm</a:t>
            </a:r>
            <a:r>
              <a:rPr dirty="0" smtClean="0" sz="1900" spc="-10">
                <a:latin typeface="Arial"/>
                <a:cs typeface="Arial"/>
              </a:rPr>
              <a:t>o</a:t>
            </a:r>
            <a:r>
              <a:rPr dirty="0" smtClean="0" sz="1900" spc="-10">
                <a:latin typeface="Arial"/>
                <a:cs typeface="Arial"/>
              </a:rPr>
              <a:t>id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colon.</a:t>
            </a:r>
            <a:endParaRPr sz="1900">
              <a:latin typeface="Arial"/>
              <a:cs typeface="Arial"/>
            </a:endParaRPr>
          </a:p>
          <a:p>
            <a:pPr marL="355600" indent="-343535">
              <a:lnSpc>
                <a:spcPts val="155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5" b="1">
                <a:latin typeface="Arial"/>
                <a:cs typeface="Arial"/>
              </a:rPr>
              <a:t>T</a:t>
            </a:r>
            <a:r>
              <a:rPr dirty="0" smtClean="0" sz="1900" spc="-10" b="1">
                <a:latin typeface="Arial"/>
                <a:cs typeface="Arial"/>
              </a:rPr>
              <a:t>h</a:t>
            </a:r>
            <a:r>
              <a:rPr dirty="0" smtClean="0" sz="1900" spc="-15" b="1">
                <a:latin typeface="Arial"/>
                <a:cs typeface="Arial"/>
              </a:rPr>
              <a:t>e</a:t>
            </a:r>
            <a:r>
              <a:rPr dirty="0" smtClean="0" sz="1900" spc="-15" b="1">
                <a:latin typeface="Arial"/>
                <a:cs typeface="Arial"/>
              </a:rPr>
              <a:t> </a:t>
            </a:r>
            <a:r>
              <a:rPr dirty="0" smtClean="0" sz="1900" spc="-15" b="1">
                <a:latin typeface="Arial"/>
                <a:cs typeface="Arial"/>
              </a:rPr>
              <a:t>s</a:t>
            </a:r>
            <a:r>
              <a:rPr dirty="0" smtClean="0" sz="1900" spc="-10" b="1">
                <a:latin typeface="Arial"/>
                <a:cs typeface="Arial"/>
              </a:rPr>
              <a:t>u</a:t>
            </a:r>
            <a:r>
              <a:rPr dirty="0" smtClean="0" sz="1900" spc="-15" b="1">
                <a:latin typeface="Arial"/>
                <a:cs typeface="Arial"/>
              </a:rPr>
              <a:t>p</a:t>
            </a:r>
            <a:r>
              <a:rPr dirty="0" smtClean="0" sz="1900" spc="-10" b="1">
                <a:latin typeface="Arial"/>
                <a:cs typeface="Arial"/>
              </a:rPr>
              <a:t>e</a:t>
            </a:r>
            <a:r>
              <a:rPr dirty="0" smtClean="0" sz="1900" spc="-10" b="1">
                <a:latin typeface="Arial"/>
                <a:cs typeface="Arial"/>
              </a:rPr>
              <a:t>rior</a:t>
            </a:r>
            <a:r>
              <a:rPr dirty="0" smtClean="0" sz="1900" spc="-10" b="1">
                <a:latin typeface="Arial"/>
                <a:cs typeface="Arial"/>
              </a:rPr>
              <a:t> </a:t>
            </a:r>
            <a:r>
              <a:rPr dirty="0" smtClean="0" sz="1900" spc="-10" b="1">
                <a:latin typeface="Arial"/>
                <a:cs typeface="Arial"/>
              </a:rPr>
              <a:t>rectal</a:t>
            </a:r>
            <a:r>
              <a:rPr dirty="0" smtClean="0" sz="1900" spc="25" b="1">
                <a:latin typeface="Arial"/>
                <a:cs typeface="Arial"/>
              </a:rPr>
              <a:t> </a:t>
            </a:r>
            <a:r>
              <a:rPr dirty="0" smtClean="0" sz="1900" spc="-10" b="1">
                <a:latin typeface="Arial"/>
                <a:cs typeface="Arial"/>
              </a:rPr>
              <a:t>arte</a:t>
            </a:r>
            <a:r>
              <a:rPr dirty="0" smtClean="0" sz="1900" spc="-5" b="1">
                <a:latin typeface="Arial"/>
                <a:cs typeface="Arial"/>
              </a:rPr>
              <a:t>r</a:t>
            </a:r>
            <a:r>
              <a:rPr dirty="0" smtClean="0" sz="1900" spc="-15" b="1">
                <a:latin typeface="Arial"/>
                <a:cs typeface="Arial"/>
              </a:rPr>
              <a:t>y</a:t>
            </a:r>
            <a:r>
              <a:rPr dirty="0" smtClean="0" sz="1900" spc="25" b="1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is</a:t>
            </a:r>
            <a:r>
              <a:rPr dirty="0" smtClean="0" sz="1900" spc="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contin</a:t>
            </a:r>
            <a:r>
              <a:rPr dirty="0" smtClean="0" sz="1900" spc="-10">
                <a:latin typeface="Arial"/>
                <a:cs typeface="Arial"/>
              </a:rPr>
              <a:t>u</a:t>
            </a:r>
            <a:r>
              <a:rPr dirty="0" smtClean="0" sz="1900" spc="-10">
                <a:latin typeface="Arial"/>
                <a:cs typeface="Arial"/>
              </a:rPr>
              <a:t>ation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infe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ior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mesenteric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arte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y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as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5">
                <a:latin typeface="Arial"/>
                <a:cs typeface="Arial"/>
              </a:rPr>
              <a:t>it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c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osses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left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common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iliac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arte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y.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It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desce</a:t>
            </a:r>
            <a:r>
              <a:rPr dirty="0" smtClean="0" sz="1900" spc="-10">
                <a:latin typeface="Arial"/>
                <a:cs typeface="Arial"/>
              </a:rPr>
              <a:t>n</a:t>
            </a:r>
            <a:r>
              <a:rPr dirty="0" smtClean="0" sz="1900" spc="-10">
                <a:latin typeface="Arial"/>
                <a:cs typeface="Arial"/>
              </a:rPr>
              <a:t>ds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into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pelvis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behind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ectu</a:t>
            </a:r>
            <a:r>
              <a:rPr dirty="0" smtClean="0" sz="1900" spc="-15">
                <a:latin typeface="Arial"/>
                <a:cs typeface="Arial"/>
              </a:rPr>
              <a:t>m</a:t>
            </a:r>
            <a:r>
              <a:rPr dirty="0" smtClean="0" sz="1900" spc="-10">
                <a:latin typeface="Arial"/>
                <a:cs typeface="Arial"/>
              </a:rPr>
              <a:t>.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</a:t>
            </a:r>
            <a:r>
              <a:rPr dirty="0" smtClean="0" sz="1900" spc="-15">
                <a:latin typeface="Arial"/>
                <a:cs typeface="Arial"/>
              </a:rPr>
              <a:t>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arte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y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supplies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rectum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and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upp</a:t>
            </a:r>
            <a:r>
              <a:rPr dirty="0" smtClean="0" sz="1900" spc="-10">
                <a:latin typeface="Arial"/>
                <a:cs typeface="Arial"/>
              </a:rPr>
              <a:t>e</a:t>
            </a:r>
            <a:r>
              <a:rPr dirty="0" smtClean="0" sz="1900" spc="-10">
                <a:latin typeface="Arial"/>
                <a:cs typeface="Arial"/>
              </a:rPr>
              <a:t>r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half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anal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canal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and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anastomoses</a:t>
            </a:r>
            <a:r>
              <a:rPr dirty="0" smtClean="0" sz="1900" spc="55">
                <a:latin typeface="Arial"/>
                <a:cs typeface="Arial"/>
              </a:rPr>
              <a:t> </a:t>
            </a:r>
            <a:r>
              <a:rPr dirty="0" smtClean="0" sz="1900" spc="-30">
                <a:latin typeface="Arial"/>
                <a:cs typeface="Arial"/>
              </a:rPr>
              <a:t>w</a:t>
            </a:r>
            <a:r>
              <a:rPr dirty="0" smtClean="0" sz="1900" spc="-10">
                <a:latin typeface="Arial"/>
                <a:cs typeface="Arial"/>
              </a:rPr>
              <a:t>ith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  <a:p>
            <a:pPr marL="355600" marR="440690">
              <a:lnSpc>
                <a:spcPct val="60000"/>
              </a:lnSpc>
              <a:spcBef>
                <a:spcPts val="275"/>
              </a:spcBef>
            </a:pPr>
            <a:r>
              <a:rPr dirty="0" smtClean="0" sz="1900" spc="-15">
                <a:latin typeface="Arial"/>
                <a:cs typeface="Arial"/>
              </a:rPr>
              <a:t>mid</a:t>
            </a:r>
            <a:r>
              <a:rPr dirty="0" smtClean="0" sz="1900" spc="-10">
                <a:latin typeface="Arial"/>
                <a:cs typeface="Arial"/>
              </a:rPr>
              <a:t>d</a:t>
            </a:r>
            <a:r>
              <a:rPr dirty="0" smtClean="0" sz="1900" spc="-10">
                <a:latin typeface="Arial"/>
                <a:cs typeface="Arial"/>
              </a:rPr>
              <a:t>le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rectal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and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infe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ior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rectal</a:t>
            </a:r>
            <a:r>
              <a:rPr dirty="0" smtClean="0" sz="1900" spc="-10">
                <a:latin typeface="Arial"/>
                <a:cs typeface="Arial"/>
              </a:rPr>
              <a:t> arte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ies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6800" y="1295400"/>
            <a:ext cx="3952875" cy="4895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7934"/>
            <a:ext cx="4140835" cy="5442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700" b="1" u="heavy">
                <a:latin typeface="Arial"/>
                <a:cs typeface="Arial"/>
              </a:rPr>
              <a:t>M</a:t>
            </a:r>
            <a:r>
              <a:rPr dirty="0" smtClean="0" sz="2700" spc="-15" b="1" u="heavy">
                <a:latin typeface="Arial"/>
                <a:cs typeface="Arial"/>
              </a:rPr>
              <a:t>a</a:t>
            </a:r>
            <a:r>
              <a:rPr dirty="0" smtClean="0" sz="2700" spc="0" b="1" u="heavy">
                <a:latin typeface="Arial"/>
                <a:cs typeface="Arial"/>
              </a:rPr>
              <a:t>rginal</a:t>
            </a:r>
            <a:r>
              <a:rPr dirty="0" smtClean="0" sz="2700" spc="-25" b="1" u="heavy">
                <a:latin typeface="Arial"/>
                <a:cs typeface="Arial"/>
              </a:rPr>
              <a:t> </a:t>
            </a:r>
            <a:r>
              <a:rPr dirty="0" smtClean="0" sz="2700" spc="0" b="1" u="heavy">
                <a:latin typeface="Arial"/>
                <a:cs typeface="Arial"/>
              </a:rPr>
              <a:t>Artery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7"/>
              </a:spcBef>
              <a:buFont typeface="Arial"/>
              <a:buChar char="•"/>
            </a:pPr>
            <a:endParaRPr sz="600"/>
          </a:p>
          <a:p>
            <a:pPr marL="355600" marR="12700" indent="-343535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700">
                <a:latin typeface="Arial"/>
                <a:cs typeface="Arial"/>
              </a:rPr>
              <a:t>The</a:t>
            </a:r>
            <a:r>
              <a:rPr dirty="0" smtClean="0" sz="2700" spc="-20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anastomosis</a:t>
            </a:r>
            <a:r>
              <a:rPr dirty="0" smtClean="0" sz="2700" spc="-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of the</a:t>
            </a:r>
            <a:r>
              <a:rPr dirty="0" smtClean="0" sz="2700" spc="0">
                <a:latin typeface="Arial"/>
                <a:cs typeface="Arial"/>
              </a:rPr>
              <a:t> colic</a:t>
            </a:r>
            <a:r>
              <a:rPr dirty="0" smtClean="0" sz="2700" spc="-2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arteries</a:t>
            </a:r>
            <a:r>
              <a:rPr dirty="0" smtClean="0" sz="2700" spc="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ar</a:t>
            </a:r>
            <a:r>
              <a:rPr dirty="0" smtClean="0" sz="2700" spc="-10">
                <a:latin typeface="Arial"/>
                <a:cs typeface="Arial"/>
              </a:rPr>
              <a:t>o</a:t>
            </a:r>
            <a:r>
              <a:rPr dirty="0" smtClean="0" sz="2700" spc="0">
                <a:latin typeface="Arial"/>
                <a:cs typeface="Arial"/>
              </a:rPr>
              <a:t>und the</a:t>
            </a:r>
            <a:r>
              <a:rPr dirty="0" smtClean="0" sz="2700" spc="0">
                <a:latin typeface="Arial"/>
                <a:cs typeface="Arial"/>
              </a:rPr>
              <a:t> concave</a:t>
            </a:r>
            <a:r>
              <a:rPr dirty="0" smtClean="0" sz="2700" spc="-30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m</a:t>
            </a:r>
            <a:r>
              <a:rPr dirty="0" smtClean="0" sz="2700" spc="-15">
                <a:latin typeface="Arial"/>
                <a:cs typeface="Arial"/>
              </a:rPr>
              <a:t>a</a:t>
            </a:r>
            <a:r>
              <a:rPr dirty="0" smtClean="0" sz="2700" spc="0">
                <a:latin typeface="Arial"/>
                <a:cs typeface="Arial"/>
              </a:rPr>
              <a:t>rgin of the</a:t>
            </a:r>
            <a:r>
              <a:rPr dirty="0" smtClean="0" sz="2700" spc="0">
                <a:latin typeface="Arial"/>
                <a:cs typeface="Arial"/>
              </a:rPr>
              <a:t> large</a:t>
            </a:r>
            <a:r>
              <a:rPr dirty="0" smtClean="0" sz="2700" spc="-2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inte</a:t>
            </a:r>
            <a:r>
              <a:rPr dirty="0" smtClean="0" sz="2700" spc="5">
                <a:latin typeface="Arial"/>
                <a:cs typeface="Arial"/>
              </a:rPr>
              <a:t>s</a:t>
            </a:r>
            <a:r>
              <a:rPr dirty="0" smtClean="0" sz="2700" spc="0">
                <a:latin typeface="Arial"/>
                <a:cs typeface="Arial"/>
              </a:rPr>
              <a:t>tine forms a</a:t>
            </a:r>
            <a:r>
              <a:rPr dirty="0" smtClean="0" sz="2700" spc="0">
                <a:latin typeface="Arial"/>
                <a:cs typeface="Arial"/>
              </a:rPr>
              <a:t> single</a:t>
            </a:r>
            <a:r>
              <a:rPr dirty="0" smtClean="0" sz="2700" spc="-20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arterial trunk</a:t>
            </a:r>
            <a:r>
              <a:rPr dirty="0" smtClean="0" sz="2700" spc="0">
                <a:latin typeface="Arial"/>
                <a:cs typeface="Arial"/>
              </a:rPr>
              <a:t> called</a:t>
            </a:r>
            <a:r>
              <a:rPr dirty="0" smtClean="0" sz="2700" spc="-20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the </a:t>
            </a:r>
            <a:r>
              <a:rPr dirty="0" smtClean="0" sz="2700" spc="-10">
                <a:latin typeface="Arial"/>
                <a:cs typeface="Arial"/>
              </a:rPr>
              <a:t>m</a:t>
            </a:r>
            <a:r>
              <a:rPr dirty="0" smtClean="0" sz="2700" spc="0">
                <a:latin typeface="Arial"/>
                <a:cs typeface="Arial"/>
              </a:rPr>
              <a:t>arginal</a:t>
            </a:r>
            <a:r>
              <a:rPr dirty="0" smtClean="0" sz="2700" spc="0">
                <a:latin typeface="Arial"/>
                <a:cs typeface="Arial"/>
              </a:rPr>
              <a:t> artery.</a:t>
            </a:r>
            <a:r>
              <a:rPr dirty="0" smtClean="0" sz="2700" spc="-30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T</a:t>
            </a:r>
            <a:r>
              <a:rPr dirty="0" smtClean="0" sz="2700" spc="-15">
                <a:latin typeface="Arial"/>
                <a:cs typeface="Arial"/>
              </a:rPr>
              <a:t>h</a:t>
            </a:r>
            <a:r>
              <a:rPr dirty="0" smtClean="0" sz="2700" spc="0">
                <a:latin typeface="Arial"/>
                <a:cs typeface="Arial"/>
              </a:rPr>
              <a:t>is</a:t>
            </a:r>
            <a:r>
              <a:rPr dirty="0" smtClean="0" sz="2700" spc="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begi</a:t>
            </a:r>
            <a:r>
              <a:rPr dirty="0" smtClean="0" sz="2700" spc="-15">
                <a:latin typeface="Arial"/>
                <a:cs typeface="Arial"/>
              </a:rPr>
              <a:t>n</a:t>
            </a:r>
            <a:r>
              <a:rPr dirty="0" smtClean="0" sz="2700" spc="0">
                <a:latin typeface="Arial"/>
                <a:cs typeface="Arial"/>
              </a:rPr>
              <a:t>s at the</a:t>
            </a:r>
            <a:r>
              <a:rPr dirty="0" smtClean="0" sz="2700" spc="0">
                <a:latin typeface="Arial"/>
                <a:cs typeface="Arial"/>
              </a:rPr>
              <a:t> ileoce</a:t>
            </a:r>
            <a:r>
              <a:rPr dirty="0" smtClean="0" sz="2700" spc="5">
                <a:latin typeface="Arial"/>
                <a:cs typeface="Arial"/>
              </a:rPr>
              <a:t>c</a:t>
            </a:r>
            <a:r>
              <a:rPr dirty="0" smtClean="0" sz="2700" spc="0">
                <a:latin typeface="Arial"/>
                <a:cs typeface="Arial"/>
              </a:rPr>
              <a:t>al</a:t>
            </a:r>
            <a:r>
              <a:rPr dirty="0" smtClean="0" sz="2700" spc="-3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junc</a:t>
            </a:r>
            <a:r>
              <a:rPr dirty="0" smtClean="0" sz="2700" spc="5">
                <a:latin typeface="Arial"/>
                <a:cs typeface="Arial"/>
              </a:rPr>
              <a:t>t</a:t>
            </a:r>
            <a:r>
              <a:rPr dirty="0" smtClean="0" sz="2700" spc="0">
                <a:latin typeface="Arial"/>
                <a:cs typeface="Arial"/>
              </a:rPr>
              <a:t>ion, </a:t>
            </a:r>
            <a:r>
              <a:rPr dirty="0" smtClean="0" sz="2700" spc="-10">
                <a:latin typeface="Arial"/>
                <a:cs typeface="Arial"/>
              </a:rPr>
              <a:t>w</a:t>
            </a:r>
            <a:r>
              <a:rPr dirty="0" smtClean="0" sz="2700" spc="0">
                <a:latin typeface="Arial"/>
                <a:cs typeface="Arial"/>
              </a:rPr>
              <a:t>here</a:t>
            </a:r>
            <a:r>
              <a:rPr dirty="0" smtClean="0" sz="2700" spc="0">
                <a:latin typeface="Arial"/>
                <a:cs typeface="Arial"/>
              </a:rPr>
              <a:t> it</a:t>
            </a:r>
            <a:r>
              <a:rPr dirty="0" smtClean="0" sz="2700" spc="-1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anastomoses</a:t>
            </a:r>
            <a:r>
              <a:rPr dirty="0" smtClean="0" sz="2700" spc="-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with </a:t>
            </a:r>
            <a:r>
              <a:rPr dirty="0" smtClean="0" sz="2700" spc="5">
                <a:latin typeface="Arial"/>
                <a:cs typeface="Arial"/>
              </a:rPr>
              <a:t>t</a:t>
            </a:r>
            <a:r>
              <a:rPr dirty="0" smtClean="0" sz="2700" spc="0">
                <a:latin typeface="Arial"/>
                <a:cs typeface="Arial"/>
              </a:rPr>
              <a:t>he</a:t>
            </a:r>
            <a:r>
              <a:rPr dirty="0" smtClean="0" sz="2700" spc="0">
                <a:latin typeface="Arial"/>
                <a:cs typeface="Arial"/>
              </a:rPr>
              <a:t> ileal</a:t>
            </a:r>
            <a:r>
              <a:rPr dirty="0" smtClean="0" sz="2700" spc="-20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branches of the</a:t>
            </a:r>
            <a:r>
              <a:rPr dirty="0" smtClean="0" sz="2700" spc="0">
                <a:latin typeface="Arial"/>
                <a:cs typeface="Arial"/>
              </a:rPr>
              <a:t> superior</a:t>
            </a:r>
            <a:r>
              <a:rPr dirty="0" smtClean="0" sz="2700" spc="-2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m</a:t>
            </a:r>
            <a:r>
              <a:rPr dirty="0" smtClean="0" sz="2700" spc="-15">
                <a:latin typeface="Arial"/>
                <a:cs typeface="Arial"/>
              </a:rPr>
              <a:t>e</a:t>
            </a:r>
            <a:r>
              <a:rPr dirty="0" smtClean="0" sz="2700" spc="0">
                <a:latin typeface="Arial"/>
                <a:cs typeface="Arial"/>
              </a:rPr>
              <a:t>senteric</a:t>
            </a:r>
            <a:r>
              <a:rPr dirty="0" smtClean="0" sz="2700" spc="0">
                <a:latin typeface="Arial"/>
                <a:cs typeface="Arial"/>
              </a:rPr>
              <a:t> arter</a:t>
            </a:r>
            <a:r>
              <a:rPr dirty="0" smtClean="0" sz="2700" spc="5">
                <a:latin typeface="Arial"/>
                <a:cs typeface="Arial"/>
              </a:rPr>
              <a:t>y</a:t>
            </a:r>
            <a:r>
              <a:rPr dirty="0" smtClean="0" sz="2700" spc="0">
                <a:latin typeface="Arial"/>
                <a:cs typeface="Arial"/>
              </a:rPr>
              <a:t>,</a:t>
            </a:r>
            <a:r>
              <a:rPr dirty="0" smtClean="0" sz="2700" spc="-2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and it ends </a:t>
            </a:r>
            <a:r>
              <a:rPr dirty="0" smtClean="0" sz="2700" spc="-10">
                <a:latin typeface="Arial"/>
                <a:cs typeface="Arial"/>
              </a:rPr>
              <a:t>w</a:t>
            </a:r>
            <a:r>
              <a:rPr dirty="0" smtClean="0" sz="2700" spc="0">
                <a:latin typeface="Arial"/>
                <a:cs typeface="Arial"/>
              </a:rPr>
              <a:t>here</a:t>
            </a:r>
            <a:r>
              <a:rPr dirty="0" smtClean="0" sz="2700" spc="0">
                <a:latin typeface="Arial"/>
                <a:cs typeface="Arial"/>
              </a:rPr>
              <a:t> it</a:t>
            </a:r>
            <a:r>
              <a:rPr dirty="0" smtClean="0" sz="2700" spc="-1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anastomoses</a:t>
            </a:r>
            <a:r>
              <a:rPr dirty="0" smtClean="0" sz="2700" spc="-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less</a:t>
            </a:r>
            <a:r>
              <a:rPr dirty="0" smtClean="0" sz="2700" spc="0">
                <a:latin typeface="Arial"/>
                <a:cs typeface="Arial"/>
              </a:rPr>
              <a:t> freely</a:t>
            </a:r>
            <a:r>
              <a:rPr dirty="0" smtClean="0" sz="2700" spc="-2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with </a:t>
            </a:r>
            <a:r>
              <a:rPr dirty="0" smtClean="0" sz="2700" spc="5">
                <a:latin typeface="Arial"/>
                <a:cs typeface="Arial"/>
              </a:rPr>
              <a:t>t</a:t>
            </a:r>
            <a:r>
              <a:rPr dirty="0" smtClean="0" sz="2700" spc="0">
                <a:latin typeface="Arial"/>
                <a:cs typeface="Arial"/>
              </a:rPr>
              <a:t>he</a:t>
            </a:r>
            <a:r>
              <a:rPr dirty="0" smtClean="0" sz="2700" spc="-10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superior</a:t>
            </a:r>
            <a:r>
              <a:rPr dirty="0" smtClean="0" sz="2700" spc="0">
                <a:latin typeface="Arial"/>
                <a:cs typeface="Arial"/>
              </a:rPr>
              <a:t> rectal</a:t>
            </a:r>
            <a:r>
              <a:rPr dirty="0" smtClean="0" sz="2700" spc="-30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artery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6800" y="1600200"/>
            <a:ext cx="40767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81000"/>
            <a:ext cx="86868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8582"/>
            <a:ext cx="4003040" cy="49498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000" b="1">
                <a:latin typeface="Arial"/>
                <a:cs typeface="Arial"/>
              </a:rPr>
              <a:t>Com</a:t>
            </a:r>
            <a:r>
              <a:rPr dirty="0" smtClean="0" sz="2000" spc="-10" b="1">
                <a:latin typeface="Arial"/>
                <a:cs typeface="Arial"/>
              </a:rPr>
              <a:t>m</a:t>
            </a:r>
            <a:r>
              <a:rPr dirty="0" smtClean="0" sz="2000" spc="0" b="1">
                <a:latin typeface="Arial"/>
                <a:cs typeface="Arial"/>
              </a:rPr>
              <a:t>on</a:t>
            </a:r>
            <a:r>
              <a:rPr dirty="0" smtClean="0" sz="2000" spc="-20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I</a:t>
            </a:r>
            <a:r>
              <a:rPr dirty="0" smtClean="0" sz="2000" spc="-10" b="1">
                <a:latin typeface="Arial"/>
                <a:cs typeface="Arial"/>
              </a:rPr>
              <a:t>l</a:t>
            </a:r>
            <a:r>
              <a:rPr dirty="0" smtClean="0" sz="2000" spc="0" b="1">
                <a:latin typeface="Arial"/>
                <a:cs typeface="Arial"/>
              </a:rPr>
              <a:t>iac</a:t>
            </a:r>
            <a:r>
              <a:rPr dirty="0" smtClean="0" sz="2000" spc="-20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Ar</a:t>
            </a:r>
            <a:r>
              <a:rPr dirty="0" smtClean="0" sz="2000" spc="5" b="1">
                <a:latin typeface="Arial"/>
                <a:cs typeface="Arial"/>
              </a:rPr>
              <a:t>t</a:t>
            </a:r>
            <a:r>
              <a:rPr dirty="0" smtClean="0" sz="2000" spc="0" b="1">
                <a:latin typeface="Arial"/>
                <a:cs typeface="Arial"/>
              </a:rPr>
              <a:t>eries</a:t>
            </a:r>
            <a:endParaRPr sz="2000">
              <a:latin typeface="Arial"/>
              <a:cs typeface="Arial"/>
            </a:endParaRPr>
          </a:p>
          <a:p>
            <a:pPr marL="355600" marR="166370" indent="-343535">
              <a:lnSpc>
                <a:spcPct val="9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mtClean="0" sz="2000">
                <a:latin typeface="Arial"/>
                <a:cs typeface="Arial"/>
              </a:rPr>
              <a:t>The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rig</a:t>
            </a:r>
            <a:r>
              <a:rPr dirty="0" smtClean="0" sz="2000" spc="5">
                <a:latin typeface="Arial"/>
                <a:cs typeface="Arial"/>
              </a:rPr>
              <a:t>h</a:t>
            </a:r>
            <a:r>
              <a:rPr dirty="0" smtClean="0" sz="2000" spc="0">
                <a:latin typeface="Arial"/>
                <a:cs typeface="Arial"/>
              </a:rPr>
              <a:t>t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and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left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common</a:t>
            </a:r>
            <a:r>
              <a:rPr dirty="0" smtClean="0" sz="2000" spc="-4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iliac</a:t>
            </a:r>
            <a:r>
              <a:rPr dirty="0" smtClean="0" sz="2000" spc="0">
                <a:latin typeface="Arial"/>
                <a:cs typeface="Arial"/>
              </a:rPr>
              <a:t> arteries</a:t>
            </a:r>
            <a:r>
              <a:rPr dirty="0" smtClean="0" sz="2000" spc="-5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are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terminal</a:t>
            </a:r>
            <a:r>
              <a:rPr dirty="0" smtClean="0" sz="2000" spc="0">
                <a:latin typeface="Arial"/>
                <a:cs typeface="Arial"/>
              </a:rPr>
              <a:t> bran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hes</a:t>
            </a:r>
            <a:r>
              <a:rPr dirty="0" smtClean="0" sz="2000" spc="-5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of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abd</a:t>
            </a:r>
            <a:r>
              <a:rPr dirty="0" smtClean="0" sz="2000" spc="5">
                <a:latin typeface="Arial"/>
                <a:cs typeface="Arial"/>
              </a:rPr>
              <a:t>o</a:t>
            </a:r>
            <a:r>
              <a:rPr dirty="0" smtClean="0" sz="2000" spc="0">
                <a:latin typeface="Arial"/>
                <a:cs typeface="Arial"/>
              </a:rPr>
              <a:t>minal</a:t>
            </a:r>
            <a:r>
              <a:rPr dirty="0" smtClean="0" sz="2000" spc="0">
                <a:latin typeface="Arial"/>
                <a:cs typeface="Arial"/>
              </a:rPr>
              <a:t> ao</a:t>
            </a:r>
            <a:r>
              <a:rPr dirty="0" smtClean="0" sz="2000" spc="5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ta.</a:t>
            </a:r>
            <a:r>
              <a:rPr dirty="0" smtClean="0" sz="2000" spc="-5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They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arise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at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level of</a:t>
            </a:r>
            <a:r>
              <a:rPr dirty="0" smtClean="0" sz="2000" spc="0">
                <a:latin typeface="Arial"/>
                <a:cs typeface="Arial"/>
              </a:rPr>
              <a:t> the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four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h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lumbar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-10">
                <a:latin typeface="Arial"/>
                <a:cs typeface="Arial"/>
              </a:rPr>
              <a:t>v</a:t>
            </a:r>
            <a:r>
              <a:rPr dirty="0" smtClean="0" sz="2000" spc="0">
                <a:latin typeface="Arial"/>
                <a:cs typeface="Arial"/>
              </a:rPr>
              <a:t>ertebra</a:t>
            </a:r>
            <a:r>
              <a:rPr dirty="0" smtClean="0" sz="2000" spc="-4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and</a:t>
            </a:r>
            <a:r>
              <a:rPr dirty="0" smtClean="0" sz="2000" spc="0">
                <a:latin typeface="Arial"/>
                <a:cs typeface="Arial"/>
              </a:rPr>
              <a:t> run</a:t>
            </a:r>
            <a:r>
              <a:rPr dirty="0" smtClean="0" sz="2000" spc="-4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do</a:t>
            </a:r>
            <a:r>
              <a:rPr dirty="0" smtClean="0" sz="2000" spc="5">
                <a:latin typeface="Arial"/>
                <a:cs typeface="Arial"/>
              </a:rPr>
              <a:t>w</a:t>
            </a:r>
            <a:r>
              <a:rPr dirty="0" smtClean="0" sz="2000" spc="0">
                <a:latin typeface="Arial"/>
                <a:cs typeface="Arial"/>
              </a:rPr>
              <a:t>nward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and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laterally</a:t>
            </a:r>
            <a:r>
              <a:rPr dirty="0" smtClean="0" sz="2000" spc="0">
                <a:latin typeface="Arial"/>
                <a:cs typeface="Arial"/>
              </a:rPr>
              <a:t> along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mtClean="0" sz="2000">
                <a:latin typeface="Arial"/>
                <a:cs typeface="Arial"/>
              </a:rPr>
              <a:t>At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medial bor</a:t>
            </a:r>
            <a:r>
              <a:rPr dirty="0" smtClean="0" sz="2000" spc="5">
                <a:latin typeface="Arial"/>
                <a:cs typeface="Arial"/>
              </a:rPr>
              <a:t>d</a:t>
            </a:r>
            <a:r>
              <a:rPr dirty="0" smtClean="0" sz="2000" spc="0">
                <a:latin typeface="Arial"/>
                <a:cs typeface="Arial"/>
              </a:rPr>
              <a:t>er</a:t>
            </a:r>
            <a:r>
              <a:rPr dirty="0" smtClean="0" sz="2000" spc="-4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of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p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oas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</a:pPr>
            <a:r>
              <a:rPr dirty="0" smtClean="0" sz="2000">
                <a:latin typeface="Arial"/>
                <a:cs typeface="Arial"/>
              </a:rPr>
              <a:t>muscle</a:t>
            </a:r>
            <a:r>
              <a:rPr dirty="0" smtClean="0" sz="2000" spc="-4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/>
          </a:p>
          <a:p>
            <a:pPr marL="355600" marR="111125" indent="-343535">
              <a:lnSpc>
                <a:spcPts val="2160"/>
              </a:lnSpc>
              <a:buFont typeface="Arial"/>
              <a:buChar char="•"/>
              <a:tabLst>
                <a:tab pos="424180" algn="l"/>
              </a:tabLst>
            </a:pPr>
            <a:r>
              <a:rPr dirty="0" smtClean="0" sz="2000">
                <a:latin typeface="Arial"/>
                <a:cs typeface="Arial"/>
              </a:rPr>
              <a:t>Each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artery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ends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in </a:t>
            </a:r>
            <a:r>
              <a:rPr dirty="0" smtClean="0" sz="2000" spc="-10">
                <a:latin typeface="Arial"/>
                <a:cs typeface="Arial"/>
              </a:rPr>
              <a:t>f</a:t>
            </a:r>
            <a:r>
              <a:rPr dirty="0" smtClean="0" sz="2000" spc="0">
                <a:latin typeface="Arial"/>
                <a:cs typeface="Arial"/>
              </a:rPr>
              <a:t>ront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of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0">
                <a:latin typeface="Arial"/>
                <a:cs typeface="Arial"/>
              </a:rPr>
              <a:t> s</a:t>
            </a:r>
            <a:r>
              <a:rPr dirty="0" smtClean="0" sz="2000" spc="5">
                <a:latin typeface="Arial"/>
                <a:cs typeface="Arial"/>
              </a:rPr>
              <a:t>a</a:t>
            </a:r>
            <a:r>
              <a:rPr dirty="0" smtClean="0" sz="2000" spc="0">
                <a:latin typeface="Arial"/>
                <a:cs typeface="Arial"/>
              </a:rPr>
              <a:t>c</a:t>
            </a:r>
            <a:r>
              <a:rPr dirty="0" smtClean="0" sz="2000" spc="5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oiliac</a:t>
            </a:r>
            <a:r>
              <a:rPr dirty="0" smtClean="0" sz="2000" spc="-4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joint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by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dividing</a:t>
            </a:r>
            <a:r>
              <a:rPr dirty="0" smtClean="0" sz="2000" spc="-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into</a:t>
            </a:r>
            <a:r>
              <a:rPr dirty="0" smtClean="0" sz="2000" spc="0">
                <a:latin typeface="Arial"/>
                <a:cs typeface="Arial"/>
              </a:rPr>
              <a:t> the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ex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ernal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and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internal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iliac</a:t>
            </a:r>
            <a:r>
              <a:rPr dirty="0" smtClean="0" sz="2000" spc="0">
                <a:latin typeface="Arial"/>
                <a:cs typeface="Arial"/>
              </a:rPr>
              <a:t> arterie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marR="12700" indent="-343535">
              <a:lnSpc>
                <a:spcPts val="216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mtClean="0" sz="2000" spc="-10">
                <a:latin typeface="Arial"/>
                <a:cs typeface="Arial"/>
              </a:rPr>
              <a:t>A</a:t>
            </a:r>
            <a:r>
              <a:rPr dirty="0" smtClean="0" sz="2000" spc="0">
                <a:latin typeface="Arial"/>
                <a:cs typeface="Arial"/>
              </a:rPr>
              <a:t>t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bi</a:t>
            </a:r>
            <a:r>
              <a:rPr dirty="0" smtClean="0" sz="2000" spc="-10">
                <a:latin typeface="Arial"/>
                <a:cs typeface="Arial"/>
              </a:rPr>
              <a:t>f</a:t>
            </a:r>
            <a:r>
              <a:rPr dirty="0" smtClean="0" sz="2000" spc="0">
                <a:latin typeface="Arial"/>
                <a:cs typeface="Arial"/>
              </a:rPr>
              <a:t>ur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at</a:t>
            </a:r>
            <a:r>
              <a:rPr dirty="0" smtClean="0" sz="2000" spc="-10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on,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common</a:t>
            </a:r>
            <a:r>
              <a:rPr dirty="0" smtClean="0" sz="2000" spc="0">
                <a:latin typeface="Arial"/>
                <a:cs typeface="Arial"/>
              </a:rPr>
              <a:t> iliac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artery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on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ea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h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side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is</a:t>
            </a:r>
            <a:r>
              <a:rPr dirty="0" smtClean="0" sz="2000" spc="0">
                <a:latin typeface="Arial"/>
                <a:cs typeface="Arial"/>
              </a:rPr>
              <a:t> c</a:t>
            </a:r>
            <a:r>
              <a:rPr dirty="0" smtClean="0" sz="2000" spc="5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o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s</a:t>
            </a:r>
            <a:r>
              <a:rPr dirty="0" smtClean="0" sz="2000" spc="5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d</a:t>
            </a:r>
            <a:r>
              <a:rPr dirty="0" smtClean="0" sz="2000" spc="-6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anterio</a:t>
            </a:r>
            <a:r>
              <a:rPr dirty="0" smtClean="0" sz="2000" spc="5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ly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by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ureter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05400" y="228599"/>
            <a:ext cx="4038599" cy="6629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411734"/>
            <a:ext cx="3549015" cy="5688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ts val="317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700" b="1" u="heavy">
                <a:latin typeface="Arial"/>
                <a:cs typeface="Arial"/>
              </a:rPr>
              <a:t>Exter</a:t>
            </a:r>
            <a:r>
              <a:rPr dirty="0" smtClean="0" sz="2700" spc="-15" b="1" u="heavy">
                <a:latin typeface="Arial"/>
                <a:cs typeface="Arial"/>
              </a:rPr>
              <a:t>n</a:t>
            </a:r>
            <a:r>
              <a:rPr dirty="0" smtClean="0" sz="2700" spc="0" b="1" u="heavy">
                <a:latin typeface="Arial"/>
                <a:cs typeface="Arial"/>
              </a:rPr>
              <a:t>al</a:t>
            </a:r>
            <a:r>
              <a:rPr dirty="0" smtClean="0" sz="2700" spc="-20" b="1" u="heavy">
                <a:latin typeface="Arial"/>
                <a:cs typeface="Arial"/>
              </a:rPr>
              <a:t> </a:t>
            </a:r>
            <a:r>
              <a:rPr dirty="0" smtClean="0" sz="2700" spc="0" b="1" u="heavy">
                <a:latin typeface="Arial"/>
                <a:cs typeface="Arial"/>
              </a:rPr>
              <a:t>I</a:t>
            </a:r>
            <a:r>
              <a:rPr dirty="0" smtClean="0" sz="2700" spc="5" b="1" u="heavy">
                <a:latin typeface="Arial"/>
                <a:cs typeface="Arial"/>
              </a:rPr>
              <a:t>l</a:t>
            </a:r>
            <a:r>
              <a:rPr dirty="0" smtClean="0" sz="2700" spc="0" b="1" u="heavy">
                <a:latin typeface="Arial"/>
                <a:cs typeface="Arial"/>
              </a:rPr>
              <a:t>iac</a:t>
            </a:r>
            <a:endParaRPr sz="2700">
              <a:latin typeface="Arial"/>
              <a:cs typeface="Arial"/>
            </a:endParaRPr>
          </a:p>
          <a:p>
            <a:pPr marL="355600">
              <a:lnSpc>
                <a:spcPts val="2660"/>
              </a:lnSpc>
            </a:pPr>
            <a:r>
              <a:rPr dirty="0" smtClean="0" sz="2700" b="1" u="heavy">
                <a:latin typeface="Arial"/>
                <a:cs typeface="Arial"/>
              </a:rPr>
              <a:t>Artery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 marL="355600" marR="145415" indent="-342900">
              <a:lnSpc>
                <a:spcPct val="80000"/>
              </a:lnSpc>
              <a:buFont typeface="Arial"/>
              <a:buChar char="•"/>
              <a:tabLst>
                <a:tab pos="448309" algn="l"/>
              </a:tabLst>
            </a:pPr>
            <a:r>
              <a:rPr dirty="0" smtClean="0" sz="2700">
                <a:latin typeface="Arial"/>
                <a:cs typeface="Arial"/>
              </a:rPr>
              <a:t>runs along the</a:t>
            </a:r>
            <a:r>
              <a:rPr dirty="0" smtClean="0" sz="2700">
                <a:latin typeface="Arial"/>
                <a:cs typeface="Arial"/>
              </a:rPr>
              <a:t> m</a:t>
            </a:r>
            <a:r>
              <a:rPr dirty="0" smtClean="0" sz="2700" spc="-15">
                <a:latin typeface="Arial"/>
                <a:cs typeface="Arial"/>
              </a:rPr>
              <a:t>e</a:t>
            </a:r>
            <a:r>
              <a:rPr dirty="0" smtClean="0" sz="2700" spc="0">
                <a:latin typeface="Arial"/>
                <a:cs typeface="Arial"/>
              </a:rPr>
              <a:t>dial</a:t>
            </a:r>
            <a:r>
              <a:rPr dirty="0" smtClean="0" sz="2700" spc="-1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bord</a:t>
            </a:r>
            <a:r>
              <a:rPr dirty="0" smtClean="0" sz="2700" spc="-15">
                <a:latin typeface="Arial"/>
                <a:cs typeface="Arial"/>
              </a:rPr>
              <a:t>e</a:t>
            </a:r>
            <a:r>
              <a:rPr dirty="0" smtClean="0" sz="2700" spc="0">
                <a:latin typeface="Arial"/>
                <a:cs typeface="Arial"/>
              </a:rPr>
              <a:t>r of the</a:t>
            </a:r>
            <a:r>
              <a:rPr dirty="0" smtClean="0" sz="2700" spc="0">
                <a:latin typeface="Arial"/>
                <a:cs typeface="Arial"/>
              </a:rPr>
              <a:t> psoa</a:t>
            </a:r>
            <a:r>
              <a:rPr dirty="0" smtClean="0" sz="2700" spc="5">
                <a:latin typeface="Arial"/>
                <a:cs typeface="Arial"/>
              </a:rPr>
              <a:t>s</a:t>
            </a:r>
            <a:r>
              <a:rPr dirty="0" smtClean="0" sz="2700" spc="0">
                <a:latin typeface="Arial"/>
                <a:cs typeface="Arial"/>
              </a:rPr>
              <a:t>,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8"/>
              </a:spcBef>
              <a:buFont typeface="Arial"/>
              <a:buChar char="•"/>
            </a:pPr>
            <a:endParaRPr sz="600"/>
          </a:p>
          <a:p>
            <a:pPr marL="355600" marR="222250" indent="-342900">
              <a:lnSpc>
                <a:spcPct val="80000"/>
              </a:lnSpc>
              <a:buFont typeface="Arial"/>
              <a:buChar char="•"/>
              <a:tabLst>
                <a:tab pos="448309" algn="l"/>
              </a:tabLst>
            </a:pPr>
            <a:r>
              <a:rPr dirty="0" smtClean="0" sz="2700">
                <a:latin typeface="Arial"/>
                <a:cs typeface="Arial"/>
              </a:rPr>
              <a:t>following the pelvic</a:t>
            </a:r>
            <a:r>
              <a:rPr dirty="0" smtClean="0" sz="2700">
                <a:latin typeface="Arial"/>
                <a:cs typeface="Arial"/>
              </a:rPr>
              <a:t> brim</a:t>
            </a:r>
            <a:r>
              <a:rPr dirty="0" smtClean="0" sz="2700" spc="-1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0"/>
              </a:spcBef>
              <a:buFont typeface="Arial"/>
              <a:buChar char="•"/>
            </a:pPr>
            <a:endParaRPr sz="650"/>
          </a:p>
          <a:p>
            <a:pPr marL="355600" marR="126364" indent="-342900">
              <a:lnSpc>
                <a:spcPct val="80000"/>
              </a:lnSpc>
              <a:buFont typeface="Arial"/>
              <a:buChar char="•"/>
              <a:tabLst>
                <a:tab pos="448309" algn="l"/>
              </a:tabLst>
            </a:pPr>
            <a:r>
              <a:rPr dirty="0" smtClean="0" sz="2700">
                <a:latin typeface="Arial"/>
                <a:cs typeface="Arial"/>
              </a:rPr>
              <a:t>It</a:t>
            </a:r>
            <a:r>
              <a:rPr dirty="0" smtClean="0" sz="2700" spc="5">
                <a:latin typeface="Arial"/>
                <a:cs typeface="Arial"/>
              </a:rPr>
              <a:t> </a:t>
            </a:r>
            <a:r>
              <a:rPr dirty="0" smtClean="0" sz="2700" spc="-15">
                <a:latin typeface="Arial"/>
                <a:cs typeface="Arial"/>
              </a:rPr>
              <a:t>g</a:t>
            </a:r>
            <a:r>
              <a:rPr dirty="0" smtClean="0" sz="2700" spc="0">
                <a:latin typeface="Arial"/>
                <a:cs typeface="Arial"/>
              </a:rPr>
              <a:t>ives</a:t>
            </a:r>
            <a:r>
              <a:rPr dirty="0" smtClean="0" sz="2700" spc="-1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off the</a:t>
            </a:r>
            <a:r>
              <a:rPr dirty="0" smtClean="0" sz="2700" spc="0">
                <a:latin typeface="Arial"/>
                <a:cs typeface="Arial"/>
              </a:rPr>
              <a:t> inferior</a:t>
            </a:r>
            <a:r>
              <a:rPr dirty="0" smtClean="0" sz="2700" spc="-1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epigast</a:t>
            </a:r>
            <a:r>
              <a:rPr dirty="0" smtClean="0" sz="2700" spc="5">
                <a:latin typeface="Arial"/>
                <a:cs typeface="Arial"/>
              </a:rPr>
              <a:t>r</a:t>
            </a:r>
            <a:r>
              <a:rPr dirty="0" smtClean="0" sz="2700" spc="0">
                <a:latin typeface="Arial"/>
                <a:cs typeface="Arial"/>
              </a:rPr>
              <a:t>ic</a:t>
            </a:r>
            <a:r>
              <a:rPr dirty="0" smtClean="0" sz="2700" spc="0">
                <a:latin typeface="Arial"/>
                <a:cs typeface="Arial"/>
              </a:rPr>
              <a:t> and</a:t>
            </a:r>
            <a:r>
              <a:rPr dirty="0" smtClean="0" sz="2700" spc="-2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deep ci</a:t>
            </a:r>
            <a:r>
              <a:rPr dirty="0" smtClean="0" sz="2700" spc="5">
                <a:latin typeface="Arial"/>
                <a:cs typeface="Arial"/>
              </a:rPr>
              <a:t>r</a:t>
            </a:r>
            <a:r>
              <a:rPr dirty="0" smtClean="0" sz="2700" spc="0">
                <a:latin typeface="Arial"/>
                <a:cs typeface="Arial"/>
              </a:rPr>
              <a:t>cumflex</a:t>
            </a:r>
            <a:r>
              <a:rPr dirty="0" smtClean="0" sz="2700" spc="0">
                <a:latin typeface="Arial"/>
                <a:cs typeface="Arial"/>
              </a:rPr>
              <a:t> iliac</a:t>
            </a:r>
            <a:r>
              <a:rPr dirty="0" smtClean="0" sz="2700" spc="-1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branches .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0"/>
              </a:spcBef>
              <a:buFont typeface="Arial"/>
              <a:buChar char="•"/>
            </a:pPr>
            <a:endParaRPr sz="650"/>
          </a:p>
          <a:p>
            <a:pPr marL="355600" marR="12700" indent="-342900">
              <a:lnSpc>
                <a:spcPct val="8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2700">
                <a:latin typeface="Arial"/>
                <a:cs typeface="Arial"/>
              </a:rPr>
              <a:t>T</a:t>
            </a:r>
            <a:r>
              <a:rPr dirty="0" smtClean="0" sz="2700" spc="-15">
                <a:latin typeface="Arial"/>
                <a:cs typeface="Arial"/>
              </a:rPr>
              <a:t>h</a:t>
            </a:r>
            <a:r>
              <a:rPr dirty="0" smtClean="0" sz="2700" spc="0">
                <a:latin typeface="Arial"/>
                <a:cs typeface="Arial"/>
              </a:rPr>
              <a:t>e</a:t>
            </a:r>
            <a:r>
              <a:rPr dirty="0" smtClean="0" sz="2700" spc="-1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artery enters</a:t>
            </a:r>
            <a:r>
              <a:rPr dirty="0" smtClean="0" sz="2700" spc="-20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the</a:t>
            </a:r>
            <a:r>
              <a:rPr dirty="0" smtClean="0" sz="2700" spc="0">
                <a:latin typeface="Arial"/>
                <a:cs typeface="Arial"/>
              </a:rPr>
              <a:t> thigh</a:t>
            </a:r>
            <a:r>
              <a:rPr dirty="0" smtClean="0" sz="2700" spc="-20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by pass</a:t>
            </a:r>
            <a:r>
              <a:rPr dirty="0" smtClean="0" sz="2700" spc="5">
                <a:latin typeface="Arial"/>
                <a:cs typeface="Arial"/>
              </a:rPr>
              <a:t>i</a:t>
            </a:r>
            <a:r>
              <a:rPr dirty="0" smtClean="0" sz="2700" spc="0">
                <a:latin typeface="Arial"/>
                <a:cs typeface="Arial"/>
              </a:rPr>
              <a:t>ng</a:t>
            </a:r>
            <a:r>
              <a:rPr dirty="0" smtClean="0" sz="2700" spc="0">
                <a:latin typeface="Arial"/>
                <a:cs typeface="Arial"/>
              </a:rPr>
              <a:t> under</a:t>
            </a:r>
            <a:r>
              <a:rPr dirty="0" smtClean="0" sz="2700" spc="-2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the inguin</a:t>
            </a:r>
            <a:r>
              <a:rPr dirty="0" smtClean="0" sz="2700" spc="-10">
                <a:latin typeface="Arial"/>
                <a:cs typeface="Arial"/>
              </a:rPr>
              <a:t>a</a:t>
            </a:r>
            <a:r>
              <a:rPr dirty="0" smtClean="0" sz="2700" spc="0">
                <a:latin typeface="Arial"/>
                <a:cs typeface="Arial"/>
              </a:rPr>
              <a:t>l</a:t>
            </a:r>
            <a:r>
              <a:rPr dirty="0" smtClean="0" sz="2700" spc="0">
                <a:latin typeface="Arial"/>
                <a:cs typeface="Arial"/>
              </a:rPr>
              <a:t> liga</a:t>
            </a:r>
            <a:r>
              <a:rPr dirty="0" smtClean="0" sz="2700" spc="-15">
                <a:latin typeface="Arial"/>
                <a:cs typeface="Arial"/>
              </a:rPr>
              <a:t>m</a:t>
            </a:r>
            <a:r>
              <a:rPr dirty="0" smtClean="0" sz="2700" spc="0">
                <a:latin typeface="Arial"/>
                <a:cs typeface="Arial"/>
              </a:rPr>
              <a:t>ent</a:t>
            </a:r>
            <a:r>
              <a:rPr dirty="0" smtClean="0" sz="2700" spc="-20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to become</a:t>
            </a:r>
            <a:r>
              <a:rPr dirty="0" smtClean="0" sz="2700" spc="0">
                <a:latin typeface="Arial"/>
                <a:cs typeface="Arial"/>
              </a:rPr>
              <a:t> the</a:t>
            </a:r>
            <a:r>
              <a:rPr dirty="0" smtClean="0" sz="2700" spc="-20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femoral ar</a:t>
            </a:r>
            <a:r>
              <a:rPr dirty="0" smtClean="0" sz="2700" spc="5">
                <a:latin typeface="Arial"/>
                <a:cs typeface="Arial"/>
              </a:rPr>
              <a:t>t</a:t>
            </a:r>
            <a:r>
              <a:rPr dirty="0" smtClean="0" sz="2700" spc="0">
                <a:latin typeface="Arial"/>
                <a:cs typeface="Arial"/>
              </a:rPr>
              <a:t>ery.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0"/>
            <a:ext cx="48767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200" y="0"/>
            <a:ext cx="481482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314959"/>
            <a:ext cx="2633345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 b="1">
                <a:latin typeface="Arial"/>
                <a:cs typeface="Arial"/>
              </a:rPr>
              <a:t>Branches</a:t>
            </a:r>
            <a:r>
              <a:rPr dirty="0" smtClean="0" sz="1600" spc="-5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of</a:t>
            </a:r>
            <a:r>
              <a:rPr dirty="0" smtClean="0" sz="1600" spc="-10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Ex.</a:t>
            </a:r>
            <a:r>
              <a:rPr dirty="0" smtClean="0" sz="1600" spc="10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iliac</a:t>
            </a:r>
            <a:r>
              <a:rPr dirty="0" smtClean="0" sz="1600" spc="20" b="1">
                <a:latin typeface="Arial"/>
                <a:cs typeface="Arial"/>
              </a:rPr>
              <a:t> </a:t>
            </a:r>
            <a:r>
              <a:rPr dirty="0" smtClean="0" sz="1600" spc="-10" b="1">
                <a:latin typeface="Arial"/>
                <a:cs typeface="Arial"/>
              </a:rPr>
              <a:t>artery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850646"/>
            <a:ext cx="2753360" cy="2724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z="1800" spc="-5">
                <a:latin typeface="Arial"/>
                <a:cs typeface="Arial"/>
              </a:rPr>
              <a:t>1</a:t>
            </a:r>
            <a:r>
              <a:rPr dirty="0" smtClean="0" sz="1800" spc="0">
                <a:latin typeface="Arial"/>
                <a:cs typeface="Arial"/>
              </a:rPr>
              <a:t>- </a:t>
            </a:r>
            <a:r>
              <a:rPr dirty="0" smtClean="0" sz="1800" spc="-5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T</a:t>
            </a:r>
            <a:r>
              <a:rPr dirty="0" smtClean="0" sz="1800" spc="5" b="1">
                <a:latin typeface="Arial"/>
                <a:cs typeface="Arial"/>
              </a:rPr>
              <a:t>h</a:t>
            </a:r>
            <a:r>
              <a:rPr dirty="0" smtClean="0" sz="1800" spc="0" b="1">
                <a:latin typeface="Arial"/>
                <a:cs typeface="Arial"/>
              </a:rPr>
              <a:t>e</a:t>
            </a:r>
            <a:r>
              <a:rPr dirty="0" smtClean="0" sz="1800" spc="-1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i</a:t>
            </a:r>
            <a:r>
              <a:rPr dirty="0" smtClean="0" sz="1800" spc="5" b="1">
                <a:latin typeface="Arial"/>
                <a:cs typeface="Arial"/>
              </a:rPr>
              <a:t>n</a:t>
            </a:r>
            <a:r>
              <a:rPr dirty="0" smtClean="0" sz="1800" spc="0" b="1">
                <a:latin typeface="Arial"/>
                <a:cs typeface="Arial"/>
              </a:rPr>
              <a:t>fe</a:t>
            </a:r>
            <a:r>
              <a:rPr dirty="0" smtClean="0" sz="1800" spc="-10" b="1">
                <a:latin typeface="Arial"/>
                <a:cs typeface="Arial"/>
              </a:rPr>
              <a:t>r</a:t>
            </a:r>
            <a:r>
              <a:rPr dirty="0" smtClean="0" sz="1800" spc="0" b="1">
                <a:latin typeface="Arial"/>
                <a:cs typeface="Arial"/>
              </a:rPr>
              <a:t>i</a:t>
            </a:r>
            <a:r>
              <a:rPr dirty="0" smtClean="0" sz="1800" spc="5" b="1">
                <a:latin typeface="Arial"/>
                <a:cs typeface="Arial"/>
              </a:rPr>
              <a:t>o</a:t>
            </a:r>
            <a:r>
              <a:rPr dirty="0" smtClean="0" sz="1800" spc="0" b="1">
                <a:latin typeface="Arial"/>
                <a:cs typeface="Arial"/>
              </a:rPr>
              <a:t>r</a:t>
            </a:r>
            <a:r>
              <a:rPr dirty="0" smtClean="0" sz="1800" spc="-1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epi</a:t>
            </a:r>
            <a:r>
              <a:rPr dirty="0" smtClean="0" sz="1800" spc="5" b="1">
                <a:latin typeface="Arial"/>
                <a:cs typeface="Arial"/>
              </a:rPr>
              <a:t>g</a:t>
            </a:r>
            <a:r>
              <a:rPr dirty="0" smtClean="0" sz="1800" spc="0" b="1">
                <a:latin typeface="Arial"/>
                <a:cs typeface="Arial"/>
              </a:rPr>
              <a:t>a</a:t>
            </a:r>
            <a:r>
              <a:rPr dirty="0" smtClean="0" sz="1800" spc="-10" b="1">
                <a:latin typeface="Arial"/>
                <a:cs typeface="Arial"/>
              </a:rPr>
              <a:t>s</a:t>
            </a:r>
            <a:r>
              <a:rPr dirty="0" smtClean="0" sz="1800" spc="0" b="1">
                <a:latin typeface="Arial"/>
                <a:cs typeface="Arial"/>
              </a:rPr>
              <a:t>tric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183893"/>
            <a:ext cx="2813685" cy="4671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238125" indent="62230">
              <a:lnSpc>
                <a:spcPts val="1939"/>
              </a:lnSpc>
            </a:pPr>
            <a:r>
              <a:rPr dirty="0" smtClean="0" sz="1800" b="1">
                <a:latin typeface="Arial"/>
                <a:cs typeface="Arial"/>
              </a:rPr>
              <a:t>-</a:t>
            </a:r>
            <a:r>
              <a:rPr dirty="0" smtClean="0" sz="1800" spc="-10" b="1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art</a:t>
            </a:r>
            <a:r>
              <a:rPr dirty="0" smtClean="0" sz="1800" spc="-10">
                <a:latin typeface="Arial"/>
                <a:cs typeface="Arial"/>
              </a:rPr>
              <a:t>e</a:t>
            </a:r>
            <a:r>
              <a:rPr dirty="0" smtClean="0" sz="1800" spc="0">
                <a:latin typeface="Arial"/>
                <a:cs typeface="Arial"/>
              </a:rPr>
              <a:t>ry ar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ses</a:t>
            </a:r>
            <a:r>
              <a:rPr dirty="0" smtClean="0" sz="1800" spc="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j</a:t>
            </a:r>
            <a:r>
              <a:rPr dirty="0" smtClean="0" sz="1800" spc="-10">
                <a:latin typeface="Arial"/>
                <a:cs typeface="Arial"/>
              </a:rPr>
              <a:t>u</a:t>
            </a:r>
            <a:r>
              <a:rPr dirty="0" smtClean="0" sz="1800" spc="0">
                <a:latin typeface="Arial"/>
                <a:cs typeface="Arial"/>
              </a:rPr>
              <a:t>st</a:t>
            </a:r>
            <a:r>
              <a:rPr dirty="0" smtClean="0" sz="1800" spc="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a</a:t>
            </a:r>
            <a:r>
              <a:rPr dirty="0" smtClean="0" sz="1800" spc="-10">
                <a:latin typeface="Arial"/>
                <a:cs typeface="Arial"/>
              </a:rPr>
              <a:t>b</a:t>
            </a:r>
            <a:r>
              <a:rPr dirty="0" smtClean="0" sz="1800" spc="0">
                <a:latin typeface="Arial"/>
                <a:cs typeface="Arial"/>
              </a:rPr>
              <a:t>ove</a:t>
            </a:r>
            <a:r>
              <a:rPr dirty="0" smtClean="0" sz="1800" spc="0">
                <a:latin typeface="Arial"/>
                <a:cs typeface="Arial"/>
              </a:rPr>
              <a:t> the</a:t>
            </a:r>
            <a:r>
              <a:rPr dirty="0" smtClean="0" sz="1800" spc="-1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i</a:t>
            </a:r>
            <a:r>
              <a:rPr dirty="0" smtClean="0" sz="1800" spc="-10">
                <a:latin typeface="Arial"/>
                <a:cs typeface="Arial"/>
              </a:rPr>
              <a:t>n</a:t>
            </a:r>
            <a:r>
              <a:rPr dirty="0" smtClean="0" sz="1800" spc="0">
                <a:latin typeface="Arial"/>
                <a:cs typeface="Arial"/>
              </a:rPr>
              <a:t>g</a:t>
            </a:r>
            <a:r>
              <a:rPr dirty="0" smtClean="0" sz="1800" spc="-10">
                <a:latin typeface="Arial"/>
                <a:cs typeface="Arial"/>
              </a:rPr>
              <a:t>u</a:t>
            </a:r>
            <a:r>
              <a:rPr dirty="0" smtClean="0" sz="1800" spc="0">
                <a:latin typeface="Arial"/>
                <a:cs typeface="Arial"/>
              </a:rPr>
              <a:t>i</a:t>
            </a:r>
            <a:r>
              <a:rPr dirty="0" smtClean="0" sz="1800" spc="-10">
                <a:latin typeface="Arial"/>
                <a:cs typeface="Arial"/>
              </a:rPr>
              <a:t>n</a:t>
            </a:r>
            <a:r>
              <a:rPr dirty="0" smtClean="0" sz="1800" spc="0">
                <a:latin typeface="Arial"/>
                <a:cs typeface="Arial"/>
              </a:rPr>
              <a:t>al</a:t>
            </a:r>
            <a:r>
              <a:rPr dirty="0" smtClean="0" sz="1800" spc="1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l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g</a:t>
            </a:r>
            <a:r>
              <a:rPr dirty="0" smtClean="0" sz="1800" spc="-10">
                <a:latin typeface="Arial"/>
                <a:cs typeface="Arial"/>
              </a:rPr>
              <a:t>a</a:t>
            </a:r>
            <a:r>
              <a:rPr dirty="0" smtClean="0" sz="1800" spc="0">
                <a:latin typeface="Arial"/>
                <a:cs typeface="Arial"/>
              </a:rPr>
              <a:t>me</a:t>
            </a:r>
            <a:r>
              <a:rPr dirty="0" smtClean="0" sz="1800" spc="-10">
                <a:latin typeface="Arial"/>
                <a:cs typeface="Arial"/>
              </a:rPr>
              <a:t>n</a:t>
            </a:r>
            <a:r>
              <a:rPr dirty="0" smtClean="0" sz="1800" spc="0">
                <a:latin typeface="Arial"/>
                <a:cs typeface="Arial"/>
              </a:rPr>
              <a:t>t.</a:t>
            </a:r>
            <a:endParaRPr sz="1800">
              <a:latin typeface="Arial"/>
              <a:cs typeface="Arial"/>
            </a:endParaRPr>
          </a:p>
          <a:p>
            <a:pPr marL="12700" marR="48895">
              <a:lnSpc>
                <a:spcPts val="1939"/>
              </a:lnSpc>
              <a:spcBef>
                <a:spcPts val="439"/>
              </a:spcBef>
            </a:pPr>
            <a:r>
              <a:rPr dirty="0" smtClean="0" sz="1800">
                <a:latin typeface="Arial"/>
                <a:cs typeface="Arial"/>
              </a:rPr>
              <a:t>-</a:t>
            </a:r>
            <a:r>
              <a:rPr dirty="0" smtClean="0" sz="1800" spc="-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It</a:t>
            </a:r>
            <a:r>
              <a:rPr dirty="0" smtClean="0" sz="1800" spc="-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p</a:t>
            </a:r>
            <a:r>
              <a:rPr dirty="0" smtClean="0" sz="1800" spc="-10">
                <a:latin typeface="Arial"/>
                <a:cs typeface="Arial"/>
              </a:rPr>
              <a:t>a</a:t>
            </a:r>
            <a:r>
              <a:rPr dirty="0" smtClean="0" sz="1800" spc="0">
                <a:latin typeface="Arial"/>
                <a:cs typeface="Arial"/>
              </a:rPr>
              <a:t>sses </a:t>
            </a:r>
            <a:r>
              <a:rPr dirty="0" smtClean="0" sz="1800" spc="-10">
                <a:latin typeface="Arial"/>
                <a:cs typeface="Arial"/>
              </a:rPr>
              <a:t>u</a:t>
            </a:r>
            <a:r>
              <a:rPr dirty="0" smtClean="0" sz="1800" spc="0">
                <a:latin typeface="Arial"/>
                <a:cs typeface="Arial"/>
              </a:rPr>
              <a:t>p</a:t>
            </a:r>
            <a:r>
              <a:rPr dirty="0" smtClean="0" sz="1800" spc="-35">
                <a:latin typeface="Arial"/>
                <a:cs typeface="Arial"/>
              </a:rPr>
              <a:t>w</a:t>
            </a:r>
            <a:r>
              <a:rPr dirty="0" smtClean="0" sz="1800" spc="0">
                <a:latin typeface="Arial"/>
                <a:cs typeface="Arial"/>
              </a:rPr>
              <a:t>ard</a:t>
            </a:r>
            <a:r>
              <a:rPr dirty="0" smtClean="0" sz="1800" spc="4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a</a:t>
            </a:r>
            <a:r>
              <a:rPr dirty="0" smtClean="0" sz="1800" spc="-10">
                <a:latin typeface="Arial"/>
                <a:cs typeface="Arial"/>
              </a:rPr>
              <a:t>n</a:t>
            </a:r>
            <a:r>
              <a:rPr dirty="0" smtClean="0" sz="1800" spc="0">
                <a:latin typeface="Arial"/>
                <a:cs typeface="Arial"/>
              </a:rPr>
              <a:t>d</a:t>
            </a:r>
            <a:r>
              <a:rPr dirty="0" smtClean="0" sz="1800" spc="0">
                <a:latin typeface="Arial"/>
                <a:cs typeface="Arial"/>
              </a:rPr>
              <a:t> me</a:t>
            </a:r>
            <a:r>
              <a:rPr dirty="0" smtClean="0" sz="1800" spc="-10">
                <a:latin typeface="Arial"/>
                <a:cs typeface="Arial"/>
              </a:rPr>
              <a:t>d</a:t>
            </a:r>
            <a:r>
              <a:rPr dirty="0" smtClean="0" sz="1800" spc="0">
                <a:latin typeface="Arial"/>
                <a:cs typeface="Arial"/>
              </a:rPr>
              <a:t>i</a:t>
            </a:r>
            <a:r>
              <a:rPr dirty="0" smtClean="0" sz="1800" spc="-10">
                <a:latin typeface="Arial"/>
                <a:cs typeface="Arial"/>
              </a:rPr>
              <a:t>a</a:t>
            </a:r>
            <a:r>
              <a:rPr dirty="0" smtClean="0" sz="1800" spc="0">
                <a:latin typeface="Arial"/>
                <a:cs typeface="Arial"/>
              </a:rPr>
              <a:t>l</a:t>
            </a:r>
            <a:r>
              <a:rPr dirty="0" smtClean="0" sz="1800" spc="-10">
                <a:latin typeface="Arial"/>
                <a:cs typeface="Arial"/>
              </a:rPr>
              <a:t>l</a:t>
            </a:r>
            <a:r>
              <a:rPr dirty="0" smtClean="0" sz="1800" spc="0">
                <a:latin typeface="Arial"/>
                <a:cs typeface="Arial"/>
              </a:rPr>
              <a:t>y</a:t>
            </a:r>
            <a:r>
              <a:rPr dirty="0" smtClean="0" sz="1800" spc="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a</a:t>
            </a:r>
            <a:r>
              <a:rPr dirty="0" smtClean="0" sz="1800" spc="-10">
                <a:latin typeface="Arial"/>
                <a:cs typeface="Arial"/>
              </a:rPr>
              <a:t>l</a:t>
            </a:r>
            <a:r>
              <a:rPr dirty="0" smtClean="0" sz="1800" spc="0">
                <a:latin typeface="Arial"/>
                <a:cs typeface="Arial"/>
              </a:rPr>
              <a:t>o</a:t>
            </a:r>
            <a:r>
              <a:rPr dirty="0" smtClean="0" sz="1800" spc="-10">
                <a:latin typeface="Arial"/>
                <a:cs typeface="Arial"/>
              </a:rPr>
              <a:t>n</a:t>
            </a:r>
            <a:r>
              <a:rPr dirty="0" smtClean="0" sz="1800" spc="0">
                <a:latin typeface="Arial"/>
                <a:cs typeface="Arial"/>
              </a:rPr>
              <a:t>g</a:t>
            </a:r>
            <a:r>
              <a:rPr dirty="0" smtClean="0" sz="1800" spc="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the</a:t>
            </a:r>
            <a:r>
              <a:rPr dirty="0" smtClean="0" sz="1800" spc="-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me</a:t>
            </a:r>
            <a:r>
              <a:rPr dirty="0" smtClean="0" sz="1800" spc="-10">
                <a:latin typeface="Arial"/>
                <a:cs typeface="Arial"/>
              </a:rPr>
              <a:t>d</a:t>
            </a:r>
            <a:r>
              <a:rPr dirty="0" smtClean="0" sz="1800" spc="0">
                <a:latin typeface="Arial"/>
                <a:cs typeface="Arial"/>
              </a:rPr>
              <a:t>i</a:t>
            </a:r>
            <a:r>
              <a:rPr dirty="0" smtClean="0" sz="1800" spc="-10">
                <a:latin typeface="Arial"/>
                <a:cs typeface="Arial"/>
              </a:rPr>
              <a:t>a</a:t>
            </a:r>
            <a:r>
              <a:rPr dirty="0" smtClean="0" sz="1800" spc="0">
                <a:latin typeface="Arial"/>
                <a:cs typeface="Arial"/>
              </a:rPr>
              <a:t>l</a:t>
            </a:r>
            <a:r>
              <a:rPr dirty="0" smtClean="0" sz="1800" spc="0">
                <a:latin typeface="Arial"/>
                <a:cs typeface="Arial"/>
              </a:rPr>
              <a:t> mar</a:t>
            </a:r>
            <a:r>
              <a:rPr dirty="0" smtClean="0" sz="1800" spc="-10">
                <a:latin typeface="Arial"/>
                <a:cs typeface="Arial"/>
              </a:rPr>
              <a:t>g</a:t>
            </a:r>
            <a:r>
              <a:rPr dirty="0" smtClean="0" sz="1800" spc="0">
                <a:latin typeface="Arial"/>
                <a:cs typeface="Arial"/>
              </a:rPr>
              <a:t>in</a:t>
            </a:r>
            <a:r>
              <a:rPr dirty="0" smtClean="0" sz="1800" spc="-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of the</a:t>
            </a:r>
            <a:r>
              <a:rPr dirty="0" smtClean="0" sz="1800" spc="-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d</a:t>
            </a:r>
            <a:r>
              <a:rPr dirty="0" smtClean="0" sz="1800" spc="-10">
                <a:latin typeface="Arial"/>
                <a:cs typeface="Arial"/>
              </a:rPr>
              <a:t>e</a:t>
            </a:r>
            <a:r>
              <a:rPr dirty="0" smtClean="0" sz="1800" spc="0">
                <a:latin typeface="Arial"/>
                <a:cs typeface="Arial"/>
              </a:rPr>
              <a:t>ep</a:t>
            </a:r>
            <a:r>
              <a:rPr dirty="0" smtClean="0" sz="1800" spc="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i</a:t>
            </a:r>
            <a:r>
              <a:rPr dirty="0" smtClean="0" sz="1800" spc="-10">
                <a:latin typeface="Arial"/>
                <a:cs typeface="Arial"/>
              </a:rPr>
              <a:t>n</a:t>
            </a:r>
            <a:r>
              <a:rPr dirty="0" smtClean="0" sz="1800" spc="0">
                <a:latin typeface="Arial"/>
                <a:cs typeface="Arial"/>
              </a:rPr>
              <a:t>g</a:t>
            </a:r>
            <a:r>
              <a:rPr dirty="0" smtClean="0" sz="1800" spc="-10">
                <a:latin typeface="Arial"/>
                <a:cs typeface="Arial"/>
              </a:rPr>
              <a:t>u</a:t>
            </a:r>
            <a:r>
              <a:rPr dirty="0" smtClean="0" sz="1800" spc="0">
                <a:latin typeface="Arial"/>
                <a:cs typeface="Arial"/>
              </a:rPr>
              <a:t>i</a:t>
            </a:r>
            <a:r>
              <a:rPr dirty="0" smtClean="0" sz="1800" spc="-10">
                <a:latin typeface="Arial"/>
                <a:cs typeface="Arial"/>
              </a:rPr>
              <a:t>n</a:t>
            </a:r>
            <a:r>
              <a:rPr dirty="0" smtClean="0" sz="1800" spc="0">
                <a:latin typeface="Arial"/>
                <a:cs typeface="Arial"/>
              </a:rPr>
              <a:t>al</a:t>
            </a:r>
            <a:r>
              <a:rPr dirty="0" smtClean="0" sz="1800" spc="0">
                <a:latin typeface="Arial"/>
                <a:cs typeface="Arial"/>
              </a:rPr>
              <a:t> ri</a:t>
            </a:r>
            <a:r>
              <a:rPr dirty="0" smtClean="0" sz="1800" spc="-10">
                <a:latin typeface="Arial"/>
                <a:cs typeface="Arial"/>
              </a:rPr>
              <a:t>n</a:t>
            </a:r>
            <a:r>
              <a:rPr dirty="0" smtClean="0" sz="1800" spc="0">
                <a:latin typeface="Arial"/>
                <a:cs typeface="Arial"/>
              </a:rPr>
              <a:t>g </a:t>
            </a:r>
            <a:r>
              <a:rPr dirty="0" smtClean="0" sz="1800" spc="-10">
                <a:latin typeface="Arial"/>
                <a:cs typeface="Arial"/>
              </a:rPr>
              <a:t>a</a:t>
            </a:r>
            <a:r>
              <a:rPr dirty="0" smtClean="0" sz="1800" spc="0">
                <a:latin typeface="Arial"/>
                <a:cs typeface="Arial"/>
              </a:rPr>
              <a:t>nd</a:t>
            </a:r>
            <a:r>
              <a:rPr dirty="0" smtClean="0" sz="1800" spc="-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e</a:t>
            </a:r>
            <a:r>
              <a:rPr dirty="0" smtClean="0" sz="1800" spc="-10">
                <a:latin typeface="Arial"/>
                <a:cs typeface="Arial"/>
              </a:rPr>
              <a:t>n</a:t>
            </a:r>
            <a:r>
              <a:rPr dirty="0" smtClean="0" sz="1800" spc="0">
                <a:latin typeface="Arial"/>
                <a:cs typeface="Arial"/>
              </a:rPr>
              <a:t>ters</a:t>
            </a:r>
            <a:r>
              <a:rPr dirty="0" smtClean="0" sz="1800" spc="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the</a:t>
            </a:r>
            <a:r>
              <a:rPr dirty="0" smtClean="0" sz="1800" spc="-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rectus</a:t>
            </a:r>
            <a:r>
              <a:rPr dirty="0" smtClean="0" sz="1800" spc="0">
                <a:latin typeface="Arial"/>
                <a:cs typeface="Arial"/>
              </a:rPr>
              <a:t> sh</a:t>
            </a:r>
            <a:r>
              <a:rPr dirty="0" smtClean="0" sz="1800" spc="-10">
                <a:latin typeface="Arial"/>
                <a:cs typeface="Arial"/>
              </a:rPr>
              <a:t>e</a:t>
            </a:r>
            <a:r>
              <a:rPr dirty="0" smtClean="0" sz="1800" spc="0">
                <a:latin typeface="Arial"/>
                <a:cs typeface="Arial"/>
              </a:rPr>
              <a:t>ath</a:t>
            </a:r>
            <a:r>
              <a:rPr dirty="0" smtClean="0" sz="1800" spc="-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b</a:t>
            </a:r>
            <a:r>
              <a:rPr dirty="0" smtClean="0" sz="1800" spc="-10">
                <a:latin typeface="Arial"/>
                <a:cs typeface="Arial"/>
              </a:rPr>
              <a:t>e</a:t>
            </a:r>
            <a:r>
              <a:rPr dirty="0" smtClean="0" sz="1800" spc="0">
                <a:latin typeface="Arial"/>
                <a:cs typeface="Arial"/>
              </a:rPr>
              <a:t>h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nd</a:t>
            </a:r>
            <a:r>
              <a:rPr dirty="0" smtClean="0" sz="1800" spc="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the</a:t>
            </a:r>
            <a:r>
              <a:rPr dirty="0" smtClean="0" sz="1800" spc="-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rectus</a:t>
            </a:r>
            <a:r>
              <a:rPr dirty="0" smtClean="0" sz="1800" spc="0">
                <a:latin typeface="Arial"/>
                <a:cs typeface="Arial"/>
              </a:rPr>
              <a:t> a</a:t>
            </a:r>
            <a:r>
              <a:rPr dirty="0" smtClean="0" sz="1800" spc="-10">
                <a:latin typeface="Arial"/>
                <a:cs typeface="Arial"/>
              </a:rPr>
              <a:t>b</a:t>
            </a:r>
            <a:r>
              <a:rPr dirty="0" smtClean="0" sz="1800" spc="0">
                <a:latin typeface="Arial"/>
                <a:cs typeface="Arial"/>
              </a:rPr>
              <a:t>d</a:t>
            </a:r>
            <a:r>
              <a:rPr dirty="0" smtClean="0" sz="1800" spc="-10">
                <a:latin typeface="Arial"/>
                <a:cs typeface="Arial"/>
              </a:rPr>
              <a:t>o</a:t>
            </a:r>
            <a:r>
              <a:rPr dirty="0" smtClean="0" sz="1800" spc="0">
                <a:latin typeface="Arial"/>
                <a:cs typeface="Arial"/>
              </a:rPr>
              <a:t>mi</a:t>
            </a:r>
            <a:r>
              <a:rPr dirty="0" smtClean="0" sz="1800" spc="-10">
                <a:latin typeface="Arial"/>
                <a:cs typeface="Arial"/>
              </a:rPr>
              <a:t>n</a:t>
            </a:r>
            <a:r>
              <a:rPr dirty="0" smtClean="0" sz="1800" spc="0">
                <a:latin typeface="Arial"/>
                <a:cs typeface="Arial"/>
              </a:rPr>
              <a:t>is</a:t>
            </a:r>
            <a:r>
              <a:rPr dirty="0" smtClean="0" sz="1800" spc="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musc</a:t>
            </a:r>
            <a:r>
              <a:rPr dirty="0" smtClean="0" sz="1800" spc="-10">
                <a:latin typeface="Arial"/>
                <a:cs typeface="Arial"/>
              </a:rPr>
              <a:t>l</a:t>
            </a:r>
            <a:r>
              <a:rPr dirty="0" smtClean="0" sz="1800" spc="0">
                <a:latin typeface="Arial"/>
                <a:cs typeface="Arial"/>
              </a:rPr>
              <a:t>e.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3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34925">
              <a:lnSpc>
                <a:spcPts val="1939"/>
              </a:lnSpc>
            </a:pPr>
            <a:r>
              <a:rPr dirty="0" smtClean="0" sz="1800" spc="-5" b="1">
                <a:latin typeface="Arial"/>
                <a:cs typeface="Arial"/>
              </a:rPr>
              <a:t>2</a:t>
            </a:r>
            <a:r>
              <a:rPr dirty="0" smtClean="0" sz="1800" spc="0" b="1">
                <a:latin typeface="Arial"/>
                <a:cs typeface="Arial"/>
              </a:rPr>
              <a:t>- </a:t>
            </a:r>
            <a:r>
              <a:rPr dirty="0" smtClean="0" sz="1800" spc="-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T</a:t>
            </a:r>
            <a:r>
              <a:rPr dirty="0" smtClean="0" sz="1800" spc="5" b="1">
                <a:latin typeface="Arial"/>
                <a:cs typeface="Arial"/>
              </a:rPr>
              <a:t>h</a:t>
            </a:r>
            <a:r>
              <a:rPr dirty="0" smtClean="0" sz="1800" spc="0" b="1">
                <a:latin typeface="Arial"/>
                <a:cs typeface="Arial"/>
              </a:rPr>
              <a:t>e</a:t>
            </a:r>
            <a:r>
              <a:rPr dirty="0" smtClean="0" sz="1800" spc="-1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de</a:t>
            </a:r>
            <a:r>
              <a:rPr dirty="0" smtClean="0" sz="1800" spc="-10" b="1">
                <a:latin typeface="Arial"/>
                <a:cs typeface="Arial"/>
              </a:rPr>
              <a:t>e</a:t>
            </a:r>
            <a:r>
              <a:rPr dirty="0" smtClean="0" sz="1800" spc="0" b="1">
                <a:latin typeface="Arial"/>
                <a:cs typeface="Arial"/>
              </a:rPr>
              <a:t>p</a:t>
            </a:r>
            <a:r>
              <a:rPr dirty="0" smtClean="0" sz="1800" spc="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ci</a:t>
            </a:r>
            <a:r>
              <a:rPr dirty="0" smtClean="0" sz="1800" spc="-10" b="1">
                <a:latin typeface="Arial"/>
                <a:cs typeface="Arial"/>
              </a:rPr>
              <a:t>r</a:t>
            </a:r>
            <a:r>
              <a:rPr dirty="0" smtClean="0" sz="1800" spc="0" b="1">
                <a:latin typeface="Arial"/>
                <a:cs typeface="Arial"/>
              </a:rPr>
              <a:t>cumfl</a:t>
            </a:r>
            <a:r>
              <a:rPr dirty="0" smtClean="0" sz="1800" spc="-10" b="1">
                <a:latin typeface="Arial"/>
                <a:cs typeface="Arial"/>
              </a:rPr>
              <a:t>e</a:t>
            </a:r>
            <a:r>
              <a:rPr dirty="0" smtClean="0" sz="1800" spc="0" b="1">
                <a:latin typeface="Arial"/>
                <a:cs typeface="Arial"/>
              </a:rPr>
              <a:t>x</a:t>
            </a:r>
            <a:r>
              <a:rPr dirty="0" smtClean="0" sz="1800" spc="0" b="1">
                <a:latin typeface="Arial"/>
                <a:cs typeface="Arial"/>
              </a:rPr>
              <a:t> i</a:t>
            </a:r>
            <a:r>
              <a:rPr dirty="0" smtClean="0" sz="1800" spc="5" b="1">
                <a:latin typeface="Arial"/>
                <a:cs typeface="Arial"/>
              </a:rPr>
              <a:t>l</a:t>
            </a:r>
            <a:r>
              <a:rPr dirty="0" smtClean="0" sz="1800" spc="0" b="1">
                <a:latin typeface="Arial"/>
                <a:cs typeface="Arial"/>
              </a:rPr>
              <a:t>iac</a:t>
            </a:r>
            <a:r>
              <a:rPr dirty="0" smtClean="0" sz="1800" spc="-2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- </a:t>
            </a:r>
            <a:r>
              <a:rPr dirty="0" smtClean="0" sz="1800" spc="0">
                <a:latin typeface="Arial"/>
                <a:cs typeface="Arial"/>
              </a:rPr>
              <a:t>art</a:t>
            </a:r>
            <a:r>
              <a:rPr dirty="0" smtClean="0" sz="1800" spc="-10">
                <a:latin typeface="Arial"/>
                <a:cs typeface="Arial"/>
              </a:rPr>
              <a:t>e</a:t>
            </a:r>
            <a:r>
              <a:rPr dirty="0" smtClean="0" sz="1800" spc="0">
                <a:latin typeface="Arial"/>
                <a:cs typeface="Arial"/>
              </a:rPr>
              <a:t>ry ar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ses</a:t>
            </a:r>
            <a:r>
              <a:rPr dirty="0" smtClean="0" sz="1800" spc="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cl</a:t>
            </a:r>
            <a:r>
              <a:rPr dirty="0" smtClean="0" sz="1800" spc="-10">
                <a:latin typeface="Arial"/>
                <a:cs typeface="Arial"/>
              </a:rPr>
              <a:t>o</a:t>
            </a:r>
            <a:r>
              <a:rPr dirty="0" smtClean="0" sz="1800" spc="0">
                <a:latin typeface="Arial"/>
                <a:cs typeface="Arial"/>
              </a:rPr>
              <a:t>se to</a:t>
            </a:r>
            <a:r>
              <a:rPr dirty="0" smtClean="0" sz="1800" spc="0">
                <a:latin typeface="Arial"/>
                <a:cs typeface="Arial"/>
              </a:rPr>
              <a:t> the</a:t>
            </a:r>
            <a:r>
              <a:rPr dirty="0" smtClean="0" sz="1800" spc="-1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i</a:t>
            </a:r>
            <a:r>
              <a:rPr dirty="0" smtClean="0" sz="1800" spc="-10">
                <a:latin typeface="Arial"/>
                <a:cs typeface="Arial"/>
              </a:rPr>
              <a:t>n</a:t>
            </a:r>
            <a:r>
              <a:rPr dirty="0" smtClean="0" sz="1800" spc="0">
                <a:latin typeface="Arial"/>
                <a:cs typeface="Arial"/>
              </a:rPr>
              <a:t>feri</a:t>
            </a:r>
            <a:r>
              <a:rPr dirty="0" smtClean="0" sz="1800" spc="-10">
                <a:latin typeface="Arial"/>
                <a:cs typeface="Arial"/>
              </a:rPr>
              <a:t>o</a:t>
            </a:r>
            <a:r>
              <a:rPr dirty="0" smtClean="0" sz="1800" spc="0">
                <a:latin typeface="Arial"/>
                <a:cs typeface="Arial"/>
              </a:rPr>
              <a:t>r</a:t>
            </a:r>
            <a:r>
              <a:rPr dirty="0" smtClean="0" sz="1800" spc="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e</a:t>
            </a:r>
            <a:r>
              <a:rPr dirty="0" smtClean="0" sz="1800" spc="-10">
                <a:latin typeface="Arial"/>
                <a:cs typeface="Arial"/>
              </a:rPr>
              <a:t>p</a:t>
            </a:r>
            <a:r>
              <a:rPr dirty="0" smtClean="0" sz="1800" spc="0">
                <a:latin typeface="Arial"/>
                <a:cs typeface="Arial"/>
              </a:rPr>
              <a:t>i</a:t>
            </a:r>
            <a:r>
              <a:rPr dirty="0" smtClean="0" sz="1800" spc="-10">
                <a:latin typeface="Arial"/>
                <a:cs typeface="Arial"/>
              </a:rPr>
              <a:t>g</a:t>
            </a:r>
            <a:r>
              <a:rPr dirty="0" smtClean="0" sz="1800" spc="0">
                <a:latin typeface="Arial"/>
                <a:cs typeface="Arial"/>
              </a:rPr>
              <a:t>astric</a:t>
            </a:r>
            <a:r>
              <a:rPr dirty="0" smtClean="0" sz="1800" spc="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art</a:t>
            </a:r>
            <a:r>
              <a:rPr dirty="0" smtClean="0" sz="1800" spc="-10">
                <a:latin typeface="Arial"/>
                <a:cs typeface="Arial"/>
              </a:rPr>
              <a:t>e</a:t>
            </a:r>
            <a:r>
              <a:rPr dirty="0" smtClean="0" sz="1800" spc="0">
                <a:latin typeface="Arial"/>
                <a:cs typeface="Arial"/>
              </a:rPr>
              <a:t>ry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</a:pPr>
            <a:r>
              <a:rPr dirty="0" smtClean="0" sz="180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12700">
              <a:lnSpc>
                <a:spcPct val="90000"/>
              </a:lnSpc>
              <a:spcBef>
                <a:spcPts val="430"/>
              </a:spcBef>
            </a:pPr>
            <a:r>
              <a:rPr dirty="0" smtClean="0" sz="1800">
                <a:latin typeface="Arial"/>
                <a:cs typeface="Arial"/>
              </a:rPr>
              <a:t>- </a:t>
            </a:r>
            <a:r>
              <a:rPr dirty="0" smtClean="0" sz="1800" spc="-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It</a:t>
            </a:r>
            <a:r>
              <a:rPr dirty="0" smtClean="0" sz="1800" spc="-1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asc</a:t>
            </a:r>
            <a:r>
              <a:rPr dirty="0" smtClean="0" sz="1800" spc="-10">
                <a:latin typeface="Arial"/>
                <a:cs typeface="Arial"/>
              </a:rPr>
              <a:t>e</a:t>
            </a:r>
            <a:r>
              <a:rPr dirty="0" smtClean="0" sz="1800" spc="0">
                <a:latin typeface="Arial"/>
                <a:cs typeface="Arial"/>
              </a:rPr>
              <a:t>n</a:t>
            </a:r>
            <a:r>
              <a:rPr dirty="0" smtClean="0" sz="1800" spc="-10">
                <a:latin typeface="Arial"/>
                <a:cs typeface="Arial"/>
              </a:rPr>
              <a:t>d</a:t>
            </a:r>
            <a:r>
              <a:rPr dirty="0" smtClean="0" sz="1800" spc="0">
                <a:latin typeface="Arial"/>
                <a:cs typeface="Arial"/>
              </a:rPr>
              <a:t>s</a:t>
            </a:r>
            <a:r>
              <a:rPr dirty="0" smtClean="0" sz="1800" spc="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l</a:t>
            </a:r>
            <a:r>
              <a:rPr dirty="0" smtClean="0" sz="1800" spc="-10">
                <a:latin typeface="Arial"/>
                <a:cs typeface="Arial"/>
              </a:rPr>
              <a:t>a</a:t>
            </a:r>
            <a:r>
              <a:rPr dirty="0" smtClean="0" sz="1800" spc="0">
                <a:latin typeface="Arial"/>
                <a:cs typeface="Arial"/>
              </a:rPr>
              <a:t>ter</a:t>
            </a:r>
            <a:r>
              <a:rPr dirty="0" smtClean="0" sz="1800" spc="-10">
                <a:latin typeface="Arial"/>
                <a:cs typeface="Arial"/>
              </a:rPr>
              <a:t>a</a:t>
            </a:r>
            <a:r>
              <a:rPr dirty="0" smtClean="0" sz="1800" spc="0">
                <a:latin typeface="Arial"/>
                <a:cs typeface="Arial"/>
              </a:rPr>
              <a:t>l</a:t>
            </a:r>
            <a:r>
              <a:rPr dirty="0" smtClean="0" sz="1800" spc="-10">
                <a:latin typeface="Arial"/>
                <a:cs typeface="Arial"/>
              </a:rPr>
              <a:t>l</a:t>
            </a:r>
            <a:r>
              <a:rPr dirty="0" smtClean="0" sz="1800" spc="0">
                <a:latin typeface="Arial"/>
                <a:cs typeface="Arial"/>
              </a:rPr>
              <a:t>y</a:t>
            </a:r>
            <a:r>
              <a:rPr dirty="0" smtClean="0" sz="1800" spc="2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to</a:t>
            </a:r>
            <a:r>
              <a:rPr dirty="0" smtClean="0" sz="1800" spc="-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the</a:t>
            </a:r>
            <a:r>
              <a:rPr dirty="0" smtClean="0" sz="1800" spc="0">
                <a:latin typeface="Arial"/>
                <a:cs typeface="Arial"/>
              </a:rPr>
              <a:t> a</a:t>
            </a:r>
            <a:r>
              <a:rPr dirty="0" smtClean="0" sz="1800" spc="-10">
                <a:latin typeface="Arial"/>
                <a:cs typeface="Arial"/>
              </a:rPr>
              <a:t>n</a:t>
            </a:r>
            <a:r>
              <a:rPr dirty="0" smtClean="0" sz="1800" spc="0">
                <a:latin typeface="Arial"/>
                <a:cs typeface="Arial"/>
              </a:rPr>
              <a:t>teri</a:t>
            </a:r>
            <a:r>
              <a:rPr dirty="0" smtClean="0" sz="1800" spc="-10">
                <a:latin typeface="Arial"/>
                <a:cs typeface="Arial"/>
              </a:rPr>
              <a:t>o</a:t>
            </a:r>
            <a:r>
              <a:rPr dirty="0" smtClean="0" sz="1800" spc="0">
                <a:latin typeface="Arial"/>
                <a:cs typeface="Arial"/>
              </a:rPr>
              <a:t>r su</a:t>
            </a:r>
            <a:r>
              <a:rPr dirty="0" smtClean="0" sz="1800" spc="-10">
                <a:latin typeface="Arial"/>
                <a:cs typeface="Arial"/>
              </a:rPr>
              <a:t>p</a:t>
            </a:r>
            <a:r>
              <a:rPr dirty="0" smtClean="0" sz="1800" spc="0">
                <a:latin typeface="Arial"/>
                <a:cs typeface="Arial"/>
              </a:rPr>
              <a:t>er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or</a:t>
            </a:r>
            <a:r>
              <a:rPr dirty="0" smtClean="0" sz="1800" spc="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i</a:t>
            </a:r>
            <a:r>
              <a:rPr dirty="0" smtClean="0" sz="1800" spc="-10">
                <a:latin typeface="Arial"/>
                <a:cs typeface="Arial"/>
              </a:rPr>
              <a:t>l</a:t>
            </a:r>
            <a:r>
              <a:rPr dirty="0" smtClean="0" sz="1800" spc="0">
                <a:latin typeface="Arial"/>
                <a:cs typeface="Arial"/>
              </a:rPr>
              <a:t>i</a:t>
            </a:r>
            <a:r>
              <a:rPr dirty="0" smtClean="0" sz="1800" spc="-10">
                <a:latin typeface="Arial"/>
                <a:cs typeface="Arial"/>
              </a:rPr>
              <a:t>a</a:t>
            </a:r>
            <a:r>
              <a:rPr dirty="0" smtClean="0" sz="1800" spc="0">
                <a:latin typeface="Arial"/>
                <a:cs typeface="Arial"/>
              </a:rPr>
              <a:t>c</a:t>
            </a:r>
            <a:r>
              <a:rPr dirty="0" smtClean="0" sz="1800" spc="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sp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ne</a:t>
            </a:r>
            <a:r>
              <a:rPr dirty="0" smtClean="0" sz="1800" spc="0">
                <a:latin typeface="Arial"/>
                <a:cs typeface="Arial"/>
              </a:rPr>
              <a:t> a</a:t>
            </a:r>
            <a:r>
              <a:rPr dirty="0" smtClean="0" sz="1800" spc="-10">
                <a:latin typeface="Arial"/>
                <a:cs typeface="Arial"/>
              </a:rPr>
              <a:t>n</a:t>
            </a:r>
            <a:r>
              <a:rPr dirty="0" smtClean="0" sz="1800" spc="0">
                <a:latin typeface="Arial"/>
                <a:cs typeface="Arial"/>
              </a:rPr>
              <a:t>d the</a:t>
            </a:r>
            <a:r>
              <a:rPr dirty="0" smtClean="0" sz="1800" spc="-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il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ac</a:t>
            </a:r>
            <a:r>
              <a:rPr dirty="0" smtClean="0" sz="1800" spc="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crest,</a:t>
            </a:r>
            <a:r>
              <a:rPr dirty="0" smtClean="0" sz="1800" spc="0">
                <a:latin typeface="Arial"/>
                <a:cs typeface="Arial"/>
              </a:rPr>
              <a:t> su</a:t>
            </a:r>
            <a:r>
              <a:rPr dirty="0" smtClean="0" sz="1800" spc="-10">
                <a:latin typeface="Arial"/>
                <a:cs typeface="Arial"/>
              </a:rPr>
              <a:t>p</a:t>
            </a:r>
            <a:r>
              <a:rPr dirty="0" smtClean="0" sz="1800" spc="0">
                <a:latin typeface="Arial"/>
                <a:cs typeface="Arial"/>
              </a:rPr>
              <a:t>p</a:t>
            </a:r>
            <a:r>
              <a:rPr dirty="0" smtClean="0" sz="1800" spc="-10">
                <a:latin typeface="Arial"/>
                <a:cs typeface="Arial"/>
              </a:rPr>
              <a:t>l</a:t>
            </a:r>
            <a:r>
              <a:rPr dirty="0" smtClean="0" sz="1800" spc="-25">
                <a:latin typeface="Arial"/>
                <a:cs typeface="Arial"/>
              </a:rPr>
              <a:t>y</a:t>
            </a:r>
            <a:r>
              <a:rPr dirty="0" smtClean="0" sz="1800" spc="0">
                <a:latin typeface="Arial"/>
                <a:cs typeface="Arial"/>
              </a:rPr>
              <a:t>i</a:t>
            </a:r>
            <a:r>
              <a:rPr dirty="0" smtClean="0" sz="1800" spc="-10">
                <a:latin typeface="Arial"/>
                <a:cs typeface="Arial"/>
              </a:rPr>
              <a:t>n</a:t>
            </a:r>
            <a:r>
              <a:rPr dirty="0" smtClean="0" sz="1800" spc="0">
                <a:latin typeface="Arial"/>
                <a:cs typeface="Arial"/>
              </a:rPr>
              <a:t>g</a:t>
            </a:r>
            <a:r>
              <a:rPr dirty="0" smtClean="0" sz="1800" spc="3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the</a:t>
            </a:r>
            <a:r>
              <a:rPr dirty="0" smtClean="0" sz="1800" spc="-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muscl</a:t>
            </a:r>
            <a:r>
              <a:rPr dirty="0" smtClean="0" sz="1800" spc="-10">
                <a:latin typeface="Arial"/>
                <a:cs typeface="Arial"/>
              </a:rPr>
              <a:t>e</a:t>
            </a:r>
            <a:r>
              <a:rPr dirty="0" smtClean="0" sz="1800" spc="0">
                <a:latin typeface="Arial"/>
                <a:cs typeface="Arial"/>
              </a:rPr>
              <a:t>s</a:t>
            </a:r>
            <a:r>
              <a:rPr dirty="0" smtClean="0" sz="1800" spc="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of</a:t>
            </a:r>
            <a:r>
              <a:rPr dirty="0" smtClean="0" sz="1800" spc="0">
                <a:latin typeface="Arial"/>
                <a:cs typeface="Arial"/>
              </a:rPr>
              <a:t> the</a:t>
            </a:r>
            <a:r>
              <a:rPr dirty="0" smtClean="0" sz="1800" spc="-20">
                <a:latin typeface="Arial"/>
                <a:cs typeface="Arial"/>
              </a:rPr>
              <a:t> </a:t>
            </a:r>
            <a:r>
              <a:rPr dirty="0" smtClean="0" sz="1800" spc="-10">
                <a:latin typeface="Arial"/>
                <a:cs typeface="Arial"/>
              </a:rPr>
              <a:t>a</a:t>
            </a:r>
            <a:r>
              <a:rPr dirty="0" smtClean="0" sz="1800" spc="-10">
                <a:latin typeface="Arial"/>
                <a:cs typeface="Arial"/>
              </a:rPr>
              <a:t>n</a:t>
            </a:r>
            <a:r>
              <a:rPr dirty="0" smtClean="0" sz="1800" spc="0">
                <a:latin typeface="Arial"/>
                <a:cs typeface="Arial"/>
              </a:rPr>
              <a:t>ter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-10">
                <a:latin typeface="Arial"/>
                <a:cs typeface="Arial"/>
              </a:rPr>
              <a:t>o</a:t>
            </a:r>
            <a:r>
              <a:rPr dirty="0" smtClean="0" sz="1800" spc="0">
                <a:latin typeface="Arial"/>
                <a:cs typeface="Arial"/>
              </a:rPr>
              <a:t>r</a:t>
            </a:r>
            <a:r>
              <a:rPr dirty="0" smtClean="0" sz="1800" spc="10">
                <a:latin typeface="Arial"/>
                <a:cs typeface="Arial"/>
              </a:rPr>
              <a:t> </a:t>
            </a:r>
            <a:r>
              <a:rPr dirty="0" smtClean="0" sz="1800" spc="-10">
                <a:latin typeface="Arial"/>
                <a:cs typeface="Arial"/>
              </a:rPr>
              <a:t>a</a:t>
            </a:r>
            <a:r>
              <a:rPr dirty="0" smtClean="0" sz="1800" spc="-10">
                <a:latin typeface="Arial"/>
                <a:cs typeface="Arial"/>
              </a:rPr>
              <a:t>b</a:t>
            </a:r>
            <a:r>
              <a:rPr dirty="0" smtClean="0" sz="1800" spc="-10">
                <a:latin typeface="Arial"/>
                <a:cs typeface="Arial"/>
              </a:rPr>
              <a:t>d</a:t>
            </a:r>
            <a:r>
              <a:rPr dirty="0" smtClean="0" sz="1800" spc="-10">
                <a:latin typeface="Arial"/>
                <a:cs typeface="Arial"/>
              </a:rPr>
              <a:t>o</a:t>
            </a:r>
            <a:r>
              <a:rPr dirty="0" smtClean="0" sz="1800" spc="0">
                <a:latin typeface="Arial"/>
                <a:cs typeface="Arial"/>
              </a:rPr>
              <a:t>m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-10">
                <a:latin typeface="Arial"/>
                <a:cs typeface="Arial"/>
              </a:rPr>
              <a:t>n</a:t>
            </a:r>
            <a:r>
              <a:rPr dirty="0" smtClean="0" sz="1800" spc="-10">
                <a:latin typeface="Arial"/>
                <a:cs typeface="Arial"/>
              </a:rPr>
              <a:t>a</a:t>
            </a:r>
            <a:r>
              <a:rPr dirty="0" smtClean="0" sz="1800" spc="0">
                <a:latin typeface="Arial"/>
                <a:cs typeface="Arial"/>
              </a:rPr>
              <a:t>l</a:t>
            </a:r>
            <a:r>
              <a:rPr dirty="0" smtClean="0" sz="1800" spc="20">
                <a:latin typeface="Arial"/>
                <a:cs typeface="Arial"/>
              </a:rPr>
              <a:t> </a:t>
            </a:r>
            <a:r>
              <a:rPr dirty="0" smtClean="0" sz="1800" spc="-45">
                <a:latin typeface="Arial"/>
                <a:cs typeface="Arial"/>
              </a:rPr>
              <a:t>w</a:t>
            </a:r>
            <a:r>
              <a:rPr dirty="0" smtClean="0" sz="1800" spc="-10">
                <a:latin typeface="Arial"/>
                <a:cs typeface="Arial"/>
              </a:rPr>
              <a:t>a</a:t>
            </a:r>
            <a:r>
              <a:rPr dirty="0" smtClean="0" sz="1800" spc="5">
                <a:latin typeface="Arial"/>
                <a:cs typeface="Arial"/>
              </a:rPr>
              <a:t>l</a:t>
            </a:r>
            <a:r>
              <a:rPr dirty="0" smtClean="0" sz="1800" spc="0">
                <a:latin typeface="Arial"/>
                <a:cs typeface="Arial"/>
              </a:rPr>
              <a:t>l.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38835">
              <a:lnSpc>
                <a:spcPts val="5235"/>
              </a:lnSpc>
            </a:pPr>
            <a:r>
              <a:rPr dirty="0" smtClean="0" sz="4400">
                <a:latin typeface="Arial"/>
                <a:cs typeface="Arial"/>
              </a:rPr>
              <a:t>Posteri</a:t>
            </a:r>
            <a:r>
              <a:rPr dirty="0" smtClean="0" sz="4400" spc="5">
                <a:latin typeface="Arial"/>
                <a:cs typeface="Arial"/>
              </a:rPr>
              <a:t>o</a:t>
            </a:r>
            <a:r>
              <a:rPr dirty="0" smtClean="0" sz="4400" spc="0">
                <a:latin typeface="Arial"/>
                <a:cs typeface="Arial"/>
              </a:rPr>
              <a:t>r</a:t>
            </a:r>
            <a:r>
              <a:rPr dirty="0" smtClean="0" sz="4400" spc="-25">
                <a:latin typeface="Arial"/>
                <a:cs typeface="Arial"/>
              </a:rPr>
              <a:t> </a:t>
            </a:r>
            <a:r>
              <a:rPr dirty="0" smtClean="0" sz="4400" spc="0">
                <a:latin typeface="Arial"/>
                <a:cs typeface="Arial"/>
              </a:rPr>
              <a:t>abdominal</a:t>
            </a:r>
            <a:r>
              <a:rPr dirty="0" smtClean="0" sz="4400" spc="15">
                <a:latin typeface="Arial"/>
                <a:cs typeface="Arial"/>
              </a:rPr>
              <a:t> </a:t>
            </a:r>
            <a:r>
              <a:rPr dirty="0" smtClean="0" sz="4400" spc="0">
                <a:latin typeface="Arial"/>
                <a:cs typeface="Arial"/>
              </a:rPr>
              <a:t>wall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8478"/>
            <a:ext cx="3739515" cy="4497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2565"/>
              </a:lnSpc>
            </a:pPr>
            <a:r>
              <a:rPr dirty="0" smtClean="0" sz="2300" b="1">
                <a:latin typeface="Arial"/>
                <a:cs typeface="Arial"/>
              </a:rPr>
              <a:t>Structures</a:t>
            </a:r>
            <a:r>
              <a:rPr dirty="0" smtClean="0" sz="2300" spc="-55" b="1">
                <a:latin typeface="Arial"/>
                <a:cs typeface="Arial"/>
              </a:rPr>
              <a:t> </a:t>
            </a:r>
            <a:r>
              <a:rPr dirty="0" smtClean="0" sz="2300" spc="0" b="1">
                <a:latin typeface="Arial"/>
                <a:cs typeface="Arial"/>
              </a:rPr>
              <a:t>of</a:t>
            </a:r>
            <a:r>
              <a:rPr dirty="0" smtClean="0" sz="2300" spc="-10" b="1">
                <a:latin typeface="Arial"/>
                <a:cs typeface="Arial"/>
              </a:rPr>
              <a:t> </a:t>
            </a:r>
            <a:r>
              <a:rPr dirty="0" smtClean="0" sz="2300" spc="0" b="1">
                <a:latin typeface="Arial"/>
                <a:cs typeface="Arial"/>
              </a:rPr>
              <a:t>p</a:t>
            </a:r>
            <a:r>
              <a:rPr dirty="0" smtClean="0" sz="2300" spc="-10" b="1">
                <a:latin typeface="Arial"/>
                <a:cs typeface="Arial"/>
              </a:rPr>
              <a:t>o</a:t>
            </a:r>
            <a:r>
              <a:rPr dirty="0" smtClean="0" sz="2300" spc="0" b="1">
                <a:latin typeface="Arial"/>
                <a:cs typeface="Arial"/>
              </a:rPr>
              <a:t>st.</a:t>
            </a:r>
            <a:endParaRPr sz="2300">
              <a:latin typeface="Arial"/>
              <a:cs typeface="Arial"/>
            </a:endParaRPr>
          </a:p>
          <a:p>
            <a:pPr marL="355600">
              <a:lnSpc>
                <a:spcPts val="2130"/>
              </a:lnSpc>
            </a:pPr>
            <a:r>
              <a:rPr dirty="0" smtClean="0" sz="2300" b="1">
                <a:latin typeface="Arial"/>
                <a:cs typeface="Arial"/>
              </a:rPr>
              <a:t>Abdom</a:t>
            </a:r>
            <a:r>
              <a:rPr dirty="0" smtClean="0" sz="2300" spc="-10" b="1">
                <a:latin typeface="Arial"/>
                <a:cs typeface="Arial"/>
              </a:rPr>
              <a:t>i</a:t>
            </a:r>
            <a:r>
              <a:rPr dirty="0" smtClean="0" sz="2300" spc="0" b="1">
                <a:latin typeface="Arial"/>
                <a:cs typeface="Arial"/>
              </a:rPr>
              <a:t>nal</a:t>
            </a:r>
            <a:r>
              <a:rPr dirty="0" smtClean="0" sz="2300" spc="-45" b="1">
                <a:latin typeface="Arial"/>
                <a:cs typeface="Arial"/>
              </a:rPr>
              <a:t> </a:t>
            </a:r>
            <a:r>
              <a:rPr dirty="0" smtClean="0" sz="2300" spc="40" b="1">
                <a:latin typeface="Arial"/>
                <a:cs typeface="Arial"/>
              </a:rPr>
              <a:t>w</a:t>
            </a:r>
            <a:r>
              <a:rPr dirty="0" smtClean="0" sz="2300" spc="-10" b="1">
                <a:latin typeface="Arial"/>
                <a:cs typeface="Arial"/>
              </a:rPr>
              <a:t>a</a:t>
            </a:r>
            <a:r>
              <a:rPr dirty="0" smtClean="0" sz="2300" spc="0" b="1">
                <a:latin typeface="Arial"/>
                <a:cs typeface="Arial"/>
              </a:rPr>
              <a:t>l</a:t>
            </a:r>
            <a:r>
              <a:rPr dirty="0" smtClean="0" sz="2300" spc="-10" b="1">
                <a:latin typeface="Arial"/>
                <a:cs typeface="Arial"/>
              </a:rPr>
              <a:t>l</a:t>
            </a:r>
            <a:r>
              <a:rPr dirty="0" smtClean="0" sz="2300" spc="0" b="1">
                <a:latin typeface="Arial"/>
                <a:cs typeface="Arial"/>
              </a:rPr>
              <a:t>:</a:t>
            </a:r>
            <a:endParaRPr sz="23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6"/>
              </a:spcBef>
            </a:pPr>
            <a:endParaRPr sz="1000"/>
          </a:p>
          <a:p>
            <a:pPr marL="355600" marR="340995" indent="-343535">
              <a:lnSpc>
                <a:spcPct val="70000"/>
              </a:lnSpc>
              <a:buFont typeface="Arial"/>
              <a:buChar char="-"/>
              <a:tabLst>
                <a:tab pos="189230" algn="l"/>
              </a:tabLst>
            </a:pPr>
            <a:r>
              <a:rPr dirty="0" smtClean="0" sz="2300" spc="0">
                <a:latin typeface="Arial"/>
                <a:cs typeface="Arial"/>
              </a:rPr>
              <a:t>5</a:t>
            </a:r>
            <a:r>
              <a:rPr dirty="0" smtClean="0" sz="2300" spc="-10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lumbar</a:t>
            </a:r>
            <a:r>
              <a:rPr dirty="0" smtClean="0" sz="2300" spc="-40">
                <a:latin typeface="Arial"/>
                <a:cs typeface="Arial"/>
              </a:rPr>
              <a:t> </a:t>
            </a:r>
            <a:r>
              <a:rPr dirty="0" smtClean="0" sz="2300" spc="-15">
                <a:latin typeface="Arial"/>
                <a:cs typeface="Arial"/>
              </a:rPr>
              <a:t>v</a:t>
            </a:r>
            <a:r>
              <a:rPr dirty="0" smtClean="0" sz="2300" spc="0">
                <a:latin typeface="Arial"/>
                <a:cs typeface="Arial"/>
              </a:rPr>
              <a:t>ertebra</a:t>
            </a:r>
            <a:r>
              <a:rPr dirty="0" smtClean="0" sz="2300" spc="-35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&amp; </a:t>
            </a:r>
            <a:r>
              <a:rPr dirty="0" smtClean="0" sz="2300" spc="-10">
                <a:latin typeface="Arial"/>
                <a:cs typeface="Arial"/>
              </a:rPr>
              <a:t>t</a:t>
            </a:r>
            <a:r>
              <a:rPr dirty="0" smtClean="0" sz="2300" spc="0">
                <a:latin typeface="Arial"/>
                <a:cs typeface="Arial"/>
              </a:rPr>
              <a:t>he</a:t>
            </a:r>
            <a:r>
              <a:rPr dirty="0" smtClean="0" sz="2300" spc="5">
                <a:latin typeface="Arial"/>
                <a:cs typeface="Arial"/>
              </a:rPr>
              <a:t>i</a:t>
            </a:r>
            <a:r>
              <a:rPr dirty="0" smtClean="0" sz="2300" spc="0">
                <a:latin typeface="Arial"/>
                <a:cs typeface="Arial"/>
              </a:rPr>
              <a:t>r</a:t>
            </a:r>
            <a:r>
              <a:rPr dirty="0" smtClean="0" sz="2300" spc="0">
                <a:latin typeface="Arial"/>
                <a:cs typeface="Arial"/>
              </a:rPr>
              <a:t> inter</a:t>
            </a:r>
            <a:r>
              <a:rPr dirty="0" smtClean="0" sz="2300" spc="-15">
                <a:latin typeface="Arial"/>
                <a:cs typeface="Arial"/>
              </a:rPr>
              <a:t>v</a:t>
            </a:r>
            <a:r>
              <a:rPr dirty="0" smtClean="0" sz="2300" spc="0">
                <a:latin typeface="Arial"/>
                <a:cs typeface="Arial"/>
              </a:rPr>
              <a:t>ertebr</a:t>
            </a:r>
            <a:r>
              <a:rPr dirty="0" smtClean="0" sz="2300" spc="-20">
                <a:latin typeface="Arial"/>
                <a:cs typeface="Arial"/>
              </a:rPr>
              <a:t>a</a:t>
            </a:r>
            <a:r>
              <a:rPr dirty="0" smtClean="0" sz="2300" spc="0">
                <a:latin typeface="Arial"/>
                <a:cs typeface="Arial"/>
              </a:rPr>
              <a:t>l</a:t>
            </a:r>
            <a:r>
              <a:rPr dirty="0" smtClean="0" sz="2300" spc="-40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disc</a:t>
            </a:r>
            <a:endParaRPr sz="2300">
              <a:latin typeface="Arial"/>
              <a:cs typeface="Arial"/>
            </a:endParaRPr>
          </a:p>
          <a:p>
            <a:pPr marL="189230" indent="-177165">
              <a:lnSpc>
                <a:spcPts val="2485"/>
              </a:lnSpc>
              <a:buFont typeface="Arial"/>
              <a:buChar char="-"/>
              <a:tabLst>
                <a:tab pos="189230" algn="l"/>
              </a:tabLst>
            </a:pPr>
            <a:r>
              <a:rPr dirty="0" smtClean="0" sz="2300" spc="0">
                <a:latin typeface="Arial"/>
                <a:cs typeface="Arial"/>
              </a:rPr>
              <a:t>12</a:t>
            </a:r>
            <a:r>
              <a:rPr dirty="0" smtClean="0" baseline="25925" sz="2250" spc="15">
                <a:latin typeface="Arial"/>
                <a:cs typeface="Arial"/>
              </a:rPr>
              <a:t>t</a:t>
            </a:r>
            <a:r>
              <a:rPr dirty="0" smtClean="0" baseline="25925" sz="2250" spc="22">
                <a:latin typeface="Arial"/>
                <a:cs typeface="Arial"/>
              </a:rPr>
              <a:t>h</a:t>
            </a:r>
            <a:r>
              <a:rPr dirty="0" smtClean="0" baseline="25925" sz="2250" spc="284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ribs</a:t>
            </a:r>
            <a:endParaRPr sz="2300">
              <a:latin typeface="Arial"/>
              <a:cs typeface="Arial"/>
            </a:endParaRPr>
          </a:p>
          <a:p>
            <a:pPr marL="189230" indent="-177165">
              <a:lnSpc>
                <a:spcPts val="2485"/>
              </a:lnSpc>
              <a:buFont typeface="Arial"/>
              <a:buChar char="-"/>
              <a:tabLst>
                <a:tab pos="189230" algn="l"/>
              </a:tabLst>
            </a:pPr>
            <a:r>
              <a:rPr dirty="0" smtClean="0" sz="2300" spc="0">
                <a:latin typeface="Arial"/>
                <a:cs typeface="Arial"/>
              </a:rPr>
              <a:t>Upper</a:t>
            </a:r>
            <a:r>
              <a:rPr dirty="0" smtClean="0" sz="2300" spc="-35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part</a:t>
            </a:r>
            <a:r>
              <a:rPr dirty="0" smtClean="0" sz="2300" spc="-25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of</a:t>
            </a:r>
            <a:r>
              <a:rPr dirty="0" smtClean="0" sz="2300" spc="-20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bo</a:t>
            </a:r>
            <a:r>
              <a:rPr dirty="0" smtClean="0" sz="2300" spc="5">
                <a:latin typeface="Arial"/>
                <a:cs typeface="Arial"/>
              </a:rPr>
              <a:t>n</a:t>
            </a:r>
            <a:r>
              <a:rPr dirty="0" smtClean="0" sz="2300" spc="0">
                <a:latin typeface="Arial"/>
                <a:cs typeface="Arial"/>
              </a:rPr>
              <a:t>y</a:t>
            </a:r>
            <a:r>
              <a:rPr dirty="0" smtClean="0" sz="2300" spc="-30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pe</a:t>
            </a:r>
            <a:r>
              <a:rPr dirty="0" smtClean="0" sz="2300" spc="5">
                <a:latin typeface="Arial"/>
                <a:cs typeface="Arial"/>
              </a:rPr>
              <a:t>l</a:t>
            </a:r>
            <a:r>
              <a:rPr dirty="0" smtClean="0" sz="2300" spc="-15">
                <a:latin typeface="Arial"/>
                <a:cs typeface="Arial"/>
              </a:rPr>
              <a:t>v</a:t>
            </a:r>
            <a:r>
              <a:rPr dirty="0" smtClean="0" sz="2300" spc="0">
                <a:latin typeface="Arial"/>
                <a:cs typeface="Arial"/>
              </a:rPr>
              <a:t>is</a:t>
            </a:r>
            <a:endParaRPr sz="2300">
              <a:latin typeface="Arial"/>
              <a:cs typeface="Arial"/>
            </a:endParaRPr>
          </a:p>
          <a:p>
            <a:pPr marL="189230" indent="-177165">
              <a:lnSpc>
                <a:spcPts val="2485"/>
              </a:lnSpc>
              <a:buFont typeface="Arial"/>
              <a:buChar char="-"/>
              <a:tabLst>
                <a:tab pos="189230" algn="l"/>
              </a:tabLst>
            </a:pPr>
            <a:r>
              <a:rPr dirty="0" smtClean="0" sz="2300" spc="0">
                <a:latin typeface="Arial"/>
                <a:cs typeface="Arial"/>
              </a:rPr>
              <a:t>Musc</a:t>
            </a:r>
            <a:r>
              <a:rPr dirty="0" smtClean="0" sz="2300" spc="5">
                <a:latin typeface="Arial"/>
                <a:cs typeface="Arial"/>
              </a:rPr>
              <a:t>l</a:t>
            </a:r>
            <a:r>
              <a:rPr dirty="0" smtClean="0" sz="2300" spc="0">
                <a:latin typeface="Arial"/>
                <a:cs typeface="Arial"/>
              </a:rPr>
              <a:t>es</a:t>
            </a:r>
            <a:endParaRPr sz="2300">
              <a:latin typeface="Arial"/>
              <a:cs typeface="Arial"/>
            </a:endParaRPr>
          </a:p>
          <a:p>
            <a:pPr lvl="1" marL="674370" indent="-177165">
              <a:lnSpc>
                <a:spcPts val="2485"/>
              </a:lnSpc>
              <a:buFont typeface="Arial"/>
              <a:buChar char="-"/>
              <a:tabLst>
                <a:tab pos="674370" algn="l"/>
              </a:tabLst>
            </a:pPr>
            <a:r>
              <a:rPr dirty="0" smtClean="0" sz="2300" spc="0">
                <a:latin typeface="Arial"/>
                <a:cs typeface="Arial"/>
              </a:rPr>
              <a:t>pso</a:t>
            </a:r>
            <a:r>
              <a:rPr dirty="0" smtClean="0" sz="2300" spc="5">
                <a:latin typeface="Arial"/>
                <a:cs typeface="Arial"/>
              </a:rPr>
              <a:t>a</a:t>
            </a:r>
            <a:r>
              <a:rPr dirty="0" smtClean="0" sz="2300" spc="0">
                <a:latin typeface="Arial"/>
                <a:cs typeface="Arial"/>
              </a:rPr>
              <a:t>s</a:t>
            </a:r>
            <a:r>
              <a:rPr dirty="0" smtClean="0" sz="2300" spc="-30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ma</a:t>
            </a:r>
            <a:r>
              <a:rPr dirty="0" smtClean="0" sz="2300" spc="5">
                <a:latin typeface="Arial"/>
                <a:cs typeface="Arial"/>
              </a:rPr>
              <a:t>j</a:t>
            </a:r>
            <a:r>
              <a:rPr dirty="0" smtClean="0" sz="2300" spc="0">
                <a:latin typeface="Arial"/>
                <a:cs typeface="Arial"/>
              </a:rPr>
              <a:t>or</a:t>
            </a:r>
            <a:endParaRPr sz="2300">
              <a:latin typeface="Arial"/>
              <a:cs typeface="Arial"/>
            </a:endParaRPr>
          </a:p>
          <a:p>
            <a:pPr lvl="1" marL="756285" indent="-259079">
              <a:lnSpc>
                <a:spcPts val="2485"/>
              </a:lnSpc>
              <a:buFont typeface="Arial"/>
              <a:buChar char="-"/>
              <a:tabLst>
                <a:tab pos="756285" algn="l"/>
              </a:tabLst>
            </a:pPr>
            <a:r>
              <a:rPr dirty="0" smtClean="0" sz="2300">
                <a:latin typeface="Arial"/>
                <a:cs typeface="Arial"/>
              </a:rPr>
              <a:t>psoas</a:t>
            </a:r>
            <a:r>
              <a:rPr dirty="0" smtClean="0" sz="2300" spc="-40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minor</a:t>
            </a:r>
            <a:endParaRPr sz="2300">
              <a:latin typeface="Arial"/>
              <a:cs typeface="Arial"/>
            </a:endParaRPr>
          </a:p>
          <a:p>
            <a:pPr lvl="1" marL="674370" indent="-177165">
              <a:lnSpc>
                <a:spcPts val="2485"/>
              </a:lnSpc>
              <a:buFont typeface="Arial"/>
              <a:buChar char="-"/>
              <a:tabLst>
                <a:tab pos="674370" algn="l"/>
              </a:tabLst>
            </a:pPr>
            <a:r>
              <a:rPr dirty="0" smtClean="0" sz="2300" spc="0">
                <a:latin typeface="Arial"/>
                <a:cs typeface="Arial"/>
              </a:rPr>
              <a:t>Quadr</a:t>
            </a:r>
            <a:r>
              <a:rPr dirty="0" smtClean="0" sz="2300" spc="5">
                <a:latin typeface="Arial"/>
                <a:cs typeface="Arial"/>
              </a:rPr>
              <a:t>a</a:t>
            </a:r>
            <a:r>
              <a:rPr dirty="0" smtClean="0" sz="2300" spc="0">
                <a:latin typeface="Arial"/>
                <a:cs typeface="Arial"/>
              </a:rPr>
              <a:t>tus</a:t>
            </a:r>
            <a:r>
              <a:rPr dirty="0" smtClean="0" sz="2300" spc="-50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lumborum</a:t>
            </a:r>
            <a:endParaRPr sz="2300">
              <a:latin typeface="Arial"/>
              <a:cs typeface="Arial"/>
            </a:endParaRPr>
          </a:p>
          <a:p>
            <a:pPr marL="355600" marR="12700" indent="-343535">
              <a:lnSpc>
                <a:spcPct val="80000"/>
              </a:lnSpc>
              <a:spcBef>
                <a:spcPts val="275"/>
              </a:spcBef>
              <a:buFont typeface="Arial"/>
              <a:buChar char="-"/>
              <a:tabLst>
                <a:tab pos="189230" algn="l"/>
              </a:tabLst>
            </a:pPr>
            <a:r>
              <a:rPr dirty="0" smtClean="0" sz="2300" spc="0">
                <a:latin typeface="Arial"/>
                <a:cs typeface="Arial"/>
              </a:rPr>
              <a:t>Apo</a:t>
            </a:r>
            <a:r>
              <a:rPr dirty="0" smtClean="0" sz="2300" spc="5">
                <a:latin typeface="Arial"/>
                <a:cs typeface="Arial"/>
              </a:rPr>
              <a:t>n</a:t>
            </a:r>
            <a:r>
              <a:rPr dirty="0" smtClean="0" sz="2300" spc="0">
                <a:latin typeface="Arial"/>
                <a:cs typeface="Arial"/>
              </a:rPr>
              <a:t>euros</a:t>
            </a:r>
            <a:r>
              <a:rPr dirty="0" smtClean="0" sz="2300" spc="-10">
                <a:latin typeface="Arial"/>
                <a:cs typeface="Arial"/>
              </a:rPr>
              <a:t>i</a:t>
            </a:r>
            <a:r>
              <a:rPr dirty="0" smtClean="0" sz="2300" spc="0">
                <a:latin typeface="Arial"/>
                <a:cs typeface="Arial"/>
              </a:rPr>
              <a:t>s</a:t>
            </a:r>
            <a:r>
              <a:rPr dirty="0" smtClean="0" sz="2300" spc="-50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of</a:t>
            </a:r>
            <a:r>
              <a:rPr dirty="0" smtClean="0" sz="2300" spc="-5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trans</a:t>
            </a:r>
            <a:r>
              <a:rPr dirty="0" smtClean="0" sz="2300" spc="-10">
                <a:latin typeface="Arial"/>
                <a:cs typeface="Arial"/>
              </a:rPr>
              <a:t>v</a:t>
            </a:r>
            <a:r>
              <a:rPr dirty="0" smtClean="0" sz="2300" spc="0">
                <a:latin typeface="Arial"/>
                <a:cs typeface="Arial"/>
              </a:rPr>
              <a:t>ersus</a:t>
            </a:r>
            <a:r>
              <a:rPr dirty="0" smtClean="0" sz="2300" spc="0">
                <a:latin typeface="Arial"/>
                <a:cs typeface="Arial"/>
              </a:rPr>
              <a:t> ab</a:t>
            </a:r>
            <a:r>
              <a:rPr dirty="0" smtClean="0" sz="2300" spc="5">
                <a:latin typeface="Arial"/>
                <a:cs typeface="Arial"/>
              </a:rPr>
              <a:t>d</a:t>
            </a:r>
            <a:r>
              <a:rPr dirty="0" smtClean="0" sz="2300" spc="0">
                <a:latin typeface="Arial"/>
                <a:cs typeface="Arial"/>
              </a:rPr>
              <a:t>o</a:t>
            </a:r>
            <a:r>
              <a:rPr dirty="0" smtClean="0" sz="2300" spc="-10">
                <a:latin typeface="Arial"/>
                <a:cs typeface="Arial"/>
              </a:rPr>
              <a:t>m</a:t>
            </a:r>
            <a:r>
              <a:rPr dirty="0" smtClean="0" sz="2300" spc="0">
                <a:latin typeface="Arial"/>
                <a:cs typeface="Arial"/>
              </a:rPr>
              <a:t>inis</a:t>
            </a:r>
            <a:r>
              <a:rPr dirty="0" smtClean="0" sz="2300" spc="-50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musc</a:t>
            </a:r>
            <a:r>
              <a:rPr dirty="0" smtClean="0" sz="2300" spc="5">
                <a:latin typeface="Arial"/>
                <a:cs typeface="Arial"/>
              </a:rPr>
              <a:t>l</a:t>
            </a:r>
            <a:r>
              <a:rPr dirty="0" smtClean="0" sz="2300" spc="0">
                <a:latin typeface="Arial"/>
                <a:cs typeface="Arial"/>
              </a:rPr>
              <a:t>es</a:t>
            </a:r>
            <a:r>
              <a:rPr dirty="0" smtClean="0" sz="2300" spc="0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 i</a:t>
            </a:r>
            <a:r>
              <a:rPr dirty="0" smtClean="0" sz="2300" spc="5">
                <a:latin typeface="Arial"/>
                <a:cs typeface="Arial"/>
              </a:rPr>
              <a:t>l</a:t>
            </a:r>
            <a:r>
              <a:rPr dirty="0" smtClean="0" sz="2300" spc="0">
                <a:latin typeface="Arial"/>
                <a:cs typeface="Arial"/>
              </a:rPr>
              <a:t>iacus</a:t>
            </a:r>
            <a:r>
              <a:rPr dirty="0" smtClean="0" sz="2300" spc="-35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musc</a:t>
            </a:r>
            <a:r>
              <a:rPr dirty="0" smtClean="0" sz="2300" spc="5">
                <a:latin typeface="Arial"/>
                <a:cs typeface="Arial"/>
              </a:rPr>
              <a:t>l</a:t>
            </a:r>
            <a:r>
              <a:rPr dirty="0" smtClean="0" sz="2300" spc="0">
                <a:latin typeface="Arial"/>
                <a:cs typeface="Arial"/>
              </a:rPr>
              <a:t>e</a:t>
            </a:r>
            <a:r>
              <a:rPr dirty="0" smtClean="0" sz="2300" spc="-25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l</a:t>
            </a:r>
            <a:r>
              <a:rPr dirty="0" smtClean="0" sz="2300" spc="5">
                <a:latin typeface="Arial"/>
                <a:cs typeface="Arial"/>
              </a:rPr>
              <a:t>i</a:t>
            </a:r>
            <a:r>
              <a:rPr dirty="0" smtClean="0" sz="2300" spc="0">
                <a:latin typeface="Arial"/>
                <a:cs typeface="Arial"/>
              </a:rPr>
              <a:t>e</a:t>
            </a:r>
            <a:r>
              <a:rPr dirty="0" smtClean="0" sz="2300" spc="-25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in</a:t>
            </a:r>
            <a:r>
              <a:rPr dirty="0" smtClean="0" sz="2300" spc="-15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the</a:t>
            </a:r>
            <a:endParaRPr sz="2300">
              <a:latin typeface="Arial"/>
              <a:cs typeface="Arial"/>
            </a:endParaRPr>
          </a:p>
          <a:p>
            <a:pPr marL="355600">
              <a:lnSpc>
                <a:spcPts val="1935"/>
              </a:lnSpc>
            </a:pPr>
            <a:r>
              <a:rPr dirty="0" smtClean="0" sz="2300">
                <a:latin typeface="Arial"/>
                <a:cs typeface="Arial"/>
              </a:rPr>
              <a:t>i</a:t>
            </a:r>
            <a:r>
              <a:rPr dirty="0" smtClean="0" sz="2300" spc="5">
                <a:latin typeface="Arial"/>
                <a:cs typeface="Arial"/>
              </a:rPr>
              <a:t>l</a:t>
            </a:r>
            <a:r>
              <a:rPr dirty="0" smtClean="0" sz="2300" spc="0">
                <a:latin typeface="Arial"/>
                <a:cs typeface="Arial"/>
              </a:rPr>
              <a:t>iac</a:t>
            </a:r>
            <a:r>
              <a:rPr dirty="0" smtClean="0" sz="2300" spc="-35">
                <a:latin typeface="Arial"/>
                <a:cs typeface="Arial"/>
              </a:rPr>
              <a:t> </a:t>
            </a:r>
            <a:r>
              <a:rPr dirty="0" smtClean="0" sz="2300" spc="0">
                <a:latin typeface="Arial"/>
                <a:cs typeface="Arial"/>
              </a:rPr>
              <a:t>fossa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676400"/>
            <a:ext cx="4495800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681482"/>
            <a:ext cx="4057015" cy="5222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500" b="1">
                <a:latin typeface="Arial"/>
                <a:cs typeface="Arial"/>
              </a:rPr>
              <a:t>Int</a:t>
            </a:r>
            <a:r>
              <a:rPr dirty="0" smtClean="0" sz="1500" spc="5" b="1">
                <a:latin typeface="Arial"/>
                <a:cs typeface="Arial"/>
              </a:rPr>
              <a:t>e</a:t>
            </a:r>
            <a:r>
              <a:rPr dirty="0" smtClean="0" sz="1500" spc="0" b="1">
                <a:latin typeface="Arial"/>
                <a:cs typeface="Arial"/>
              </a:rPr>
              <a:t>r</a:t>
            </a:r>
            <a:r>
              <a:rPr dirty="0" smtClean="0" sz="1500" spc="-5" b="1">
                <a:latin typeface="Arial"/>
                <a:cs typeface="Arial"/>
              </a:rPr>
              <a:t>n</a:t>
            </a:r>
            <a:r>
              <a:rPr dirty="0" smtClean="0" sz="1500" spc="0" b="1">
                <a:latin typeface="Arial"/>
                <a:cs typeface="Arial"/>
              </a:rPr>
              <a:t>al</a:t>
            </a:r>
            <a:r>
              <a:rPr dirty="0" smtClean="0" sz="1500" spc="-45" b="1">
                <a:latin typeface="Arial"/>
                <a:cs typeface="Arial"/>
              </a:rPr>
              <a:t> </a:t>
            </a:r>
            <a:r>
              <a:rPr dirty="0" smtClean="0" sz="1500" spc="0" b="1">
                <a:latin typeface="Arial"/>
                <a:cs typeface="Arial"/>
              </a:rPr>
              <a:t>Ili</a:t>
            </a:r>
            <a:r>
              <a:rPr dirty="0" smtClean="0" sz="1500" spc="5" b="1">
                <a:latin typeface="Arial"/>
                <a:cs typeface="Arial"/>
              </a:rPr>
              <a:t>a</a:t>
            </a:r>
            <a:r>
              <a:rPr dirty="0" smtClean="0" sz="1500" spc="0" b="1">
                <a:latin typeface="Arial"/>
                <a:cs typeface="Arial"/>
              </a:rPr>
              <a:t>c</a:t>
            </a:r>
            <a:r>
              <a:rPr dirty="0" smtClean="0" sz="1500" spc="-20" b="1">
                <a:latin typeface="Arial"/>
                <a:cs typeface="Arial"/>
              </a:rPr>
              <a:t> </a:t>
            </a:r>
            <a:r>
              <a:rPr dirty="0" smtClean="0" sz="1500" spc="-55" b="1">
                <a:latin typeface="Arial"/>
                <a:cs typeface="Arial"/>
              </a:rPr>
              <a:t>A</a:t>
            </a:r>
            <a:r>
              <a:rPr dirty="0" smtClean="0" sz="1500" spc="0" b="1">
                <a:latin typeface="Arial"/>
                <a:cs typeface="Arial"/>
              </a:rPr>
              <a:t>rt</a:t>
            </a:r>
            <a:r>
              <a:rPr dirty="0" smtClean="0" sz="1500" spc="5" b="1">
                <a:latin typeface="Arial"/>
                <a:cs typeface="Arial"/>
              </a:rPr>
              <a:t>e</a:t>
            </a:r>
            <a:r>
              <a:rPr dirty="0" smtClean="0" sz="1500" spc="15" b="1">
                <a:latin typeface="Arial"/>
                <a:cs typeface="Arial"/>
              </a:rPr>
              <a:t>r</a:t>
            </a:r>
            <a:r>
              <a:rPr dirty="0" smtClean="0" sz="1500" spc="0" b="1">
                <a:latin typeface="Arial"/>
                <a:cs typeface="Arial"/>
              </a:rPr>
              <a:t>y</a:t>
            </a:r>
            <a:endParaRPr sz="1500">
              <a:latin typeface="Arial"/>
              <a:cs typeface="Arial"/>
            </a:endParaRPr>
          </a:p>
          <a:p>
            <a:pPr marL="355600" marR="248285" indent="-342900">
              <a:lnSpc>
                <a:spcPct val="8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500" spc="-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al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ili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c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ery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passes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do</a:t>
            </a:r>
            <a:r>
              <a:rPr dirty="0" smtClean="0" sz="1500" spc="-15">
                <a:latin typeface="Arial"/>
                <a:cs typeface="Arial"/>
              </a:rPr>
              <a:t>w</a:t>
            </a:r>
            <a:r>
              <a:rPr dirty="0" smtClean="0" sz="1500" spc="0">
                <a:latin typeface="Arial"/>
                <a:cs typeface="Arial"/>
              </a:rPr>
              <a:t>n</a:t>
            </a:r>
            <a:r>
              <a:rPr dirty="0" smtClean="0" sz="1500" spc="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to</a:t>
            </a:r>
            <a:r>
              <a:rPr dirty="0" smtClean="0" sz="1500" spc="0">
                <a:latin typeface="Arial"/>
                <a:cs typeface="Arial"/>
              </a:rPr>
              <a:t> 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pel</a:t>
            </a:r>
            <a:r>
              <a:rPr dirty="0" smtClean="0" sz="1500" spc="-15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is</a:t>
            </a:r>
            <a:r>
              <a:rPr dirty="0" smtClean="0" sz="1500" spc="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in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ont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sacr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ili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c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j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t</a:t>
            </a:r>
            <a:endParaRPr sz="1500">
              <a:latin typeface="Arial"/>
              <a:cs typeface="Arial"/>
            </a:endParaRPr>
          </a:p>
          <a:p>
            <a:pPr>
              <a:lnSpc>
                <a:spcPts val="800"/>
              </a:lnSpc>
              <a:buFont typeface="Arial"/>
              <a:buChar char="•"/>
            </a:pPr>
            <a:endParaRPr sz="8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500" spc="-5">
                <a:latin typeface="Arial"/>
                <a:cs typeface="Arial"/>
              </a:rPr>
              <a:t>P</a:t>
            </a:r>
            <a:r>
              <a:rPr dirty="0" smtClean="0" sz="1500" spc="0">
                <a:latin typeface="Arial"/>
                <a:cs typeface="Arial"/>
              </a:rPr>
              <a:t>ost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35"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2"/>
              </a:rPr>
              <a:t>Il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2"/>
              </a:rPr>
              <a:t>o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2"/>
              </a:rPr>
              <a:t>u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2"/>
              </a:rPr>
              <a:t>mb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mtClean="0" sz="1500" spc="-5" u="heavy">
                <a:solidFill>
                  <a:srgbClr val="009999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2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2"/>
              </a:rPr>
              <a:t>t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2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2"/>
              </a:rPr>
              <a:t>ry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500" spc="-10">
                <a:latin typeface="Arial"/>
                <a:cs typeface="Arial"/>
              </a:rPr>
              <a:t>P</a:t>
            </a:r>
            <a:r>
              <a:rPr dirty="0" smtClean="0" sz="1500" spc="0">
                <a:latin typeface="Arial"/>
                <a:cs typeface="Arial"/>
              </a:rPr>
              <a:t>ost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rior</a:t>
            </a:r>
            <a:r>
              <a:rPr dirty="0" smtClean="0" sz="1500" spc="-35"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L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t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l</a:t>
            </a:r>
            <a:r>
              <a:rPr dirty="0" smtClean="0" sz="1500" spc="-20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s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c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l</a:t>
            </a:r>
            <a:r>
              <a:rPr dirty="0" smtClean="0" sz="1500" spc="-20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rt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ri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3"/>
              </a:rPr>
              <a:t>s</a:t>
            </a:r>
            <a:endParaRPr sz="1500">
              <a:latin typeface="Arial"/>
              <a:cs typeface="Arial"/>
            </a:endParaRPr>
          </a:p>
          <a:p>
            <a:pPr marL="355600" marR="233045" indent="-342900">
              <a:lnSpc>
                <a:spcPct val="8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500" spc="-5">
                <a:latin typeface="Arial"/>
                <a:cs typeface="Arial"/>
              </a:rPr>
              <a:t>P</a:t>
            </a:r>
            <a:r>
              <a:rPr dirty="0" smtClean="0" sz="1500" spc="0">
                <a:latin typeface="Arial"/>
                <a:cs typeface="Arial"/>
              </a:rPr>
              <a:t>ost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35">
                <a:latin typeface="Arial"/>
                <a:cs typeface="Arial"/>
              </a:rPr>
              <a:t> </a:t>
            </a:r>
            <a:r>
              <a:rPr dirty="0" smtClean="0" sz="1500" spc="-5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S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u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p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i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o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r</a:t>
            </a:r>
            <a:r>
              <a:rPr dirty="0" smtClean="0" sz="1500" spc="-5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g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l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u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t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l</a:t>
            </a:r>
            <a:r>
              <a:rPr dirty="0" smtClean="0" sz="1500" spc="-2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t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ry</a:t>
            </a:r>
            <a:r>
              <a:rPr dirty="0" smtClean="0" sz="1500" spc="-5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-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g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t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r</a:t>
            </a:r>
            <a:r>
              <a:rPr dirty="0" smtClean="0" sz="1500" spc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s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c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i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ti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c</a:t>
            </a:r>
            <a:r>
              <a:rPr dirty="0" smtClean="0" sz="1500" spc="-45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f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o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me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4"/>
              </a:rPr>
              <a:t>n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ts val="176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500" spc="-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5"/>
              </a:rPr>
              <a:t>Obt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5"/>
              </a:rPr>
              <a:t>u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5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5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5"/>
              </a:rPr>
              <a:t>t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5"/>
              </a:rPr>
              <a:t>o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5"/>
              </a:rPr>
              <a:t>r</a:t>
            </a:r>
            <a:r>
              <a:rPr dirty="0" smtClean="0" sz="1500" spc="-45" u="heavy">
                <a:solidFill>
                  <a:srgbClr val="009999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5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5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5"/>
              </a:rPr>
              <a:t>t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5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5"/>
              </a:rPr>
              <a:t>ry</a:t>
            </a:r>
            <a:r>
              <a:rPr dirty="0" smtClean="0" sz="1500" spc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(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ccasi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nally</a:t>
            </a:r>
            <a:r>
              <a:rPr dirty="0" smtClean="0" sz="1500" spc="-4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om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480"/>
              </a:lnSpc>
            </a:pPr>
            <a:r>
              <a:rPr dirty="0" smtClean="0" sz="150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i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n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f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i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o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r</a:t>
            </a:r>
            <a:r>
              <a:rPr dirty="0" smtClean="0" sz="1500" spc="-3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p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i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g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s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t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r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ic</a:t>
            </a:r>
            <a:r>
              <a:rPr dirty="0" smtClean="0" sz="1500" spc="-3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t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r</a:t>
            </a:r>
            <a:r>
              <a:rPr dirty="0" smtClean="0" sz="1500" spc="1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)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-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o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b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t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u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t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o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r</a:t>
            </a:r>
            <a:r>
              <a:rPr dirty="0" smtClean="0" sz="1500" spc="-3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c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n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6"/>
              </a:rPr>
              <a:t>l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ts val="176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500" spc="-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I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n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f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i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o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r</a:t>
            </a:r>
            <a:r>
              <a:rPr dirty="0" smtClean="0" sz="1500" spc="-30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g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l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u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t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l</a:t>
            </a:r>
            <a:r>
              <a:rPr dirty="0" smtClean="0" sz="1500" spc="-20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t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7"/>
              </a:rPr>
              <a:t>ry</a:t>
            </a:r>
            <a:r>
              <a:rPr dirty="0" smtClean="0" sz="1500" spc="-5">
                <a:solidFill>
                  <a:srgbClr val="009999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-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gr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at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480"/>
              </a:lnSpc>
            </a:pPr>
            <a:r>
              <a:rPr dirty="0" smtClean="0" sz="1500">
                <a:latin typeface="Arial"/>
                <a:cs typeface="Arial"/>
              </a:rPr>
              <a:t>sci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tic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men</a:t>
            </a:r>
            <a:endParaRPr sz="1500">
              <a:latin typeface="Arial"/>
              <a:cs typeface="Arial"/>
            </a:endParaRPr>
          </a:p>
          <a:p>
            <a:pPr marL="355600" marR="12700" indent="-342900">
              <a:lnSpc>
                <a:spcPct val="8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500" spc="-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U</a:t>
            </a:r>
            <a:r>
              <a:rPr dirty="0" smtClean="0" sz="1500" spc="-5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m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b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il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i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c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l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t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ry</a:t>
            </a:r>
            <a:r>
              <a:rPr dirty="0" smtClean="0" sz="1500" spc="-1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s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u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p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i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o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r</a:t>
            </a:r>
            <a:r>
              <a:rPr dirty="0" smtClean="0" sz="1500" spc="-3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 </a:t>
            </a:r>
            <a:r>
              <a:rPr dirty="0" smtClean="0" sz="1500" spc="-2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v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s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i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c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l</a:t>
            </a:r>
            <a:r>
              <a:rPr dirty="0" smtClean="0" sz="1500" spc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t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ry</a:t>
            </a:r>
            <a:r>
              <a:rPr dirty="0" smtClean="0" sz="1500" spc="-30">
                <a:solidFill>
                  <a:srgbClr val="009999"/>
                </a:solidFill>
                <a:latin typeface="Arial"/>
                <a:cs typeface="Arial"/>
                <a:hlinkClick r:id="rId8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(</a:t>
            </a:r>
            <a:r>
              <a:rPr dirty="0" smtClean="0" sz="1500" spc="5">
                <a:latin typeface="Arial"/>
                <a:cs typeface="Arial"/>
              </a:rPr>
              <a:t>u</a:t>
            </a:r>
            <a:r>
              <a:rPr dirty="0" smtClean="0" sz="1500" spc="0">
                <a:latin typeface="Arial"/>
                <a:cs typeface="Arial"/>
              </a:rPr>
              <a:t>suall</a:t>
            </a:r>
            <a:r>
              <a:rPr dirty="0" smtClean="0" sz="1500" spc="-20">
                <a:latin typeface="Arial"/>
                <a:cs typeface="Arial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,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but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sometimes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it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nches</a:t>
            </a:r>
            <a:r>
              <a:rPr dirty="0" smtClean="0" sz="1500" spc="0">
                <a:latin typeface="Arial"/>
                <a:cs typeface="Arial"/>
              </a:rPr>
              <a:t> di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ectly</a:t>
            </a:r>
            <a:r>
              <a:rPr dirty="0" smtClean="0" sz="1500" spc="-4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om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unk)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me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d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i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l</a:t>
            </a:r>
            <a:r>
              <a:rPr dirty="0" smtClean="0" sz="1500" spc="-1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u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mb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il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i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c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l</a:t>
            </a:r>
            <a:r>
              <a:rPr dirty="0" smtClean="0" sz="1500" spc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li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g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me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n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8"/>
              </a:rPr>
              <a:t>t</a:t>
            </a:r>
            <a:endParaRPr sz="1500">
              <a:latin typeface="Arial"/>
              <a:cs typeface="Arial"/>
            </a:endParaRPr>
          </a:p>
          <a:p>
            <a:pPr marL="355600" marR="467995" indent="-342900">
              <a:lnSpc>
                <a:spcPct val="80100"/>
              </a:lnSpc>
              <a:spcBef>
                <a:spcPts val="35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500" spc="-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Ute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i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n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e</a:t>
            </a:r>
            <a:r>
              <a:rPr dirty="0" smtClean="0" sz="1500" spc="-2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t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ry</a:t>
            </a:r>
            <a:r>
              <a:rPr dirty="0" smtClean="0" sz="1500" spc="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(</a:t>
            </a:r>
            <a:r>
              <a:rPr dirty="0" smtClean="0" sz="1500" spc="5">
                <a:latin typeface="Arial"/>
                <a:cs typeface="Arial"/>
              </a:rPr>
              <a:t>f</a:t>
            </a:r>
            <a:r>
              <a:rPr dirty="0" smtClean="0" sz="1500" spc="0">
                <a:latin typeface="Arial"/>
                <a:cs typeface="Arial"/>
              </a:rPr>
              <a:t>emal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s)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0"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d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f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n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ti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l</a:t>
            </a:r>
            <a:r>
              <a:rPr dirty="0" smtClean="0" sz="1500" spc="-45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t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ry</a:t>
            </a:r>
            <a:r>
              <a:rPr dirty="0" smtClean="0" sz="1500" spc="-10">
                <a:solidFill>
                  <a:srgbClr val="009999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(m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s)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super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agi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al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nches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u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t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u</a:t>
            </a:r>
            <a:r>
              <a:rPr dirty="0" smtClean="0" sz="1500" spc="1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s</a:t>
            </a:r>
            <a:r>
              <a:rPr dirty="0" smtClean="0" sz="1500" spc="0">
                <a:latin typeface="Arial"/>
                <a:cs typeface="Arial"/>
              </a:rPr>
              <a:t>,</a:t>
            </a:r>
            <a:r>
              <a:rPr dirty="0" smtClean="0" sz="1500" spc="-35">
                <a:latin typeface="Arial"/>
                <a:cs typeface="Arial"/>
              </a:rPr>
              <a:t> </a:t>
            </a:r>
            <a:r>
              <a:rPr dirty="0" smtClean="0" sz="1500" spc="-2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v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s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 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d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f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n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9"/>
              </a:rPr>
              <a:t>s</a:t>
            </a:r>
            <a:endParaRPr sz="1500">
              <a:latin typeface="Arial"/>
              <a:cs typeface="Arial"/>
            </a:endParaRPr>
          </a:p>
          <a:p>
            <a:pPr marL="355600" marR="203835" indent="-342900">
              <a:lnSpc>
                <a:spcPts val="1440"/>
              </a:lnSpc>
              <a:spcBef>
                <a:spcPts val="34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500" spc="-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-5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V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g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i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n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l</a:t>
            </a:r>
            <a:r>
              <a:rPr dirty="0" smtClean="0" sz="1500" spc="-1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t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ry</a:t>
            </a:r>
            <a:r>
              <a:rPr dirty="0" smtClean="0" sz="1500" spc="-10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(</a:t>
            </a:r>
            <a:r>
              <a:rPr dirty="0" smtClean="0" sz="1500" spc="5">
                <a:latin typeface="Arial"/>
                <a:cs typeface="Arial"/>
              </a:rPr>
              <a:t>f</a:t>
            </a:r>
            <a:r>
              <a:rPr dirty="0" smtClean="0" sz="1500" spc="0">
                <a:latin typeface="Arial"/>
                <a:cs typeface="Arial"/>
              </a:rPr>
              <a:t>emal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s,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can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al</a:t>
            </a:r>
            <a:r>
              <a:rPr dirty="0" smtClean="0" sz="1500" spc="5">
                <a:latin typeface="Arial"/>
                <a:cs typeface="Arial"/>
              </a:rPr>
              <a:t>s</a:t>
            </a:r>
            <a:r>
              <a:rPr dirty="0" smtClean="0" sz="1500" spc="0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 ar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se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om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u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t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i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n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e</a:t>
            </a:r>
            <a:r>
              <a:rPr dirty="0" smtClean="0" sz="1500" spc="-3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t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ry</a:t>
            </a:r>
            <a:r>
              <a:rPr dirty="0" smtClean="0" sz="1500" spc="0">
                <a:latin typeface="Arial"/>
                <a:cs typeface="Arial"/>
              </a:rPr>
              <a:t>)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-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-2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v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g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i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n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a</a:t>
            </a:r>
            <a:endParaRPr sz="1500">
              <a:latin typeface="Arial"/>
              <a:cs typeface="Arial"/>
            </a:endParaRPr>
          </a:p>
          <a:p>
            <a:pPr marL="355600" marR="466725" indent="-342900">
              <a:lnSpc>
                <a:spcPct val="80000"/>
              </a:lnSpc>
              <a:spcBef>
                <a:spcPts val="37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500" spc="-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i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n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f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i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o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r</a:t>
            </a:r>
            <a:r>
              <a:rPr dirty="0" smtClean="0" sz="1500" spc="-2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 </a:t>
            </a:r>
            <a:r>
              <a:rPr dirty="0" smtClean="0" sz="1500" spc="-2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v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s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i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c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l</a:t>
            </a:r>
            <a:r>
              <a:rPr dirty="0" smtClean="0" sz="1500" spc="-1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t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ry</a:t>
            </a:r>
            <a:r>
              <a:rPr dirty="0" smtClean="0" sz="1500" spc="5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-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u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i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n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ry</a:t>
            </a:r>
            <a:r>
              <a:rPr dirty="0" smtClean="0" sz="1500" spc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b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l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d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d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r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500" spc="-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Mi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d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d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le</a:t>
            </a:r>
            <a:r>
              <a:rPr dirty="0" smtClean="0" sz="1500" spc="-5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c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t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l</a:t>
            </a:r>
            <a:r>
              <a:rPr dirty="0" smtClean="0" sz="1500" spc="-20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t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ry</a:t>
            </a:r>
            <a:r>
              <a:rPr dirty="0" smtClean="0" sz="1500" spc="-10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-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c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t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u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m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ts val="1789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500" spc="-10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rior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I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n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t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r</a:t>
            </a:r>
            <a:r>
              <a:rPr dirty="0" smtClean="0" sz="1500" spc="5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n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l</a:t>
            </a:r>
            <a:r>
              <a:rPr dirty="0" smtClean="0" sz="1500" spc="-35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p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u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d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n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d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l</a:t>
            </a:r>
            <a:r>
              <a:rPr dirty="0" smtClean="0" sz="1500" spc="-20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 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a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rt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e</a:t>
            </a:r>
            <a:r>
              <a:rPr dirty="0" smtClean="0" sz="1500" spc="0" u="heavy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ry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200" y="0"/>
            <a:ext cx="4295775" cy="68579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9993" y="285622"/>
            <a:ext cx="7827009" cy="5568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600">
                <a:latin typeface="Arial"/>
                <a:cs typeface="Arial"/>
              </a:rPr>
              <a:t>Veins</a:t>
            </a:r>
            <a:r>
              <a:rPr dirty="0" smtClean="0" sz="3600" spc="-25">
                <a:latin typeface="Arial"/>
                <a:cs typeface="Arial"/>
              </a:rPr>
              <a:t> </a:t>
            </a:r>
            <a:r>
              <a:rPr dirty="0" smtClean="0" sz="3600" spc="0">
                <a:latin typeface="Arial"/>
                <a:cs typeface="Arial"/>
              </a:rPr>
              <a:t>on the Posterior Abdomin</a:t>
            </a:r>
            <a:r>
              <a:rPr dirty="0" smtClean="0" sz="3600" spc="10">
                <a:latin typeface="Arial"/>
                <a:cs typeface="Arial"/>
              </a:rPr>
              <a:t>a</a:t>
            </a:r>
            <a:r>
              <a:rPr dirty="0" smtClean="0" sz="3600" spc="0">
                <a:latin typeface="Arial"/>
                <a:cs typeface="Arial"/>
              </a:rPr>
              <a:t>l</a:t>
            </a:r>
            <a:r>
              <a:rPr dirty="0" smtClean="0" sz="3600" spc="-25">
                <a:latin typeface="Arial"/>
                <a:cs typeface="Arial"/>
              </a:rPr>
              <a:t> </a:t>
            </a:r>
            <a:r>
              <a:rPr dirty="0" smtClean="0" sz="3600" spc="0">
                <a:latin typeface="Arial"/>
                <a:cs typeface="Arial"/>
              </a:rPr>
              <a:t>Wall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5938"/>
            <a:ext cx="4547870" cy="45288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2235"/>
              </a:lnSpc>
            </a:pPr>
            <a:r>
              <a:rPr dirty="0" smtClean="0" sz="1900" spc="-10" b="1">
                <a:latin typeface="Arial"/>
                <a:cs typeface="Arial"/>
              </a:rPr>
              <a:t>Inferior</a:t>
            </a:r>
            <a:r>
              <a:rPr dirty="0" smtClean="0" sz="1900" spc="-5" b="1">
                <a:latin typeface="Arial"/>
                <a:cs typeface="Arial"/>
              </a:rPr>
              <a:t> </a:t>
            </a:r>
            <a:r>
              <a:rPr dirty="0" smtClean="0" sz="1900" spc="-25" b="1">
                <a:latin typeface="Arial"/>
                <a:cs typeface="Arial"/>
              </a:rPr>
              <a:t>V</a:t>
            </a:r>
            <a:r>
              <a:rPr dirty="0" smtClean="0" sz="1900" spc="-15" b="1">
                <a:latin typeface="Arial"/>
                <a:cs typeface="Arial"/>
              </a:rPr>
              <a:t>e</a:t>
            </a:r>
            <a:r>
              <a:rPr dirty="0" smtClean="0" sz="1900" spc="-10" b="1">
                <a:latin typeface="Arial"/>
                <a:cs typeface="Arial"/>
              </a:rPr>
              <a:t>n</a:t>
            </a:r>
            <a:r>
              <a:rPr dirty="0" smtClean="0" sz="1900" spc="-15" b="1">
                <a:latin typeface="Arial"/>
                <a:cs typeface="Arial"/>
              </a:rPr>
              <a:t>a</a:t>
            </a:r>
            <a:r>
              <a:rPr dirty="0" smtClean="0" sz="1900" spc="-5" b="1">
                <a:latin typeface="Arial"/>
                <a:cs typeface="Arial"/>
              </a:rPr>
              <a:t> </a:t>
            </a:r>
            <a:r>
              <a:rPr dirty="0" smtClean="0" sz="1900" spc="-15" b="1">
                <a:latin typeface="Arial"/>
                <a:cs typeface="Arial"/>
              </a:rPr>
              <a:t>C</a:t>
            </a:r>
            <a:r>
              <a:rPr dirty="0" smtClean="0" sz="1900" spc="-5" b="1">
                <a:latin typeface="Arial"/>
                <a:cs typeface="Arial"/>
              </a:rPr>
              <a:t>a</a:t>
            </a:r>
            <a:r>
              <a:rPr dirty="0" smtClean="0" sz="1900" spc="-40" b="1">
                <a:latin typeface="Arial"/>
                <a:cs typeface="Arial"/>
              </a:rPr>
              <a:t>v</a:t>
            </a:r>
            <a:r>
              <a:rPr dirty="0" smtClean="0" sz="1900" spc="-15" b="1">
                <a:latin typeface="Arial"/>
                <a:cs typeface="Arial"/>
              </a:rPr>
              <a:t>a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dirty="0" smtClean="0" sz="1900" spc="-10" b="1">
                <a:latin typeface="Arial"/>
                <a:cs typeface="Arial"/>
              </a:rPr>
              <a:t>-</a:t>
            </a:r>
            <a:r>
              <a:rPr dirty="0" smtClean="0" sz="1900" spc="-10" b="1">
                <a:latin typeface="Arial"/>
                <a:cs typeface="Arial"/>
              </a:rPr>
              <a:t> </a:t>
            </a:r>
            <a:r>
              <a:rPr dirty="0" smtClean="0" sz="1900" spc="-15" b="1">
                <a:latin typeface="Arial"/>
                <a:cs typeface="Arial"/>
              </a:rPr>
              <a:t>L</a:t>
            </a:r>
            <a:r>
              <a:rPr dirty="0" smtClean="0" sz="1900" spc="-10" b="1">
                <a:latin typeface="Arial"/>
                <a:cs typeface="Arial"/>
              </a:rPr>
              <a:t>o</a:t>
            </a:r>
            <a:r>
              <a:rPr dirty="0" smtClean="0" sz="1900" spc="-10" b="1">
                <a:latin typeface="Arial"/>
                <a:cs typeface="Arial"/>
              </a:rPr>
              <a:t>cati</a:t>
            </a:r>
            <a:r>
              <a:rPr dirty="0" smtClean="0" sz="1900" spc="-10" b="1">
                <a:latin typeface="Arial"/>
                <a:cs typeface="Arial"/>
              </a:rPr>
              <a:t>o</a:t>
            </a:r>
            <a:r>
              <a:rPr dirty="0" smtClean="0" sz="1900" spc="-15" b="1">
                <a:latin typeface="Arial"/>
                <a:cs typeface="Arial"/>
              </a:rPr>
              <a:t>n</a:t>
            </a:r>
            <a:r>
              <a:rPr dirty="0" smtClean="0" sz="1900" spc="-5" b="1">
                <a:latin typeface="Arial"/>
                <a:cs typeface="Arial"/>
              </a:rPr>
              <a:t> </a:t>
            </a:r>
            <a:r>
              <a:rPr dirty="0" smtClean="0" sz="1900" spc="-15" b="1">
                <a:latin typeface="Arial"/>
                <a:cs typeface="Arial"/>
              </a:rPr>
              <a:t>a</a:t>
            </a:r>
            <a:r>
              <a:rPr dirty="0" smtClean="0" sz="1900" spc="-10" b="1">
                <a:latin typeface="Arial"/>
                <a:cs typeface="Arial"/>
              </a:rPr>
              <a:t>n</a:t>
            </a:r>
            <a:r>
              <a:rPr dirty="0" smtClean="0" sz="1900" spc="-15" b="1">
                <a:latin typeface="Arial"/>
                <a:cs typeface="Arial"/>
              </a:rPr>
              <a:t>d</a:t>
            </a:r>
            <a:r>
              <a:rPr dirty="0" smtClean="0" sz="1900" spc="-5" b="1">
                <a:latin typeface="Arial"/>
                <a:cs typeface="Arial"/>
              </a:rPr>
              <a:t> </a:t>
            </a:r>
            <a:r>
              <a:rPr dirty="0" smtClean="0" sz="1900" spc="-10" b="1">
                <a:latin typeface="Arial"/>
                <a:cs typeface="Arial"/>
              </a:rPr>
              <a:t>Descripti</a:t>
            </a:r>
            <a:r>
              <a:rPr dirty="0" smtClean="0" sz="1900" spc="-10" b="1">
                <a:latin typeface="Arial"/>
                <a:cs typeface="Arial"/>
              </a:rPr>
              <a:t>o</a:t>
            </a:r>
            <a:r>
              <a:rPr dirty="0" smtClean="0" sz="1900" spc="-15" b="1">
                <a:latin typeface="Arial"/>
                <a:cs typeface="Arial"/>
              </a:rPr>
              <a:t>n</a:t>
            </a:r>
            <a:endParaRPr sz="1900">
              <a:latin typeface="Arial"/>
              <a:cs typeface="Arial"/>
            </a:endParaRPr>
          </a:p>
          <a:p>
            <a:pPr marL="355600" indent="-343535">
              <a:lnSpc>
                <a:spcPts val="1595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5">
                <a:latin typeface="Arial"/>
                <a:cs typeface="Arial"/>
              </a:rPr>
              <a:t>T</a:t>
            </a:r>
            <a:r>
              <a:rPr dirty="0" smtClean="0" sz="1900" spc="-10">
                <a:latin typeface="Arial"/>
                <a:cs typeface="Arial"/>
              </a:rPr>
              <a:t>h</a:t>
            </a:r>
            <a:r>
              <a:rPr dirty="0" smtClean="0" sz="1900" spc="-15">
                <a:latin typeface="Arial"/>
                <a:cs typeface="Arial"/>
              </a:rPr>
              <a:t>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inferior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vena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cava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conveys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most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blood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fr</a:t>
            </a:r>
            <a:r>
              <a:rPr dirty="0" smtClean="0" sz="1900" spc="-10">
                <a:latin typeface="Arial"/>
                <a:cs typeface="Arial"/>
              </a:rPr>
              <a:t>o</a:t>
            </a:r>
            <a:r>
              <a:rPr dirty="0" smtClean="0" sz="1900" spc="-20">
                <a:latin typeface="Arial"/>
                <a:cs typeface="Arial"/>
              </a:rPr>
              <a:t>m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body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below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  <a:p>
            <a:pPr marL="355600" marR="430530">
              <a:lnSpc>
                <a:spcPct val="60000"/>
              </a:lnSpc>
              <a:spcBef>
                <a:spcPts val="275"/>
              </a:spcBef>
            </a:pPr>
            <a:r>
              <a:rPr dirty="0" smtClean="0" sz="1900" spc="-10">
                <a:latin typeface="Arial"/>
                <a:cs typeface="Arial"/>
              </a:rPr>
              <a:t>diaphragm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to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ight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at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5">
                <a:latin typeface="Arial"/>
                <a:cs typeface="Arial"/>
              </a:rPr>
              <a:t>ium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10">
                <a:latin typeface="Arial"/>
                <a:cs typeface="Arial"/>
              </a:rPr>
              <a:t> hea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t.</a:t>
            </a:r>
            <a:endParaRPr sz="1900">
              <a:latin typeface="Arial"/>
              <a:cs typeface="Arial"/>
            </a:endParaRPr>
          </a:p>
          <a:p>
            <a:pPr marL="421005" indent="-408940">
              <a:lnSpc>
                <a:spcPts val="1550"/>
              </a:lnSpc>
              <a:buFont typeface="Arial"/>
              <a:buChar char="•"/>
              <a:tabLst>
                <a:tab pos="421005" algn="l"/>
              </a:tabLst>
            </a:pPr>
            <a:r>
              <a:rPr dirty="0" smtClean="0" sz="1900" spc="-10">
                <a:latin typeface="Arial"/>
                <a:cs typeface="Arial"/>
              </a:rPr>
              <a:t>It</a:t>
            </a:r>
            <a:r>
              <a:rPr dirty="0" smtClean="0" sz="1900" spc="-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is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fo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5">
                <a:latin typeface="Arial"/>
                <a:cs typeface="Arial"/>
              </a:rPr>
              <a:t>med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by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union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5">
                <a:latin typeface="Arial"/>
                <a:cs typeface="Arial"/>
              </a:rPr>
              <a:t>common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iliac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veins</a:t>
            </a:r>
            <a:r>
              <a:rPr dirty="0" smtClean="0" sz="1900" spc="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behind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right</a:t>
            </a:r>
            <a:endParaRPr sz="1900">
              <a:latin typeface="Arial"/>
              <a:cs typeface="Arial"/>
            </a:endParaRPr>
          </a:p>
          <a:p>
            <a:pPr marL="355600" marR="191135">
              <a:lnSpc>
                <a:spcPct val="60000"/>
              </a:lnSpc>
              <a:spcBef>
                <a:spcPts val="275"/>
              </a:spcBef>
            </a:pPr>
            <a:r>
              <a:rPr dirty="0" smtClean="0" sz="1900" spc="-15">
                <a:latin typeface="Arial"/>
                <a:cs typeface="Arial"/>
              </a:rPr>
              <a:t>common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iliac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arte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y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at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level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10">
                <a:latin typeface="Arial"/>
                <a:cs typeface="Arial"/>
              </a:rPr>
              <a:t> fifth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lum</a:t>
            </a:r>
            <a:r>
              <a:rPr dirty="0" smtClean="0" sz="1900" spc="-10">
                <a:latin typeface="Arial"/>
                <a:cs typeface="Arial"/>
              </a:rPr>
              <a:t>b</a:t>
            </a:r>
            <a:r>
              <a:rPr dirty="0" smtClean="0" sz="1900" spc="-10">
                <a:latin typeface="Arial"/>
                <a:cs typeface="Arial"/>
              </a:rPr>
              <a:t>ar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verteb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5">
                <a:latin typeface="Arial"/>
                <a:cs typeface="Arial"/>
              </a:rPr>
              <a:t>a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355600" indent="-343535">
              <a:lnSpc>
                <a:spcPts val="155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0">
                <a:latin typeface="Arial"/>
                <a:cs typeface="Arial"/>
              </a:rPr>
              <a:t>It</a:t>
            </a:r>
            <a:r>
              <a:rPr dirty="0" smtClean="0" sz="1900" spc="-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ascen</a:t>
            </a:r>
            <a:r>
              <a:rPr dirty="0" smtClean="0" sz="1900" spc="-10">
                <a:latin typeface="Arial"/>
                <a:cs typeface="Arial"/>
              </a:rPr>
              <a:t>d</a:t>
            </a:r>
            <a:r>
              <a:rPr dirty="0" smtClean="0" sz="1900" spc="-10">
                <a:latin typeface="Arial"/>
                <a:cs typeface="Arial"/>
              </a:rPr>
              <a:t>s</a:t>
            </a:r>
            <a:r>
              <a:rPr dirty="0" smtClean="0" sz="1900" spc="3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on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</a:t>
            </a:r>
            <a:r>
              <a:rPr dirty="0" smtClean="0" sz="1900" spc="-10">
                <a:latin typeface="Arial"/>
                <a:cs typeface="Arial"/>
              </a:rPr>
              <a:t>h</a:t>
            </a:r>
            <a:r>
              <a:rPr dirty="0" smtClean="0" sz="1900" spc="-15">
                <a:latin typeface="Arial"/>
                <a:cs typeface="Arial"/>
              </a:rPr>
              <a:t>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rig</a:t>
            </a:r>
            <a:r>
              <a:rPr dirty="0" smtClean="0" sz="1900" spc="-10">
                <a:latin typeface="Arial"/>
                <a:cs typeface="Arial"/>
              </a:rPr>
              <a:t>h</a:t>
            </a:r>
            <a:r>
              <a:rPr dirty="0" smtClean="0" sz="1900" spc="-10">
                <a:latin typeface="Arial"/>
                <a:cs typeface="Arial"/>
              </a:rPr>
              <a:t>t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side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  <a:p>
            <a:pPr marL="355600" marR="53975">
              <a:lnSpc>
                <a:spcPct val="60000"/>
              </a:lnSpc>
              <a:spcBef>
                <a:spcPts val="275"/>
              </a:spcBef>
            </a:pPr>
            <a:r>
              <a:rPr dirty="0" smtClean="0" sz="1900" spc="-15">
                <a:latin typeface="Arial"/>
                <a:cs typeface="Arial"/>
              </a:rPr>
              <a:t>ao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ta,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pierc</a:t>
            </a:r>
            <a:r>
              <a:rPr dirty="0" smtClean="0" sz="1900" spc="-10">
                <a:latin typeface="Arial"/>
                <a:cs typeface="Arial"/>
              </a:rPr>
              <a:t>e</a:t>
            </a:r>
            <a:r>
              <a:rPr dirty="0" smtClean="0" sz="1900" spc="-10">
                <a:latin typeface="Arial"/>
                <a:cs typeface="Arial"/>
              </a:rPr>
              <a:t>s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cent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al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tendon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10">
                <a:latin typeface="Arial"/>
                <a:cs typeface="Arial"/>
              </a:rPr>
              <a:t> diaphragm</a:t>
            </a:r>
            <a:endParaRPr sz="1900">
              <a:latin typeface="Arial"/>
              <a:cs typeface="Arial"/>
            </a:endParaRPr>
          </a:p>
          <a:p>
            <a:pPr marL="355600" indent="-343535">
              <a:lnSpc>
                <a:spcPts val="155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5">
                <a:latin typeface="Arial"/>
                <a:cs typeface="Arial"/>
              </a:rPr>
              <a:t>Ascends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then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sepa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ated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fr</a:t>
            </a:r>
            <a:r>
              <a:rPr dirty="0" smtClean="0" sz="1900" spc="-10">
                <a:latin typeface="Arial"/>
                <a:cs typeface="Arial"/>
              </a:rPr>
              <a:t>o</a:t>
            </a:r>
            <a:r>
              <a:rPr dirty="0" smtClean="0" sz="1900" spc="-20">
                <a:latin typeface="Arial"/>
                <a:cs typeface="Arial"/>
              </a:rPr>
              <a:t>m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a</a:t>
            </a:r>
            <a:r>
              <a:rPr dirty="0" smtClean="0" sz="1900" spc="-10">
                <a:latin typeface="Arial"/>
                <a:cs typeface="Arial"/>
              </a:rPr>
              <a:t>orta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600"/>
              </a:lnSpc>
            </a:pPr>
            <a:r>
              <a:rPr dirty="0" smtClean="0" sz="1900" spc="-10">
                <a:latin typeface="Arial"/>
                <a:cs typeface="Arial"/>
              </a:rPr>
              <a:t>by</a:t>
            </a:r>
            <a:r>
              <a:rPr dirty="0" smtClean="0" sz="1900" spc="-15">
                <a:latin typeface="Arial"/>
                <a:cs typeface="Arial"/>
              </a:rPr>
              <a:t> </a:t>
            </a:r>
            <a:r>
              <a:rPr dirty="0" smtClean="0" sz="1900" spc="-20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t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.crus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diaphragm</a:t>
            </a:r>
            <a:endParaRPr sz="1900">
              <a:latin typeface="Arial"/>
              <a:cs typeface="Arial"/>
            </a:endParaRPr>
          </a:p>
          <a:p>
            <a:pPr marL="355600" indent="-343535">
              <a:lnSpc>
                <a:spcPts val="16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5">
                <a:latin typeface="Arial"/>
                <a:cs typeface="Arial"/>
              </a:rPr>
              <a:t>Ends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at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level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eig</a:t>
            </a:r>
            <a:r>
              <a:rPr dirty="0" smtClean="0" sz="1900" spc="-10">
                <a:latin typeface="Arial"/>
                <a:cs typeface="Arial"/>
              </a:rPr>
              <a:t>h</a:t>
            </a:r>
            <a:r>
              <a:rPr dirty="0" smtClean="0" sz="1900" spc="-10">
                <a:latin typeface="Arial"/>
                <a:cs typeface="Arial"/>
              </a:rPr>
              <a:t>th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tho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acic</a:t>
            </a:r>
            <a:endParaRPr sz="1900">
              <a:latin typeface="Arial"/>
              <a:cs typeface="Arial"/>
            </a:endParaRPr>
          </a:p>
          <a:p>
            <a:pPr marL="355600" marR="644525">
              <a:lnSpc>
                <a:spcPct val="60000"/>
              </a:lnSpc>
              <a:spcBef>
                <a:spcPts val="275"/>
              </a:spcBef>
            </a:pPr>
            <a:r>
              <a:rPr dirty="0" smtClean="0" sz="1900" spc="-10">
                <a:latin typeface="Arial"/>
                <a:cs typeface="Arial"/>
              </a:rPr>
              <a:t>verteb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a,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and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drains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into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rig</a:t>
            </a:r>
            <a:r>
              <a:rPr dirty="0" smtClean="0" sz="1900" spc="-10">
                <a:latin typeface="Arial"/>
                <a:cs typeface="Arial"/>
              </a:rPr>
              <a:t>h</a:t>
            </a:r>
            <a:r>
              <a:rPr dirty="0" smtClean="0" sz="1900" spc="-10">
                <a:latin typeface="Arial"/>
                <a:cs typeface="Arial"/>
              </a:rPr>
              <a:t>t</a:t>
            </a:r>
            <a:r>
              <a:rPr dirty="0" smtClean="0" sz="1900" spc="-10">
                <a:latin typeface="Arial"/>
                <a:cs typeface="Arial"/>
              </a:rPr>
              <a:t> at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5">
                <a:latin typeface="Arial"/>
                <a:cs typeface="Arial"/>
              </a:rPr>
              <a:t>ium</a:t>
            </a:r>
            <a:r>
              <a:rPr dirty="0" smtClean="0" sz="1900" spc="-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hea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t.</a:t>
            </a:r>
            <a:endParaRPr sz="1900">
              <a:latin typeface="Arial"/>
              <a:cs typeface="Arial"/>
            </a:endParaRPr>
          </a:p>
          <a:p>
            <a:pPr marL="355600" indent="-343535">
              <a:lnSpc>
                <a:spcPts val="155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5">
                <a:latin typeface="Arial"/>
                <a:cs typeface="Arial"/>
              </a:rPr>
              <a:t>T</a:t>
            </a:r>
            <a:r>
              <a:rPr dirty="0" smtClean="0" sz="1900" spc="-10">
                <a:latin typeface="Arial"/>
                <a:cs typeface="Arial"/>
              </a:rPr>
              <a:t>h</a:t>
            </a:r>
            <a:r>
              <a:rPr dirty="0" smtClean="0" sz="1900" spc="-15">
                <a:latin typeface="Arial"/>
                <a:cs typeface="Arial"/>
              </a:rPr>
              <a:t>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ight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sympathetic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tr</a:t>
            </a:r>
            <a:r>
              <a:rPr dirty="0" smtClean="0" sz="1900" spc="-10">
                <a:latin typeface="Arial"/>
                <a:cs typeface="Arial"/>
              </a:rPr>
              <a:t>u</a:t>
            </a:r>
            <a:r>
              <a:rPr dirty="0" smtClean="0" sz="1900" spc="-10">
                <a:latin typeface="Arial"/>
                <a:cs typeface="Arial"/>
              </a:rPr>
              <a:t>nk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lies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behind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its</a:t>
            </a:r>
            <a:r>
              <a:rPr dirty="0" smtClean="0" sz="1900" spc="-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rig</a:t>
            </a:r>
            <a:r>
              <a:rPr dirty="0" smtClean="0" sz="1900" spc="-10">
                <a:latin typeface="Arial"/>
                <a:cs typeface="Arial"/>
              </a:rPr>
              <a:t>h</a:t>
            </a:r>
            <a:r>
              <a:rPr dirty="0" smtClean="0" sz="1900" spc="-10">
                <a:latin typeface="Arial"/>
                <a:cs typeface="Arial"/>
              </a:rPr>
              <a:t>t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margin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and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ight</a:t>
            </a:r>
            <a:r>
              <a:rPr dirty="0" smtClean="0" sz="1900" spc="4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ureter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lies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close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to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its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ight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bo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5">
                <a:latin typeface="Arial"/>
                <a:cs typeface="Arial"/>
              </a:rPr>
              <a:t>de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.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T</a:t>
            </a:r>
            <a:r>
              <a:rPr dirty="0" smtClean="0" sz="1900" spc="-10">
                <a:latin typeface="Arial"/>
                <a:cs typeface="Arial"/>
              </a:rPr>
              <a:t>h</a:t>
            </a:r>
            <a:r>
              <a:rPr dirty="0" smtClean="0" sz="1900" spc="-15">
                <a:latin typeface="Arial"/>
                <a:cs typeface="Arial"/>
              </a:rPr>
              <a:t>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entr</a:t>
            </a:r>
            <a:r>
              <a:rPr dirty="0" smtClean="0" sz="1900" spc="-10">
                <a:latin typeface="Arial"/>
                <a:cs typeface="Arial"/>
              </a:rPr>
              <a:t>a</a:t>
            </a:r>
            <a:r>
              <a:rPr dirty="0" smtClean="0" sz="1900" spc="-15">
                <a:latin typeface="Arial"/>
                <a:cs typeface="Arial"/>
              </a:rPr>
              <a:t>nce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into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lesser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sac</a:t>
            </a:r>
            <a:r>
              <a:rPr dirty="0" smtClean="0" sz="1900" spc="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separates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639"/>
              </a:lnSpc>
            </a:pPr>
            <a:r>
              <a:rPr dirty="0" smtClean="0" sz="1900" spc="-10">
                <a:latin typeface="Arial"/>
                <a:cs typeface="Arial"/>
              </a:rPr>
              <a:t>infe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ior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vena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cava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fr</a:t>
            </a:r>
            <a:r>
              <a:rPr dirty="0" smtClean="0" sz="1900" spc="-10">
                <a:latin typeface="Arial"/>
                <a:cs typeface="Arial"/>
              </a:rPr>
              <a:t>o</a:t>
            </a:r>
            <a:r>
              <a:rPr dirty="0" smtClean="0" sz="1900" spc="-20">
                <a:latin typeface="Arial"/>
                <a:cs typeface="Arial"/>
              </a:rPr>
              <a:t>m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po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tal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vein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2133600"/>
            <a:ext cx="34290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709420">
              <a:lnSpc>
                <a:spcPts val="5235"/>
              </a:lnSpc>
            </a:pPr>
            <a:r>
              <a:rPr dirty="0" smtClean="0" sz="4400">
                <a:latin typeface="Arial"/>
                <a:cs typeface="Arial"/>
              </a:rPr>
              <a:t>Relations</a:t>
            </a:r>
            <a:r>
              <a:rPr dirty="0" smtClean="0" sz="4400" spc="-30">
                <a:latin typeface="Arial"/>
                <a:cs typeface="Arial"/>
              </a:rPr>
              <a:t> </a:t>
            </a:r>
            <a:r>
              <a:rPr dirty="0" smtClean="0" sz="4400" spc="0">
                <a:latin typeface="Arial"/>
                <a:cs typeface="Arial"/>
              </a:rPr>
              <a:t>of I.V.C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871"/>
            <a:ext cx="5800725" cy="3994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200" b="1">
                <a:latin typeface="Arial"/>
                <a:cs typeface="Arial"/>
              </a:rPr>
              <a:t>Anter</a:t>
            </a:r>
            <a:r>
              <a:rPr dirty="0" smtClean="0" sz="3200" spc="-15" b="1">
                <a:latin typeface="Arial"/>
                <a:cs typeface="Arial"/>
              </a:rPr>
              <a:t>i</a:t>
            </a:r>
            <a:r>
              <a:rPr dirty="0" smtClean="0" sz="3200" spc="0" b="1"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257810" indent="-245745">
              <a:lnSpc>
                <a:spcPct val="100000"/>
              </a:lnSpc>
              <a:buFont typeface="Arial"/>
              <a:buChar char="-"/>
              <a:tabLst>
                <a:tab pos="257810" algn="l"/>
              </a:tabLst>
            </a:pPr>
            <a:r>
              <a:rPr dirty="0" smtClean="0" sz="3200" spc="0">
                <a:latin typeface="Arial"/>
                <a:cs typeface="Arial"/>
              </a:rPr>
              <a:t>Coils </a:t>
            </a:r>
            <a:r>
              <a:rPr dirty="0" smtClean="0" sz="3200" spc="-15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f sma</a:t>
            </a:r>
            <a:r>
              <a:rPr dirty="0" smtClean="0" sz="3200" spc="-10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l i</a:t>
            </a:r>
            <a:r>
              <a:rPr dirty="0" smtClean="0" sz="3200" spc="-20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testi</a:t>
            </a:r>
            <a:r>
              <a:rPr dirty="0" smtClean="0" sz="3200" spc="-15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Arial"/>
              <a:buChar char="-"/>
            </a:pPr>
            <a:endParaRPr sz="750"/>
          </a:p>
          <a:p>
            <a:pPr marL="257810" indent="-245745">
              <a:lnSpc>
                <a:spcPct val="100000"/>
              </a:lnSpc>
              <a:buFont typeface="Arial"/>
              <a:buChar char="-"/>
              <a:tabLst>
                <a:tab pos="257810" algn="l"/>
              </a:tabLst>
            </a:pPr>
            <a:r>
              <a:rPr dirty="0" smtClean="0" sz="3200" spc="-5">
                <a:latin typeface="Arial"/>
                <a:cs typeface="Arial"/>
              </a:rPr>
              <a:t>3</a:t>
            </a:r>
            <a:r>
              <a:rPr dirty="0" smtClean="0" baseline="25132" sz="3150" spc="0">
                <a:latin typeface="Arial"/>
                <a:cs typeface="Arial"/>
              </a:rPr>
              <a:t>r</a:t>
            </a:r>
            <a:r>
              <a:rPr dirty="0" smtClean="0" baseline="25132" sz="3150" spc="15">
                <a:latin typeface="Arial"/>
                <a:cs typeface="Arial"/>
              </a:rPr>
              <a:t>d</a:t>
            </a:r>
            <a:r>
              <a:rPr dirty="0" smtClean="0" baseline="25132" sz="3150" spc="15">
                <a:latin typeface="Arial"/>
                <a:cs typeface="Arial"/>
              </a:rPr>
              <a:t> </a:t>
            </a:r>
            <a:r>
              <a:rPr dirty="0" smtClean="0" baseline="25132" sz="3150" spc="-40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p</a:t>
            </a:r>
            <a:r>
              <a:rPr dirty="0" smtClean="0" sz="3200" spc="-1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rt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&amp;</a:t>
            </a:r>
            <a:r>
              <a:rPr dirty="0" smtClean="0" sz="3200" spc="-5">
                <a:latin typeface="Arial"/>
                <a:cs typeface="Arial"/>
              </a:rPr>
              <a:t> </a:t>
            </a:r>
            <a:r>
              <a:rPr dirty="0" smtClean="0" sz="3200" spc="-5">
                <a:latin typeface="Arial"/>
                <a:cs typeface="Arial"/>
              </a:rPr>
              <a:t>1</a:t>
            </a:r>
            <a:r>
              <a:rPr dirty="0" smtClean="0" baseline="25132" sz="3150" spc="7">
                <a:latin typeface="Arial"/>
                <a:cs typeface="Arial"/>
              </a:rPr>
              <a:t>st</a:t>
            </a:r>
            <a:r>
              <a:rPr dirty="0" smtClean="0" baseline="25132" sz="3150" spc="427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p</a:t>
            </a:r>
            <a:r>
              <a:rPr dirty="0" smtClean="0" sz="3200" spc="-1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rt </a:t>
            </a:r>
            <a:r>
              <a:rPr dirty="0" smtClean="0" sz="3200" spc="-1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f </a:t>
            </a:r>
            <a:r>
              <a:rPr dirty="0" smtClean="0" sz="3200" spc="-10">
                <a:latin typeface="Arial"/>
                <a:cs typeface="Arial"/>
              </a:rPr>
              <a:t>d</a:t>
            </a:r>
            <a:r>
              <a:rPr dirty="0" smtClean="0" sz="3200" spc="0">
                <a:latin typeface="Arial"/>
                <a:cs typeface="Arial"/>
              </a:rPr>
              <a:t>.d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Font typeface="Arial"/>
              <a:buChar char="-"/>
            </a:pPr>
            <a:endParaRPr sz="750"/>
          </a:p>
          <a:p>
            <a:pPr marL="257810" indent="-245745">
              <a:lnSpc>
                <a:spcPct val="100000"/>
              </a:lnSpc>
              <a:buFont typeface="Arial"/>
              <a:buChar char="-"/>
              <a:tabLst>
                <a:tab pos="257810" algn="l"/>
              </a:tabLst>
            </a:pPr>
            <a:r>
              <a:rPr dirty="0" smtClean="0" sz="3200" spc="0">
                <a:latin typeface="Arial"/>
                <a:cs typeface="Arial"/>
              </a:rPr>
              <a:t>Head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of</a:t>
            </a:r>
            <a:r>
              <a:rPr dirty="0" smtClean="0" sz="3200" spc="-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p</a:t>
            </a:r>
            <a:r>
              <a:rPr dirty="0" smtClean="0" sz="3200" spc="-15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ncreas</a:t>
            </a:r>
            <a:r>
              <a:rPr dirty="0" smtClean="0" sz="3200" spc="-3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&amp; C.B.D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Font typeface="Arial"/>
              <a:buChar char="-"/>
            </a:pPr>
            <a:endParaRPr sz="750"/>
          </a:p>
          <a:p>
            <a:pPr marL="257810" indent="-245745">
              <a:lnSpc>
                <a:spcPct val="100000"/>
              </a:lnSpc>
              <a:buFont typeface="Arial"/>
              <a:buChar char="-"/>
              <a:tabLst>
                <a:tab pos="257810" algn="l"/>
              </a:tabLst>
            </a:pPr>
            <a:r>
              <a:rPr dirty="0" smtClean="0" sz="3200" spc="0">
                <a:latin typeface="Arial"/>
                <a:cs typeface="Arial"/>
              </a:rPr>
              <a:t>Rel</a:t>
            </a:r>
            <a:r>
              <a:rPr dirty="0" smtClean="0" sz="3200" spc="-15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ted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to</a:t>
            </a:r>
            <a:r>
              <a:rPr dirty="0" smtClean="0" sz="3200" spc="-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f</a:t>
            </a:r>
            <a:r>
              <a:rPr dirty="0" smtClean="0" sz="3200" spc="-1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ram</a:t>
            </a:r>
            <a:r>
              <a:rPr dirty="0" smtClean="0" sz="3200" spc="-15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n</a:t>
            </a:r>
            <a:r>
              <a:rPr dirty="0" smtClean="0" sz="3200" spc="-2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of</a:t>
            </a:r>
            <a:r>
              <a:rPr dirty="0" smtClean="0" sz="3200" spc="-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Winslow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Arial"/>
              <a:buChar char="-"/>
            </a:pPr>
            <a:endParaRPr sz="750"/>
          </a:p>
          <a:p>
            <a:pPr marL="257810" indent="-245745">
              <a:lnSpc>
                <a:spcPct val="100000"/>
              </a:lnSpc>
              <a:buFont typeface="Arial"/>
              <a:buChar char="-"/>
              <a:tabLst>
                <a:tab pos="257810" algn="l"/>
              </a:tabLst>
            </a:pPr>
            <a:r>
              <a:rPr dirty="0" smtClean="0" sz="3200" spc="0">
                <a:latin typeface="Arial"/>
                <a:cs typeface="Arial"/>
              </a:rPr>
              <a:t>Port</a:t>
            </a:r>
            <a:r>
              <a:rPr dirty="0" smtClean="0" sz="3200" spc="-15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l vein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6"/>
              </a:spcBef>
              <a:buFont typeface="Arial"/>
              <a:buChar char="-"/>
            </a:pPr>
            <a:endParaRPr sz="750"/>
          </a:p>
          <a:p>
            <a:pPr marL="257810" indent="-245745">
              <a:lnSpc>
                <a:spcPts val="3810"/>
              </a:lnSpc>
              <a:buFont typeface="Arial"/>
              <a:buChar char="-"/>
              <a:tabLst>
                <a:tab pos="257810" algn="l"/>
              </a:tabLst>
            </a:pPr>
            <a:r>
              <a:rPr dirty="0" smtClean="0" sz="3200" spc="0">
                <a:latin typeface="Arial"/>
                <a:cs typeface="Arial"/>
              </a:rPr>
              <a:t>Li</a:t>
            </a:r>
            <a:r>
              <a:rPr dirty="0" smtClean="0" sz="3200" spc="-15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s in </a:t>
            </a:r>
            <a:r>
              <a:rPr dirty="0" smtClean="0" sz="3200" spc="-15">
                <a:latin typeface="Arial"/>
                <a:cs typeface="Arial"/>
              </a:rPr>
              <a:t>d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-1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p </a:t>
            </a:r>
            <a:r>
              <a:rPr dirty="0" smtClean="0" sz="3200" spc="-15">
                <a:latin typeface="Arial"/>
                <a:cs typeface="Arial"/>
              </a:rPr>
              <a:t>g</a:t>
            </a:r>
            <a:r>
              <a:rPr dirty="0" smtClean="0" sz="3200" spc="0">
                <a:latin typeface="Arial"/>
                <a:cs typeface="Arial"/>
              </a:rPr>
              <a:t>ro</a:t>
            </a:r>
            <a:r>
              <a:rPr dirty="0" smtClean="0" sz="3200" spc="-1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ve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of</a:t>
            </a:r>
            <a:r>
              <a:rPr dirty="0" smtClean="0" sz="3200" spc="-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liver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48411"/>
            <a:ext cx="7938770" cy="56800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000" b="1" u="heavy">
                <a:latin typeface="Arial"/>
                <a:cs typeface="Arial"/>
              </a:rPr>
              <a:t>Tr</a:t>
            </a:r>
            <a:r>
              <a:rPr dirty="0" smtClean="0" sz="3000" spc="-10" b="1" u="heavy">
                <a:latin typeface="Arial"/>
                <a:cs typeface="Arial"/>
              </a:rPr>
              <a:t>i</a:t>
            </a:r>
            <a:r>
              <a:rPr dirty="0" smtClean="0" sz="3000" spc="0" b="1" u="heavy">
                <a:latin typeface="Arial"/>
                <a:cs typeface="Arial"/>
              </a:rPr>
              <a:t>butar</a:t>
            </a:r>
            <a:r>
              <a:rPr dirty="0" smtClean="0" sz="3000" spc="-15" b="1" u="heavy">
                <a:latin typeface="Arial"/>
                <a:cs typeface="Arial"/>
              </a:rPr>
              <a:t>i</a:t>
            </a:r>
            <a:r>
              <a:rPr dirty="0" smtClean="0" sz="3000" spc="0" b="1" u="heavy">
                <a:latin typeface="Arial"/>
                <a:cs typeface="Arial"/>
              </a:rPr>
              <a:t>es</a:t>
            </a:r>
            <a:r>
              <a:rPr dirty="0" smtClean="0" sz="3000" spc="-10" b="1" u="heavy">
                <a:latin typeface="Arial"/>
                <a:cs typeface="Arial"/>
              </a:rPr>
              <a:t> </a:t>
            </a:r>
            <a:r>
              <a:rPr dirty="0" smtClean="0" sz="3000" spc="0" b="1" u="heavy">
                <a:latin typeface="Arial"/>
                <a:cs typeface="Arial"/>
              </a:rPr>
              <a:t>of</a:t>
            </a:r>
            <a:r>
              <a:rPr dirty="0" smtClean="0" sz="3000" spc="10" b="1" u="heavy">
                <a:latin typeface="Arial"/>
                <a:cs typeface="Arial"/>
              </a:rPr>
              <a:t> </a:t>
            </a:r>
            <a:r>
              <a:rPr dirty="0" smtClean="0" sz="3000" spc="0" b="1" u="heavy">
                <a:latin typeface="Arial"/>
                <a:cs typeface="Arial"/>
              </a:rPr>
              <a:t>I</a:t>
            </a:r>
            <a:r>
              <a:rPr dirty="0" smtClean="0" sz="3000" spc="-15" b="1" u="heavy">
                <a:latin typeface="Arial"/>
                <a:cs typeface="Arial"/>
              </a:rPr>
              <a:t>.</a:t>
            </a:r>
            <a:r>
              <a:rPr dirty="0" smtClean="0" sz="3000" spc="0" b="1" u="heavy">
                <a:latin typeface="Arial"/>
                <a:cs typeface="Arial"/>
              </a:rPr>
              <a:t>V.C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7"/>
              </a:spcBef>
            </a:pPr>
            <a:endParaRPr sz="650"/>
          </a:p>
          <a:p>
            <a:pPr marL="355600" marR="876300" indent="-343535">
              <a:lnSpc>
                <a:spcPts val="288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000">
                <a:latin typeface="Arial"/>
                <a:cs typeface="Arial"/>
              </a:rPr>
              <a:t>The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inferior</a:t>
            </a:r>
            <a:r>
              <a:rPr dirty="0" smtClean="0" sz="3000" spc="-2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vena cava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has</a:t>
            </a:r>
            <a:r>
              <a:rPr dirty="0" smtClean="0" sz="3000" spc="-2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the follo</a:t>
            </a:r>
            <a:r>
              <a:rPr dirty="0" smtClean="0" sz="3000" spc="5">
                <a:latin typeface="Arial"/>
                <a:cs typeface="Arial"/>
              </a:rPr>
              <a:t>w</a:t>
            </a:r>
            <a:r>
              <a:rPr dirty="0" smtClean="0" sz="3000" spc="0">
                <a:latin typeface="Arial"/>
                <a:cs typeface="Arial"/>
              </a:rPr>
              <a:t>ing</a:t>
            </a:r>
            <a:r>
              <a:rPr dirty="0" smtClean="0" sz="3000" spc="0">
                <a:latin typeface="Arial"/>
                <a:cs typeface="Arial"/>
              </a:rPr>
              <a:t> t</a:t>
            </a:r>
            <a:r>
              <a:rPr dirty="0" smtClean="0" sz="3000" spc="-10">
                <a:latin typeface="Arial"/>
                <a:cs typeface="Arial"/>
              </a:rPr>
              <a:t>r</a:t>
            </a:r>
            <a:r>
              <a:rPr dirty="0" smtClean="0" sz="3000" spc="0">
                <a:latin typeface="Arial"/>
                <a:cs typeface="Arial"/>
              </a:rPr>
              <a:t>ibutaries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9"/>
              </a:spcBef>
              <a:buFont typeface="Arial"/>
              <a:buChar char="•"/>
            </a:pPr>
            <a:endParaRPr sz="700"/>
          </a:p>
          <a:p>
            <a:pPr marL="355600" marR="222885" indent="-343535">
              <a:lnSpc>
                <a:spcPts val="288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000">
                <a:latin typeface="Arial"/>
                <a:cs typeface="Arial"/>
              </a:rPr>
              <a:t>T</a:t>
            </a:r>
            <a:r>
              <a:rPr dirty="0" smtClean="0" sz="3000" spc="5">
                <a:latin typeface="Arial"/>
                <a:cs typeface="Arial"/>
              </a:rPr>
              <a:t>w</a:t>
            </a:r>
            <a:r>
              <a:rPr dirty="0" smtClean="0" sz="3000" spc="0">
                <a:latin typeface="Arial"/>
                <a:cs typeface="Arial"/>
              </a:rPr>
              <a:t>o</a:t>
            </a:r>
            <a:r>
              <a:rPr dirty="0" smtClean="0" sz="3000" spc="-2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ante</a:t>
            </a:r>
            <a:r>
              <a:rPr dirty="0" smtClean="0" sz="3000" spc="-10">
                <a:latin typeface="Arial"/>
                <a:cs typeface="Arial"/>
              </a:rPr>
              <a:t>r</a:t>
            </a:r>
            <a:r>
              <a:rPr dirty="0" smtClean="0" sz="3000" spc="0">
                <a:latin typeface="Arial"/>
                <a:cs typeface="Arial"/>
              </a:rPr>
              <a:t>ior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visceral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t</a:t>
            </a:r>
            <a:r>
              <a:rPr dirty="0" smtClean="0" sz="3000" spc="-10">
                <a:latin typeface="Arial"/>
                <a:cs typeface="Arial"/>
              </a:rPr>
              <a:t>r</a:t>
            </a:r>
            <a:r>
              <a:rPr dirty="0" smtClean="0" sz="3000" spc="0">
                <a:latin typeface="Arial"/>
                <a:cs typeface="Arial"/>
              </a:rPr>
              <a:t>ibutaries: </a:t>
            </a:r>
            <a:r>
              <a:rPr dirty="0" smtClean="0" sz="3000" spc="-15">
                <a:latin typeface="Arial"/>
                <a:cs typeface="Arial"/>
              </a:rPr>
              <a:t>t</a:t>
            </a:r>
            <a:r>
              <a:rPr dirty="0" smtClean="0" sz="3000" spc="0">
                <a:latin typeface="Arial"/>
                <a:cs typeface="Arial"/>
              </a:rPr>
              <a:t>he hepatic</a:t>
            </a:r>
            <a:r>
              <a:rPr dirty="0" smtClean="0" sz="3000" spc="0">
                <a:latin typeface="Arial"/>
                <a:cs typeface="Arial"/>
              </a:rPr>
              <a:t> veins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43"/>
              </a:spcBef>
              <a:buFont typeface="Arial"/>
              <a:buChar char="•"/>
            </a:pPr>
            <a:endParaRPr sz="700"/>
          </a:p>
          <a:p>
            <a:pPr marL="355600" marR="139065" indent="-343535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000">
                <a:latin typeface="Arial"/>
                <a:cs typeface="Arial"/>
              </a:rPr>
              <a:t>Three</a:t>
            </a:r>
            <a:r>
              <a:rPr dirty="0" smtClean="0" sz="3000" spc="-2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lateral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visceral</a:t>
            </a:r>
            <a:r>
              <a:rPr dirty="0" smtClean="0" sz="3000" spc="-2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t</a:t>
            </a:r>
            <a:r>
              <a:rPr dirty="0" smtClean="0" sz="3000" spc="-10">
                <a:latin typeface="Arial"/>
                <a:cs typeface="Arial"/>
              </a:rPr>
              <a:t>r</a:t>
            </a:r>
            <a:r>
              <a:rPr dirty="0" smtClean="0" sz="3000" spc="0">
                <a:latin typeface="Arial"/>
                <a:cs typeface="Arial"/>
              </a:rPr>
              <a:t>ibutaries: the right</a:t>
            </a:r>
            <a:r>
              <a:rPr dirty="0" smtClean="0" sz="3000" spc="0">
                <a:latin typeface="Arial"/>
                <a:cs typeface="Arial"/>
              </a:rPr>
              <a:t> suprarenal</a:t>
            </a:r>
            <a:r>
              <a:rPr dirty="0" smtClean="0" sz="3000" spc="-4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vein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(</a:t>
            </a:r>
            <a:r>
              <a:rPr dirty="0" smtClean="0" sz="3000" spc="-10">
                <a:latin typeface="Arial"/>
                <a:cs typeface="Arial"/>
              </a:rPr>
              <a:t>t</a:t>
            </a:r>
            <a:r>
              <a:rPr dirty="0" smtClean="0" sz="3000" spc="0">
                <a:latin typeface="Arial"/>
                <a:cs typeface="Arial"/>
              </a:rPr>
              <a:t>he </a:t>
            </a:r>
            <a:r>
              <a:rPr dirty="0" smtClean="0" sz="3000" spc="5">
                <a:latin typeface="Arial"/>
                <a:cs typeface="Arial"/>
              </a:rPr>
              <a:t>l</a:t>
            </a:r>
            <a:r>
              <a:rPr dirty="0" smtClean="0" sz="3000" spc="0">
                <a:latin typeface="Arial"/>
                <a:cs typeface="Arial"/>
              </a:rPr>
              <a:t>eft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ve</a:t>
            </a:r>
            <a:r>
              <a:rPr dirty="0" smtClean="0" sz="3000" spc="5">
                <a:latin typeface="Arial"/>
                <a:cs typeface="Arial"/>
              </a:rPr>
              <a:t>i</a:t>
            </a:r>
            <a:r>
              <a:rPr dirty="0" smtClean="0" sz="3000" spc="0">
                <a:latin typeface="Arial"/>
                <a:cs typeface="Arial"/>
              </a:rPr>
              <a:t>n</a:t>
            </a:r>
            <a:r>
              <a:rPr dirty="0" smtClean="0" sz="3000" spc="-2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drains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into </a:t>
            </a:r>
            <a:r>
              <a:rPr dirty="0" smtClean="0" sz="3000" spc="-15">
                <a:latin typeface="Arial"/>
                <a:cs typeface="Arial"/>
              </a:rPr>
              <a:t>t</a:t>
            </a:r>
            <a:r>
              <a:rPr dirty="0" smtClean="0" sz="3000" spc="0">
                <a:latin typeface="Arial"/>
                <a:cs typeface="Arial"/>
              </a:rPr>
              <a:t>he</a:t>
            </a:r>
            <a:r>
              <a:rPr dirty="0" smtClean="0" sz="3000" spc="0">
                <a:latin typeface="Arial"/>
                <a:cs typeface="Arial"/>
              </a:rPr>
              <a:t> left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renal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vein),</a:t>
            </a:r>
            <a:r>
              <a:rPr dirty="0" smtClean="0" sz="3000" spc="-1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renal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veins, and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right</a:t>
            </a:r>
            <a:r>
              <a:rPr dirty="0" smtClean="0" sz="3000" spc="0">
                <a:latin typeface="Arial"/>
                <a:cs typeface="Arial"/>
              </a:rPr>
              <a:t> tes</a:t>
            </a:r>
            <a:r>
              <a:rPr dirty="0" smtClean="0" sz="3000" spc="-15">
                <a:latin typeface="Arial"/>
                <a:cs typeface="Arial"/>
              </a:rPr>
              <a:t>t</a:t>
            </a:r>
            <a:r>
              <a:rPr dirty="0" smtClean="0" sz="3000" spc="0">
                <a:latin typeface="Arial"/>
                <a:cs typeface="Arial"/>
              </a:rPr>
              <a:t>icu</a:t>
            </a:r>
            <a:r>
              <a:rPr dirty="0" smtClean="0" sz="3000" spc="5">
                <a:latin typeface="Arial"/>
                <a:cs typeface="Arial"/>
              </a:rPr>
              <a:t>l</a:t>
            </a:r>
            <a:r>
              <a:rPr dirty="0" smtClean="0" sz="3000" spc="0">
                <a:latin typeface="Arial"/>
                <a:cs typeface="Arial"/>
              </a:rPr>
              <a:t>ar</a:t>
            </a:r>
            <a:r>
              <a:rPr dirty="0" smtClean="0" sz="3000" spc="-2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or</a:t>
            </a:r>
            <a:r>
              <a:rPr dirty="0" smtClean="0" sz="3000" spc="-1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ovarian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vein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(</a:t>
            </a:r>
            <a:r>
              <a:rPr dirty="0" smtClean="0" sz="3000" spc="-10">
                <a:latin typeface="Arial"/>
                <a:cs typeface="Arial"/>
              </a:rPr>
              <a:t>t</a:t>
            </a:r>
            <a:r>
              <a:rPr dirty="0" smtClean="0" sz="3000" spc="0">
                <a:latin typeface="Arial"/>
                <a:cs typeface="Arial"/>
              </a:rPr>
              <a:t>he </a:t>
            </a:r>
            <a:r>
              <a:rPr dirty="0" smtClean="0" sz="3000" spc="5">
                <a:latin typeface="Arial"/>
                <a:cs typeface="Arial"/>
              </a:rPr>
              <a:t>l</a:t>
            </a:r>
            <a:r>
              <a:rPr dirty="0" smtClean="0" sz="3000" spc="0">
                <a:latin typeface="Arial"/>
                <a:cs typeface="Arial"/>
              </a:rPr>
              <a:t>eft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ve</a:t>
            </a:r>
            <a:r>
              <a:rPr dirty="0" smtClean="0" sz="3000" spc="5">
                <a:latin typeface="Arial"/>
                <a:cs typeface="Arial"/>
              </a:rPr>
              <a:t>i</a:t>
            </a:r>
            <a:r>
              <a:rPr dirty="0" smtClean="0" sz="3000" spc="0">
                <a:latin typeface="Arial"/>
                <a:cs typeface="Arial"/>
              </a:rPr>
              <a:t>n</a:t>
            </a:r>
            <a:r>
              <a:rPr dirty="0" smtClean="0" sz="3000" spc="-2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drains</a:t>
            </a:r>
            <a:r>
              <a:rPr dirty="0" smtClean="0" sz="3000" spc="0">
                <a:latin typeface="Arial"/>
                <a:cs typeface="Arial"/>
              </a:rPr>
              <a:t> into</a:t>
            </a:r>
            <a:r>
              <a:rPr dirty="0" smtClean="0" sz="3000" spc="-2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the left renal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vein)</a:t>
            </a:r>
            <a:endParaRPr sz="3000">
              <a:latin typeface="Arial"/>
              <a:cs typeface="Arial"/>
            </a:endParaRPr>
          </a:p>
          <a:p>
            <a:pPr marL="355600" indent="-343535">
              <a:lnSpc>
                <a:spcPts val="3525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000">
                <a:latin typeface="Arial"/>
                <a:cs typeface="Arial"/>
              </a:rPr>
              <a:t>Five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lateral</a:t>
            </a:r>
            <a:r>
              <a:rPr dirty="0" smtClean="0" sz="3000" spc="-2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abdo</a:t>
            </a:r>
            <a:r>
              <a:rPr dirty="0" smtClean="0" sz="3000" spc="-10">
                <a:latin typeface="Arial"/>
                <a:cs typeface="Arial"/>
              </a:rPr>
              <a:t>m</a:t>
            </a:r>
            <a:r>
              <a:rPr dirty="0" smtClean="0" sz="3000" spc="0">
                <a:latin typeface="Arial"/>
                <a:cs typeface="Arial"/>
              </a:rPr>
              <a:t>inal</a:t>
            </a:r>
            <a:r>
              <a:rPr dirty="0" smtClean="0" sz="3000" spc="-4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wall</a:t>
            </a:r>
            <a:r>
              <a:rPr dirty="0" smtClean="0" sz="3000" spc="-2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t</a:t>
            </a:r>
            <a:r>
              <a:rPr dirty="0" smtClean="0" sz="3000" spc="-10">
                <a:latin typeface="Arial"/>
                <a:cs typeface="Arial"/>
              </a:rPr>
              <a:t>r</a:t>
            </a:r>
            <a:r>
              <a:rPr dirty="0" smtClean="0" sz="3000" spc="0">
                <a:latin typeface="Arial"/>
                <a:cs typeface="Arial"/>
              </a:rPr>
              <a:t>ibutaries: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the</a:t>
            </a:r>
            <a:endParaRPr sz="3000">
              <a:latin typeface="Arial"/>
              <a:cs typeface="Arial"/>
            </a:endParaRPr>
          </a:p>
          <a:p>
            <a:pPr marL="355600">
              <a:lnSpc>
                <a:spcPts val="2955"/>
              </a:lnSpc>
            </a:pPr>
            <a:r>
              <a:rPr dirty="0" smtClean="0" sz="3000">
                <a:latin typeface="Arial"/>
                <a:cs typeface="Arial"/>
              </a:rPr>
              <a:t>inferior</a:t>
            </a:r>
            <a:r>
              <a:rPr dirty="0" smtClean="0" sz="3000" spc="-3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phrenic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vein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and</a:t>
            </a:r>
            <a:r>
              <a:rPr dirty="0" smtClean="0" sz="3000" spc="-2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four</a:t>
            </a:r>
            <a:r>
              <a:rPr dirty="0" smtClean="0" sz="3000" spc="-10">
                <a:latin typeface="Arial"/>
                <a:cs typeface="Arial"/>
              </a:rPr>
              <a:t> </a:t>
            </a:r>
            <a:r>
              <a:rPr dirty="0" smtClean="0" sz="3000" spc="5">
                <a:latin typeface="Arial"/>
                <a:cs typeface="Arial"/>
              </a:rPr>
              <a:t>l</a:t>
            </a:r>
            <a:r>
              <a:rPr dirty="0" smtClean="0" sz="3000" spc="0">
                <a:latin typeface="Arial"/>
                <a:cs typeface="Arial"/>
              </a:rPr>
              <a:t>umbar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veins</a:t>
            </a:r>
            <a:endParaRPr sz="3000">
              <a:latin typeface="Arial"/>
              <a:cs typeface="Arial"/>
            </a:endParaRPr>
          </a:p>
          <a:p>
            <a:pPr marL="355600" indent="-343535">
              <a:lnSpc>
                <a:spcPts val="3525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3000">
                <a:latin typeface="Arial"/>
                <a:cs typeface="Arial"/>
              </a:rPr>
              <a:t>Three</a:t>
            </a:r>
            <a:r>
              <a:rPr dirty="0" smtClean="0" sz="3000" spc="-2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veins</a:t>
            </a:r>
            <a:r>
              <a:rPr dirty="0" smtClean="0" sz="3000" spc="-1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of orig</a:t>
            </a:r>
            <a:r>
              <a:rPr dirty="0" smtClean="0" sz="3000" spc="5">
                <a:latin typeface="Arial"/>
                <a:cs typeface="Arial"/>
              </a:rPr>
              <a:t>i</a:t>
            </a:r>
            <a:r>
              <a:rPr dirty="0" smtClean="0" sz="3000" spc="0">
                <a:latin typeface="Arial"/>
                <a:cs typeface="Arial"/>
              </a:rPr>
              <a:t>n:</a:t>
            </a:r>
            <a:r>
              <a:rPr dirty="0" smtClean="0" sz="3000" spc="-2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two co</a:t>
            </a:r>
            <a:r>
              <a:rPr dirty="0" smtClean="0" sz="3000" spc="-10">
                <a:latin typeface="Arial"/>
                <a:cs typeface="Arial"/>
              </a:rPr>
              <a:t>m</a:t>
            </a:r>
            <a:r>
              <a:rPr dirty="0" smtClean="0" sz="3000" spc="0">
                <a:latin typeface="Arial"/>
                <a:cs typeface="Arial"/>
              </a:rPr>
              <a:t>mon</a:t>
            </a:r>
            <a:r>
              <a:rPr dirty="0" smtClean="0" sz="3000" spc="-1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i</a:t>
            </a:r>
            <a:r>
              <a:rPr dirty="0" smtClean="0" sz="3000" spc="5">
                <a:latin typeface="Arial"/>
                <a:cs typeface="Arial"/>
              </a:rPr>
              <a:t>l</a:t>
            </a:r>
            <a:r>
              <a:rPr dirty="0" smtClean="0" sz="3000" spc="0">
                <a:latin typeface="Arial"/>
                <a:cs typeface="Arial"/>
              </a:rPr>
              <a:t>iac</a:t>
            </a:r>
            <a:r>
              <a:rPr dirty="0" smtClean="0" sz="3000" spc="-2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veins</a:t>
            </a:r>
            <a:endParaRPr sz="3000">
              <a:latin typeface="Arial"/>
              <a:cs typeface="Arial"/>
            </a:endParaRPr>
          </a:p>
          <a:p>
            <a:pPr marL="355600">
              <a:lnSpc>
                <a:spcPts val="2955"/>
              </a:lnSpc>
            </a:pPr>
            <a:r>
              <a:rPr dirty="0" smtClean="0" sz="3000">
                <a:latin typeface="Arial"/>
                <a:cs typeface="Arial"/>
              </a:rPr>
              <a:t>and</a:t>
            </a:r>
            <a:r>
              <a:rPr dirty="0" smtClean="0" sz="3000" spc="-4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the</a:t>
            </a:r>
            <a:r>
              <a:rPr dirty="0" smtClean="0" sz="3000" spc="-1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median</a:t>
            </a:r>
            <a:r>
              <a:rPr dirty="0" smtClean="0" sz="3000" spc="-20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sacral</a:t>
            </a:r>
            <a:r>
              <a:rPr dirty="0" smtClean="0" sz="3000" spc="-25">
                <a:latin typeface="Arial"/>
                <a:cs typeface="Arial"/>
              </a:rPr>
              <a:t> </a:t>
            </a:r>
            <a:r>
              <a:rPr dirty="0" smtClean="0" sz="3000" spc="0">
                <a:latin typeface="Arial"/>
                <a:cs typeface="Arial"/>
              </a:rPr>
              <a:t>vein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063" y="0"/>
            <a:ext cx="8613648" cy="6821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37743" y="5833871"/>
            <a:ext cx="658368" cy="128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85216" y="6620256"/>
            <a:ext cx="694944" cy="146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18388" y="2665476"/>
            <a:ext cx="932688" cy="0"/>
          </a:xfrm>
          <a:custGeom>
            <a:avLst/>
            <a:gdLst/>
            <a:ahLst/>
            <a:cxnLst/>
            <a:rect l="l" t="t" r="r" b="b"/>
            <a:pathLst>
              <a:path w="932688" h="0">
                <a:moveTo>
                  <a:pt x="0" y="0"/>
                </a:moveTo>
                <a:lnTo>
                  <a:pt x="932688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38912" y="5127497"/>
            <a:ext cx="946404" cy="0"/>
          </a:xfrm>
          <a:custGeom>
            <a:avLst/>
            <a:gdLst/>
            <a:ahLst/>
            <a:cxnLst/>
            <a:rect l="l" t="t" r="r" b="b"/>
            <a:pathLst>
              <a:path w="946404" h="0">
                <a:moveTo>
                  <a:pt x="0" y="0"/>
                </a:moveTo>
                <a:lnTo>
                  <a:pt x="946404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24127" y="5884164"/>
            <a:ext cx="809244" cy="0"/>
          </a:xfrm>
          <a:custGeom>
            <a:avLst/>
            <a:gdLst/>
            <a:ahLst/>
            <a:cxnLst/>
            <a:rect l="l" t="t" r="r" b="b"/>
            <a:pathLst>
              <a:path w="809244" h="0">
                <a:moveTo>
                  <a:pt x="0" y="0"/>
                </a:moveTo>
                <a:lnTo>
                  <a:pt x="809244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865376" y="5856732"/>
            <a:ext cx="717804" cy="0"/>
          </a:xfrm>
          <a:custGeom>
            <a:avLst/>
            <a:gdLst/>
            <a:ahLst/>
            <a:cxnLst/>
            <a:rect l="l" t="t" r="r" b="b"/>
            <a:pathLst>
              <a:path w="717804" h="0">
                <a:moveTo>
                  <a:pt x="0" y="0"/>
                </a:moveTo>
                <a:lnTo>
                  <a:pt x="71780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261872" y="6684264"/>
            <a:ext cx="749808" cy="0"/>
          </a:xfrm>
          <a:custGeom>
            <a:avLst/>
            <a:gdLst/>
            <a:ahLst/>
            <a:cxnLst/>
            <a:rect l="l" t="t" r="r" b="b"/>
            <a:pathLst>
              <a:path w="749808" h="0">
                <a:moveTo>
                  <a:pt x="0" y="0"/>
                </a:moveTo>
                <a:lnTo>
                  <a:pt x="749808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90219" y="1734261"/>
            <a:ext cx="2010410" cy="3860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85725" marR="12700" indent="-73660">
              <a:lnSpc>
                <a:spcPct val="117700"/>
              </a:lnSpc>
            </a:pPr>
            <a:r>
              <a:rPr dirty="0" smtClean="0" sz="1000" spc="305">
                <a:latin typeface="Arial"/>
                <a:cs typeface="Arial"/>
              </a:rPr>
              <a:t>internal</a:t>
            </a:r>
            <a:r>
              <a:rPr dirty="0" smtClean="0" sz="1000" spc="305">
                <a:latin typeface="Arial"/>
                <a:cs typeface="Arial"/>
              </a:rPr>
              <a:t> </a:t>
            </a:r>
            <a:r>
              <a:rPr dirty="0" smtClean="0" sz="1000" spc="295">
                <a:latin typeface="Arial"/>
                <a:cs typeface="Arial"/>
              </a:rPr>
              <a:t>thoracic</a:t>
            </a:r>
            <a:r>
              <a:rPr dirty="0" smtClean="0" sz="1000" spc="295">
                <a:latin typeface="Arial"/>
                <a:cs typeface="Arial"/>
              </a:rPr>
              <a:t> </a:t>
            </a:r>
            <a:r>
              <a:rPr dirty="0" smtClean="0" sz="1000" spc="-65">
                <a:latin typeface="Arial"/>
                <a:cs typeface="Arial"/>
              </a:rPr>
              <a:t> </a:t>
            </a:r>
            <a:r>
              <a:rPr dirty="0" smtClean="0" sz="1000" spc="330">
                <a:latin typeface="Arial"/>
                <a:cs typeface="Arial"/>
              </a:rPr>
              <a:t>vein</a:t>
            </a:r>
            <a:r>
              <a:rPr dirty="0" smtClean="0" sz="1000" spc="200">
                <a:latin typeface="Arial"/>
                <a:cs typeface="Arial"/>
              </a:rPr>
              <a:t> </a:t>
            </a:r>
            <a:r>
              <a:rPr dirty="0" smtClean="0" sz="1000" spc="285">
                <a:latin typeface="Arial"/>
                <a:cs typeface="Arial"/>
              </a:rPr>
              <a:t>lateral</a:t>
            </a:r>
            <a:r>
              <a:rPr dirty="0" smtClean="0" sz="1000" spc="70">
                <a:latin typeface="Arial"/>
                <a:cs typeface="Arial"/>
              </a:rPr>
              <a:t> </a:t>
            </a:r>
            <a:r>
              <a:rPr dirty="0" smtClean="0" sz="1000" spc="295">
                <a:latin typeface="Arial"/>
                <a:cs typeface="Arial"/>
              </a:rPr>
              <a:t>thoracic</a:t>
            </a:r>
            <a:r>
              <a:rPr dirty="0" smtClean="0" sz="1000" spc="295">
                <a:latin typeface="Arial"/>
                <a:cs typeface="Arial"/>
              </a:rPr>
              <a:t> </a:t>
            </a:r>
            <a:r>
              <a:rPr dirty="0" smtClean="0" sz="1000" spc="-65">
                <a:latin typeface="Arial"/>
                <a:cs typeface="Arial"/>
              </a:rPr>
              <a:t> </a:t>
            </a:r>
            <a:r>
              <a:rPr dirty="0" smtClean="0" sz="1100" spc="265">
                <a:latin typeface="Times New Roman"/>
                <a:cs typeface="Times New Roman"/>
              </a:rPr>
              <a:t>vein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1387" y="1130300"/>
            <a:ext cx="116014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10">
                <a:latin typeface="Arial"/>
                <a:cs typeface="Arial"/>
              </a:rPr>
              <a:t>&amp;Jdilary</a:t>
            </a:r>
            <a:r>
              <a:rPr dirty="0" smtClean="0" sz="1000" spc="210">
                <a:latin typeface="Arial"/>
                <a:cs typeface="Arial"/>
              </a:rPr>
              <a:t> </a:t>
            </a:r>
            <a:r>
              <a:rPr dirty="0" smtClean="0" sz="1000" spc="-95">
                <a:latin typeface="Arial"/>
                <a:cs typeface="Arial"/>
              </a:rPr>
              <a:t> </a:t>
            </a:r>
            <a:r>
              <a:rPr dirty="0" smtClean="0" sz="1000" spc="330">
                <a:latin typeface="Arial"/>
                <a:cs typeface="Arial"/>
              </a:rPr>
              <a:t>vein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-12700" y="3114547"/>
            <a:ext cx="1735455" cy="3041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12700">
              <a:lnSpc>
                <a:spcPts val="1195"/>
              </a:lnSpc>
            </a:pPr>
            <a:r>
              <a:rPr dirty="0" smtClean="0" sz="1000" spc="270">
                <a:latin typeface="Arial"/>
                <a:cs typeface="Arial"/>
              </a:rPr>
              <a:t>a</a:t>
            </a:r>
            <a:r>
              <a:rPr dirty="0" smtClean="0" sz="1000" spc="130">
                <a:latin typeface="Arial"/>
                <a:cs typeface="Arial"/>
              </a:rPr>
              <a:t> </a:t>
            </a:r>
            <a:r>
              <a:rPr dirty="0" smtClean="0" sz="1000" spc="185">
                <a:latin typeface="Arial"/>
                <a:cs typeface="Arial"/>
              </a:rPr>
              <a:t>;,carld,ing</a:t>
            </a:r>
            <a:r>
              <a:rPr dirty="0" smtClean="0" sz="1000" spc="185">
                <a:latin typeface="Arial"/>
                <a:cs typeface="Arial"/>
              </a:rPr>
              <a:t> </a:t>
            </a:r>
            <a:r>
              <a:rPr dirty="0" smtClean="0" sz="1000" spc="-45">
                <a:latin typeface="Arial"/>
                <a:cs typeface="Arial"/>
              </a:rPr>
              <a:t> </a:t>
            </a:r>
            <a:r>
              <a:rPr dirty="0" smtClean="0" sz="1000" spc="365">
                <a:latin typeface="Arial"/>
                <a:cs typeface="Arial"/>
              </a:rPr>
              <a:t>lumbar</a:t>
            </a:r>
            <a:endParaRPr sz="1000">
              <a:latin typeface="Arial"/>
              <a:cs typeface="Arial"/>
            </a:endParaRPr>
          </a:p>
          <a:p>
            <a:pPr algn="r" marR="27940">
              <a:lnSpc>
                <a:spcPts val="1105"/>
              </a:lnSpc>
            </a:pPr>
            <a:r>
              <a:rPr dirty="0" smtClean="0" sz="1100" spc="280">
                <a:latin typeface="Times New Roman"/>
                <a:cs typeface="Times New Roman"/>
              </a:rPr>
              <a:t>vein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65923" y="4394707"/>
            <a:ext cx="179768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54">
                <a:latin typeface="Arial"/>
                <a:cs typeface="Arial"/>
              </a:rPr>
              <a:t>inferier</a:t>
            </a:r>
            <a:r>
              <a:rPr dirty="0" smtClean="0" sz="1000" spc="254">
                <a:latin typeface="Arial"/>
                <a:cs typeface="Arial"/>
              </a:rPr>
              <a:t> </a:t>
            </a:r>
            <a:r>
              <a:rPr dirty="0" smtClean="0" sz="1000" spc="-35">
                <a:latin typeface="Arial"/>
                <a:cs typeface="Arial"/>
              </a:rPr>
              <a:t> </a:t>
            </a:r>
            <a:r>
              <a:rPr dirty="0" smtClean="0" sz="1000" spc="330">
                <a:latin typeface="Arial"/>
                <a:cs typeface="Arial"/>
              </a:rPr>
              <a:t>mesenteric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65923" y="4531867"/>
            <a:ext cx="41719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310">
                <a:latin typeface="Arial"/>
                <a:cs typeface="Arial"/>
              </a:rPr>
              <a:t>vein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56395" y="4519167"/>
            <a:ext cx="212090" cy="179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300"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69428" y="4647183"/>
            <a:ext cx="412750" cy="179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280">
                <a:latin typeface="Times New Roman"/>
                <a:cs typeface="Times New Roman"/>
              </a:rPr>
              <a:t>vein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0219" y="5419852"/>
            <a:ext cx="2101850" cy="17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265">
                <a:latin typeface="Arial"/>
                <a:cs typeface="Arial"/>
              </a:rPr>
              <a:t>external</a:t>
            </a:r>
            <a:r>
              <a:rPr dirty="0" smtClean="0" sz="1100" spc="140">
                <a:latin typeface="Arial"/>
                <a:cs typeface="Arial"/>
              </a:rPr>
              <a:t> </a:t>
            </a:r>
            <a:r>
              <a:rPr dirty="0" smtClean="0" sz="1100" spc="204">
                <a:latin typeface="Arial"/>
                <a:cs typeface="Arial"/>
              </a:rPr>
              <a:t>iliac</a:t>
            </a:r>
            <a:r>
              <a:rPr dirty="0" smtClean="0" sz="1100" spc="70">
                <a:latin typeface="Arial"/>
                <a:cs typeface="Arial"/>
              </a:rPr>
              <a:t> </a:t>
            </a:r>
            <a:r>
              <a:rPr dirty="0" smtClean="0" sz="1100" spc="480">
                <a:latin typeface="Arial"/>
                <a:cs typeface="Arial"/>
              </a:rPr>
              <a:t>vein---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76235" y="5178044"/>
            <a:ext cx="1626235" cy="3594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457200">
              <a:lnSpc>
                <a:spcPct val="113999"/>
              </a:lnSpc>
            </a:pPr>
            <a:r>
              <a:rPr dirty="0" smtClean="0" sz="1000" spc="295">
                <a:latin typeface="Arial"/>
                <a:cs typeface="Arial"/>
              </a:rPr>
              <a:t>rectal</a:t>
            </a:r>
            <a:r>
              <a:rPr dirty="0" smtClean="0" sz="1000" spc="295">
                <a:latin typeface="Arial"/>
                <a:cs typeface="Arial"/>
              </a:rPr>
              <a:t> </a:t>
            </a:r>
            <a:r>
              <a:rPr dirty="0" smtClean="0" sz="1000" spc="-130">
                <a:latin typeface="Arial"/>
                <a:cs typeface="Arial"/>
              </a:rPr>
              <a:t> </a:t>
            </a:r>
            <a:r>
              <a:rPr dirty="0" smtClean="0" sz="1000" spc="290">
                <a:latin typeface="Arial"/>
                <a:cs typeface="Arial"/>
              </a:rPr>
              <a:t>vein</a:t>
            </a:r>
            <a:r>
              <a:rPr dirty="0" smtClean="0" sz="1000" spc="175">
                <a:latin typeface="Arial"/>
                <a:cs typeface="Arial"/>
              </a:rPr>
              <a:t> </a:t>
            </a:r>
            <a:r>
              <a:rPr dirty="0" smtClean="0" sz="1000" spc="305">
                <a:latin typeface="Arial"/>
                <a:cs typeface="Arial"/>
              </a:rPr>
              <a:t>internal</a:t>
            </a:r>
            <a:r>
              <a:rPr dirty="0" smtClean="0" sz="1000" spc="70">
                <a:latin typeface="Arial"/>
                <a:cs typeface="Arial"/>
              </a:rPr>
              <a:t> </a:t>
            </a:r>
            <a:r>
              <a:rPr dirty="0" smtClean="0" sz="1000" spc="240">
                <a:latin typeface="Arial"/>
                <a:cs typeface="Arial"/>
              </a:rPr>
              <a:t>iliac</a:t>
            </a:r>
            <a:r>
              <a:rPr dirty="0" smtClean="0" sz="1000" spc="85">
                <a:latin typeface="Arial"/>
                <a:cs typeface="Arial"/>
              </a:rPr>
              <a:t> </a:t>
            </a:r>
            <a:r>
              <a:rPr dirty="0" smtClean="0" sz="1000" spc="330">
                <a:latin typeface="Arial"/>
                <a:cs typeface="Arial"/>
              </a:rPr>
              <a:t>vein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6251" y="6210808"/>
            <a:ext cx="1639570" cy="6845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295">
                <a:latin typeface="Times New Roman"/>
                <a:cs typeface="Times New Roman"/>
              </a:rPr>
              <a:t>femoral</a:t>
            </a:r>
            <a:r>
              <a:rPr dirty="0" smtClean="0" sz="1100" spc="295">
                <a:latin typeface="Times New Roman"/>
                <a:cs typeface="Times New Roman"/>
              </a:rPr>
              <a:t> </a:t>
            </a:r>
            <a:r>
              <a:rPr dirty="0" smtClean="0" sz="1100" spc="-40">
                <a:latin typeface="Times New Roman"/>
                <a:cs typeface="Times New Roman"/>
              </a:rPr>
              <a:t> </a:t>
            </a:r>
            <a:r>
              <a:rPr dirty="0" smtClean="0" sz="1000" spc="310">
                <a:latin typeface="Arial"/>
                <a:cs typeface="Arial"/>
              </a:rPr>
              <a:t>vein</a:t>
            </a:r>
            <a:r>
              <a:rPr dirty="0" smtClean="0" sz="1000" spc="20">
                <a:latin typeface="Arial"/>
                <a:cs typeface="Arial"/>
              </a:rPr>
              <a:t> </a:t>
            </a:r>
            <a:r>
              <a:rPr dirty="0" smtClean="0" sz="1000" spc="755">
                <a:latin typeface="Arial"/>
                <a:cs typeface="Arial"/>
              </a:rPr>
              <a:t>---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5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972819">
              <a:lnSpc>
                <a:spcPct val="100000"/>
              </a:lnSpc>
            </a:pPr>
            <a:r>
              <a:rPr dirty="0" smtClean="0" sz="1000" spc="330">
                <a:latin typeface="Arial"/>
                <a:cs typeface="Arial"/>
              </a:rPr>
              <a:t>vein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80415"/>
            <a:ext cx="4814570" cy="58420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500" b="1">
                <a:latin typeface="Arial"/>
                <a:cs typeface="Arial"/>
              </a:rPr>
              <a:t>Inf</a:t>
            </a:r>
            <a:r>
              <a:rPr dirty="0" smtClean="0" sz="1500" spc="5" b="1">
                <a:latin typeface="Arial"/>
                <a:cs typeface="Arial"/>
              </a:rPr>
              <a:t>e</a:t>
            </a:r>
            <a:r>
              <a:rPr dirty="0" smtClean="0" sz="1500" spc="0" b="1">
                <a:latin typeface="Arial"/>
                <a:cs typeface="Arial"/>
              </a:rPr>
              <a:t>rior</a:t>
            </a:r>
            <a:r>
              <a:rPr dirty="0" smtClean="0" sz="1500" spc="-30" b="1">
                <a:latin typeface="Arial"/>
                <a:cs typeface="Arial"/>
              </a:rPr>
              <a:t> </a:t>
            </a:r>
            <a:r>
              <a:rPr dirty="0" smtClean="0" sz="1500" spc="0" b="1">
                <a:latin typeface="Arial"/>
                <a:cs typeface="Arial"/>
              </a:rPr>
              <a:t>Mese</a:t>
            </a:r>
            <a:r>
              <a:rPr dirty="0" smtClean="0" sz="1500" spc="-5" b="1">
                <a:latin typeface="Arial"/>
                <a:cs typeface="Arial"/>
              </a:rPr>
              <a:t>n</a:t>
            </a:r>
            <a:r>
              <a:rPr dirty="0" smtClean="0" sz="1500" spc="0" b="1">
                <a:latin typeface="Arial"/>
                <a:cs typeface="Arial"/>
              </a:rPr>
              <a:t>t</a:t>
            </a:r>
            <a:r>
              <a:rPr dirty="0" smtClean="0" sz="1500" spc="5" b="1">
                <a:latin typeface="Arial"/>
                <a:cs typeface="Arial"/>
              </a:rPr>
              <a:t>e</a:t>
            </a:r>
            <a:r>
              <a:rPr dirty="0" smtClean="0" sz="1500" spc="0" b="1">
                <a:latin typeface="Arial"/>
                <a:cs typeface="Arial"/>
              </a:rPr>
              <a:t>ric</a:t>
            </a:r>
            <a:r>
              <a:rPr dirty="0" smtClean="0" sz="1500" spc="-30" b="1">
                <a:latin typeface="Arial"/>
                <a:cs typeface="Arial"/>
              </a:rPr>
              <a:t> </a:t>
            </a:r>
            <a:r>
              <a:rPr dirty="0" smtClean="0" sz="1500" spc="-5" b="1">
                <a:latin typeface="Arial"/>
                <a:cs typeface="Arial"/>
              </a:rPr>
              <a:t>V</a:t>
            </a:r>
            <a:r>
              <a:rPr dirty="0" smtClean="0" sz="1500" spc="0" b="1">
                <a:latin typeface="Arial"/>
                <a:cs typeface="Arial"/>
              </a:rPr>
              <a:t>ein</a:t>
            </a:r>
            <a:endParaRPr sz="1500">
              <a:latin typeface="Arial"/>
              <a:cs typeface="Arial"/>
            </a:endParaRPr>
          </a:p>
          <a:p>
            <a:pPr marL="355600" marR="227329" indent="-342900">
              <a:lnSpc>
                <a:spcPct val="7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500" spc="-10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rior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mesent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ric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r>
              <a:rPr dirty="0" smtClean="0" sz="1500" spc="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is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tri</a:t>
            </a:r>
            <a:r>
              <a:rPr dirty="0" smtClean="0" sz="1500" spc="5">
                <a:latin typeface="Arial"/>
                <a:cs typeface="Arial"/>
              </a:rPr>
              <a:t>b</a:t>
            </a:r>
            <a:r>
              <a:rPr dirty="0" smtClean="0" sz="1500" spc="0">
                <a:latin typeface="Arial"/>
                <a:cs typeface="Arial"/>
              </a:rPr>
              <a:t>ut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ry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 por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al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ci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cul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tion.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begi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half</a:t>
            </a:r>
            <a:r>
              <a:rPr dirty="0" smtClean="0" sz="1500" spc="-15">
                <a:latin typeface="Arial"/>
                <a:cs typeface="Arial"/>
              </a:rPr>
              <a:t>w</a:t>
            </a:r>
            <a:r>
              <a:rPr dirty="0" smtClean="0" sz="1500" spc="0">
                <a:latin typeface="Arial"/>
                <a:cs typeface="Arial"/>
              </a:rPr>
              <a:t>ay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do</a:t>
            </a:r>
            <a:r>
              <a:rPr dirty="0" smtClean="0" sz="1500" spc="-15">
                <a:latin typeface="Arial"/>
                <a:cs typeface="Arial"/>
              </a:rPr>
              <a:t>w</a:t>
            </a:r>
            <a:r>
              <a:rPr dirty="0" smtClean="0" sz="1500" spc="0">
                <a:latin typeface="Arial"/>
                <a:cs typeface="Arial"/>
              </a:rPr>
              <a:t>n the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anal</a:t>
            </a:r>
            <a:r>
              <a:rPr dirty="0" smtClean="0" sz="1500" spc="0">
                <a:latin typeface="Arial"/>
                <a:cs typeface="Arial"/>
              </a:rPr>
              <a:t> canal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super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ct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r>
              <a:rPr dirty="0" smtClean="0" sz="1500" spc="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.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passes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up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 post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abdomi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al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-15">
                <a:latin typeface="Arial"/>
                <a:cs typeface="Arial"/>
              </a:rPr>
              <a:t>w</a:t>
            </a:r>
            <a:r>
              <a:rPr dirty="0" smtClean="0" sz="1500" spc="0">
                <a:latin typeface="Arial"/>
                <a:cs typeface="Arial"/>
              </a:rPr>
              <a:t>all</a:t>
            </a:r>
            <a:r>
              <a:rPr dirty="0" smtClean="0" sz="1500" spc="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on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ft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si</a:t>
            </a:r>
            <a:r>
              <a:rPr dirty="0" smtClean="0" sz="1500" spc="5">
                <a:latin typeface="Arial"/>
                <a:cs typeface="Arial"/>
              </a:rPr>
              <a:t>d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 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mesent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c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ery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15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duodenoje</a:t>
            </a:r>
            <a:r>
              <a:rPr dirty="0" smtClean="0" sz="1500" spc="0">
                <a:latin typeface="Arial"/>
                <a:cs typeface="Arial"/>
              </a:rPr>
              <a:t>j</a:t>
            </a:r>
            <a:r>
              <a:rPr dirty="0" smtClean="0" sz="1500" spc="5">
                <a:latin typeface="Arial"/>
                <a:cs typeface="Arial"/>
              </a:rPr>
              <a:t>unal</a:t>
            </a:r>
            <a:r>
              <a:rPr dirty="0" smtClean="0" sz="1500" spc="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fle</a:t>
            </a:r>
            <a:r>
              <a:rPr dirty="0" smtClean="0" sz="1500" spc="-20">
                <a:latin typeface="Arial"/>
                <a:cs typeface="Arial"/>
              </a:rPr>
              <a:t>x</a:t>
            </a:r>
            <a:r>
              <a:rPr dirty="0" smtClean="0" sz="1500" spc="0">
                <a:latin typeface="Arial"/>
                <a:cs typeface="Arial"/>
              </a:rPr>
              <a:t>ure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j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 spl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nic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r>
              <a:rPr dirty="0" smtClean="0" sz="1500" spc="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behi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d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 pancr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as.</a:t>
            </a:r>
            <a:r>
              <a:rPr dirty="0" smtClean="0" sz="1500" spc="-5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cei</a:t>
            </a:r>
            <a:r>
              <a:rPr dirty="0" smtClean="0" sz="1500" spc="-15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es tr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but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es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at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cor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espond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to</a:t>
            </a:r>
            <a:r>
              <a:rPr dirty="0" smtClean="0" sz="1500" spc="0">
                <a:latin typeface="Arial"/>
                <a:cs typeface="Arial"/>
              </a:rPr>
              <a:t> 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nches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er</a:t>
            </a:r>
            <a:r>
              <a:rPr dirty="0" smtClean="0" sz="1500" spc="-15">
                <a:latin typeface="Arial"/>
                <a:cs typeface="Arial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42"/>
              </a:spcBef>
              <a:buFont typeface="Arial"/>
              <a:buChar char="•"/>
            </a:pPr>
            <a:endParaRPr sz="14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500" spc="-30" b="1">
                <a:latin typeface="Arial"/>
                <a:cs typeface="Arial"/>
              </a:rPr>
              <a:t>T</a:t>
            </a:r>
            <a:r>
              <a:rPr dirty="0" smtClean="0" sz="1500" spc="-5" b="1">
                <a:latin typeface="Arial"/>
                <a:cs typeface="Arial"/>
              </a:rPr>
              <a:t>h</a:t>
            </a:r>
            <a:r>
              <a:rPr dirty="0" smtClean="0" sz="1500" spc="0" b="1">
                <a:latin typeface="Arial"/>
                <a:cs typeface="Arial"/>
              </a:rPr>
              <a:t>e</a:t>
            </a:r>
            <a:r>
              <a:rPr dirty="0" smtClean="0" sz="1500" spc="10" b="1">
                <a:latin typeface="Arial"/>
                <a:cs typeface="Arial"/>
              </a:rPr>
              <a:t> </a:t>
            </a:r>
            <a:r>
              <a:rPr dirty="0" smtClean="0" sz="1500" spc="0" b="1">
                <a:latin typeface="Arial"/>
                <a:cs typeface="Arial"/>
              </a:rPr>
              <a:t>s</a:t>
            </a:r>
            <a:r>
              <a:rPr dirty="0" smtClean="0" sz="1500" spc="-5" b="1">
                <a:latin typeface="Arial"/>
                <a:cs typeface="Arial"/>
              </a:rPr>
              <a:t>p</a:t>
            </a:r>
            <a:r>
              <a:rPr dirty="0" smtClean="0" sz="1500" spc="0" b="1">
                <a:latin typeface="Arial"/>
                <a:cs typeface="Arial"/>
              </a:rPr>
              <a:t>l</a:t>
            </a:r>
            <a:r>
              <a:rPr dirty="0" smtClean="0" sz="1500" spc="5" b="1">
                <a:latin typeface="Arial"/>
                <a:cs typeface="Arial"/>
              </a:rPr>
              <a:t>e</a:t>
            </a:r>
            <a:r>
              <a:rPr dirty="0" smtClean="0" sz="1500" spc="-5" b="1">
                <a:latin typeface="Arial"/>
                <a:cs typeface="Arial"/>
              </a:rPr>
              <a:t>n</a:t>
            </a:r>
            <a:r>
              <a:rPr dirty="0" smtClean="0" sz="1500" spc="0" b="1">
                <a:latin typeface="Arial"/>
                <a:cs typeface="Arial"/>
              </a:rPr>
              <a:t>ic</a:t>
            </a:r>
            <a:r>
              <a:rPr dirty="0" smtClean="0" sz="1500" spc="-10" b="1">
                <a:latin typeface="Arial"/>
                <a:cs typeface="Arial"/>
              </a:rPr>
              <a:t> </a:t>
            </a:r>
            <a:r>
              <a:rPr dirty="0" smtClean="0" sz="1500" spc="-30" b="1">
                <a:latin typeface="Arial"/>
                <a:cs typeface="Arial"/>
              </a:rPr>
              <a:t>v</a:t>
            </a:r>
            <a:r>
              <a:rPr dirty="0" smtClean="0" sz="1500" spc="0" b="1">
                <a:latin typeface="Arial"/>
                <a:cs typeface="Arial"/>
              </a:rPr>
              <a:t>ein</a:t>
            </a:r>
            <a:endParaRPr sz="1500">
              <a:latin typeface="Arial"/>
              <a:cs typeface="Arial"/>
            </a:endParaRPr>
          </a:p>
          <a:p>
            <a:pPr marL="355600" marR="75565" indent="-342900">
              <a:lnSpc>
                <a:spcPct val="7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500">
                <a:latin typeface="Arial"/>
                <a:cs typeface="Arial"/>
              </a:rPr>
              <a:t>It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b</a:t>
            </a:r>
            <a:r>
              <a:rPr dirty="0" smtClean="0" sz="1500" spc="0">
                <a:latin typeface="Arial"/>
                <a:cs typeface="Arial"/>
              </a:rPr>
              <a:t>ut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ry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por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al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ci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cul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tion.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begi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at</a:t>
            </a:r>
            <a:r>
              <a:rPr dirty="0" smtClean="0" sz="1500" spc="0">
                <a:latin typeface="Arial"/>
                <a:cs typeface="Arial"/>
              </a:rPr>
              <a:t> 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hilum</a:t>
            </a:r>
            <a:r>
              <a:rPr dirty="0" smtClean="0" sz="1500" spc="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spl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en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by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the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uni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n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se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l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</a:t>
            </a:r>
            <a:r>
              <a:rPr dirty="0" smtClean="0" sz="1500" spc="0">
                <a:latin typeface="Arial"/>
                <a:cs typeface="Arial"/>
              </a:rPr>
              <a:t> and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en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j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ed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by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the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short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gast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ic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ft</a:t>
            </a:r>
            <a:r>
              <a:rPr dirty="0" smtClean="0" sz="1500" spc="0">
                <a:latin typeface="Arial"/>
                <a:cs typeface="Arial"/>
              </a:rPr>
              <a:t> gast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oepi</a:t>
            </a:r>
            <a:r>
              <a:rPr dirty="0" smtClean="0" sz="1500" spc="5">
                <a:latin typeface="Arial"/>
                <a:cs typeface="Arial"/>
              </a:rPr>
              <a:t>p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ic</a:t>
            </a:r>
            <a:r>
              <a:rPr dirty="0" smtClean="0" sz="1500" spc="-35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s. It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passes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to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ght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-15">
                <a:latin typeface="Arial"/>
                <a:cs typeface="Arial"/>
              </a:rPr>
              <a:t>w</a:t>
            </a:r>
            <a:r>
              <a:rPr dirty="0" smtClean="0" sz="1500" spc="0">
                <a:latin typeface="Arial"/>
                <a:cs typeface="Arial"/>
              </a:rPr>
              <a:t>ithin</a:t>
            </a:r>
            <a:r>
              <a:rPr dirty="0" smtClean="0" sz="1500" spc="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the</a:t>
            </a:r>
            <a:r>
              <a:rPr dirty="0" smtClean="0" sz="1500" spc="0">
                <a:latin typeface="Arial"/>
                <a:cs typeface="Arial"/>
              </a:rPr>
              <a:t> spl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ni</a:t>
            </a:r>
            <a:r>
              <a:rPr dirty="0" smtClean="0" sz="1500" spc="5">
                <a:latin typeface="Arial"/>
                <a:cs typeface="Arial"/>
              </a:rPr>
              <a:t>c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nal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ligament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u</a:t>
            </a:r>
            <a:r>
              <a:rPr dirty="0" smtClean="0" sz="1500" spc="0">
                <a:latin typeface="Arial"/>
                <a:cs typeface="Arial"/>
              </a:rPr>
              <a:t>ns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behi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 pancreas.</a:t>
            </a:r>
            <a:r>
              <a:rPr dirty="0" smtClean="0" sz="1500" spc="-6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It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joins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the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superior</a:t>
            </a:r>
            <a:r>
              <a:rPr dirty="0" smtClean="0" sz="1500" spc="-35">
                <a:latin typeface="Arial"/>
                <a:cs typeface="Arial"/>
              </a:rPr>
              <a:t> </a:t>
            </a:r>
            <a:r>
              <a:rPr dirty="0" smtClean="0" sz="1500" spc="-5">
                <a:latin typeface="Arial"/>
                <a:cs typeface="Arial"/>
              </a:rPr>
              <a:t>m</a:t>
            </a:r>
            <a:r>
              <a:rPr dirty="0" smtClean="0" sz="1500" spc="0">
                <a:latin typeface="Arial"/>
                <a:cs typeface="Arial"/>
              </a:rPr>
              <a:t>esenter</a:t>
            </a:r>
            <a:r>
              <a:rPr dirty="0" smtClean="0" sz="1500" spc="-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c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r>
              <a:rPr dirty="0" smtClean="0" sz="1500" spc="0">
                <a:latin typeface="Arial"/>
                <a:cs typeface="Arial"/>
              </a:rPr>
              <a:t> behi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d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neck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pancr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as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to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rm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por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al</a:t>
            </a:r>
            <a:r>
              <a:rPr dirty="0" smtClean="0" sz="1500" spc="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.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j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ed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by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 fr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m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pancr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as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 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mesent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c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40"/>
              </a:spcBef>
              <a:buFont typeface="Arial"/>
              <a:buChar char="•"/>
            </a:pPr>
            <a:endParaRPr sz="14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1500" spc="-5" b="1">
                <a:latin typeface="Arial"/>
                <a:cs typeface="Arial"/>
              </a:rPr>
              <a:t>S</a:t>
            </a:r>
            <a:r>
              <a:rPr dirty="0" smtClean="0" sz="1500" spc="-5" b="1">
                <a:latin typeface="Arial"/>
                <a:cs typeface="Arial"/>
              </a:rPr>
              <a:t>u</a:t>
            </a:r>
            <a:r>
              <a:rPr dirty="0" smtClean="0" sz="1500" spc="-5" b="1">
                <a:latin typeface="Arial"/>
                <a:cs typeface="Arial"/>
              </a:rPr>
              <a:t>p</a:t>
            </a:r>
            <a:r>
              <a:rPr dirty="0" smtClean="0" sz="1500" spc="0" b="1">
                <a:latin typeface="Arial"/>
                <a:cs typeface="Arial"/>
              </a:rPr>
              <a:t>erior</a:t>
            </a:r>
            <a:r>
              <a:rPr dirty="0" smtClean="0" sz="1500" spc="-20" b="1">
                <a:latin typeface="Arial"/>
                <a:cs typeface="Arial"/>
              </a:rPr>
              <a:t> </a:t>
            </a:r>
            <a:r>
              <a:rPr dirty="0" smtClean="0" sz="1500" spc="0" b="1">
                <a:latin typeface="Arial"/>
                <a:cs typeface="Arial"/>
              </a:rPr>
              <a:t>Mese</a:t>
            </a:r>
            <a:r>
              <a:rPr dirty="0" smtClean="0" sz="1500" spc="-5" b="1">
                <a:latin typeface="Arial"/>
                <a:cs typeface="Arial"/>
              </a:rPr>
              <a:t>n</a:t>
            </a:r>
            <a:r>
              <a:rPr dirty="0" smtClean="0" sz="1500" spc="0" b="1">
                <a:latin typeface="Arial"/>
                <a:cs typeface="Arial"/>
              </a:rPr>
              <a:t>t</a:t>
            </a:r>
            <a:r>
              <a:rPr dirty="0" smtClean="0" sz="1500" spc="5" b="1">
                <a:latin typeface="Arial"/>
                <a:cs typeface="Arial"/>
              </a:rPr>
              <a:t>e</a:t>
            </a:r>
            <a:r>
              <a:rPr dirty="0" smtClean="0" sz="1500" spc="0" b="1">
                <a:latin typeface="Arial"/>
                <a:cs typeface="Arial"/>
              </a:rPr>
              <a:t>ric</a:t>
            </a:r>
            <a:r>
              <a:rPr dirty="0" smtClean="0" sz="1500" spc="-30" b="1">
                <a:latin typeface="Arial"/>
                <a:cs typeface="Arial"/>
              </a:rPr>
              <a:t> </a:t>
            </a:r>
            <a:r>
              <a:rPr dirty="0" smtClean="0" sz="1500" spc="-5" b="1">
                <a:latin typeface="Arial"/>
                <a:cs typeface="Arial"/>
              </a:rPr>
              <a:t>V</a:t>
            </a:r>
            <a:r>
              <a:rPr dirty="0" smtClean="0" sz="1500" spc="0" b="1">
                <a:latin typeface="Arial"/>
                <a:cs typeface="Arial"/>
              </a:rPr>
              <a:t>ein</a:t>
            </a:r>
            <a:endParaRPr sz="1500">
              <a:latin typeface="Arial"/>
              <a:cs typeface="Arial"/>
            </a:endParaRPr>
          </a:p>
          <a:p>
            <a:pPr marL="355600" marR="12700" indent="-342900">
              <a:lnSpc>
                <a:spcPct val="7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</a:tabLst>
            </a:pPr>
            <a:r>
              <a:rPr dirty="0" smtClean="0" sz="1500" spc="-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super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mesent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c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r>
              <a:rPr dirty="0" smtClean="0" sz="1500" spc="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b</a:t>
            </a:r>
            <a:r>
              <a:rPr dirty="0" smtClean="0" sz="1500" spc="0">
                <a:latin typeface="Arial"/>
                <a:cs typeface="Arial"/>
              </a:rPr>
              <a:t>ut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ry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 portal</a:t>
            </a:r>
            <a:r>
              <a:rPr dirty="0" smtClean="0" sz="1500" spc="-3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circul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tion.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begi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ileocecal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j</a:t>
            </a:r>
            <a:r>
              <a:rPr dirty="0" smtClean="0" sz="1500" spc="5">
                <a:latin typeface="Arial"/>
                <a:cs typeface="Arial"/>
              </a:rPr>
              <a:t>u</a:t>
            </a:r>
            <a:r>
              <a:rPr dirty="0" smtClean="0" sz="1500" spc="0">
                <a:latin typeface="Arial"/>
                <a:cs typeface="Arial"/>
              </a:rPr>
              <a:t>nction</a:t>
            </a:r>
            <a:r>
              <a:rPr dirty="0" smtClean="0" sz="1500" spc="0">
                <a:latin typeface="Arial"/>
                <a:cs typeface="Arial"/>
              </a:rPr>
              <a:t> and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u</a:t>
            </a:r>
            <a:r>
              <a:rPr dirty="0" smtClean="0" sz="1500" spc="0">
                <a:latin typeface="Arial"/>
                <a:cs typeface="Arial"/>
              </a:rPr>
              <a:t>ns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up</a:t>
            </a:r>
            <a:r>
              <a:rPr dirty="0" smtClean="0" sz="1500" spc="-15">
                <a:latin typeface="Arial"/>
                <a:cs typeface="Arial"/>
              </a:rPr>
              <a:t>w</a:t>
            </a:r>
            <a:r>
              <a:rPr dirty="0" smtClean="0" sz="1500" spc="0">
                <a:latin typeface="Arial"/>
                <a:cs typeface="Arial"/>
              </a:rPr>
              <a:t>ard</a:t>
            </a:r>
            <a:r>
              <a:rPr dirty="0" smtClean="0" sz="1500" spc="5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n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post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abdomi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al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-15">
                <a:latin typeface="Arial"/>
                <a:cs typeface="Arial"/>
              </a:rPr>
              <a:t>w</a:t>
            </a:r>
            <a:r>
              <a:rPr dirty="0" smtClean="0" sz="1500" spc="0">
                <a:latin typeface="Arial"/>
                <a:cs typeface="Arial"/>
              </a:rPr>
              <a:t>all</a:t>
            </a:r>
            <a:r>
              <a:rPr dirty="0" smtClean="0" sz="1500" spc="0">
                <a:latin typeface="Arial"/>
                <a:cs typeface="Arial"/>
              </a:rPr>
              <a:t> </a:t>
            </a:r>
            <a:r>
              <a:rPr dirty="0" smtClean="0" sz="1500" spc="-15">
                <a:latin typeface="Arial"/>
                <a:cs typeface="Arial"/>
              </a:rPr>
              <a:t>w</a:t>
            </a:r>
            <a:r>
              <a:rPr dirty="0" smtClean="0" sz="1500" spc="0">
                <a:latin typeface="Arial"/>
                <a:cs typeface="Arial"/>
              </a:rPr>
              <a:t>ithin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ot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mesent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ry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small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stine</a:t>
            </a:r>
            <a:r>
              <a:rPr dirty="0" smtClean="0" sz="1500" spc="0">
                <a:latin typeface="Arial"/>
                <a:cs typeface="Arial"/>
              </a:rPr>
              <a:t> and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on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ght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si</a:t>
            </a:r>
            <a:r>
              <a:rPr dirty="0" smtClean="0" sz="1500" spc="5">
                <a:latin typeface="Arial"/>
                <a:cs typeface="Arial"/>
              </a:rPr>
              <a:t>d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super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mesent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c</a:t>
            </a:r>
            <a:r>
              <a:rPr dirty="0" smtClean="0" sz="1500" spc="0">
                <a:latin typeface="Arial"/>
                <a:cs typeface="Arial"/>
              </a:rPr>
              <a:t> ar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er</a:t>
            </a:r>
            <a:r>
              <a:rPr dirty="0" smtClean="0" sz="1500" spc="-15">
                <a:latin typeface="Arial"/>
                <a:cs typeface="Arial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.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passes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in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ont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part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duodenu</a:t>
            </a:r>
            <a:r>
              <a:rPr dirty="0" smtClean="0" sz="1500" spc="0">
                <a:latin typeface="Arial"/>
                <a:cs typeface="Arial"/>
              </a:rPr>
              <a:t>m</a:t>
            </a:r>
            <a:r>
              <a:rPr dirty="0" smtClean="0" sz="1500" spc="-35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an</a:t>
            </a:r>
            <a:r>
              <a:rPr dirty="0" smtClean="0" sz="1500" spc="0">
                <a:latin typeface="Arial"/>
                <a:cs typeface="Arial"/>
              </a:rPr>
              <a:t>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behin</a:t>
            </a:r>
            <a:r>
              <a:rPr dirty="0" smtClean="0" sz="1500" spc="0">
                <a:latin typeface="Arial"/>
                <a:cs typeface="Arial"/>
              </a:rPr>
              <a:t>d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th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nec</a:t>
            </a:r>
            <a:r>
              <a:rPr dirty="0" smtClean="0" sz="1500" spc="0">
                <a:latin typeface="Arial"/>
                <a:cs typeface="Arial"/>
              </a:rPr>
              <a:t>k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th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pancreas,</a:t>
            </a:r>
            <a:r>
              <a:rPr dirty="0" smtClean="0" sz="1500" spc="5">
                <a:latin typeface="Arial"/>
                <a:cs typeface="Arial"/>
              </a:rPr>
              <a:t> </a:t>
            </a:r>
            <a:r>
              <a:rPr dirty="0" smtClean="0" sz="1500" spc="-15">
                <a:latin typeface="Arial"/>
                <a:cs typeface="Arial"/>
              </a:rPr>
              <a:t>w</a:t>
            </a:r>
            <a:r>
              <a:rPr dirty="0" smtClean="0" sz="1500" spc="0">
                <a:latin typeface="Arial"/>
                <a:cs typeface="Arial"/>
              </a:rPr>
              <a:t>here it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j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spl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nic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r>
              <a:rPr dirty="0" smtClean="0" sz="1500" spc="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to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rm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por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al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.</a:t>
            </a:r>
            <a:r>
              <a:rPr dirty="0" smtClean="0" sz="1500" spc="0">
                <a:latin typeface="Arial"/>
                <a:cs typeface="Arial"/>
              </a:rPr>
              <a:t> It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cei</a:t>
            </a:r>
            <a:r>
              <a:rPr dirty="0" smtClean="0" sz="1500" spc="-15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b</a:t>
            </a:r>
            <a:r>
              <a:rPr dirty="0" smtClean="0" sz="1500" spc="0">
                <a:latin typeface="Arial"/>
                <a:cs typeface="Arial"/>
              </a:rPr>
              <a:t>ut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es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at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cor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espond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to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 branches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the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superior</a:t>
            </a:r>
            <a:r>
              <a:rPr dirty="0" smtClean="0" sz="1500" spc="-35">
                <a:latin typeface="Arial"/>
                <a:cs typeface="Arial"/>
              </a:rPr>
              <a:t> </a:t>
            </a:r>
            <a:r>
              <a:rPr dirty="0" smtClean="0" sz="1500" spc="-5">
                <a:latin typeface="Arial"/>
                <a:cs typeface="Arial"/>
              </a:rPr>
              <a:t>m</a:t>
            </a:r>
            <a:r>
              <a:rPr dirty="0" smtClean="0" sz="1500" spc="0">
                <a:latin typeface="Arial"/>
                <a:cs typeface="Arial"/>
              </a:rPr>
              <a:t>esenter</a:t>
            </a:r>
            <a:r>
              <a:rPr dirty="0" smtClean="0" sz="1500" spc="-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c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artery</a:t>
            </a:r>
            <a:r>
              <a:rPr dirty="0" smtClean="0" sz="1500" spc="-3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also</a:t>
            </a:r>
            <a:r>
              <a:rPr dirty="0" smtClean="0" sz="1500" spc="0">
                <a:latin typeface="Arial"/>
                <a:cs typeface="Arial"/>
              </a:rPr>
              <a:t> 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cei</a:t>
            </a:r>
            <a:r>
              <a:rPr dirty="0" smtClean="0" sz="1500" spc="-15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es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 pancr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aticoduodenal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r>
              <a:rPr dirty="0" smtClean="0" sz="1500" spc="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0">
                <a:latin typeface="Arial"/>
                <a:cs typeface="Arial"/>
              </a:rPr>
              <a:t> 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ght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gast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oepi</a:t>
            </a:r>
            <a:r>
              <a:rPr dirty="0" smtClean="0" sz="1500" spc="5">
                <a:latin typeface="Arial"/>
                <a:cs typeface="Arial"/>
              </a:rPr>
              <a:t>p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ic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r>
              <a:rPr dirty="0" smtClean="0" sz="1500" spc="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62600" y="457200"/>
            <a:ext cx="3581399" cy="6153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16484"/>
            <a:ext cx="1283335" cy="299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900" spc="-10" b="1">
                <a:latin typeface="Arial"/>
                <a:cs typeface="Arial"/>
              </a:rPr>
              <a:t>Portal</a:t>
            </a:r>
            <a:r>
              <a:rPr dirty="0" smtClean="0" sz="1900" spc="-5" b="1">
                <a:latin typeface="Arial"/>
                <a:cs typeface="Arial"/>
              </a:rPr>
              <a:t> </a:t>
            </a:r>
            <a:r>
              <a:rPr dirty="0" smtClean="0" sz="1900" spc="-10" b="1">
                <a:latin typeface="Arial"/>
                <a:cs typeface="Arial"/>
              </a:rPr>
              <a:t>Vein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780034"/>
            <a:ext cx="3970020" cy="299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2088514" algn="l"/>
              </a:tabLst>
            </a:pPr>
            <a:r>
              <a:rPr dirty="0" smtClean="0" sz="1900" spc="-15">
                <a:latin typeface="Arial"/>
                <a:cs typeface="Arial"/>
              </a:rPr>
              <a:t>T</a:t>
            </a:r>
            <a:r>
              <a:rPr dirty="0" smtClean="0" sz="1900" spc="-10">
                <a:latin typeface="Arial"/>
                <a:cs typeface="Arial"/>
              </a:rPr>
              <a:t>h</a:t>
            </a:r>
            <a:r>
              <a:rPr dirty="0" smtClean="0" sz="1900" spc="-15">
                <a:latin typeface="Arial"/>
                <a:cs typeface="Arial"/>
              </a:rPr>
              <a:t>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port</a:t>
            </a:r>
            <a:r>
              <a:rPr dirty="0" smtClean="0" sz="1900" spc="-10">
                <a:latin typeface="Arial"/>
                <a:cs typeface="Arial"/>
              </a:rPr>
              <a:t>a</a:t>
            </a:r>
            <a:r>
              <a:rPr dirty="0" smtClean="0" sz="1900" spc="-5">
                <a:latin typeface="Arial"/>
                <a:cs typeface="Arial"/>
              </a:rPr>
              <a:t>l</a:t>
            </a:r>
            <a:r>
              <a:rPr dirty="0" smtClean="0" sz="1900" spc="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vein</a:t>
            </a:r>
            <a:r>
              <a:rPr dirty="0" smtClean="0" sz="1900" spc="-10">
                <a:latin typeface="Arial"/>
                <a:cs typeface="Arial"/>
              </a:rPr>
              <a:t>	</a:t>
            </a:r>
            <a:r>
              <a:rPr dirty="0" smtClean="0" sz="1900" spc="-15">
                <a:latin typeface="Arial"/>
                <a:cs typeface="Arial"/>
              </a:rPr>
              <a:t>d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ains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blood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fr</a:t>
            </a:r>
            <a:r>
              <a:rPr dirty="0" smtClean="0" sz="1900" spc="-10">
                <a:latin typeface="Arial"/>
                <a:cs typeface="Arial"/>
              </a:rPr>
              <a:t>o</a:t>
            </a:r>
            <a:r>
              <a:rPr dirty="0" smtClean="0" sz="1900" spc="-20">
                <a:latin typeface="Arial"/>
                <a:cs typeface="Arial"/>
              </a:rPr>
              <a:t>m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144" y="953770"/>
            <a:ext cx="2699385" cy="299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abdo</a:t>
            </a:r>
            <a:r>
              <a:rPr dirty="0" smtClean="0" sz="1900" spc="-15">
                <a:latin typeface="Arial"/>
                <a:cs typeface="Arial"/>
              </a:rPr>
              <a:t>m</a:t>
            </a:r>
            <a:r>
              <a:rPr dirty="0" smtClean="0" sz="1900" spc="-10">
                <a:latin typeface="Arial"/>
                <a:cs typeface="Arial"/>
              </a:rPr>
              <a:t>inal</a:t>
            </a:r>
            <a:r>
              <a:rPr dirty="0" smtClean="0" sz="1900" spc="4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part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127505"/>
            <a:ext cx="4183379" cy="4933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>
              <a:lnSpc>
                <a:spcPts val="2005"/>
              </a:lnSpc>
            </a:pPr>
            <a:r>
              <a:rPr dirty="0" smtClean="0" sz="1900" spc="-10">
                <a:latin typeface="Arial"/>
                <a:cs typeface="Arial"/>
              </a:rPr>
              <a:t>gast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ointestinal</a:t>
            </a:r>
            <a:r>
              <a:rPr dirty="0" smtClean="0" sz="1900" spc="4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tr</a:t>
            </a:r>
            <a:r>
              <a:rPr dirty="0" smtClean="0" sz="1900" spc="-10">
                <a:latin typeface="Arial"/>
                <a:cs typeface="Arial"/>
              </a:rPr>
              <a:t>a</a:t>
            </a:r>
            <a:r>
              <a:rPr dirty="0" smtClean="0" sz="1900" spc="-10">
                <a:latin typeface="Arial"/>
                <a:cs typeface="Arial"/>
              </a:rPr>
              <a:t>ct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f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5">
                <a:latin typeface="Arial"/>
                <a:cs typeface="Arial"/>
              </a:rPr>
              <a:t>om</a:t>
            </a:r>
            <a:r>
              <a:rPr dirty="0" smtClean="0" sz="1900" spc="-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lo</a:t>
            </a:r>
            <a:r>
              <a:rPr dirty="0" smtClean="0" sz="1900" spc="-30">
                <a:latin typeface="Arial"/>
                <a:cs typeface="Arial"/>
              </a:rPr>
              <a:t>w</a:t>
            </a:r>
            <a:r>
              <a:rPr dirty="0" smtClean="0" sz="1900" spc="-10">
                <a:latin typeface="Arial"/>
                <a:cs typeface="Arial"/>
              </a:rPr>
              <a:t>er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third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esop</a:t>
            </a:r>
            <a:r>
              <a:rPr dirty="0" smtClean="0" sz="1900" spc="-10">
                <a:latin typeface="Arial"/>
                <a:cs typeface="Arial"/>
              </a:rPr>
              <a:t>h</a:t>
            </a:r>
            <a:r>
              <a:rPr dirty="0" smtClean="0" sz="1900" spc="-15">
                <a:latin typeface="Arial"/>
                <a:cs typeface="Arial"/>
              </a:rPr>
              <a:t>agus</a:t>
            </a:r>
            <a:r>
              <a:rPr dirty="0" smtClean="0" sz="1900" spc="5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to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h</a:t>
            </a:r>
            <a:r>
              <a:rPr dirty="0" smtClean="0" sz="1900" spc="-10">
                <a:latin typeface="Arial"/>
                <a:cs typeface="Arial"/>
              </a:rPr>
              <a:t>a</a:t>
            </a:r>
            <a:r>
              <a:rPr dirty="0" smtClean="0" sz="1900" spc="-5">
                <a:latin typeface="Arial"/>
                <a:cs typeface="Arial"/>
              </a:rPr>
              <a:t>lf</a:t>
            </a:r>
            <a:r>
              <a:rPr dirty="0" smtClean="0" sz="1900" spc="-30">
                <a:latin typeface="Arial"/>
                <a:cs typeface="Arial"/>
              </a:rPr>
              <a:t>w</a:t>
            </a:r>
            <a:r>
              <a:rPr dirty="0" smtClean="0" sz="1900" spc="-10">
                <a:latin typeface="Arial"/>
                <a:cs typeface="Arial"/>
              </a:rPr>
              <a:t>ay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65"/>
              </a:lnSpc>
            </a:pPr>
            <a:r>
              <a:rPr dirty="0" smtClean="0" sz="1900" spc="-15">
                <a:latin typeface="Arial"/>
                <a:cs typeface="Arial"/>
              </a:rPr>
              <a:t>do</a:t>
            </a:r>
            <a:r>
              <a:rPr dirty="0" smtClean="0" sz="1900" spc="-25">
                <a:latin typeface="Arial"/>
                <a:cs typeface="Arial"/>
              </a:rPr>
              <a:t>w</a:t>
            </a:r>
            <a:r>
              <a:rPr dirty="0" smtClean="0" sz="1900" spc="-15">
                <a:latin typeface="Arial"/>
                <a:cs typeface="Arial"/>
              </a:rPr>
              <a:t>n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anal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canal;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5">
                <a:latin typeface="Arial"/>
                <a:cs typeface="Arial"/>
              </a:rPr>
              <a:t>it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also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drains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blood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from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spleen,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pancreas,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595"/>
              </a:lnSpc>
            </a:pPr>
            <a:r>
              <a:rPr dirty="0" smtClean="0" sz="1900" spc="-15">
                <a:latin typeface="Arial"/>
                <a:cs typeface="Arial"/>
              </a:rPr>
              <a:t>and</a:t>
            </a:r>
            <a:r>
              <a:rPr dirty="0" smtClean="0" sz="1900" spc="-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gallbla</a:t>
            </a:r>
            <a:r>
              <a:rPr dirty="0" smtClean="0" sz="1900" spc="0">
                <a:latin typeface="Arial"/>
                <a:cs typeface="Arial"/>
              </a:rPr>
              <a:t>d</a:t>
            </a:r>
            <a:r>
              <a:rPr dirty="0" smtClean="0" sz="1900" spc="-15">
                <a:latin typeface="Arial"/>
                <a:cs typeface="Arial"/>
              </a:rPr>
              <a:t>d</a:t>
            </a:r>
            <a:r>
              <a:rPr dirty="0" smtClean="0" sz="1900" spc="-5">
                <a:latin typeface="Arial"/>
                <a:cs typeface="Arial"/>
              </a:rPr>
              <a:t>e</a:t>
            </a:r>
            <a:r>
              <a:rPr dirty="0" smtClean="0" sz="1900" spc="-10">
                <a:latin typeface="Arial"/>
                <a:cs typeface="Arial"/>
              </a:rPr>
              <a:t>r.</a:t>
            </a:r>
            <a:endParaRPr sz="1900">
              <a:latin typeface="Arial"/>
              <a:cs typeface="Arial"/>
            </a:endParaRPr>
          </a:p>
          <a:p>
            <a:pPr marL="421005" indent="-408940">
              <a:lnSpc>
                <a:spcPts val="1595"/>
              </a:lnSpc>
              <a:buFont typeface="Arial"/>
              <a:buChar char="•"/>
              <a:tabLst>
                <a:tab pos="421005" algn="l"/>
              </a:tabLst>
            </a:pPr>
            <a:r>
              <a:rPr dirty="0" smtClean="0" sz="1900" spc="-15">
                <a:latin typeface="Arial"/>
                <a:cs typeface="Arial"/>
              </a:rPr>
              <a:t>T</a:t>
            </a:r>
            <a:r>
              <a:rPr dirty="0" smtClean="0" sz="1900" spc="-10">
                <a:latin typeface="Arial"/>
                <a:cs typeface="Arial"/>
              </a:rPr>
              <a:t>h</a:t>
            </a:r>
            <a:r>
              <a:rPr dirty="0" smtClean="0" sz="1900" spc="-15">
                <a:latin typeface="Arial"/>
                <a:cs typeface="Arial"/>
              </a:rPr>
              <a:t>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port</a:t>
            </a:r>
            <a:r>
              <a:rPr dirty="0" smtClean="0" sz="1900" spc="-10">
                <a:latin typeface="Arial"/>
                <a:cs typeface="Arial"/>
              </a:rPr>
              <a:t>a</a:t>
            </a:r>
            <a:r>
              <a:rPr dirty="0" smtClean="0" sz="1900" spc="-5">
                <a:latin typeface="Arial"/>
                <a:cs typeface="Arial"/>
              </a:rPr>
              <a:t>l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vein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enters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liver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and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breaks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up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into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sinusoids,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fr</a:t>
            </a:r>
            <a:r>
              <a:rPr dirty="0" smtClean="0" sz="1900" spc="-10">
                <a:latin typeface="Arial"/>
                <a:cs typeface="Arial"/>
              </a:rPr>
              <a:t>o</a:t>
            </a:r>
            <a:r>
              <a:rPr dirty="0" smtClean="0" sz="1900" spc="-20">
                <a:latin typeface="Arial"/>
                <a:cs typeface="Arial"/>
              </a:rPr>
              <a:t>m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30">
                <a:latin typeface="Arial"/>
                <a:cs typeface="Arial"/>
              </a:rPr>
              <a:t>w</a:t>
            </a:r>
            <a:r>
              <a:rPr dirty="0" smtClean="0" sz="1900" spc="-10">
                <a:latin typeface="Arial"/>
                <a:cs typeface="Arial"/>
              </a:rPr>
              <a:t>hich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blood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passes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into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hep</a:t>
            </a:r>
            <a:r>
              <a:rPr dirty="0" smtClean="0" sz="1900" spc="-10">
                <a:latin typeface="Arial"/>
                <a:cs typeface="Arial"/>
              </a:rPr>
              <a:t>a</a:t>
            </a:r>
            <a:r>
              <a:rPr dirty="0" smtClean="0" sz="1900" spc="-10">
                <a:latin typeface="Arial"/>
                <a:cs typeface="Arial"/>
              </a:rPr>
              <a:t>tic</a:t>
            </a:r>
            <a:endParaRPr sz="1900">
              <a:latin typeface="Arial"/>
              <a:cs typeface="Arial"/>
            </a:endParaRPr>
          </a:p>
          <a:p>
            <a:pPr marL="355600" marR="551180">
              <a:lnSpc>
                <a:spcPct val="60000"/>
              </a:lnSpc>
              <a:spcBef>
                <a:spcPts val="275"/>
              </a:spcBef>
            </a:pPr>
            <a:r>
              <a:rPr dirty="0" smtClean="0" sz="1900" spc="-10">
                <a:latin typeface="Arial"/>
                <a:cs typeface="Arial"/>
              </a:rPr>
              <a:t>veins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that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join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infe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ior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vena</a:t>
            </a:r>
            <a:r>
              <a:rPr dirty="0" smtClean="0" sz="1900" spc="-10">
                <a:latin typeface="Arial"/>
                <a:cs typeface="Arial"/>
              </a:rPr>
              <a:t> cava.</a:t>
            </a:r>
            <a:endParaRPr sz="1900">
              <a:latin typeface="Arial"/>
              <a:cs typeface="Arial"/>
            </a:endParaRPr>
          </a:p>
          <a:p>
            <a:pPr algn="ctr" marL="355600" marR="187325" indent="-343535">
              <a:lnSpc>
                <a:spcPts val="1550"/>
              </a:lnSpc>
              <a:buFont typeface="Arial"/>
              <a:buChar char="•"/>
              <a:tabLst>
                <a:tab pos="342900" algn="l"/>
                <a:tab pos="608330" algn="l"/>
              </a:tabLst>
            </a:pPr>
            <a:r>
              <a:rPr dirty="0" smtClean="0" sz="1900" spc="-10">
                <a:latin typeface="Arial"/>
                <a:cs typeface="Arial"/>
              </a:rPr>
              <a:t>It</a:t>
            </a:r>
            <a:r>
              <a:rPr dirty="0" smtClean="0" sz="1900" spc="-10">
                <a:latin typeface="Arial"/>
                <a:cs typeface="Arial"/>
              </a:rPr>
              <a:t>	</a:t>
            </a:r>
            <a:r>
              <a:rPr dirty="0" smtClean="0" sz="1900" spc="-10">
                <a:latin typeface="Arial"/>
                <a:cs typeface="Arial"/>
              </a:rPr>
              <a:t>is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about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2</a:t>
            </a:r>
            <a:r>
              <a:rPr dirty="0" smtClean="0" sz="1900" spc="-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in.</a:t>
            </a:r>
            <a:r>
              <a:rPr dirty="0" smtClean="0" sz="1900" spc="5">
                <a:latin typeface="Arial"/>
                <a:cs typeface="Arial"/>
              </a:rPr>
              <a:t> </a:t>
            </a:r>
            <a:r>
              <a:rPr dirty="0" smtClean="0" sz="1900" spc="-5">
                <a:latin typeface="Arial"/>
                <a:cs typeface="Arial"/>
              </a:rPr>
              <a:t>(</a:t>
            </a:r>
            <a:r>
              <a:rPr dirty="0" smtClean="0" sz="1900" spc="-15">
                <a:latin typeface="Arial"/>
                <a:cs typeface="Arial"/>
              </a:rPr>
              <a:t>5</a:t>
            </a:r>
            <a:r>
              <a:rPr dirty="0" smtClean="0" sz="1900" spc="-1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cm)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long</a:t>
            </a:r>
            <a:r>
              <a:rPr dirty="0" smtClean="0" sz="1900" spc="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and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is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fo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5">
                <a:latin typeface="Arial"/>
                <a:cs typeface="Arial"/>
              </a:rPr>
              <a:t>med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behind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neck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5">
                <a:latin typeface="Arial"/>
                <a:cs typeface="Arial"/>
              </a:rPr>
              <a:t>panc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5">
                <a:latin typeface="Arial"/>
                <a:cs typeface="Arial"/>
              </a:rPr>
              <a:t>eas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by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union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  <a:p>
            <a:pPr marL="355600" marR="413384">
              <a:lnSpc>
                <a:spcPct val="60000"/>
              </a:lnSpc>
              <a:spcBef>
                <a:spcPts val="275"/>
              </a:spcBef>
            </a:pPr>
            <a:r>
              <a:rPr dirty="0" smtClean="0" sz="1900" spc="-15">
                <a:latin typeface="Arial"/>
                <a:cs typeface="Arial"/>
              </a:rPr>
              <a:t>supe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ior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mesenteric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and</a:t>
            </a:r>
            <a:r>
              <a:rPr dirty="0" smtClean="0" sz="1900" spc="3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splenic</a:t>
            </a:r>
            <a:r>
              <a:rPr dirty="0" smtClean="0" sz="1900" spc="-10">
                <a:latin typeface="Arial"/>
                <a:cs typeface="Arial"/>
              </a:rPr>
              <a:t> veins.</a:t>
            </a:r>
            <a:endParaRPr sz="1900">
              <a:latin typeface="Arial"/>
              <a:cs typeface="Arial"/>
            </a:endParaRPr>
          </a:p>
          <a:p>
            <a:pPr algn="ctr" marL="355600" marR="243204" indent="-343535">
              <a:lnSpc>
                <a:spcPts val="1550"/>
              </a:lnSpc>
              <a:buFont typeface="Arial"/>
              <a:buChar char="•"/>
              <a:tabLst>
                <a:tab pos="342900" algn="l"/>
              </a:tabLst>
            </a:pPr>
            <a:r>
              <a:rPr dirty="0" smtClean="0" sz="1900" spc="-10">
                <a:latin typeface="Arial"/>
                <a:cs typeface="Arial"/>
              </a:rPr>
              <a:t>It</a:t>
            </a:r>
            <a:r>
              <a:rPr dirty="0" smtClean="0" sz="1900" spc="-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ascen</a:t>
            </a:r>
            <a:r>
              <a:rPr dirty="0" smtClean="0" sz="1900" spc="-10">
                <a:latin typeface="Arial"/>
                <a:cs typeface="Arial"/>
              </a:rPr>
              <a:t>d</a:t>
            </a:r>
            <a:r>
              <a:rPr dirty="0" smtClean="0" sz="1900" spc="-10">
                <a:latin typeface="Arial"/>
                <a:cs typeface="Arial"/>
              </a:rPr>
              <a:t>s</a:t>
            </a:r>
            <a:r>
              <a:rPr dirty="0" smtClean="0" sz="1900" spc="3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to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ight,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behind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65"/>
              </a:lnSpc>
            </a:pPr>
            <a:r>
              <a:rPr dirty="0" smtClean="0" sz="1900" spc="-10">
                <a:latin typeface="Arial"/>
                <a:cs typeface="Arial"/>
              </a:rPr>
              <a:t>first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part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duode</a:t>
            </a:r>
            <a:r>
              <a:rPr dirty="0" smtClean="0" sz="1900" spc="-10">
                <a:latin typeface="Arial"/>
                <a:cs typeface="Arial"/>
              </a:rPr>
              <a:t>n</a:t>
            </a:r>
            <a:r>
              <a:rPr dirty="0" smtClean="0" sz="1900" spc="-15">
                <a:latin typeface="Arial"/>
                <a:cs typeface="Arial"/>
              </a:rPr>
              <a:t>um,</a:t>
            </a:r>
            <a:r>
              <a:rPr dirty="0" smtClean="0" sz="1900" spc="4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and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600"/>
              </a:lnSpc>
            </a:pPr>
            <a:r>
              <a:rPr dirty="0" smtClean="0" sz="1900" spc="-10">
                <a:latin typeface="Arial"/>
                <a:cs typeface="Arial"/>
              </a:rPr>
              <a:t>enters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lesser</a:t>
            </a:r>
            <a:r>
              <a:rPr dirty="0" smtClean="0" sz="1900" spc="3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omentum</a:t>
            </a:r>
            <a:r>
              <a:rPr dirty="0" smtClean="0" sz="1900" spc="3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algn="ctr" marL="355600" marR="270510" indent="-343535">
              <a:lnSpc>
                <a:spcPts val="1595"/>
              </a:lnSpc>
              <a:buFont typeface="Arial"/>
              <a:buChar char="•"/>
              <a:tabLst>
                <a:tab pos="342900" algn="l"/>
              </a:tabLst>
            </a:pPr>
            <a:r>
              <a:rPr dirty="0" smtClean="0" sz="1900" spc="-10">
                <a:latin typeface="Arial"/>
                <a:cs typeface="Arial"/>
              </a:rPr>
              <a:t>It</a:t>
            </a:r>
            <a:r>
              <a:rPr dirty="0" smtClean="0" sz="1900" spc="-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then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runs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up</a:t>
            </a:r>
            <a:r>
              <a:rPr dirty="0" smtClean="0" sz="1900" spc="-25">
                <a:latin typeface="Arial"/>
                <a:cs typeface="Arial"/>
              </a:rPr>
              <a:t>w</a:t>
            </a:r>
            <a:r>
              <a:rPr dirty="0" smtClean="0" sz="1900" spc="-10">
                <a:latin typeface="Arial"/>
                <a:cs typeface="Arial"/>
              </a:rPr>
              <a:t>ard</a:t>
            </a:r>
            <a:r>
              <a:rPr dirty="0" smtClean="0" sz="1900" spc="4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in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fr</a:t>
            </a:r>
            <a:r>
              <a:rPr dirty="0" smtClean="0" sz="1900" spc="-10">
                <a:latin typeface="Arial"/>
                <a:cs typeface="Arial"/>
              </a:rPr>
              <a:t>o</a:t>
            </a:r>
            <a:r>
              <a:rPr dirty="0" smtClean="0" sz="1900" spc="-10">
                <a:latin typeface="Arial"/>
                <a:cs typeface="Arial"/>
              </a:rPr>
              <a:t>nt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5">
                <a:latin typeface="Arial"/>
                <a:cs typeface="Arial"/>
              </a:rPr>
              <a:t>ope</a:t>
            </a:r>
            <a:r>
              <a:rPr dirty="0" smtClean="0" sz="1900" spc="-10">
                <a:latin typeface="Arial"/>
                <a:cs typeface="Arial"/>
              </a:rPr>
              <a:t>n</a:t>
            </a:r>
            <a:r>
              <a:rPr dirty="0" smtClean="0" sz="1900" spc="-10">
                <a:latin typeface="Arial"/>
                <a:cs typeface="Arial"/>
              </a:rPr>
              <a:t>ing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into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lesser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sac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to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  <a:p>
            <a:pPr marL="355600" marR="172085">
              <a:lnSpc>
                <a:spcPct val="60000"/>
              </a:lnSpc>
              <a:spcBef>
                <a:spcPts val="275"/>
              </a:spcBef>
            </a:pPr>
            <a:r>
              <a:rPr dirty="0" smtClean="0" sz="1900" spc="-15">
                <a:latin typeface="Arial"/>
                <a:cs typeface="Arial"/>
              </a:rPr>
              <a:t>po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ta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hep</a:t>
            </a:r>
            <a:r>
              <a:rPr dirty="0" smtClean="0" sz="1900" spc="-10">
                <a:latin typeface="Arial"/>
                <a:cs typeface="Arial"/>
              </a:rPr>
              <a:t>a</a:t>
            </a:r>
            <a:r>
              <a:rPr dirty="0" smtClean="0" sz="1900" spc="-10">
                <a:latin typeface="Arial"/>
                <a:cs typeface="Arial"/>
              </a:rPr>
              <a:t>tis,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30">
                <a:latin typeface="Arial"/>
                <a:cs typeface="Arial"/>
              </a:rPr>
              <a:t>w</a:t>
            </a:r>
            <a:r>
              <a:rPr dirty="0" smtClean="0" sz="1900" spc="-15">
                <a:latin typeface="Arial"/>
                <a:cs typeface="Arial"/>
              </a:rPr>
              <a:t>he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5">
                <a:latin typeface="Arial"/>
                <a:cs typeface="Arial"/>
              </a:rPr>
              <a:t>e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5">
                <a:latin typeface="Arial"/>
                <a:cs typeface="Arial"/>
              </a:rPr>
              <a:t>it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divides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into</a:t>
            </a:r>
            <a:r>
              <a:rPr dirty="0" smtClean="0" sz="1900" spc="-10">
                <a:latin typeface="Arial"/>
                <a:cs typeface="Arial"/>
              </a:rPr>
              <a:t> rig</a:t>
            </a:r>
            <a:r>
              <a:rPr dirty="0" smtClean="0" sz="1900" spc="-10">
                <a:latin typeface="Arial"/>
                <a:cs typeface="Arial"/>
              </a:rPr>
              <a:t>h</a:t>
            </a:r>
            <a:r>
              <a:rPr dirty="0" smtClean="0" sz="1900" spc="-10">
                <a:latin typeface="Arial"/>
                <a:cs typeface="Arial"/>
              </a:rPr>
              <a:t>t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and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left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5">
                <a:latin typeface="Arial"/>
                <a:cs typeface="Arial"/>
              </a:rPr>
              <a:t>min</a:t>
            </a:r>
            <a:r>
              <a:rPr dirty="0" smtClean="0" sz="1900" spc="-10">
                <a:latin typeface="Arial"/>
                <a:cs typeface="Arial"/>
              </a:rPr>
              <a:t>a</a:t>
            </a:r>
            <a:r>
              <a:rPr dirty="0" smtClean="0" sz="1900" spc="-5">
                <a:latin typeface="Arial"/>
                <a:cs typeface="Arial"/>
              </a:rPr>
              <a:t>l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branch</a:t>
            </a:r>
            <a:r>
              <a:rPr dirty="0" smtClean="0" sz="1900" spc="-10">
                <a:latin typeface="Arial"/>
                <a:cs typeface="Arial"/>
              </a:rPr>
              <a:t>e</a:t>
            </a:r>
            <a:r>
              <a:rPr dirty="0" smtClean="0" sz="1900" spc="-10"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  <a:p>
            <a:pPr algn="ctr" marL="355600" marR="266065" indent="-343535">
              <a:lnSpc>
                <a:spcPts val="1550"/>
              </a:lnSpc>
              <a:buFont typeface="Arial"/>
              <a:buChar char="•"/>
              <a:tabLst>
                <a:tab pos="342900" algn="l"/>
              </a:tabLst>
            </a:pPr>
            <a:r>
              <a:rPr dirty="0" smtClean="0" sz="1900" spc="-15">
                <a:latin typeface="Arial"/>
                <a:cs typeface="Arial"/>
              </a:rPr>
              <a:t>T</a:t>
            </a:r>
            <a:r>
              <a:rPr dirty="0" smtClean="0" sz="1900" spc="-10">
                <a:latin typeface="Arial"/>
                <a:cs typeface="Arial"/>
              </a:rPr>
              <a:t>h</a:t>
            </a:r>
            <a:r>
              <a:rPr dirty="0" smtClean="0" sz="1900" spc="-15">
                <a:latin typeface="Arial"/>
                <a:cs typeface="Arial"/>
              </a:rPr>
              <a:t>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port</a:t>
            </a:r>
            <a:r>
              <a:rPr dirty="0" smtClean="0" sz="1900" spc="-10">
                <a:latin typeface="Arial"/>
                <a:cs typeface="Arial"/>
              </a:rPr>
              <a:t>a</a:t>
            </a:r>
            <a:r>
              <a:rPr dirty="0" smtClean="0" sz="1900" spc="-5">
                <a:latin typeface="Arial"/>
                <a:cs typeface="Arial"/>
              </a:rPr>
              <a:t>l</a:t>
            </a:r>
            <a:r>
              <a:rPr dirty="0" smtClean="0" sz="1900" spc="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circulation</a:t>
            </a:r>
            <a:r>
              <a:rPr dirty="0" smtClean="0" sz="1900" spc="5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begins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as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capilla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y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ple</a:t>
            </a:r>
            <a:r>
              <a:rPr dirty="0" smtClean="0" sz="1900" spc="-20">
                <a:latin typeface="Arial"/>
                <a:cs typeface="Arial"/>
              </a:rPr>
              <a:t>x</a:t>
            </a:r>
            <a:r>
              <a:rPr dirty="0" smtClean="0" sz="1900" spc="-10">
                <a:latin typeface="Arial"/>
                <a:cs typeface="Arial"/>
              </a:rPr>
              <a:t>us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in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organs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5">
                <a:latin typeface="Arial"/>
                <a:cs typeface="Arial"/>
              </a:rPr>
              <a:t>it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370"/>
              </a:lnSpc>
            </a:pPr>
            <a:r>
              <a:rPr dirty="0" smtClean="0" sz="1900" spc="-10">
                <a:latin typeface="Arial"/>
                <a:cs typeface="Arial"/>
              </a:rPr>
              <a:t>drains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and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ends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by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emptying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its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639"/>
              </a:lnSpc>
            </a:pPr>
            <a:r>
              <a:rPr dirty="0" smtClean="0" sz="1900" spc="-10">
                <a:latin typeface="Arial"/>
                <a:cs typeface="Arial"/>
              </a:rPr>
              <a:t>blood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into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sinusoids</a:t>
            </a:r>
            <a:r>
              <a:rPr dirty="0" smtClean="0" sz="1900" spc="50">
                <a:latin typeface="Arial"/>
                <a:cs typeface="Arial"/>
              </a:rPr>
              <a:t> </a:t>
            </a:r>
            <a:r>
              <a:rPr dirty="0" smtClean="0" sz="1900" spc="-30">
                <a:latin typeface="Arial"/>
                <a:cs typeface="Arial"/>
              </a:rPr>
              <a:t>w</a:t>
            </a:r>
            <a:r>
              <a:rPr dirty="0" smtClean="0" sz="1900" spc="-10">
                <a:latin typeface="Arial"/>
                <a:cs typeface="Arial"/>
              </a:rPr>
              <a:t>ithin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live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5400" y="1219200"/>
            <a:ext cx="38100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75335"/>
            <a:ext cx="71755" cy="1968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545"/>
              </a:lnSpc>
            </a:pPr>
            <a:r>
              <a:rPr dirty="0" smtClean="0" sz="1300" spc="-5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13765"/>
            <a:ext cx="3491865" cy="3028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2380"/>
              </a:lnSpc>
            </a:pPr>
            <a:r>
              <a:rPr dirty="0" smtClean="0" sz="2000" b="1">
                <a:latin typeface="Arial"/>
                <a:cs typeface="Arial"/>
              </a:rPr>
              <a:t>Tr</a:t>
            </a:r>
            <a:r>
              <a:rPr dirty="0" smtClean="0" sz="2000" spc="-10" b="1">
                <a:latin typeface="Arial"/>
                <a:cs typeface="Arial"/>
              </a:rPr>
              <a:t>i</a:t>
            </a:r>
            <a:r>
              <a:rPr dirty="0" smtClean="0" sz="2000" spc="0" b="1">
                <a:latin typeface="Arial"/>
                <a:cs typeface="Arial"/>
              </a:rPr>
              <a:t>butaries</a:t>
            </a:r>
            <a:r>
              <a:rPr dirty="0" smtClean="0" sz="2000" spc="-60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of</a:t>
            </a:r>
            <a:r>
              <a:rPr dirty="0" smtClean="0" sz="2000" spc="-1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the</a:t>
            </a:r>
            <a:r>
              <a:rPr dirty="0" smtClean="0" sz="2000" spc="-15" b="1">
                <a:latin typeface="Arial"/>
                <a:cs typeface="Arial"/>
              </a:rPr>
              <a:t> </a:t>
            </a:r>
            <a:r>
              <a:rPr dirty="0" smtClean="0" sz="2000" spc="-10" b="1">
                <a:latin typeface="Arial"/>
                <a:cs typeface="Arial"/>
              </a:rPr>
              <a:t>P</a:t>
            </a:r>
            <a:r>
              <a:rPr dirty="0" smtClean="0" sz="2000" spc="0" b="1">
                <a:latin typeface="Arial"/>
                <a:cs typeface="Arial"/>
              </a:rPr>
              <a:t>ortal</a:t>
            </a:r>
            <a:r>
              <a:rPr dirty="0" smtClean="0" sz="2000" spc="-25" b="1">
                <a:latin typeface="Arial"/>
                <a:cs typeface="Arial"/>
              </a:rPr>
              <a:t> </a:t>
            </a:r>
            <a:r>
              <a:rPr dirty="0" smtClean="0" sz="2000" spc="-10" b="1">
                <a:latin typeface="Arial"/>
                <a:cs typeface="Arial"/>
              </a:rPr>
              <a:t>V</a:t>
            </a:r>
            <a:r>
              <a:rPr dirty="0" smtClean="0" sz="2000" spc="0" b="1">
                <a:latin typeface="Arial"/>
                <a:cs typeface="Arial"/>
              </a:rPr>
              <a:t>ein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855217"/>
            <a:ext cx="3690620" cy="2393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500" spc="-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b</a:t>
            </a:r>
            <a:r>
              <a:rPr dirty="0" smtClean="0" sz="1500" spc="0">
                <a:latin typeface="Arial"/>
                <a:cs typeface="Arial"/>
              </a:rPr>
              <a:t>ut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es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por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al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r>
              <a:rPr dirty="0" smtClean="0" sz="1500" spc="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are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992378"/>
            <a:ext cx="4198620" cy="49041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>
              <a:lnSpc>
                <a:spcPts val="1580"/>
              </a:lnSpc>
            </a:pPr>
            <a:r>
              <a:rPr dirty="0" smtClean="0" sz="1500">
                <a:latin typeface="Arial"/>
                <a:cs typeface="Arial"/>
              </a:rPr>
              <a:t>spl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nic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, super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mesent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c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, 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ft</a:t>
            </a:r>
            <a:endParaRPr sz="1500">
              <a:latin typeface="Arial"/>
              <a:cs typeface="Arial"/>
            </a:endParaRPr>
          </a:p>
          <a:p>
            <a:pPr marL="355600" marR="436880">
              <a:lnSpc>
                <a:spcPct val="60000"/>
              </a:lnSpc>
              <a:spcBef>
                <a:spcPts val="215"/>
              </a:spcBef>
            </a:pPr>
            <a:r>
              <a:rPr dirty="0" smtClean="0" sz="1500">
                <a:latin typeface="Arial"/>
                <a:cs typeface="Arial"/>
              </a:rPr>
              <a:t>gast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ic</a:t>
            </a:r>
            <a:r>
              <a:rPr dirty="0" smtClean="0" sz="1500" spc="-4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, 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ght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gast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ic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, and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</a:t>
            </a:r>
            <a:r>
              <a:rPr dirty="0" smtClean="0" sz="1500" spc="-20">
                <a:latin typeface="Arial"/>
                <a:cs typeface="Arial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stic</a:t>
            </a:r>
            <a:r>
              <a:rPr dirty="0" smtClean="0" sz="1500" spc="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s.</a:t>
            </a:r>
            <a:endParaRPr sz="1500">
              <a:latin typeface="Arial"/>
              <a:cs typeface="Arial"/>
            </a:endParaRPr>
          </a:p>
          <a:p>
            <a:pPr algn="ctr" marL="355600" marR="198120" indent="-343535">
              <a:lnSpc>
                <a:spcPts val="1220"/>
              </a:lnSpc>
              <a:buFont typeface="Arial"/>
              <a:buChar char="•"/>
              <a:tabLst>
                <a:tab pos="342900" algn="l"/>
              </a:tabLst>
            </a:pPr>
            <a:r>
              <a:rPr dirty="0" smtClean="0" sz="1500" spc="-5" b="1">
                <a:latin typeface="Arial"/>
                <a:cs typeface="Arial"/>
              </a:rPr>
              <a:t>S</a:t>
            </a:r>
            <a:r>
              <a:rPr dirty="0" smtClean="0" sz="1500" spc="-5" b="1">
                <a:latin typeface="Arial"/>
                <a:cs typeface="Arial"/>
              </a:rPr>
              <a:t>p</a:t>
            </a:r>
            <a:r>
              <a:rPr dirty="0" smtClean="0" sz="1500" spc="0" b="1">
                <a:latin typeface="Arial"/>
                <a:cs typeface="Arial"/>
              </a:rPr>
              <a:t>l</a:t>
            </a:r>
            <a:r>
              <a:rPr dirty="0" smtClean="0" sz="1500" spc="5" b="1">
                <a:latin typeface="Arial"/>
                <a:cs typeface="Arial"/>
              </a:rPr>
              <a:t>e</a:t>
            </a:r>
            <a:r>
              <a:rPr dirty="0" smtClean="0" sz="1500" spc="-5" b="1">
                <a:latin typeface="Arial"/>
                <a:cs typeface="Arial"/>
              </a:rPr>
              <a:t>n</a:t>
            </a:r>
            <a:r>
              <a:rPr dirty="0" smtClean="0" sz="1500" spc="0" b="1">
                <a:latin typeface="Arial"/>
                <a:cs typeface="Arial"/>
              </a:rPr>
              <a:t>ic</a:t>
            </a:r>
            <a:r>
              <a:rPr dirty="0" smtClean="0" sz="1500" spc="-25" b="1">
                <a:latin typeface="Arial"/>
                <a:cs typeface="Arial"/>
              </a:rPr>
              <a:t> </a:t>
            </a:r>
            <a:r>
              <a:rPr dirty="0" smtClean="0" sz="1500" spc="-30" b="1">
                <a:latin typeface="Arial"/>
                <a:cs typeface="Arial"/>
              </a:rPr>
              <a:t>v</a:t>
            </a:r>
            <a:r>
              <a:rPr dirty="0" smtClean="0" sz="1500" spc="0" b="1">
                <a:latin typeface="Arial"/>
                <a:cs typeface="Arial"/>
              </a:rPr>
              <a:t>ein:</a:t>
            </a:r>
            <a:r>
              <a:rPr dirty="0" smtClean="0" sz="1500" spc="15" b="1">
                <a:latin typeface="Arial"/>
                <a:cs typeface="Arial"/>
              </a:rPr>
              <a:t> </a:t>
            </a:r>
            <a:r>
              <a:rPr dirty="0" smtClean="0" sz="1500" spc="-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his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r>
              <a:rPr dirty="0" smtClean="0" sz="1500" spc="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a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hilum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spl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en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passes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to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ght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in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>
                <a:latin typeface="Arial"/>
                <a:cs typeface="Arial"/>
              </a:rPr>
              <a:t>spl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ni</a:t>
            </a:r>
            <a:r>
              <a:rPr dirty="0" smtClean="0" sz="1500" spc="5">
                <a:latin typeface="Arial"/>
                <a:cs typeface="Arial"/>
              </a:rPr>
              <a:t>c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nal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ligament.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unites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w</a:t>
            </a:r>
            <a:r>
              <a:rPr dirty="0" smtClean="0" sz="1500" spc="0">
                <a:latin typeface="Arial"/>
                <a:cs typeface="Arial"/>
              </a:rPr>
              <a:t>ith the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>
                <a:latin typeface="Arial"/>
                <a:cs typeface="Arial"/>
              </a:rPr>
              <a:t>super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mesent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c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r>
              <a:rPr dirty="0" smtClean="0" sz="1500" spc="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behi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d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neck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pancr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as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to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rm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por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al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r>
              <a:rPr dirty="0" smtClean="0" sz="1500" spc="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.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It</a:t>
            </a:r>
            <a:endParaRPr sz="1500">
              <a:latin typeface="Arial"/>
              <a:cs typeface="Arial"/>
            </a:endParaRPr>
          </a:p>
          <a:p>
            <a:pPr marL="355600" marR="76200">
              <a:lnSpc>
                <a:spcPct val="60000"/>
              </a:lnSpc>
              <a:spcBef>
                <a:spcPts val="215"/>
              </a:spcBef>
            </a:pPr>
            <a:r>
              <a:rPr dirty="0" smtClean="0" sz="150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cei</a:t>
            </a:r>
            <a:r>
              <a:rPr dirty="0" smtClean="0" sz="1500" spc="-15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es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short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gast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c</a:t>
            </a:r>
            <a:r>
              <a:rPr dirty="0" smtClean="0" sz="1500" spc="0">
                <a:latin typeface="Arial"/>
                <a:cs typeface="Arial"/>
              </a:rPr>
              <a:t>,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ft</a:t>
            </a:r>
            <a:r>
              <a:rPr dirty="0" smtClean="0" sz="1500" spc="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gast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oepi</a:t>
            </a:r>
            <a:r>
              <a:rPr dirty="0" smtClean="0" sz="1500" spc="5">
                <a:latin typeface="Arial"/>
                <a:cs typeface="Arial"/>
              </a:rPr>
              <a:t>p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20">
                <a:latin typeface="Arial"/>
                <a:cs typeface="Arial"/>
              </a:rPr>
              <a:t>c</a:t>
            </a:r>
            <a:r>
              <a:rPr dirty="0" smtClean="0" sz="1500" spc="0">
                <a:latin typeface="Arial"/>
                <a:cs typeface="Arial"/>
              </a:rPr>
              <a:t>,</a:t>
            </a:r>
            <a:r>
              <a:rPr dirty="0" smtClean="0" sz="1500" spc="0">
                <a:latin typeface="Arial"/>
                <a:cs typeface="Arial"/>
              </a:rPr>
              <a:t> 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mesent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c,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pancr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atic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s.</a:t>
            </a:r>
            <a:endParaRPr sz="1500">
              <a:latin typeface="Arial"/>
              <a:cs typeface="Arial"/>
            </a:endParaRPr>
          </a:p>
          <a:p>
            <a:pPr algn="ctr" marL="355600" marR="48260" indent="-343535">
              <a:lnSpc>
                <a:spcPts val="1220"/>
              </a:lnSpc>
              <a:buFont typeface="Arial"/>
              <a:buChar char="•"/>
              <a:tabLst>
                <a:tab pos="342900" algn="l"/>
              </a:tabLst>
            </a:pPr>
            <a:r>
              <a:rPr dirty="0" smtClean="0" sz="1500" b="1">
                <a:latin typeface="Arial"/>
                <a:cs typeface="Arial"/>
              </a:rPr>
              <a:t>Inf</a:t>
            </a:r>
            <a:r>
              <a:rPr dirty="0" smtClean="0" sz="1500" spc="5" b="1">
                <a:latin typeface="Arial"/>
                <a:cs typeface="Arial"/>
              </a:rPr>
              <a:t>e</a:t>
            </a:r>
            <a:r>
              <a:rPr dirty="0" smtClean="0" sz="1500" spc="0" b="1">
                <a:latin typeface="Arial"/>
                <a:cs typeface="Arial"/>
              </a:rPr>
              <a:t>rior</a:t>
            </a:r>
            <a:r>
              <a:rPr dirty="0" smtClean="0" sz="1500" spc="-30" b="1">
                <a:latin typeface="Arial"/>
                <a:cs typeface="Arial"/>
              </a:rPr>
              <a:t> </a:t>
            </a:r>
            <a:r>
              <a:rPr dirty="0" smtClean="0" sz="1500" spc="0" b="1">
                <a:latin typeface="Arial"/>
                <a:cs typeface="Arial"/>
              </a:rPr>
              <a:t>mese</a:t>
            </a:r>
            <a:r>
              <a:rPr dirty="0" smtClean="0" sz="1500" spc="-5" b="1">
                <a:latin typeface="Arial"/>
                <a:cs typeface="Arial"/>
              </a:rPr>
              <a:t>n</a:t>
            </a:r>
            <a:r>
              <a:rPr dirty="0" smtClean="0" sz="1500" spc="0" b="1">
                <a:latin typeface="Arial"/>
                <a:cs typeface="Arial"/>
              </a:rPr>
              <a:t>t</a:t>
            </a:r>
            <a:r>
              <a:rPr dirty="0" smtClean="0" sz="1500" spc="5" b="1">
                <a:latin typeface="Arial"/>
                <a:cs typeface="Arial"/>
              </a:rPr>
              <a:t>e</a:t>
            </a:r>
            <a:r>
              <a:rPr dirty="0" smtClean="0" sz="1500" spc="0" b="1">
                <a:latin typeface="Arial"/>
                <a:cs typeface="Arial"/>
              </a:rPr>
              <a:t>ric</a:t>
            </a:r>
            <a:r>
              <a:rPr dirty="0" smtClean="0" sz="1500" spc="-30" b="1">
                <a:latin typeface="Arial"/>
                <a:cs typeface="Arial"/>
              </a:rPr>
              <a:t> </a:t>
            </a:r>
            <a:r>
              <a:rPr dirty="0" smtClean="0" sz="1500" spc="-30" b="1">
                <a:latin typeface="Arial"/>
                <a:cs typeface="Arial"/>
              </a:rPr>
              <a:t>v</a:t>
            </a:r>
            <a:r>
              <a:rPr dirty="0" smtClean="0" sz="1500" spc="0" b="1">
                <a:latin typeface="Arial"/>
                <a:cs typeface="Arial"/>
              </a:rPr>
              <a:t>ei</a:t>
            </a:r>
            <a:r>
              <a:rPr dirty="0" smtClean="0" sz="1500" spc="10" b="1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:</a:t>
            </a:r>
            <a:r>
              <a:rPr dirty="0" smtClean="0" sz="1500" spc="15">
                <a:latin typeface="Arial"/>
                <a:cs typeface="Arial"/>
              </a:rPr>
              <a:t> </a:t>
            </a:r>
            <a:r>
              <a:rPr dirty="0" smtClean="0" sz="1500" spc="-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his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r>
              <a:rPr dirty="0" smtClean="0" sz="1500" spc="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ascends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>
                <a:latin typeface="Arial"/>
                <a:cs typeface="Arial"/>
              </a:rPr>
              <a:t>on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post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abdomi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al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-15">
                <a:latin typeface="Arial"/>
                <a:cs typeface="Arial"/>
              </a:rPr>
              <a:t>w</a:t>
            </a:r>
            <a:r>
              <a:rPr dirty="0" smtClean="0" sz="1500" spc="0">
                <a:latin typeface="Arial"/>
                <a:cs typeface="Arial"/>
              </a:rPr>
              <a:t>all</a:t>
            </a:r>
            <a:r>
              <a:rPr dirty="0" smtClean="0" sz="1500" spc="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j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>
                <a:latin typeface="Arial"/>
                <a:cs typeface="Arial"/>
              </a:rPr>
              <a:t>spl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nic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r>
              <a:rPr dirty="0" smtClean="0" sz="1500" spc="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behi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d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body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pancr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as.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>
                <a:latin typeface="Arial"/>
                <a:cs typeface="Arial"/>
              </a:rPr>
              <a:t>It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cei</a:t>
            </a:r>
            <a:r>
              <a:rPr dirty="0" smtClean="0" sz="1500" spc="-15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super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ct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s,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260"/>
              </a:lnSpc>
            </a:pPr>
            <a:r>
              <a:rPr dirty="0" smtClean="0" sz="1500">
                <a:latin typeface="Arial"/>
                <a:cs typeface="Arial"/>
              </a:rPr>
              <a:t>si</a:t>
            </a:r>
            <a:r>
              <a:rPr dirty="0" smtClean="0" sz="1500" spc="5">
                <a:latin typeface="Arial"/>
                <a:cs typeface="Arial"/>
              </a:rPr>
              <a:t>g</a:t>
            </a:r>
            <a:r>
              <a:rPr dirty="0" smtClean="0" sz="1500" spc="0">
                <a:latin typeface="Arial"/>
                <a:cs typeface="Arial"/>
              </a:rPr>
              <a:t>moid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s,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ft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colic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 marL="355600" indent="-343535">
              <a:lnSpc>
                <a:spcPts val="126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500" spc="-5" b="1">
                <a:latin typeface="Arial"/>
                <a:cs typeface="Arial"/>
              </a:rPr>
              <a:t>S</a:t>
            </a:r>
            <a:r>
              <a:rPr dirty="0" smtClean="0" sz="1500" spc="-5" b="1">
                <a:latin typeface="Arial"/>
                <a:cs typeface="Arial"/>
              </a:rPr>
              <a:t>u</a:t>
            </a:r>
            <a:r>
              <a:rPr dirty="0" smtClean="0" sz="1500" spc="-5" b="1">
                <a:latin typeface="Arial"/>
                <a:cs typeface="Arial"/>
              </a:rPr>
              <a:t>p</a:t>
            </a:r>
            <a:r>
              <a:rPr dirty="0" smtClean="0" sz="1500" spc="0" b="1">
                <a:latin typeface="Arial"/>
                <a:cs typeface="Arial"/>
              </a:rPr>
              <a:t>erior</a:t>
            </a:r>
            <a:r>
              <a:rPr dirty="0" smtClean="0" sz="1500" spc="-20" b="1">
                <a:latin typeface="Arial"/>
                <a:cs typeface="Arial"/>
              </a:rPr>
              <a:t> </a:t>
            </a:r>
            <a:r>
              <a:rPr dirty="0" smtClean="0" sz="1500" spc="0" b="1">
                <a:latin typeface="Arial"/>
                <a:cs typeface="Arial"/>
              </a:rPr>
              <a:t>mese</a:t>
            </a:r>
            <a:r>
              <a:rPr dirty="0" smtClean="0" sz="1500" spc="-5" b="1">
                <a:latin typeface="Arial"/>
                <a:cs typeface="Arial"/>
              </a:rPr>
              <a:t>n</a:t>
            </a:r>
            <a:r>
              <a:rPr dirty="0" smtClean="0" sz="1500" spc="0" b="1">
                <a:latin typeface="Arial"/>
                <a:cs typeface="Arial"/>
              </a:rPr>
              <a:t>t</a:t>
            </a:r>
            <a:r>
              <a:rPr dirty="0" smtClean="0" sz="1500" spc="5" b="1">
                <a:latin typeface="Arial"/>
                <a:cs typeface="Arial"/>
              </a:rPr>
              <a:t>e</a:t>
            </a:r>
            <a:r>
              <a:rPr dirty="0" smtClean="0" sz="1500" spc="0" b="1">
                <a:latin typeface="Arial"/>
                <a:cs typeface="Arial"/>
              </a:rPr>
              <a:t>ric</a:t>
            </a:r>
            <a:r>
              <a:rPr dirty="0" smtClean="0" sz="1500" spc="-15" b="1">
                <a:latin typeface="Arial"/>
                <a:cs typeface="Arial"/>
              </a:rPr>
              <a:t> </a:t>
            </a:r>
            <a:r>
              <a:rPr dirty="0" smtClean="0" sz="1500" spc="-30" b="1">
                <a:latin typeface="Arial"/>
                <a:cs typeface="Arial"/>
              </a:rPr>
              <a:t>v</a:t>
            </a:r>
            <a:r>
              <a:rPr dirty="0" smtClean="0" sz="1500" spc="0" b="1">
                <a:latin typeface="Arial"/>
                <a:cs typeface="Arial"/>
              </a:rPr>
              <a:t>ei</a:t>
            </a:r>
            <a:r>
              <a:rPr dirty="0" smtClean="0" sz="1500" spc="10" b="1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:</a:t>
            </a:r>
            <a:r>
              <a:rPr dirty="0" smtClean="0" sz="1500" spc="15">
                <a:latin typeface="Arial"/>
                <a:cs typeface="Arial"/>
              </a:rPr>
              <a:t> </a:t>
            </a:r>
            <a:r>
              <a:rPr dirty="0" smtClean="0" sz="1500" spc="-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his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 spc="5">
                <a:latin typeface="Arial"/>
                <a:cs typeface="Arial"/>
              </a:rPr>
              <a:t>ascend</a:t>
            </a:r>
            <a:r>
              <a:rPr dirty="0" smtClean="0" sz="1500" spc="0">
                <a:latin typeface="Arial"/>
                <a:cs typeface="Arial"/>
              </a:rPr>
              <a:t>s</a:t>
            </a:r>
            <a:r>
              <a:rPr dirty="0" smtClean="0" sz="1500" spc="-40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n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th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roo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th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-5">
                <a:latin typeface="Arial"/>
                <a:cs typeface="Arial"/>
              </a:rPr>
              <a:t>m</a:t>
            </a:r>
            <a:r>
              <a:rPr dirty="0" smtClean="0" sz="1500" spc="5">
                <a:latin typeface="Arial"/>
                <a:cs typeface="Arial"/>
              </a:rPr>
              <a:t>esenter</a:t>
            </a:r>
            <a:r>
              <a:rPr dirty="0" smtClean="0" sz="1500" spc="0">
                <a:latin typeface="Arial"/>
                <a:cs typeface="Arial"/>
              </a:rPr>
              <a:t>y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the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>
                <a:latin typeface="Arial"/>
                <a:cs typeface="Arial"/>
              </a:rPr>
              <a:t>small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stine.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It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passes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in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ont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>
                <a:latin typeface="Arial"/>
                <a:cs typeface="Arial"/>
              </a:rPr>
              <a:t>part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duodenum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j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spl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nic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r>
              <a:rPr dirty="0" smtClean="0" sz="1500" spc="5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b</a:t>
            </a:r>
            <a:r>
              <a:rPr dirty="0" smtClean="0" sz="1500" spc="0">
                <a:latin typeface="Arial"/>
                <a:cs typeface="Arial"/>
              </a:rPr>
              <a:t>ehi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d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neck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pancr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as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.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It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cei</a:t>
            </a:r>
            <a:r>
              <a:rPr dirty="0" smtClean="0" sz="1500" spc="-15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es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j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j</a:t>
            </a:r>
            <a:r>
              <a:rPr dirty="0" smtClean="0" sz="1500" spc="5">
                <a:latin typeface="Arial"/>
                <a:cs typeface="Arial"/>
              </a:rPr>
              <a:t>u</a:t>
            </a:r>
            <a:r>
              <a:rPr dirty="0" smtClean="0" sz="1500" spc="0">
                <a:latin typeface="Arial"/>
                <a:cs typeface="Arial"/>
              </a:rPr>
              <a:t>na</a:t>
            </a:r>
            <a:r>
              <a:rPr dirty="0" smtClean="0" sz="1500" spc="5">
                <a:latin typeface="Arial"/>
                <a:cs typeface="Arial"/>
              </a:rPr>
              <a:t>l</a:t>
            </a:r>
            <a:r>
              <a:rPr dirty="0" smtClean="0" sz="1500" spc="0">
                <a:latin typeface="Arial"/>
                <a:cs typeface="Arial"/>
              </a:rPr>
              <a:t>,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ilea</a:t>
            </a:r>
            <a:r>
              <a:rPr dirty="0" smtClean="0" sz="1500" spc="5">
                <a:latin typeface="Arial"/>
                <a:cs typeface="Arial"/>
              </a:rPr>
              <a:t>l</a:t>
            </a:r>
            <a:r>
              <a:rPr dirty="0" smtClean="0" sz="1500" spc="0">
                <a:latin typeface="Arial"/>
                <a:cs typeface="Arial"/>
              </a:rPr>
              <a:t>,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ileocoli</a:t>
            </a:r>
            <a:r>
              <a:rPr dirty="0" smtClean="0" sz="1500" spc="15">
                <a:latin typeface="Arial"/>
                <a:cs typeface="Arial"/>
              </a:rPr>
              <a:t>c</a:t>
            </a:r>
            <a:r>
              <a:rPr dirty="0" smtClean="0" sz="1500" spc="0">
                <a:latin typeface="Arial"/>
                <a:cs typeface="Arial"/>
              </a:rPr>
              <a:t>,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ght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colic,</a:t>
            </a:r>
            <a:endParaRPr sz="1500">
              <a:latin typeface="Arial"/>
              <a:cs typeface="Arial"/>
            </a:endParaRPr>
          </a:p>
          <a:p>
            <a:pPr marL="355600" marR="269875">
              <a:lnSpc>
                <a:spcPct val="60000"/>
              </a:lnSpc>
              <a:spcBef>
                <a:spcPts val="215"/>
              </a:spcBef>
            </a:pPr>
            <a:r>
              <a:rPr dirty="0" smtClean="0" sz="1500">
                <a:latin typeface="Arial"/>
                <a:cs typeface="Arial"/>
              </a:rPr>
              <a:t>mi</a:t>
            </a:r>
            <a:r>
              <a:rPr dirty="0" smtClean="0" sz="1500" spc="5">
                <a:latin typeface="Arial"/>
                <a:cs typeface="Arial"/>
              </a:rPr>
              <a:t>d</a:t>
            </a:r>
            <a:r>
              <a:rPr dirty="0" smtClean="0" sz="1500" spc="0">
                <a:latin typeface="Arial"/>
                <a:cs typeface="Arial"/>
              </a:rPr>
              <a:t>dle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colic,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 pancr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aticoduode</a:t>
            </a:r>
            <a:r>
              <a:rPr dirty="0" smtClean="0" sz="1500" spc="-10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a</a:t>
            </a:r>
            <a:r>
              <a:rPr dirty="0" smtClean="0" sz="1500" spc="25">
                <a:latin typeface="Arial"/>
                <a:cs typeface="Arial"/>
              </a:rPr>
              <a:t>l</a:t>
            </a:r>
            <a:r>
              <a:rPr dirty="0" smtClean="0" sz="1500" spc="0">
                <a:latin typeface="Arial"/>
                <a:cs typeface="Arial"/>
              </a:rPr>
              <a:t>,</a:t>
            </a:r>
            <a:r>
              <a:rPr dirty="0" smtClean="0" sz="1500" spc="0">
                <a:latin typeface="Arial"/>
                <a:cs typeface="Arial"/>
              </a:rPr>
              <a:t> and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ght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gast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oepi</a:t>
            </a:r>
            <a:r>
              <a:rPr dirty="0" smtClean="0" sz="1500" spc="5">
                <a:latin typeface="Arial"/>
                <a:cs typeface="Arial"/>
              </a:rPr>
              <a:t>p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ic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s.</a:t>
            </a:r>
            <a:endParaRPr sz="1500">
              <a:latin typeface="Arial"/>
              <a:cs typeface="Arial"/>
            </a:endParaRPr>
          </a:p>
          <a:p>
            <a:pPr marL="355600" indent="-343535">
              <a:lnSpc>
                <a:spcPts val="1225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500" spc="-10" b="1">
                <a:latin typeface="Arial"/>
                <a:cs typeface="Arial"/>
              </a:rPr>
              <a:t>L</a:t>
            </a:r>
            <a:r>
              <a:rPr dirty="0" smtClean="0" sz="1500" spc="0" b="1">
                <a:latin typeface="Arial"/>
                <a:cs typeface="Arial"/>
              </a:rPr>
              <a:t>eft</a:t>
            </a:r>
            <a:r>
              <a:rPr dirty="0" smtClean="0" sz="1500" spc="-15" b="1">
                <a:latin typeface="Arial"/>
                <a:cs typeface="Arial"/>
              </a:rPr>
              <a:t> </a:t>
            </a:r>
            <a:r>
              <a:rPr dirty="0" smtClean="0" sz="1500" spc="-10" b="1">
                <a:latin typeface="Arial"/>
                <a:cs typeface="Arial"/>
              </a:rPr>
              <a:t>g</a:t>
            </a:r>
            <a:r>
              <a:rPr dirty="0" smtClean="0" sz="1500" spc="0" b="1">
                <a:latin typeface="Arial"/>
                <a:cs typeface="Arial"/>
              </a:rPr>
              <a:t>ast</a:t>
            </a:r>
            <a:r>
              <a:rPr dirty="0" smtClean="0" sz="1500" spc="5" b="1">
                <a:latin typeface="Arial"/>
                <a:cs typeface="Arial"/>
              </a:rPr>
              <a:t>r</a:t>
            </a:r>
            <a:r>
              <a:rPr dirty="0" smtClean="0" sz="1500" spc="0" b="1">
                <a:latin typeface="Arial"/>
                <a:cs typeface="Arial"/>
              </a:rPr>
              <a:t>ic</a:t>
            </a:r>
            <a:r>
              <a:rPr dirty="0" smtClean="0" sz="1500" spc="-30" b="1">
                <a:latin typeface="Arial"/>
                <a:cs typeface="Arial"/>
              </a:rPr>
              <a:t> </a:t>
            </a:r>
            <a:r>
              <a:rPr dirty="0" smtClean="0" sz="1500" spc="-35" b="1">
                <a:latin typeface="Arial"/>
                <a:cs typeface="Arial"/>
              </a:rPr>
              <a:t>v</a:t>
            </a:r>
            <a:r>
              <a:rPr dirty="0" smtClean="0" sz="1500" spc="0" b="1">
                <a:latin typeface="Arial"/>
                <a:cs typeface="Arial"/>
              </a:rPr>
              <a:t>ein:</a:t>
            </a:r>
            <a:r>
              <a:rPr dirty="0" smtClean="0" sz="1500" spc="20" b="1">
                <a:latin typeface="Arial"/>
                <a:cs typeface="Arial"/>
              </a:rPr>
              <a:t> </a:t>
            </a:r>
            <a:r>
              <a:rPr dirty="0" smtClean="0" sz="1500" spc="-10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his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r>
              <a:rPr dirty="0" smtClean="0" sz="1500" spc="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dr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ft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>
                <a:latin typeface="Arial"/>
                <a:cs typeface="Arial"/>
              </a:rPr>
              <a:t>por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n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sser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cur</a:t>
            </a:r>
            <a:r>
              <a:rPr dirty="0" smtClean="0" sz="1500" spc="-15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at</a:t>
            </a:r>
            <a:r>
              <a:rPr dirty="0" smtClean="0" sz="1500" spc="5">
                <a:latin typeface="Arial"/>
                <a:cs typeface="Arial"/>
              </a:rPr>
              <a:t>u</a:t>
            </a:r>
            <a:r>
              <a:rPr dirty="0" smtClean="0" sz="1500" spc="0">
                <a:latin typeface="Arial"/>
                <a:cs typeface="Arial"/>
              </a:rPr>
              <a:t>re 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st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mach</a:t>
            </a:r>
            <a:endParaRPr sz="1500">
              <a:latin typeface="Arial"/>
              <a:cs typeface="Arial"/>
            </a:endParaRPr>
          </a:p>
          <a:p>
            <a:pPr marL="355600" marR="33655">
              <a:lnSpc>
                <a:spcPct val="60000"/>
              </a:lnSpc>
              <a:spcBef>
                <a:spcPts val="215"/>
              </a:spcBef>
            </a:pPr>
            <a:r>
              <a:rPr dirty="0" smtClean="0" sz="1500">
                <a:latin typeface="Arial"/>
                <a:cs typeface="Arial"/>
              </a:rPr>
              <a:t>and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di</a:t>
            </a:r>
            <a:r>
              <a:rPr dirty="0" smtClean="0" sz="1500" spc="5">
                <a:latin typeface="Arial"/>
                <a:cs typeface="Arial"/>
              </a:rPr>
              <a:t>s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part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esophagus.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opens</a:t>
            </a:r>
            <a:r>
              <a:rPr dirty="0" smtClean="0" sz="1500" spc="0">
                <a:latin typeface="Arial"/>
                <a:cs typeface="Arial"/>
              </a:rPr>
              <a:t> di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ectly</a:t>
            </a:r>
            <a:r>
              <a:rPr dirty="0" smtClean="0" sz="1500" spc="-4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to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por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al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endParaRPr sz="1500">
              <a:latin typeface="Arial"/>
              <a:cs typeface="Arial"/>
            </a:endParaRPr>
          </a:p>
          <a:p>
            <a:pPr marL="355600" indent="-343535">
              <a:lnSpc>
                <a:spcPts val="122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500" b="1">
                <a:latin typeface="Arial"/>
                <a:cs typeface="Arial"/>
              </a:rPr>
              <a:t>Ri</a:t>
            </a:r>
            <a:r>
              <a:rPr dirty="0" smtClean="0" sz="1500" spc="-5" b="1">
                <a:latin typeface="Arial"/>
                <a:cs typeface="Arial"/>
              </a:rPr>
              <a:t>g</a:t>
            </a:r>
            <a:r>
              <a:rPr dirty="0" smtClean="0" sz="1500" spc="-5" b="1">
                <a:latin typeface="Arial"/>
                <a:cs typeface="Arial"/>
              </a:rPr>
              <a:t>h</a:t>
            </a:r>
            <a:r>
              <a:rPr dirty="0" smtClean="0" sz="1500" spc="0" b="1">
                <a:latin typeface="Arial"/>
                <a:cs typeface="Arial"/>
              </a:rPr>
              <a:t>t</a:t>
            </a:r>
            <a:r>
              <a:rPr dirty="0" smtClean="0" sz="1500" spc="-20" b="1">
                <a:latin typeface="Arial"/>
                <a:cs typeface="Arial"/>
              </a:rPr>
              <a:t> </a:t>
            </a:r>
            <a:r>
              <a:rPr dirty="0" smtClean="0" sz="1500" spc="-5" b="1">
                <a:latin typeface="Arial"/>
                <a:cs typeface="Arial"/>
              </a:rPr>
              <a:t>g</a:t>
            </a:r>
            <a:r>
              <a:rPr dirty="0" smtClean="0" sz="1500" spc="0" b="1">
                <a:latin typeface="Arial"/>
                <a:cs typeface="Arial"/>
              </a:rPr>
              <a:t>ast</a:t>
            </a:r>
            <a:r>
              <a:rPr dirty="0" smtClean="0" sz="1500" spc="5" b="1">
                <a:latin typeface="Arial"/>
                <a:cs typeface="Arial"/>
              </a:rPr>
              <a:t>r</a:t>
            </a:r>
            <a:r>
              <a:rPr dirty="0" smtClean="0" sz="1500" spc="0" b="1">
                <a:latin typeface="Arial"/>
                <a:cs typeface="Arial"/>
              </a:rPr>
              <a:t>ic</a:t>
            </a:r>
            <a:r>
              <a:rPr dirty="0" smtClean="0" sz="1500" spc="-15" b="1">
                <a:latin typeface="Arial"/>
                <a:cs typeface="Arial"/>
              </a:rPr>
              <a:t> </a:t>
            </a:r>
            <a:r>
              <a:rPr dirty="0" smtClean="0" sz="1500" spc="-30" b="1">
                <a:latin typeface="Arial"/>
                <a:cs typeface="Arial"/>
              </a:rPr>
              <a:t>v</a:t>
            </a:r>
            <a:r>
              <a:rPr dirty="0" smtClean="0" sz="1500" spc="0" b="1">
                <a:latin typeface="Arial"/>
                <a:cs typeface="Arial"/>
              </a:rPr>
              <a:t>ein:</a:t>
            </a:r>
            <a:r>
              <a:rPr dirty="0" smtClean="0" sz="1500" spc="25" b="1">
                <a:latin typeface="Arial"/>
                <a:cs typeface="Arial"/>
              </a:rPr>
              <a:t> </a:t>
            </a:r>
            <a:r>
              <a:rPr dirty="0" smtClean="0" sz="1500" spc="-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his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r>
              <a:rPr dirty="0" smtClean="0" sz="1500" spc="5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d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ght</a:t>
            </a:r>
            <a:endParaRPr sz="1500">
              <a:latin typeface="Arial"/>
              <a:cs typeface="Arial"/>
            </a:endParaRPr>
          </a:p>
          <a:p>
            <a:pPr marL="355600" marR="22225">
              <a:lnSpc>
                <a:spcPct val="60000"/>
              </a:lnSpc>
              <a:spcBef>
                <a:spcPts val="215"/>
              </a:spcBef>
            </a:pPr>
            <a:r>
              <a:rPr dirty="0" smtClean="0" sz="1500">
                <a:latin typeface="Arial"/>
                <a:cs typeface="Arial"/>
              </a:rPr>
              <a:t>por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n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sser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cur</a:t>
            </a:r>
            <a:r>
              <a:rPr dirty="0" smtClean="0" sz="1500" spc="-15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at</a:t>
            </a:r>
            <a:r>
              <a:rPr dirty="0" smtClean="0" sz="1500" spc="5">
                <a:latin typeface="Arial"/>
                <a:cs typeface="Arial"/>
              </a:rPr>
              <a:t>u</a:t>
            </a:r>
            <a:r>
              <a:rPr dirty="0" smtClean="0" sz="1500" spc="0">
                <a:latin typeface="Arial"/>
                <a:cs typeface="Arial"/>
              </a:rPr>
              <a:t>re 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st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mach</a:t>
            </a:r>
            <a:r>
              <a:rPr dirty="0" smtClean="0" sz="1500" spc="0">
                <a:latin typeface="Arial"/>
                <a:cs typeface="Arial"/>
              </a:rPr>
              <a:t> and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dr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di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ectly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to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por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al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r>
              <a:rPr dirty="0" smtClean="0" sz="1500" spc="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 marL="355600" indent="-343535">
              <a:lnSpc>
                <a:spcPts val="122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500" b="1">
                <a:latin typeface="Arial"/>
                <a:cs typeface="Arial"/>
              </a:rPr>
              <a:t>C</a:t>
            </a:r>
            <a:r>
              <a:rPr dirty="0" smtClean="0" sz="1500" spc="-60" b="1">
                <a:latin typeface="Arial"/>
                <a:cs typeface="Arial"/>
              </a:rPr>
              <a:t>y</a:t>
            </a:r>
            <a:r>
              <a:rPr dirty="0" smtClean="0" sz="1500" spc="0" b="1">
                <a:latin typeface="Arial"/>
                <a:cs typeface="Arial"/>
              </a:rPr>
              <a:t>st</a:t>
            </a:r>
            <a:r>
              <a:rPr dirty="0" smtClean="0" sz="1500" spc="5" b="1">
                <a:latin typeface="Arial"/>
                <a:cs typeface="Arial"/>
              </a:rPr>
              <a:t>i</a:t>
            </a:r>
            <a:r>
              <a:rPr dirty="0" smtClean="0" sz="1500" spc="0" b="1">
                <a:latin typeface="Arial"/>
                <a:cs typeface="Arial"/>
              </a:rPr>
              <a:t>c</a:t>
            </a:r>
            <a:r>
              <a:rPr dirty="0" smtClean="0" sz="1500" spc="30" b="1">
                <a:latin typeface="Arial"/>
                <a:cs typeface="Arial"/>
              </a:rPr>
              <a:t> </a:t>
            </a:r>
            <a:r>
              <a:rPr dirty="0" smtClean="0" sz="1500" spc="-30" b="1">
                <a:latin typeface="Arial"/>
                <a:cs typeface="Arial"/>
              </a:rPr>
              <a:t>v</a:t>
            </a:r>
            <a:r>
              <a:rPr dirty="0" smtClean="0" sz="1500" spc="0" b="1">
                <a:latin typeface="Arial"/>
                <a:cs typeface="Arial"/>
              </a:rPr>
              <a:t>eins:</a:t>
            </a:r>
            <a:r>
              <a:rPr dirty="0" smtClean="0" sz="1500" spc="25" b="1">
                <a:latin typeface="Arial"/>
                <a:cs typeface="Arial"/>
              </a:rPr>
              <a:t> </a:t>
            </a:r>
            <a:r>
              <a:rPr dirty="0" smtClean="0" sz="1500" spc="-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hese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 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ither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dr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in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 marL="355600" marR="281305">
              <a:lnSpc>
                <a:spcPct val="60100"/>
              </a:lnSpc>
              <a:spcBef>
                <a:spcPts val="215"/>
              </a:spcBef>
            </a:pPr>
            <a:r>
              <a:rPr dirty="0" smtClean="0" sz="1500">
                <a:latin typeface="Arial"/>
                <a:cs typeface="Arial"/>
              </a:rPr>
              <a:t>gallbl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dder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directly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to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li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er</a:t>
            </a:r>
            <a:r>
              <a:rPr dirty="0" smtClean="0" sz="1500" spc="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j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in</a:t>
            </a:r>
            <a:r>
              <a:rPr dirty="0" smtClean="0" sz="1500" spc="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the</a:t>
            </a:r>
            <a:r>
              <a:rPr dirty="0" smtClean="0" sz="1500" spc="0">
                <a:latin typeface="Arial"/>
                <a:cs typeface="Arial"/>
              </a:rPr>
              <a:t> portal</a:t>
            </a:r>
            <a:r>
              <a:rPr dirty="0" smtClean="0" sz="1500" spc="-35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3000" y="380999"/>
            <a:ext cx="4190999" cy="6476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4235" y="73914"/>
            <a:ext cx="3342640" cy="5213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4105"/>
              </a:lnSpc>
            </a:pPr>
            <a:r>
              <a:rPr dirty="0" smtClean="0" sz="3450" spc="-114" b="1">
                <a:latin typeface="Arial"/>
                <a:cs typeface="Arial"/>
              </a:rPr>
              <a:t>Portal</a:t>
            </a:r>
            <a:r>
              <a:rPr dirty="0" smtClean="0" sz="3450" spc="120" b="1">
                <a:latin typeface="Arial"/>
                <a:cs typeface="Arial"/>
              </a:rPr>
              <a:t> </a:t>
            </a:r>
            <a:r>
              <a:rPr dirty="0" smtClean="0" sz="3450" spc="-160" b="1">
                <a:latin typeface="Arial"/>
                <a:cs typeface="Arial"/>
              </a:rPr>
              <a:t>circulation</a:t>
            </a:r>
            <a:endParaRPr sz="3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40227" y="884173"/>
            <a:ext cx="3397250" cy="46100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652780">
              <a:lnSpc>
                <a:spcPct val="100000"/>
              </a:lnSpc>
            </a:pPr>
            <a:r>
              <a:rPr dirty="0" smtClean="0" sz="850" spc="80">
                <a:latin typeface="Arial"/>
                <a:cs typeface="Arial"/>
              </a:rPr>
              <a:t>1!n</a:t>
            </a:r>
            <a:r>
              <a:rPr dirty="0" smtClean="0" sz="850" spc="50">
                <a:latin typeface="Arial"/>
                <a:cs typeface="Arial"/>
              </a:rPr>
              <a:t> </a:t>
            </a:r>
            <a:r>
              <a:rPr dirty="0" smtClean="0" sz="850" spc="65">
                <a:latin typeface="Arial"/>
                <a:cs typeface="Arial"/>
              </a:rPr>
              <a:t>eric:«'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1010"/>
              </a:lnSpc>
            </a:pPr>
            <a:r>
              <a:rPr dirty="0" smtClean="0" sz="850" spc="390">
                <a:latin typeface="Arial"/>
                <a:cs typeface="Arial"/>
              </a:rPr>
              <a:t>--";---</a:t>
            </a:r>
            <a:r>
              <a:rPr dirty="0" smtClean="0" sz="850" spc="80">
                <a:latin typeface="Arial"/>
                <a:cs typeface="Arial"/>
              </a:rPr>
              <a:t> </a:t>
            </a:r>
            <a:r>
              <a:rPr dirty="0" smtClean="0" sz="850" spc="1090">
                <a:latin typeface="Arial"/>
                <a:cs typeface="Arial"/>
              </a:rPr>
              <a:t>ve</a:t>
            </a:r>
            <a:r>
              <a:rPr dirty="0" smtClean="0" sz="850" spc="1090">
                <a:latin typeface="Arial"/>
                <a:cs typeface="Arial"/>
              </a:rPr>
              <a:t> </a:t>
            </a:r>
            <a:r>
              <a:rPr dirty="0" smtClean="0" sz="850" spc="-100">
                <a:latin typeface="Arial"/>
                <a:cs typeface="Arial"/>
              </a:rPr>
              <a:t> </a:t>
            </a:r>
            <a:r>
              <a:rPr dirty="0" smtClean="0" sz="850" spc="315">
                <a:latin typeface="Arial"/>
                <a:cs typeface="Arial"/>
              </a:rPr>
              <a:t>cava</a:t>
            </a:r>
            <a:endParaRPr sz="850">
              <a:latin typeface="Arial"/>
              <a:cs typeface="Arial"/>
            </a:endParaRPr>
          </a:p>
          <a:p>
            <a:pPr marL="551815">
              <a:lnSpc>
                <a:spcPts val="875"/>
              </a:lnSpc>
            </a:pPr>
            <a:r>
              <a:rPr dirty="0" smtClean="0" sz="900" spc="340">
                <a:latin typeface="Arial"/>
                <a:cs typeface="Arial"/>
              </a:rPr>
              <a:t>lige:n1enr</a:t>
            </a:r>
            <a:r>
              <a:rPr dirty="0" smtClean="0" sz="900" spc="340">
                <a:latin typeface="Arial"/>
                <a:cs typeface="Arial"/>
              </a:rPr>
              <a:t>  </a:t>
            </a:r>
            <a:r>
              <a:rPr dirty="0" smtClean="0" sz="900" spc="25">
                <a:latin typeface="Arial"/>
                <a:cs typeface="Arial"/>
              </a:rPr>
              <a:t> </a:t>
            </a:r>
            <a:r>
              <a:rPr dirty="0" smtClean="0" sz="900" spc="220">
                <a:latin typeface="Arial"/>
                <a:cs typeface="Arial"/>
              </a:rPr>
              <a:t>os*".....,</a:t>
            </a:r>
            <a:endParaRPr sz="900">
              <a:latin typeface="Arial"/>
              <a:cs typeface="Arial"/>
            </a:endParaRPr>
          </a:p>
          <a:p>
            <a:pPr marL="2060575">
              <a:lnSpc>
                <a:spcPts val="730"/>
              </a:lnSpc>
            </a:pPr>
            <a:r>
              <a:rPr dirty="0" smtClean="0" sz="800" spc="300">
                <a:latin typeface="Arial"/>
                <a:cs typeface="Arial"/>
              </a:rPr>
              <a:t>eeophageat</a:t>
            </a:r>
            <a:r>
              <a:rPr dirty="0" smtClean="0" sz="800" spc="300">
                <a:latin typeface="Arial"/>
                <a:cs typeface="Arial"/>
              </a:rPr>
              <a:t> </a:t>
            </a:r>
            <a:r>
              <a:rPr dirty="0" smtClean="0" sz="800" spc="60">
                <a:latin typeface="Arial"/>
                <a:cs typeface="Arial"/>
              </a:rPr>
              <a:t> </a:t>
            </a:r>
            <a:r>
              <a:rPr dirty="0" smtClean="0" sz="800" spc="275">
                <a:latin typeface="Arial"/>
                <a:cs typeface="Arial"/>
              </a:rPr>
              <a:t>vetn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0940" y="1295908"/>
            <a:ext cx="1240790" cy="179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135">
                <a:latin typeface="Times New Roman"/>
                <a:cs typeface="Times New Roman"/>
              </a:rPr>
              <a:t>mtt</a:t>
            </a:r>
            <a:r>
              <a:rPr dirty="0" smtClean="0" sz="1100" spc="135">
                <a:latin typeface="Times New Roman"/>
                <a:cs typeface="Times New Roman"/>
              </a:rPr>
              <a:t> </a:t>
            </a:r>
            <a:r>
              <a:rPr dirty="0" smtClean="0" sz="1100" spc="-135">
                <a:latin typeface="Times New Roman"/>
                <a:cs typeface="Times New Roman"/>
              </a:rPr>
              <a:t> </a:t>
            </a:r>
            <a:r>
              <a:rPr dirty="0" smtClean="0" sz="800" spc="155">
                <a:latin typeface="Arial"/>
                <a:cs typeface="Arial"/>
              </a:rPr>
              <a:t>gaslrffie</a:t>
            </a:r>
            <a:r>
              <a:rPr dirty="0" smtClean="0" sz="800" spc="155">
                <a:latin typeface="Arial"/>
                <a:cs typeface="Arial"/>
              </a:rPr>
              <a:t> </a:t>
            </a:r>
            <a:r>
              <a:rPr dirty="0" smtClean="0" sz="800" spc="-95">
                <a:latin typeface="Arial"/>
                <a:cs typeface="Arial"/>
              </a:rPr>
              <a:t> </a:t>
            </a:r>
            <a:r>
              <a:rPr dirty="0" smtClean="0" sz="700" spc="35">
                <a:latin typeface="Times New Roman"/>
                <a:cs typeface="Times New Roman"/>
              </a:rPr>
              <a:t>ij,fQWl;</a:t>
            </a:r>
            <a:endParaRPr sz="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340360">
              <a:lnSpc>
                <a:spcPct val="100000"/>
              </a:lnSpc>
            </a:pPr>
            <a:r>
              <a:rPr dirty="0" smtClean="0" sz="4400">
                <a:latin typeface="Arial"/>
                <a:cs typeface="Arial"/>
              </a:rPr>
              <a:t>Portal</a:t>
            </a:r>
            <a:r>
              <a:rPr dirty="0" smtClean="0" sz="4400" spc="-20">
                <a:latin typeface="Arial"/>
                <a:cs typeface="Arial"/>
              </a:rPr>
              <a:t> </a:t>
            </a:r>
            <a:r>
              <a:rPr dirty="0" smtClean="0" sz="4400" spc="0">
                <a:latin typeface="Arial"/>
                <a:cs typeface="Arial"/>
              </a:rPr>
              <a:t>s</a:t>
            </a:r>
            <a:r>
              <a:rPr dirty="0" smtClean="0" sz="4400" spc="5">
                <a:latin typeface="Arial"/>
                <a:cs typeface="Arial"/>
              </a:rPr>
              <a:t>y</a:t>
            </a:r>
            <a:r>
              <a:rPr dirty="0" smtClean="0" sz="4400" spc="0">
                <a:latin typeface="Arial"/>
                <a:cs typeface="Arial"/>
              </a:rPr>
              <a:t>stem</a:t>
            </a:r>
            <a:r>
              <a:rPr dirty="0" smtClean="0" sz="4400" spc="10">
                <a:latin typeface="Arial"/>
                <a:cs typeface="Arial"/>
              </a:rPr>
              <a:t>i</a:t>
            </a:r>
            <a:r>
              <a:rPr dirty="0" smtClean="0" sz="4400" spc="0">
                <a:latin typeface="Arial"/>
                <a:cs typeface="Arial"/>
              </a:rPr>
              <a:t>c</a:t>
            </a:r>
            <a:r>
              <a:rPr dirty="0" smtClean="0" sz="4400" spc="-30">
                <a:latin typeface="Arial"/>
                <a:cs typeface="Arial"/>
              </a:rPr>
              <a:t> </a:t>
            </a:r>
            <a:r>
              <a:rPr dirty="0" smtClean="0" sz="4400" spc="0">
                <a:latin typeface="Arial"/>
                <a:cs typeface="Arial"/>
              </a:rPr>
              <a:t>anastomo</a:t>
            </a:r>
            <a:r>
              <a:rPr dirty="0" smtClean="0" sz="4400" spc="10">
                <a:latin typeface="Arial"/>
                <a:cs typeface="Arial"/>
              </a:rPr>
              <a:t>s</a:t>
            </a:r>
            <a:r>
              <a:rPr dirty="0" smtClean="0" sz="4400" spc="0">
                <a:latin typeface="Arial"/>
                <a:cs typeface="Arial"/>
              </a:rPr>
              <a:t>is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4253"/>
            <a:ext cx="3745229" cy="330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100" b="1">
                <a:latin typeface="Arial"/>
                <a:cs typeface="Arial"/>
              </a:rPr>
              <a:t>A</a:t>
            </a:r>
            <a:r>
              <a:rPr dirty="0" smtClean="0" sz="2100" spc="-15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porta</a:t>
            </a:r>
            <a:r>
              <a:rPr dirty="0" smtClean="0" sz="2100" spc="-5" b="1">
                <a:latin typeface="Arial"/>
                <a:cs typeface="Arial"/>
              </a:rPr>
              <a:t> cava</a:t>
            </a:r>
            <a:r>
              <a:rPr dirty="0" smtClean="0" sz="2100" spc="0" b="1">
                <a:latin typeface="Arial"/>
                <a:cs typeface="Arial"/>
              </a:rPr>
              <a:t>l</a:t>
            </a:r>
            <a:r>
              <a:rPr dirty="0" smtClean="0" sz="2100" spc="10" b="1">
                <a:latin typeface="Arial"/>
                <a:cs typeface="Arial"/>
              </a:rPr>
              <a:t> </a:t>
            </a:r>
            <a:r>
              <a:rPr dirty="0" smtClean="0" sz="2100" spc="0" b="1">
                <a:latin typeface="Arial"/>
                <a:cs typeface="Arial"/>
              </a:rPr>
              <a:t>an</a:t>
            </a:r>
            <a:r>
              <a:rPr dirty="0" smtClean="0" sz="2100" spc="-10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-1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omosis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716659"/>
            <a:ext cx="4216400" cy="4235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>
              <a:lnSpc>
                <a:spcPts val="2215"/>
              </a:lnSpc>
            </a:pPr>
            <a:r>
              <a:rPr dirty="0" smtClean="0" sz="2100">
                <a:latin typeface="Arial"/>
                <a:cs typeface="Arial"/>
              </a:rPr>
              <a:t>(</a:t>
            </a:r>
            <a:r>
              <a:rPr dirty="0" smtClean="0" sz="2100" spc="-10">
                <a:latin typeface="Arial"/>
                <a:cs typeface="Arial"/>
              </a:rPr>
              <a:t>a</a:t>
            </a:r>
            <a:r>
              <a:rPr dirty="0" smtClean="0" sz="2100" spc="0">
                <a:latin typeface="Arial"/>
                <a:cs typeface="Arial"/>
              </a:rPr>
              <a:t>lso</a:t>
            </a:r>
            <a:r>
              <a:rPr dirty="0" smtClean="0" sz="2100" spc="-20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kno</a:t>
            </a:r>
            <a:r>
              <a:rPr dirty="0" smtClean="0" sz="2100" spc="-15">
                <a:latin typeface="Arial"/>
                <a:cs typeface="Arial"/>
              </a:rPr>
              <a:t>w</a:t>
            </a:r>
            <a:r>
              <a:rPr dirty="0" smtClean="0" sz="2100" spc="0">
                <a:latin typeface="Arial"/>
                <a:cs typeface="Arial"/>
              </a:rPr>
              <a:t>n</a:t>
            </a:r>
            <a:r>
              <a:rPr dirty="0" smtClean="0" sz="2100" spc="-1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as </a:t>
            </a:r>
            <a:r>
              <a:rPr dirty="0" smtClean="0" sz="2100" spc="0" b="1">
                <a:latin typeface="Arial"/>
                <a:cs typeface="Arial"/>
              </a:rPr>
              <a:t>por</a:t>
            </a:r>
            <a:r>
              <a:rPr dirty="0" smtClean="0" sz="2100" spc="-1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al s</a:t>
            </a:r>
            <a:r>
              <a:rPr dirty="0" smtClean="0" sz="2100" spc="-45" b="1">
                <a:latin typeface="Arial"/>
                <a:cs typeface="Arial"/>
              </a:rPr>
              <a:t>y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-1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emic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ts val="1510"/>
              </a:lnSpc>
            </a:pPr>
            <a:r>
              <a:rPr dirty="0" smtClean="0" sz="2100" b="1">
                <a:latin typeface="Arial"/>
                <a:cs typeface="Arial"/>
              </a:rPr>
              <a:t>an</a:t>
            </a:r>
            <a:r>
              <a:rPr dirty="0" smtClean="0" sz="2100" spc="-10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-1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omosis</a:t>
            </a:r>
            <a:r>
              <a:rPr dirty="0" smtClean="0" sz="2100" spc="-10" b="1">
                <a:latin typeface="Arial"/>
                <a:cs typeface="Arial"/>
              </a:rPr>
              <a:t> </a:t>
            </a:r>
            <a:r>
              <a:rPr dirty="0" smtClean="0" sz="2100" spc="-5">
                <a:latin typeface="Arial"/>
                <a:cs typeface="Arial"/>
              </a:rPr>
              <a:t>o</a:t>
            </a:r>
            <a:r>
              <a:rPr dirty="0" smtClean="0" sz="2100" spc="0">
                <a:latin typeface="Arial"/>
                <a:cs typeface="Arial"/>
              </a:rPr>
              <a:t>r </a:t>
            </a:r>
            <a:r>
              <a:rPr dirty="0" smtClean="0" sz="2100" spc="0" b="1">
                <a:latin typeface="Arial"/>
                <a:cs typeface="Arial"/>
              </a:rPr>
              <a:t>portal </a:t>
            </a:r>
            <a:r>
              <a:rPr dirty="0" smtClean="0" sz="2100" spc="-5" b="1">
                <a:latin typeface="Arial"/>
                <a:cs typeface="Arial"/>
              </a:rPr>
              <a:t>caval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ts val="1510"/>
              </a:lnSpc>
            </a:pPr>
            <a:r>
              <a:rPr dirty="0" smtClean="0" sz="2100" b="1">
                <a:latin typeface="Arial"/>
                <a:cs typeface="Arial"/>
              </a:rPr>
              <a:t>s</a:t>
            </a:r>
            <a:r>
              <a:rPr dirty="0" smtClean="0" sz="2100" spc="-45" b="1">
                <a:latin typeface="Arial"/>
                <a:cs typeface="Arial"/>
              </a:rPr>
              <a:t>y</a:t>
            </a:r>
            <a:r>
              <a:rPr dirty="0" smtClean="0" sz="2100" spc="0" b="1">
                <a:latin typeface="Arial"/>
                <a:cs typeface="Arial"/>
              </a:rPr>
              <a:t>s</a:t>
            </a:r>
            <a:r>
              <a:rPr dirty="0" smtClean="0" sz="2100" spc="-10" b="1">
                <a:latin typeface="Arial"/>
                <a:cs typeface="Arial"/>
              </a:rPr>
              <a:t>t</a:t>
            </a:r>
            <a:r>
              <a:rPr dirty="0" smtClean="0" sz="2100" spc="0" b="1">
                <a:latin typeface="Arial"/>
                <a:cs typeface="Arial"/>
              </a:rPr>
              <a:t>em</a:t>
            </a:r>
            <a:r>
              <a:rPr dirty="0" smtClean="0" sz="2100" spc="0">
                <a:latin typeface="Arial"/>
                <a:cs typeface="Arial"/>
              </a:rPr>
              <a:t>)</a:t>
            </a:r>
            <a:r>
              <a:rPr dirty="0" smtClean="0" sz="2100" spc="10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is</a:t>
            </a:r>
            <a:r>
              <a:rPr dirty="0" smtClean="0" sz="2100" spc="-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a sp</a:t>
            </a:r>
            <a:r>
              <a:rPr dirty="0" smtClean="0" sz="2100" spc="-10">
                <a:latin typeface="Arial"/>
                <a:cs typeface="Arial"/>
              </a:rPr>
              <a:t>e</a:t>
            </a:r>
            <a:r>
              <a:rPr dirty="0" smtClean="0" sz="2100" spc="0">
                <a:latin typeface="Arial"/>
                <a:cs typeface="Arial"/>
              </a:rPr>
              <a:t>c</a:t>
            </a:r>
            <a:r>
              <a:rPr dirty="0" smtClean="0" sz="2100" spc="5">
                <a:latin typeface="Arial"/>
                <a:cs typeface="Arial"/>
              </a:rPr>
              <a:t>i</a:t>
            </a:r>
            <a:r>
              <a:rPr dirty="0" smtClean="0" sz="2100" spc="0">
                <a:latin typeface="Arial"/>
                <a:cs typeface="Arial"/>
              </a:rPr>
              <a:t>fic</a:t>
            </a:r>
            <a:r>
              <a:rPr dirty="0" smtClean="0" sz="2100" spc="-2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type</a:t>
            </a:r>
            <a:r>
              <a:rPr dirty="0" smtClean="0" sz="2100" spc="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of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ts val="1510"/>
              </a:lnSpc>
            </a:pPr>
            <a:r>
              <a:rPr dirty="0" smtClean="0" sz="2100">
                <a:latin typeface="Arial"/>
                <a:cs typeface="Arial"/>
              </a:rPr>
              <a:t>a</a:t>
            </a:r>
            <a:r>
              <a:rPr dirty="0" smtClean="0" sz="2100" spc="-10">
                <a:latin typeface="Arial"/>
                <a:cs typeface="Arial"/>
              </a:rPr>
              <a:t>n</a:t>
            </a:r>
            <a:r>
              <a:rPr dirty="0" smtClean="0" sz="2100" spc="0">
                <a:latin typeface="Arial"/>
                <a:cs typeface="Arial"/>
              </a:rPr>
              <a:t>astomosis</a:t>
            </a:r>
            <a:r>
              <a:rPr dirty="0" smtClean="0" sz="2100" spc="-3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that o</a:t>
            </a:r>
            <a:r>
              <a:rPr dirty="0" smtClean="0" sz="2100" spc="5">
                <a:latin typeface="Arial"/>
                <a:cs typeface="Arial"/>
              </a:rPr>
              <a:t>c</a:t>
            </a:r>
            <a:r>
              <a:rPr dirty="0" smtClean="0" sz="2100" spc="0">
                <a:latin typeface="Arial"/>
                <a:cs typeface="Arial"/>
              </a:rPr>
              <a:t>curs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ts val="1510"/>
              </a:lnSpc>
            </a:pPr>
            <a:r>
              <a:rPr dirty="0" smtClean="0" sz="2100">
                <a:latin typeface="Arial"/>
                <a:cs typeface="Arial"/>
              </a:rPr>
              <a:t>b</a:t>
            </a:r>
            <a:r>
              <a:rPr dirty="0" smtClean="0" sz="2100" spc="-10">
                <a:latin typeface="Arial"/>
                <a:cs typeface="Arial"/>
              </a:rPr>
              <a:t>e</a:t>
            </a:r>
            <a:r>
              <a:rPr dirty="0" smtClean="0" sz="2100" spc="0">
                <a:latin typeface="Arial"/>
                <a:cs typeface="Arial"/>
              </a:rPr>
              <a:t>twe</a:t>
            </a:r>
            <a:r>
              <a:rPr dirty="0" smtClean="0" sz="2100" spc="-10">
                <a:latin typeface="Arial"/>
                <a:cs typeface="Arial"/>
              </a:rPr>
              <a:t>e</a:t>
            </a:r>
            <a:r>
              <a:rPr dirty="0" smtClean="0" sz="2100" spc="0">
                <a:latin typeface="Arial"/>
                <a:cs typeface="Arial"/>
              </a:rPr>
              <a:t>n</a:t>
            </a:r>
            <a:r>
              <a:rPr dirty="0" smtClean="0" sz="2100" spc="-2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the v</a:t>
            </a:r>
            <a:r>
              <a:rPr dirty="0" smtClean="0" sz="2100" spc="-10">
                <a:latin typeface="Arial"/>
                <a:cs typeface="Arial"/>
              </a:rPr>
              <a:t>e</a:t>
            </a:r>
            <a:r>
              <a:rPr dirty="0" smtClean="0" sz="2100" spc="0">
                <a:latin typeface="Arial"/>
                <a:cs typeface="Arial"/>
              </a:rPr>
              <a:t>ins </a:t>
            </a:r>
            <a:r>
              <a:rPr dirty="0" smtClean="0" sz="2100" spc="-10">
                <a:latin typeface="Arial"/>
                <a:cs typeface="Arial"/>
              </a:rPr>
              <a:t>o</a:t>
            </a:r>
            <a:r>
              <a:rPr dirty="0" smtClean="0" sz="2100" spc="0">
                <a:latin typeface="Arial"/>
                <a:cs typeface="Arial"/>
              </a:rPr>
              <a:t>f</a:t>
            </a:r>
            <a:r>
              <a:rPr dirty="0" smtClean="0" sz="2100" spc="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p</a:t>
            </a:r>
            <a:r>
              <a:rPr dirty="0" smtClean="0" sz="2100" spc="-10">
                <a:latin typeface="Arial"/>
                <a:cs typeface="Arial"/>
              </a:rPr>
              <a:t>o</a:t>
            </a:r>
            <a:r>
              <a:rPr dirty="0" smtClean="0" sz="2100" spc="0">
                <a:latin typeface="Arial"/>
                <a:cs typeface="Arial"/>
              </a:rPr>
              <a:t>rtal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ts val="1510"/>
              </a:lnSpc>
            </a:pPr>
            <a:r>
              <a:rPr dirty="0" smtClean="0" sz="2100">
                <a:latin typeface="Arial"/>
                <a:cs typeface="Arial"/>
              </a:rPr>
              <a:t>c</a:t>
            </a:r>
            <a:r>
              <a:rPr dirty="0" smtClean="0" sz="2100" spc="5">
                <a:latin typeface="Arial"/>
                <a:cs typeface="Arial"/>
              </a:rPr>
              <a:t>i</a:t>
            </a:r>
            <a:r>
              <a:rPr dirty="0" smtClean="0" sz="2100" spc="0">
                <a:latin typeface="Arial"/>
                <a:cs typeface="Arial"/>
              </a:rPr>
              <a:t>rculation</a:t>
            </a:r>
            <a:r>
              <a:rPr dirty="0" smtClean="0" sz="2100" spc="-50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a</a:t>
            </a:r>
            <a:r>
              <a:rPr dirty="0" smtClean="0" sz="2100" spc="-10">
                <a:latin typeface="Arial"/>
                <a:cs typeface="Arial"/>
              </a:rPr>
              <a:t>n</a:t>
            </a:r>
            <a:r>
              <a:rPr dirty="0" smtClean="0" sz="2100" spc="0">
                <a:latin typeface="Arial"/>
                <a:cs typeface="Arial"/>
              </a:rPr>
              <a:t>d those</a:t>
            </a:r>
            <a:r>
              <a:rPr dirty="0" smtClean="0" sz="2100" spc="-10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of </a:t>
            </a:r>
            <a:r>
              <a:rPr dirty="0" smtClean="0" sz="2100" spc="5">
                <a:latin typeface="Arial"/>
                <a:cs typeface="Arial"/>
              </a:rPr>
              <a:t>s</a:t>
            </a:r>
            <a:r>
              <a:rPr dirty="0" smtClean="0" sz="2100" spc="0">
                <a:latin typeface="Arial"/>
                <a:cs typeface="Arial"/>
              </a:rPr>
              <a:t>ystemic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ts val="1820"/>
              </a:lnSpc>
            </a:pPr>
            <a:r>
              <a:rPr dirty="0" smtClean="0" sz="2100">
                <a:latin typeface="Arial"/>
                <a:cs typeface="Arial"/>
              </a:rPr>
              <a:t>circul</a:t>
            </a:r>
            <a:r>
              <a:rPr dirty="0" smtClean="0" sz="2100" spc="-10">
                <a:latin typeface="Arial"/>
                <a:cs typeface="Arial"/>
              </a:rPr>
              <a:t>a</a:t>
            </a:r>
            <a:r>
              <a:rPr dirty="0" smtClean="0" sz="2100" spc="0">
                <a:latin typeface="Arial"/>
                <a:cs typeface="Arial"/>
              </a:rPr>
              <a:t>tion.</a:t>
            </a:r>
            <a:endParaRPr sz="21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3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algn="ctr" marL="355600" marR="224790" indent="-343535">
              <a:lnSpc>
                <a:spcPts val="2215"/>
              </a:lnSpc>
              <a:buFont typeface="Arial"/>
              <a:buChar char="•"/>
              <a:tabLst>
                <a:tab pos="342900" algn="l"/>
              </a:tabLst>
            </a:pPr>
            <a:r>
              <a:rPr dirty="0" smtClean="0" sz="2100">
                <a:latin typeface="Arial"/>
                <a:cs typeface="Arial"/>
              </a:rPr>
              <a:t>The</a:t>
            </a:r>
            <a:r>
              <a:rPr dirty="0" smtClean="0" sz="2100" spc="-1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low</a:t>
            </a:r>
            <a:r>
              <a:rPr dirty="0" smtClean="0" sz="2100" spc="-15">
                <a:latin typeface="Arial"/>
                <a:cs typeface="Arial"/>
              </a:rPr>
              <a:t>e</a:t>
            </a:r>
            <a:r>
              <a:rPr dirty="0" smtClean="0" sz="2100" spc="0">
                <a:latin typeface="Arial"/>
                <a:cs typeface="Arial"/>
              </a:rPr>
              <a:t>r end</a:t>
            </a:r>
            <a:r>
              <a:rPr dirty="0" smtClean="0" sz="2100" spc="-20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of eso</a:t>
            </a:r>
            <a:r>
              <a:rPr dirty="0" smtClean="0" sz="2100" spc="-10">
                <a:latin typeface="Arial"/>
                <a:cs typeface="Arial"/>
              </a:rPr>
              <a:t>p</a:t>
            </a:r>
            <a:r>
              <a:rPr dirty="0" smtClean="0" sz="2100" spc="0">
                <a:latin typeface="Arial"/>
                <a:cs typeface="Arial"/>
              </a:rPr>
              <a:t>h</a:t>
            </a:r>
            <a:r>
              <a:rPr dirty="0" smtClean="0" sz="2100" spc="-10">
                <a:latin typeface="Arial"/>
                <a:cs typeface="Arial"/>
              </a:rPr>
              <a:t>a</a:t>
            </a:r>
            <a:r>
              <a:rPr dirty="0" smtClean="0" sz="2100" spc="0">
                <a:latin typeface="Arial"/>
                <a:cs typeface="Arial"/>
              </a:rPr>
              <a:t>g</a:t>
            </a:r>
            <a:r>
              <a:rPr dirty="0" smtClean="0" sz="2100" spc="-10">
                <a:latin typeface="Arial"/>
                <a:cs typeface="Arial"/>
              </a:rPr>
              <a:t>u</a:t>
            </a:r>
            <a:r>
              <a:rPr dirty="0" smtClean="0" sz="2100" spc="0">
                <a:latin typeface="Arial"/>
                <a:cs typeface="Arial"/>
              </a:rPr>
              <a:t>s</a:t>
            </a:r>
            <a:r>
              <a:rPr dirty="0" smtClean="0" sz="2100" spc="-1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is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ts val="1510"/>
              </a:lnSpc>
            </a:pPr>
            <a:r>
              <a:rPr dirty="0" smtClean="0" sz="2100">
                <a:latin typeface="Arial"/>
                <a:cs typeface="Arial"/>
              </a:rPr>
              <a:t>o</a:t>
            </a:r>
            <a:r>
              <a:rPr dirty="0" smtClean="0" sz="2100" spc="-10">
                <a:latin typeface="Arial"/>
                <a:cs typeface="Arial"/>
              </a:rPr>
              <a:t>n</a:t>
            </a:r>
            <a:r>
              <a:rPr dirty="0" smtClean="0" sz="2100" spc="0">
                <a:latin typeface="Arial"/>
                <a:cs typeface="Arial"/>
              </a:rPr>
              <a:t>e</a:t>
            </a:r>
            <a:r>
              <a:rPr dirty="0" smtClean="0" sz="2100" spc="-1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of</a:t>
            </a:r>
            <a:r>
              <a:rPr dirty="0" smtClean="0" sz="2100" spc="-10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the importa</a:t>
            </a:r>
            <a:r>
              <a:rPr dirty="0" smtClean="0" sz="2100" spc="-10">
                <a:latin typeface="Arial"/>
                <a:cs typeface="Arial"/>
              </a:rPr>
              <a:t>n</a:t>
            </a:r>
            <a:r>
              <a:rPr dirty="0" smtClean="0" sz="2100" spc="0">
                <a:latin typeface="Arial"/>
                <a:cs typeface="Arial"/>
              </a:rPr>
              <a:t>t si</a:t>
            </a:r>
            <a:r>
              <a:rPr dirty="0" smtClean="0" sz="2100" spc="5">
                <a:latin typeface="Arial"/>
                <a:cs typeface="Arial"/>
              </a:rPr>
              <a:t>t</a:t>
            </a:r>
            <a:r>
              <a:rPr dirty="0" smtClean="0" sz="2100" spc="0">
                <a:latin typeface="Arial"/>
                <a:cs typeface="Arial"/>
              </a:rPr>
              <a:t>es</a:t>
            </a:r>
            <a:r>
              <a:rPr dirty="0" smtClean="0" sz="2100" spc="-20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for</a:t>
            </a:r>
            <a:r>
              <a:rPr dirty="0" smtClean="0" sz="2100" spc="10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the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ts val="1510"/>
              </a:lnSpc>
            </a:pPr>
            <a:r>
              <a:rPr dirty="0" smtClean="0" sz="2100">
                <a:latin typeface="Arial"/>
                <a:cs typeface="Arial"/>
              </a:rPr>
              <a:t>p</a:t>
            </a:r>
            <a:r>
              <a:rPr dirty="0" smtClean="0" sz="2100" spc="-10">
                <a:latin typeface="Arial"/>
                <a:cs typeface="Arial"/>
              </a:rPr>
              <a:t>o</a:t>
            </a:r>
            <a:r>
              <a:rPr dirty="0" smtClean="0" sz="2100" spc="0">
                <a:latin typeface="Arial"/>
                <a:cs typeface="Arial"/>
              </a:rPr>
              <a:t>rtosys</a:t>
            </a:r>
            <a:r>
              <a:rPr dirty="0" smtClean="0" sz="2100" spc="5">
                <a:latin typeface="Arial"/>
                <a:cs typeface="Arial"/>
              </a:rPr>
              <a:t>t</a:t>
            </a:r>
            <a:r>
              <a:rPr dirty="0" smtClean="0" sz="2100" spc="0">
                <a:latin typeface="Arial"/>
                <a:cs typeface="Arial"/>
              </a:rPr>
              <a:t>emic</a:t>
            </a:r>
            <a:r>
              <a:rPr dirty="0" smtClean="0" sz="2100" spc="-2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a</a:t>
            </a:r>
            <a:r>
              <a:rPr dirty="0" smtClean="0" sz="2100" spc="-10">
                <a:latin typeface="Arial"/>
                <a:cs typeface="Arial"/>
              </a:rPr>
              <a:t>n</a:t>
            </a:r>
            <a:r>
              <a:rPr dirty="0" smtClean="0" sz="2100" spc="0">
                <a:latin typeface="Arial"/>
                <a:cs typeface="Arial"/>
              </a:rPr>
              <a:t>astomosis</a:t>
            </a:r>
            <a:r>
              <a:rPr dirty="0" smtClean="0" sz="2100" spc="-2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.</a:t>
            </a:r>
            <a:r>
              <a:rPr dirty="0" smtClean="0" sz="2100" spc="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In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ts val="1510"/>
              </a:lnSpc>
            </a:pPr>
            <a:r>
              <a:rPr dirty="0" smtClean="0" sz="2100">
                <a:latin typeface="Arial"/>
                <a:cs typeface="Arial"/>
              </a:rPr>
              <a:t>p</a:t>
            </a:r>
            <a:r>
              <a:rPr dirty="0" smtClean="0" sz="2100" spc="-10">
                <a:latin typeface="Arial"/>
                <a:cs typeface="Arial"/>
              </a:rPr>
              <a:t>o</a:t>
            </a:r>
            <a:r>
              <a:rPr dirty="0" smtClean="0" sz="2100" spc="0">
                <a:latin typeface="Arial"/>
                <a:cs typeface="Arial"/>
              </a:rPr>
              <a:t>rtal</a:t>
            </a:r>
            <a:r>
              <a:rPr dirty="0" smtClean="0" sz="2100" spc="-2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h</a:t>
            </a:r>
            <a:r>
              <a:rPr dirty="0" smtClean="0" sz="2100" spc="-15">
                <a:latin typeface="Arial"/>
                <a:cs typeface="Arial"/>
              </a:rPr>
              <a:t>y</a:t>
            </a:r>
            <a:r>
              <a:rPr dirty="0" smtClean="0" sz="2100" spc="0">
                <a:latin typeface="Arial"/>
                <a:cs typeface="Arial"/>
              </a:rPr>
              <a:t>p</a:t>
            </a:r>
            <a:r>
              <a:rPr dirty="0" smtClean="0" sz="2100" spc="-10">
                <a:latin typeface="Arial"/>
                <a:cs typeface="Arial"/>
              </a:rPr>
              <a:t>e</a:t>
            </a:r>
            <a:r>
              <a:rPr dirty="0" smtClean="0" sz="2100" spc="0">
                <a:latin typeface="Arial"/>
                <a:cs typeface="Arial"/>
              </a:rPr>
              <a:t>rtension</a:t>
            </a:r>
            <a:r>
              <a:rPr dirty="0" smtClean="0" sz="2100" spc="-1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as in</a:t>
            </a:r>
            <a:r>
              <a:rPr dirty="0" smtClean="0" sz="2100" spc="-1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the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ts val="1515"/>
              </a:lnSpc>
            </a:pPr>
            <a:r>
              <a:rPr dirty="0" smtClean="0" sz="2100">
                <a:latin typeface="Arial"/>
                <a:cs typeface="Arial"/>
              </a:rPr>
              <a:t>case</a:t>
            </a:r>
            <a:r>
              <a:rPr dirty="0" smtClean="0" sz="2100" spc="-2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of</a:t>
            </a:r>
            <a:r>
              <a:rPr dirty="0" smtClean="0" sz="2100" spc="-10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cirr</a:t>
            </a:r>
            <a:r>
              <a:rPr dirty="0" smtClean="0" sz="2100" spc="-10">
                <a:latin typeface="Arial"/>
                <a:cs typeface="Arial"/>
              </a:rPr>
              <a:t>h</a:t>
            </a:r>
            <a:r>
              <a:rPr dirty="0" smtClean="0" sz="2100" spc="0">
                <a:latin typeface="Arial"/>
                <a:cs typeface="Arial"/>
              </a:rPr>
              <a:t>osis</a:t>
            </a:r>
            <a:r>
              <a:rPr dirty="0" smtClean="0" sz="2100" spc="-1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of liv</a:t>
            </a:r>
            <a:r>
              <a:rPr dirty="0" smtClean="0" sz="2100" spc="-10">
                <a:latin typeface="Arial"/>
                <a:cs typeface="Arial"/>
              </a:rPr>
              <a:t>e</a:t>
            </a:r>
            <a:r>
              <a:rPr dirty="0" smtClean="0" sz="2100" spc="0">
                <a:latin typeface="Arial"/>
                <a:cs typeface="Arial"/>
              </a:rPr>
              <a:t>r the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ts val="1515"/>
              </a:lnSpc>
            </a:pPr>
            <a:r>
              <a:rPr dirty="0" smtClean="0" sz="2100">
                <a:latin typeface="Arial"/>
                <a:cs typeface="Arial"/>
              </a:rPr>
              <a:t>a</a:t>
            </a:r>
            <a:r>
              <a:rPr dirty="0" smtClean="0" sz="2100" spc="-15">
                <a:latin typeface="Arial"/>
                <a:cs typeface="Arial"/>
              </a:rPr>
              <a:t>n</a:t>
            </a:r>
            <a:r>
              <a:rPr dirty="0" smtClean="0" sz="2100" spc="0">
                <a:latin typeface="Arial"/>
                <a:cs typeface="Arial"/>
              </a:rPr>
              <a:t>astomosis</a:t>
            </a:r>
            <a:r>
              <a:rPr dirty="0" smtClean="0" sz="2100" spc="-40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o</a:t>
            </a:r>
            <a:r>
              <a:rPr dirty="0" smtClean="0" sz="2100" spc="-15">
                <a:latin typeface="Arial"/>
                <a:cs typeface="Arial"/>
              </a:rPr>
              <a:t>p</a:t>
            </a:r>
            <a:r>
              <a:rPr dirty="0" smtClean="0" sz="2100" spc="0">
                <a:latin typeface="Arial"/>
                <a:cs typeface="Arial"/>
              </a:rPr>
              <a:t>e</a:t>
            </a:r>
            <a:r>
              <a:rPr dirty="0" smtClean="0" sz="2100" spc="-15">
                <a:latin typeface="Arial"/>
                <a:cs typeface="Arial"/>
              </a:rPr>
              <a:t>n</a:t>
            </a:r>
            <a:r>
              <a:rPr dirty="0" smtClean="0" sz="2100" spc="0">
                <a:latin typeface="Arial"/>
                <a:cs typeface="Arial"/>
              </a:rPr>
              <a:t>s </a:t>
            </a:r>
            <a:r>
              <a:rPr dirty="0" smtClean="0" sz="2100" spc="-10">
                <a:latin typeface="Arial"/>
                <a:cs typeface="Arial"/>
              </a:rPr>
              <a:t>a</a:t>
            </a:r>
            <a:r>
              <a:rPr dirty="0" smtClean="0" sz="2100" spc="0">
                <a:latin typeface="Arial"/>
                <a:cs typeface="Arial"/>
              </a:rPr>
              <a:t>nd</a:t>
            </a:r>
            <a:r>
              <a:rPr dirty="0" smtClean="0" sz="2100" spc="-10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fo</a:t>
            </a:r>
            <a:r>
              <a:rPr dirty="0" smtClean="0" sz="2100" spc="-10">
                <a:latin typeface="Arial"/>
                <a:cs typeface="Arial"/>
              </a:rPr>
              <a:t>r</a:t>
            </a:r>
            <a:r>
              <a:rPr dirty="0" smtClean="0" sz="2100" spc="0">
                <a:latin typeface="Arial"/>
                <a:cs typeface="Arial"/>
              </a:rPr>
              <a:t>ms</a:t>
            </a:r>
            <a:endParaRPr sz="2100">
              <a:latin typeface="Arial"/>
              <a:cs typeface="Arial"/>
            </a:endParaRPr>
          </a:p>
          <a:p>
            <a:pPr marL="355600" marR="1095375">
              <a:lnSpc>
                <a:spcPct val="60000"/>
              </a:lnSpc>
              <a:spcBef>
                <a:spcPts val="305"/>
              </a:spcBef>
            </a:pPr>
            <a:r>
              <a:rPr dirty="0" smtClean="0" sz="2100">
                <a:latin typeface="Arial"/>
                <a:cs typeface="Arial"/>
              </a:rPr>
              <a:t>v</a:t>
            </a:r>
            <a:r>
              <a:rPr dirty="0" smtClean="0" sz="2100" spc="-15">
                <a:latin typeface="Arial"/>
                <a:cs typeface="Arial"/>
              </a:rPr>
              <a:t>e</a:t>
            </a:r>
            <a:r>
              <a:rPr dirty="0" smtClean="0" sz="2100" spc="0">
                <a:latin typeface="Arial"/>
                <a:cs typeface="Arial"/>
              </a:rPr>
              <a:t>n</a:t>
            </a:r>
            <a:r>
              <a:rPr dirty="0" smtClean="0" sz="2100" spc="-10">
                <a:latin typeface="Arial"/>
                <a:cs typeface="Arial"/>
              </a:rPr>
              <a:t>o</a:t>
            </a:r>
            <a:r>
              <a:rPr dirty="0" smtClean="0" sz="2100" spc="0">
                <a:latin typeface="Arial"/>
                <a:cs typeface="Arial"/>
              </a:rPr>
              <a:t>us</a:t>
            </a:r>
            <a:r>
              <a:rPr dirty="0" smtClean="0" sz="2100" spc="-20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dilatation</a:t>
            </a:r>
            <a:r>
              <a:rPr dirty="0" smtClean="0" sz="2100" spc="-2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called</a:t>
            </a:r>
            <a:r>
              <a:rPr dirty="0" smtClean="0" sz="2100" spc="0">
                <a:latin typeface="Arial"/>
                <a:cs typeface="Arial"/>
              </a:rPr>
              <a:t> esop</a:t>
            </a:r>
            <a:r>
              <a:rPr dirty="0" smtClean="0" sz="2100" spc="-10">
                <a:latin typeface="Arial"/>
                <a:cs typeface="Arial"/>
              </a:rPr>
              <a:t>h</a:t>
            </a:r>
            <a:r>
              <a:rPr dirty="0" smtClean="0" sz="2100" spc="0">
                <a:latin typeface="Arial"/>
                <a:cs typeface="Arial"/>
              </a:rPr>
              <a:t>a</a:t>
            </a:r>
            <a:r>
              <a:rPr dirty="0" smtClean="0" sz="2100" spc="-10">
                <a:latin typeface="Arial"/>
                <a:cs typeface="Arial"/>
              </a:rPr>
              <a:t>g</a:t>
            </a:r>
            <a:r>
              <a:rPr dirty="0" smtClean="0" sz="2100" spc="0">
                <a:latin typeface="Arial"/>
                <a:cs typeface="Arial"/>
              </a:rPr>
              <a:t>e</a:t>
            </a:r>
            <a:r>
              <a:rPr dirty="0" smtClean="0" sz="2100" spc="-10">
                <a:latin typeface="Arial"/>
                <a:cs typeface="Arial"/>
              </a:rPr>
              <a:t>a</a:t>
            </a:r>
            <a:r>
              <a:rPr dirty="0" smtClean="0" sz="2100" spc="0">
                <a:latin typeface="Arial"/>
                <a:cs typeface="Arial"/>
              </a:rPr>
              <a:t>l</a:t>
            </a:r>
            <a:r>
              <a:rPr dirty="0" smtClean="0" sz="2100" spc="-3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v</a:t>
            </a:r>
            <a:r>
              <a:rPr dirty="0" smtClean="0" sz="2100" spc="-15">
                <a:latin typeface="Arial"/>
                <a:cs typeface="Arial"/>
              </a:rPr>
              <a:t>a</a:t>
            </a:r>
            <a:r>
              <a:rPr dirty="0" smtClean="0" sz="2100" spc="0">
                <a:latin typeface="Arial"/>
                <a:cs typeface="Arial"/>
              </a:rPr>
              <a:t>rice</a:t>
            </a:r>
            <a:r>
              <a:rPr dirty="0" smtClean="0" sz="2100" spc="10">
                <a:latin typeface="Arial"/>
                <a:cs typeface="Arial"/>
              </a:rPr>
              <a:t>s</a:t>
            </a:r>
            <a:r>
              <a:rPr dirty="0" smtClean="0" sz="2100" spc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1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algn="ctr" marL="355600" marR="15240" indent="-343535">
              <a:lnSpc>
                <a:spcPts val="2215"/>
              </a:lnSpc>
              <a:buFont typeface="Arial"/>
              <a:buChar char="•"/>
              <a:tabLst>
                <a:tab pos="342900" algn="l"/>
              </a:tabLst>
            </a:pPr>
            <a:r>
              <a:rPr dirty="0" smtClean="0" sz="2100">
                <a:latin typeface="Arial"/>
                <a:cs typeface="Arial"/>
              </a:rPr>
              <a:t>Th</a:t>
            </a:r>
            <a:r>
              <a:rPr dirty="0" smtClean="0" sz="2100" spc="-10">
                <a:latin typeface="Arial"/>
                <a:cs typeface="Arial"/>
              </a:rPr>
              <a:t>e</a:t>
            </a:r>
            <a:r>
              <a:rPr dirty="0" smtClean="0" sz="2100" spc="0">
                <a:latin typeface="Arial"/>
                <a:cs typeface="Arial"/>
              </a:rPr>
              <a:t>ir</a:t>
            </a:r>
            <a:r>
              <a:rPr dirty="0" smtClean="0" sz="2100" spc="-10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r</a:t>
            </a:r>
            <a:r>
              <a:rPr dirty="0" smtClean="0" sz="2100" spc="-10">
                <a:latin typeface="Arial"/>
                <a:cs typeface="Arial"/>
              </a:rPr>
              <a:t>u</a:t>
            </a:r>
            <a:r>
              <a:rPr dirty="0" smtClean="0" sz="2100" spc="0">
                <a:latin typeface="Arial"/>
                <a:cs typeface="Arial"/>
              </a:rPr>
              <a:t>ptu</a:t>
            </a:r>
            <a:r>
              <a:rPr dirty="0" smtClean="0" sz="2100" spc="-10">
                <a:latin typeface="Arial"/>
                <a:cs typeface="Arial"/>
              </a:rPr>
              <a:t>r</a:t>
            </a:r>
            <a:r>
              <a:rPr dirty="0" smtClean="0" sz="2100" spc="0">
                <a:latin typeface="Arial"/>
                <a:cs typeface="Arial"/>
              </a:rPr>
              <a:t>e ca</a:t>
            </a:r>
            <a:r>
              <a:rPr dirty="0" smtClean="0" sz="2100" spc="-10">
                <a:latin typeface="Arial"/>
                <a:cs typeface="Arial"/>
              </a:rPr>
              <a:t>u</a:t>
            </a:r>
            <a:r>
              <a:rPr dirty="0" smtClean="0" sz="2100" spc="0">
                <a:latin typeface="Arial"/>
                <a:cs typeface="Arial"/>
              </a:rPr>
              <a:t>ses</a:t>
            </a:r>
            <a:r>
              <a:rPr dirty="0" smtClean="0" sz="2100" spc="-1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sev</a:t>
            </a:r>
            <a:r>
              <a:rPr dirty="0" smtClean="0" sz="2100" spc="-10">
                <a:latin typeface="Arial"/>
                <a:cs typeface="Arial"/>
              </a:rPr>
              <a:t>e</a:t>
            </a:r>
            <a:r>
              <a:rPr dirty="0" smtClean="0" sz="2100" spc="0">
                <a:latin typeface="Arial"/>
                <a:cs typeface="Arial"/>
              </a:rPr>
              <a:t>re</a:t>
            </a:r>
            <a:r>
              <a:rPr dirty="0" smtClean="0" sz="2100" spc="-10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and</a:t>
            </a:r>
            <a:endParaRPr sz="2100">
              <a:latin typeface="Arial"/>
              <a:cs typeface="Arial"/>
            </a:endParaRPr>
          </a:p>
          <a:p>
            <a:pPr marL="355600" marR="1168400">
              <a:lnSpc>
                <a:spcPct val="60100"/>
              </a:lnSpc>
              <a:spcBef>
                <a:spcPts val="300"/>
              </a:spcBef>
            </a:pPr>
            <a:r>
              <a:rPr dirty="0" smtClean="0" sz="2100" spc="-5">
                <a:latin typeface="Arial"/>
                <a:cs typeface="Arial"/>
              </a:rPr>
              <a:t>dangerou</a:t>
            </a:r>
            <a:r>
              <a:rPr dirty="0" smtClean="0" sz="2100" spc="0">
                <a:latin typeface="Arial"/>
                <a:cs typeface="Arial"/>
              </a:rPr>
              <a:t>s</a:t>
            </a:r>
            <a:r>
              <a:rPr dirty="0" smtClean="0" sz="2100" spc="-15">
                <a:latin typeface="Arial"/>
                <a:cs typeface="Arial"/>
              </a:rPr>
              <a:t> </a:t>
            </a:r>
            <a:r>
              <a:rPr dirty="0" smtClean="0" sz="2100" spc="0">
                <a:latin typeface="Arial"/>
                <a:cs typeface="Arial"/>
              </a:rPr>
              <a:t>h</a:t>
            </a:r>
            <a:r>
              <a:rPr dirty="0" smtClean="0" sz="2100" spc="-15">
                <a:latin typeface="Arial"/>
                <a:cs typeface="Arial"/>
              </a:rPr>
              <a:t>a</a:t>
            </a:r>
            <a:r>
              <a:rPr dirty="0" smtClean="0" sz="2100" spc="0">
                <a:latin typeface="Arial"/>
                <a:cs typeface="Arial"/>
              </a:rPr>
              <a:t>em</a:t>
            </a:r>
            <a:r>
              <a:rPr dirty="0" smtClean="0" sz="2100" spc="-10">
                <a:latin typeface="Arial"/>
                <a:cs typeface="Arial"/>
              </a:rPr>
              <a:t>a</a:t>
            </a:r>
            <a:r>
              <a:rPr dirty="0" smtClean="0" sz="2100" spc="0">
                <a:latin typeface="Arial"/>
                <a:cs typeface="Arial"/>
              </a:rPr>
              <a:t>tesis</a:t>
            </a:r>
            <a:r>
              <a:rPr dirty="0" smtClean="0" sz="2100" spc="0">
                <a:latin typeface="Arial"/>
                <a:cs typeface="Arial"/>
              </a:rPr>
              <a:t> </a:t>
            </a:r>
            <a:r>
              <a:rPr dirty="0" smtClean="0" sz="2100" spc="-5">
                <a:latin typeface="Arial"/>
                <a:cs typeface="Arial"/>
              </a:rPr>
              <a:t>(</a:t>
            </a:r>
            <a:r>
              <a:rPr dirty="0" smtClean="0" sz="2100" spc="0" b="1">
                <a:latin typeface="Arial"/>
                <a:cs typeface="Arial"/>
              </a:rPr>
              <a:t>hem</a:t>
            </a:r>
            <a:r>
              <a:rPr dirty="0" smtClean="0" sz="2100" spc="-10" b="1">
                <a:latin typeface="Arial"/>
                <a:cs typeface="Arial"/>
              </a:rPr>
              <a:t>a</a:t>
            </a:r>
            <a:r>
              <a:rPr dirty="0" smtClean="0" sz="2100" spc="0" b="1">
                <a:latin typeface="Arial"/>
                <a:cs typeface="Arial"/>
              </a:rPr>
              <a:t>t</a:t>
            </a:r>
            <a:r>
              <a:rPr dirty="0" smtClean="0" sz="2100" spc="-10" b="1">
                <a:latin typeface="Arial"/>
                <a:cs typeface="Arial"/>
              </a:rPr>
              <a:t>e</a:t>
            </a:r>
            <a:r>
              <a:rPr dirty="0" smtClean="0" sz="2100" spc="0" b="1">
                <a:latin typeface="Arial"/>
                <a:cs typeface="Arial"/>
              </a:rPr>
              <a:t>me</a:t>
            </a:r>
            <a:r>
              <a:rPr dirty="0" smtClean="0" sz="2100" spc="-10" b="1">
                <a:latin typeface="Arial"/>
                <a:cs typeface="Arial"/>
              </a:rPr>
              <a:t>s</a:t>
            </a:r>
            <a:r>
              <a:rPr dirty="0" smtClean="0" sz="2100" spc="0" b="1">
                <a:latin typeface="Arial"/>
                <a:cs typeface="Arial"/>
              </a:rPr>
              <a:t>is</a:t>
            </a:r>
            <a:r>
              <a:rPr dirty="0" smtClean="0" sz="2100" spc="0">
                <a:latin typeface="Arial"/>
                <a:cs typeface="Arial"/>
              </a:rPr>
              <a:t>).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10200" y="1981200"/>
            <a:ext cx="3295650" cy="4876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" y="1097280"/>
            <a:ext cx="8339328" cy="5742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467343" y="6291072"/>
            <a:ext cx="640079" cy="548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50439" y="0"/>
            <a:ext cx="4424045" cy="361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300" spc="190" b="1">
                <a:latin typeface="Times New Roman"/>
                <a:cs typeface="Times New Roman"/>
              </a:rPr>
              <a:t>Bony</a:t>
            </a:r>
            <a:r>
              <a:rPr dirty="0" smtClean="0" sz="2300" spc="155" b="1">
                <a:latin typeface="Times New Roman"/>
                <a:cs typeface="Times New Roman"/>
              </a:rPr>
              <a:t> </a:t>
            </a:r>
            <a:r>
              <a:rPr dirty="0" smtClean="0" sz="2300" spc="95" b="1">
                <a:latin typeface="Times New Roman"/>
                <a:cs typeface="Times New Roman"/>
              </a:rPr>
              <a:t>Framewot·k</a:t>
            </a:r>
            <a:r>
              <a:rPr dirty="0" smtClean="0" sz="2300" spc="95" b="1">
                <a:latin typeface="Times New Roman"/>
                <a:cs typeface="Times New Roman"/>
              </a:rPr>
              <a:t> </a:t>
            </a:r>
            <a:r>
              <a:rPr dirty="0" smtClean="0" sz="2300" spc="-225" b="1">
                <a:latin typeface="Times New Roman"/>
                <a:cs typeface="Times New Roman"/>
              </a:rPr>
              <a:t> </a:t>
            </a:r>
            <a:r>
              <a:rPr dirty="0" smtClean="0" sz="2300" spc="190" b="1">
                <a:latin typeface="Times New Roman"/>
                <a:cs typeface="Times New Roman"/>
              </a:rPr>
              <a:t>of</a:t>
            </a:r>
            <a:r>
              <a:rPr dirty="0" smtClean="0" sz="2300" spc="-70" b="1">
                <a:latin typeface="Times New Roman"/>
                <a:cs typeface="Times New Roman"/>
              </a:rPr>
              <a:t> </a:t>
            </a:r>
            <a:r>
              <a:rPr dirty="0" smtClean="0" sz="2300" spc="190" b="1">
                <a:latin typeface="Times New Roman"/>
                <a:cs typeface="Times New Roman"/>
              </a:rPr>
              <a:t>Abdomen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5" y="3638550"/>
            <a:ext cx="2051685" cy="574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40">
                <a:latin typeface="Arial"/>
                <a:cs typeface="Arial"/>
              </a:rPr>
              <a:t>Inte-rme-diate-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30">
                <a:latin typeface="Arial"/>
                <a:cs typeface="Arial"/>
              </a:rPr>
              <a:t>zone-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85">
                <a:latin typeface="Arial"/>
                <a:cs typeface="Arial"/>
              </a:rPr>
              <a:t>of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35">
                <a:latin typeface="Arial"/>
                <a:cs typeface="Arial"/>
              </a:rPr>
              <a:t>iliac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cre-st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7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387350">
              <a:lnSpc>
                <a:spcPct val="100000"/>
              </a:lnSpc>
            </a:pPr>
            <a:r>
              <a:rPr dirty="0" smtClean="0" sz="1050" spc="-30">
                <a:latin typeface="Arial"/>
                <a:cs typeface="Arial"/>
              </a:rPr>
              <a:t>Oute-r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30">
                <a:latin typeface="Arial"/>
                <a:cs typeface="Arial"/>
              </a:rPr>
              <a:t>lip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of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35">
                <a:latin typeface="Arial"/>
                <a:cs typeface="Arial"/>
              </a:rPr>
              <a:t>iliac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cre-st·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6932" y="1178814"/>
            <a:ext cx="1898014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605">
                <a:latin typeface="Arial"/>
                <a:cs typeface="Arial"/>
              </a:rPr>
              <a:t>----Body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of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ste-rnum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6659" y="1901190"/>
            <a:ext cx="175641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375">
                <a:latin typeface="Arial"/>
                <a:cs typeface="Arial"/>
              </a:rPr>
              <a:t>----Xiphoid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30">
                <a:latin typeface="Arial"/>
                <a:cs typeface="Arial"/>
              </a:rPr>
              <a:t>proce-ss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808" y="2596202"/>
            <a:ext cx="6773545" cy="5143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5728335">
              <a:lnSpc>
                <a:spcPct val="157100"/>
              </a:lnSpc>
            </a:pPr>
            <a:r>
              <a:rPr dirty="0" smtClean="0" sz="1050" spc="245">
                <a:latin typeface="Arial"/>
                <a:cs typeface="Arial"/>
              </a:rPr>
              <a:t>'----·12th</a:t>
            </a:r>
            <a:r>
              <a:rPr dirty="0" smtClean="0" sz="1050" spc="-65">
                <a:latin typeface="Arial"/>
                <a:cs typeface="Arial"/>
              </a:rPr>
              <a:t> </a:t>
            </a:r>
            <a:r>
              <a:rPr dirty="0" smtClean="0" sz="1050" spc="40">
                <a:latin typeface="Arial"/>
                <a:cs typeface="Arial"/>
              </a:rPr>
              <a:t>rib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40">
                <a:latin typeface="Arial"/>
                <a:cs typeface="Arial"/>
              </a:rPr>
              <a:t>S</a:t>
            </a:r>
            <a:r>
              <a:rPr dirty="0" smtClean="0" sz="1050" spc="65">
                <a:latin typeface="Arial"/>
                <a:cs typeface="Arial"/>
              </a:rPr>
              <a:t>a</a:t>
            </a:r>
            <a:r>
              <a:rPr dirty="0" smtClean="0" sz="1050" spc="40">
                <a:latin typeface="Arial"/>
                <a:cs typeface="Arial"/>
              </a:rPr>
              <a:t>oral</a:t>
            </a:r>
            <a:r>
              <a:rPr dirty="0" smtClean="0" sz="1050" spc="-60">
                <a:latin typeface="Arial"/>
                <a:cs typeface="Arial"/>
              </a:rPr>
              <a:t> </a:t>
            </a:r>
            <a:r>
              <a:rPr dirty="0" smtClean="0" sz="1050" spc="75">
                <a:latin typeface="Arial"/>
                <a:cs typeface="Arial"/>
              </a:rPr>
              <a:t>promontory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512" y="3240785"/>
            <a:ext cx="1365885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55">
                <a:latin typeface="Arial"/>
                <a:cs typeface="Arial"/>
              </a:rPr>
              <a:t>Inne-r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45">
                <a:latin typeface="Arial"/>
                <a:cs typeface="Arial"/>
              </a:rPr>
              <a:t>lip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85">
                <a:latin typeface="Arial"/>
                <a:cs typeface="Arial"/>
              </a:rPr>
              <a:t>of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35">
                <a:latin typeface="Arial"/>
                <a:cs typeface="Arial"/>
              </a:rPr>
              <a:t>iliac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cre-st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24676" y="3336797"/>
            <a:ext cx="206883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5">
                <a:latin typeface="Arial"/>
                <a:cs typeface="Arial"/>
              </a:rPr>
              <a:t>proce-sse-s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of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45">
                <a:latin typeface="Arial"/>
                <a:cs typeface="Arial"/>
              </a:rPr>
              <a:t>lumbar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-80">
                <a:latin typeface="Arial"/>
                <a:cs typeface="Arial"/>
              </a:rPr>
              <a:t>•Je-rte-br</a:t>
            </a:r>
            <a:r>
              <a:rPr dirty="0" smtClean="0" sz="1050" spc="-145">
                <a:latin typeface="Arial"/>
                <a:cs typeface="Arial"/>
              </a:rPr>
              <a:t> </a:t>
            </a:r>
            <a:r>
              <a:rPr dirty="0" smtClean="0" sz="1050" spc="-114">
                <a:latin typeface="Arial"/>
                <a:cs typeface="Arial"/>
              </a:rPr>
              <a:t>ae-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512" y="4731257"/>
            <a:ext cx="6817359" cy="7842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12700">
              <a:lnSpc>
                <a:spcPct val="100000"/>
              </a:lnSpc>
            </a:pPr>
            <a:r>
              <a:rPr dirty="0" smtClean="0" sz="1050" spc="-50">
                <a:latin typeface="Arial"/>
                <a:cs typeface="Arial"/>
              </a:rPr>
              <a:t>line-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"/>
              </a:spcBef>
            </a:pPr>
            <a:endParaRPr sz="500"/>
          </a:p>
          <a:p>
            <a:pPr marL="451484" marR="4300855" indent="-439420">
              <a:lnSpc>
                <a:spcPct val="171400"/>
              </a:lnSpc>
              <a:tabLst>
                <a:tab pos="1885314" algn="l"/>
              </a:tabLst>
            </a:pPr>
            <a:r>
              <a:rPr dirty="0" smtClean="0" sz="1050" spc="5">
                <a:latin typeface="Arial"/>
                <a:cs typeface="Arial"/>
              </a:rPr>
              <a:t>Ante-rior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infe-rior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35">
                <a:latin typeface="Arial"/>
                <a:cs typeface="Arial"/>
              </a:rPr>
              <a:t>iliac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380">
                <a:latin typeface="Arial"/>
                <a:cs typeface="Arial"/>
              </a:rPr>
              <a:t>spine-----­</a:t>
            </a:r>
            <a:r>
              <a:rPr dirty="0" smtClean="0" sz="1050" spc="265">
                <a:latin typeface="Arial"/>
                <a:cs typeface="Arial"/>
              </a:rPr>
              <a:t> </a:t>
            </a:r>
            <a:r>
              <a:rPr dirty="0" smtClean="0" sz="1050" spc="45">
                <a:latin typeface="Arial"/>
                <a:cs typeface="Arial"/>
              </a:rPr>
              <a:t>lliopubio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-65">
                <a:latin typeface="Arial"/>
                <a:cs typeface="Arial"/>
              </a:rPr>
              <a:t>e-mine-nce-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-5" u="sng">
                <a:latin typeface="Arial"/>
                <a:cs typeface="Arial"/>
              </a:rPr>
              <a:t> </a:t>
            </a:r>
            <a:r>
              <a:rPr dirty="0" smtClean="0" sz="1050" spc="-5" u="sng">
                <a:latin typeface="Arial"/>
                <a:cs typeface="Arial"/>
              </a:rPr>
              <a:t>	</a:t>
            </a:r>
            <a:r>
              <a:rPr dirty="0" smtClean="0" sz="1050" spc="-35">
                <a:latin typeface="Arial"/>
                <a:cs typeface="Arial"/>
              </a:rPr>
              <a:t>.....--::::;::-;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2827" y="5906261"/>
            <a:ext cx="1442085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latin typeface="Arial"/>
                <a:cs typeface="Arial"/>
              </a:rPr>
              <a:t>Supe-rior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55">
                <a:latin typeface="Arial"/>
                <a:cs typeface="Arial"/>
              </a:rPr>
              <a:t>pubic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65">
                <a:latin typeface="Arial"/>
                <a:cs typeface="Arial"/>
              </a:rPr>
              <a:t>ra</a:t>
            </a:r>
            <a:r>
              <a:rPr dirty="0" smtClean="0" sz="1050" spc="110">
                <a:latin typeface="Arial"/>
                <a:cs typeface="Arial"/>
              </a:rPr>
              <a:t>m</a:t>
            </a:r>
            <a:r>
              <a:rPr dirty="0" smtClean="0" sz="1050" spc="70">
                <a:latin typeface="Arial"/>
                <a:cs typeface="Arial"/>
              </a:rPr>
              <a:t>us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7711" y="6208014"/>
            <a:ext cx="2160905" cy="6610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55">
                <a:latin typeface="Arial"/>
                <a:cs typeface="Arial"/>
              </a:rPr>
              <a:t>Obturator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55">
                <a:latin typeface="Arial"/>
                <a:cs typeface="Arial"/>
              </a:rPr>
              <a:t>for</a:t>
            </a:r>
            <a:r>
              <a:rPr dirty="0" smtClean="0" sz="1050" spc="-155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ame-n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4"/>
              </a:spcBef>
            </a:pPr>
            <a:endParaRPr sz="650"/>
          </a:p>
          <a:p>
            <a:pPr marL="451484">
              <a:lnSpc>
                <a:spcPct val="100000"/>
              </a:lnSpc>
            </a:pPr>
            <a:r>
              <a:rPr dirty="0" smtClean="0" sz="1050" spc="65">
                <a:latin typeface="Arial"/>
                <a:cs typeface="Arial"/>
              </a:rPr>
              <a:t>Pubic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-45">
                <a:latin typeface="Arial"/>
                <a:cs typeface="Arial"/>
              </a:rPr>
              <a:t>tube-role­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 marL="826135">
              <a:lnSpc>
                <a:spcPct val="100000"/>
              </a:lnSpc>
            </a:pPr>
            <a:r>
              <a:rPr dirty="0" smtClean="0" sz="1050" spc="-5">
                <a:latin typeface="Arial"/>
                <a:cs typeface="Arial"/>
              </a:rPr>
              <a:t>Infe-rior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45">
                <a:latin typeface="Arial"/>
                <a:cs typeface="Arial"/>
              </a:rPr>
              <a:t>pubic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65">
                <a:latin typeface="Arial"/>
                <a:cs typeface="Arial"/>
              </a:rPr>
              <a:t>ra</a:t>
            </a:r>
            <a:r>
              <a:rPr dirty="0" smtClean="0" sz="1050" spc="110">
                <a:latin typeface="Arial"/>
                <a:cs typeface="Arial"/>
              </a:rPr>
              <a:t>m</a:t>
            </a:r>
            <a:r>
              <a:rPr dirty="0" smtClean="0" sz="1050" spc="90">
                <a:latin typeface="Arial"/>
                <a:cs typeface="Arial"/>
              </a:rPr>
              <a:t>us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28564" y="6203441"/>
            <a:ext cx="2315845" cy="6515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603885">
              <a:lnSpc>
                <a:spcPct val="100000"/>
              </a:lnSpc>
            </a:pPr>
            <a:r>
              <a:rPr dirty="0" smtClean="0" sz="1050" spc="114">
                <a:latin typeface="Arial"/>
                <a:cs typeface="Arial"/>
              </a:rPr>
              <a:t>-l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155">
                <a:latin typeface="Arial"/>
                <a:cs typeface="Arial"/>
              </a:rPr>
              <a:t>;c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140">
                <a:latin typeface="Arial"/>
                <a:cs typeface="Arial"/>
              </a:rPr>
              <a:t>•ial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tube-rosity</a:t>
            </a:r>
            <a:endParaRPr sz="1050">
              <a:latin typeface="Arial"/>
              <a:cs typeface="Arial"/>
            </a:endParaRPr>
          </a:p>
          <a:p>
            <a:pPr marL="12700" marR="12700" indent="520700">
              <a:lnSpc>
                <a:spcPct val="142900"/>
              </a:lnSpc>
              <a:spcBef>
                <a:spcPts val="180"/>
              </a:spcBef>
            </a:pPr>
            <a:r>
              <a:rPr dirty="0" smtClean="0" sz="1050" spc="-50">
                <a:latin typeface="Arial"/>
                <a:cs typeface="Arial"/>
              </a:rPr>
              <a:t>Le-sse-r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65">
                <a:latin typeface="Arial"/>
                <a:cs typeface="Arial"/>
              </a:rPr>
              <a:t>tr•::oohante-r</a:t>
            </a:r>
            <a:r>
              <a:rPr dirty="0" smtClean="0" sz="1050" spc="-65">
                <a:latin typeface="Arial"/>
                <a:cs typeface="Arial"/>
              </a:rPr>
              <a:t>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85">
                <a:latin typeface="Arial"/>
                <a:cs typeface="Arial"/>
              </a:rPr>
              <a:t>of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30">
                <a:latin typeface="Arial"/>
                <a:cs typeface="Arial"/>
              </a:rPr>
              <a:t>fe-mur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75">
                <a:latin typeface="Arial"/>
                <a:cs typeface="Arial"/>
              </a:rPr>
              <a:t>Pubic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55">
                <a:latin typeface="Arial"/>
                <a:cs typeface="Arial"/>
              </a:rPr>
              <a:t>symphysis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3074" y="559942"/>
            <a:ext cx="7600315" cy="544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4285"/>
              </a:lnSpc>
              <a:tabLst>
                <a:tab pos="3238500" algn="l"/>
              </a:tabLst>
            </a:pPr>
            <a:r>
              <a:rPr dirty="0" smtClean="0" sz="3600">
                <a:latin typeface="Arial"/>
                <a:cs typeface="Arial"/>
              </a:rPr>
              <a:t>Portal</a:t>
            </a:r>
            <a:r>
              <a:rPr dirty="0" smtClean="0" sz="3600" spc="-15">
                <a:latin typeface="Arial"/>
                <a:cs typeface="Arial"/>
              </a:rPr>
              <a:t> </a:t>
            </a:r>
            <a:r>
              <a:rPr dirty="0" smtClean="0" sz="3600" spc="0">
                <a:latin typeface="Arial"/>
                <a:cs typeface="Arial"/>
              </a:rPr>
              <a:t>syste</a:t>
            </a:r>
            <a:r>
              <a:rPr dirty="0" smtClean="0" sz="3600" spc="5">
                <a:latin typeface="Arial"/>
                <a:cs typeface="Arial"/>
              </a:rPr>
              <a:t>m</a:t>
            </a:r>
            <a:r>
              <a:rPr dirty="0" smtClean="0" sz="3600" spc="0">
                <a:latin typeface="Arial"/>
                <a:cs typeface="Arial"/>
              </a:rPr>
              <a:t>ic	</a:t>
            </a:r>
            <a:r>
              <a:rPr dirty="0" smtClean="0" sz="3600" spc="0">
                <a:latin typeface="Arial"/>
                <a:cs typeface="Arial"/>
              </a:rPr>
              <a:t>a</a:t>
            </a:r>
            <a:r>
              <a:rPr dirty="0" smtClean="0" sz="3600" spc="5">
                <a:latin typeface="Arial"/>
                <a:cs typeface="Arial"/>
              </a:rPr>
              <a:t>n</a:t>
            </a:r>
            <a:r>
              <a:rPr dirty="0" smtClean="0" sz="3600" spc="0">
                <a:latin typeface="Arial"/>
                <a:cs typeface="Arial"/>
              </a:rPr>
              <a:t>asto</a:t>
            </a:r>
            <a:r>
              <a:rPr dirty="0" smtClean="0" sz="3600" spc="5">
                <a:latin typeface="Arial"/>
                <a:cs typeface="Arial"/>
              </a:rPr>
              <a:t>m</a:t>
            </a:r>
            <a:r>
              <a:rPr dirty="0" smtClean="0" sz="3600" spc="0">
                <a:latin typeface="Arial"/>
                <a:cs typeface="Arial"/>
              </a:rPr>
              <a:t>os</a:t>
            </a:r>
            <a:r>
              <a:rPr dirty="0" smtClean="0" sz="3600" spc="5">
                <a:latin typeface="Arial"/>
                <a:cs typeface="Arial"/>
              </a:rPr>
              <a:t>i</a:t>
            </a:r>
            <a:r>
              <a:rPr dirty="0" smtClean="0" sz="3600" spc="0">
                <a:latin typeface="Arial"/>
                <a:cs typeface="Arial"/>
              </a:rPr>
              <a:t>s……c</a:t>
            </a:r>
            <a:r>
              <a:rPr dirty="0" smtClean="0" sz="3600" spc="10">
                <a:latin typeface="Arial"/>
                <a:cs typeface="Arial"/>
              </a:rPr>
              <a:t>o</a:t>
            </a:r>
            <a:r>
              <a:rPr dirty="0" smtClean="0" sz="3600" spc="0">
                <a:latin typeface="Arial"/>
                <a:cs typeface="Arial"/>
              </a:rPr>
              <a:t>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482090"/>
            <a:ext cx="8797925" cy="22402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b="1">
                <a:latin typeface="Arial"/>
                <a:cs typeface="Arial"/>
              </a:rPr>
              <a:t>Cau</a:t>
            </a:r>
            <a:r>
              <a:rPr dirty="0" smtClean="0" sz="3200" spc="-20" b="1">
                <a:latin typeface="Arial"/>
                <a:cs typeface="Arial"/>
              </a:rPr>
              <a:t>s</a:t>
            </a:r>
            <a:r>
              <a:rPr dirty="0" smtClean="0" sz="3200" spc="0" b="1"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>
                <a:latin typeface="Arial"/>
                <a:cs typeface="Arial"/>
              </a:rPr>
              <a:t>Liver</a:t>
            </a:r>
            <a:r>
              <a:rPr dirty="0" smtClean="0" sz="3200" spc="-3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dise</a:t>
            </a:r>
            <a:r>
              <a:rPr dirty="0" smtClean="0" sz="3200" spc="-15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ses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Wingdings"/>
                <a:cs typeface="Wingdings"/>
              </a:rPr>
              <a:t></a:t>
            </a:r>
            <a:r>
              <a:rPr dirty="0" smtClean="0" sz="3200" spc="80">
                <a:latin typeface="Times New Roman"/>
                <a:cs typeface="Times New Roman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Cirrhosis,</a:t>
            </a:r>
            <a:r>
              <a:rPr dirty="0" smtClean="0" sz="3200" spc="-3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fi</a:t>
            </a:r>
            <a:r>
              <a:rPr dirty="0" smtClean="0" sz="3200" spc="-15">
                <a:latin typeface="Arial"/>
                <a:cs typeface="Arial"/>
              </a:rPr>
              <a:t>b</a:t>
            </a:r>
            <a:r>
              <a:rPr dirty="0" smtClean="0" sz="3200" spc="0">
                <a:latin typeface="Arial"/>
                <a:cs typeface="Arial"/>
              </a:rPr>
              <a:t>rosis</a:t>
            </a:r>
            <a:r>
              <a:rPr dirty="0" smtClean="0" sz="3200" spc="-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( b</a:t>
            </a:r>
            <a:r>
              <a:rPr dirty="0" smtClean="0" sz="3200" spc="-10">
                <a:latin typeface="Arial"/>
                <a:cs typeface="Arial"/>
              </a:rPr>
              <a:t>i</a:t>
            </a:r>
            <a:r>
              <a:rPr dirty="0" smtClean="0" sz="3200" spc="0">
                <a:latin typeface="Arial"/>
                <a:cs typeface="Arial"/>
              </a:rPr>
              <a:t>lh</a:t>
            </a:r>
            <a:r>
              <a:rPr dirty="0" smtClean="0" sz="3200" spc="-15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rzial)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>
                <a:latin typeface="Arial"/>
                <a:cs typeface="Arial"/>
              </a:rPr>
              <a:t>Va</a:t>
            </a:r>
            <a:r>
              <a:rPr dirty="0" smtClean="0" sz="3200" spc="-10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vular</a:t>
            </a:r>
            <a:r>
              <a:rPr dirty="0" smtClean="0" sz="3200" spc="-3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dise</a:t>
            </a:r>
            <a:r>
              <a:rPr dirty="0" smtClean="0" sz="3200" spc="-15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ses</a:t>
            </a:r>
            <a:r>
              <a:rPr dirty="0" smtClean="0" sz="3200" spc="-2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of</a:t>
            </a:r>
            <a:r>
              <a:rPr dirty="0" smtClean="0" sz="3200" spc="-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the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h</a:t>
            </a:r>
            <a:r>
              <a:rPr dirty="0" smtClean="0" sz="3200" spc="-15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art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  <a:buFont typeface="Arial"/>
              <a:buChar char="•"/>
            </a:pPr>
            <a:endParaRPr sz="750"/>
          </a:p>
          <a:p>
            <a:pPr marL="355600" indent="-342900">
              <a:lnSpc>
                <a:spcPts val="381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>
                <a:latin typeface="Arial"/>
                <a:cs typeface="Arial"/>
              </a:rPr>
              <a:t>Co</a:t>
            </a:r>
            <a:r>
              <a:rPr dirty="0" smtClean="0" sz="3200" spc="-15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g</a:t>
            </a:r>
            <a:r>
              <a:rPr dirty="0" smtClean="0" sz="3200" spc="-15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n</a:t>
            </a:r>
            <a:r>
              <a:rPr dirty="0" smtClean="0" sz="3200" spc="-10">
                <a:latin typeface="Arial"/>
                <a:cs typeface="Arial"/>
              </a:rPr>
              <a:t>i</a:t>
            </a:r>
            <a:r>
              <a:rPr dirty="0" smtClean="0" sz="3200" spc="0">
                <a:latin typeface="Arial"/>
                <a:cs typeface="Arial"/>
              </a:rPr>
              <a:t>t</a:t>
            </a:r>
            <a:r>
              <a:rPr dirty="0" smtClean="0" sz="3200" spc="-1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l</a:t>
            </a:r>
            <a:r>
              <a:rPr dirty="0" smtClean="0" sz="3200" spc="-2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p</a:t>
            </a:r>
            <a:r>
              <a:rPr dirty="0" smtClean="0" sz="3200" spc="-15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t</a:t>
            </a:r>
            <a:r>
              <a:rPr dirty="0" smtClean="0" sz="3200" spc="-1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3064" y="231902"/>
            <a:ext cx="5820410" cy="5568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238500" algn="l"/>
              </a:tabLst>
            </a:pPr>
            <a:r>
              <a:rPr dirty="0" smtClean="0" sz="3600">
                <a:latin typeface="Arial"/>
                <a:cs typeface="Arial"/>
              </a:rPr>
              <a:t>Portal</a:t>
            </a:r>
            <a:r>
              <a:rPr dirty="0" smtClean="0" sz="3600" spc="-15">
                <a:latin typeface="Arial"/>
                <a:cs typeface="Arial"/>
              </a:rPr>
              <a:t> </a:t>
            </a:r>
            <a:r>
              <a:rPr dirty="0" smtClean="0" sz="3600" spc="0">
                <a:latin typeface="Arial"/>
                <a:cs typeface="Arial"/>
              </a:rPr>
              <a:t>syste</a:t>
            </a:r>
            <a:r>
              <a:rPr dirty="0" smtClean="0" sz="3600" spc="5">
                <a:latin typeface="Arial"/>
                <a:cs typeface="Arial"/>
              </a:rPr>
              <a:t>m</a:t>
            </a:r>
            <a:r>
              <a:rPr dirty="0" smtClean="0" sz="3600" spc="0">
                <a:latin typeface="Arial"/>
                <a:cs typeface="Arial"/>
              </a:rPr>
              <a:t>ic	</a:t>
            </a:r>
            <a:r>
              <a:rPr dirty="0" smtClean="0" sz="3600" spc="0">
                <a:latin typeface="Arial"/>
                <a:cs typeface="Arial"/>
              </a:rPr>
              <a:t>a</a:t>
            </a:r>
            <a:r>
              <a:rPr dirty="0" smtClean="0" sz="3600" spc="5">
                <a:latin typeface="Arial"/>
                <a:cs typeface="Arial"/>
              </a:rPr>
              <a:t>n</a:t>
            </a:r>
            <a:r>
              <a:rPr dirty="0" smtClean="0" sz="3600" spc="0">
                <a:latin typeface="Arial"/>
                <a:cs typeface="Arial"/>
              </a:rPr>
              <a:t>asto</a:t>
            </a:r>
            <a:r>
              <a:rPr dirty="0" smtClean="0" sz="3600" spc="5">
                <a:latin typeface="Arial"/>
                <a:cs typeface="Arial"/>
              </a:rPr>
              <a:t>m</a:t>
            </a:r>
            <a:r>
              <a:rPr dirty="0" smtClean="0" sz="3600" spc="0">
                <a:latin typeface="Arial"/>
                <a:cs typeface="Arial"/>
              </a:rPr>
              <a:t>os</a:t>
            </a:r>
            <a:r>
              <a:rPr dirty="0" smtClean="0" sz="3600" spc="5">
                <a:latin typeface="Arial"/>
                <a:cs typeface="Arial"/>
              </a:rPr>
              <a:t>i</a:t>
            </a:r>
            <a:r>
              <a:rPr dirty="0" smtClean="0" sz="3600" spc="0"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79" y="2317369"/>
            <a:ext cx="1072895" cy="0"/>
          </a:xfrm>
          <a:custGeom>
            <a:avLst/>
            <a:gdLst/>
            <a:ahLst/>
            <a:cxnLst/>
            <a:rect l="l" t="t" r="r" b="b"/>
            <a:pathLst>
              <a:path w="1072895" h="0">
                <a:moveTo>
                  <a:pt x="0" y="0"/>
                </a:moveTo>
                <a:lnTo>
                  <a:pt x="1072895" y="0"/>
                </a:lnTo>
              </a:path>
            </a:pathLst>
          </a:custGeom>
          <a:ln w="16509">
            <a:solidFill>
              <a:srgbClr val="00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545079" y="2317369"/>
            <a:ext cx="1770888" cy="0"/>
          </a:xfrm>
          <a:custGeom>
            <a:avLst/>
            <a:gdLst/>
            <a:ahLst/>
            <a:cxnLst/>
            <a:rect l="l" t="t" r="r" b="b"/>
            <a:pathLst>
              <a:path w="1770888" h="0">
                <a:moveTo>
                  <a:pt x="0" y="0"/>
                </a:moveTo>
                <a:lnTo>
                  <a:pt x="1770888" y="0"/>
                </a:lnTo>
              </a:path>
            </a:pathLst>
          </a:custGeom>
          <a:ln w="16509">
            <a:solidFill>
              <a:srgbClr val="00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888480" y="4056760"/>
            <a:ext cx="1871472" cy="0"/>
          </a:xfrm>
          <a:custGeom>
            <a:avLst/>
            <a:gdLst/>
            <a:ahLst/>
            <a:cxnLst/>
            <a:rect l="l" t="t" r="r" b="b"/>
            <a:pathLst>
              <a:path w="1871472" h="0">
                <a:moveTo>
                  <a:pt x="0" y="0"/>
                </a:moveTo>
                <a:lnTo>
                  <a:pt x="1871472" y="0"/>
                </a:lnTo>
              </a:path>
            </a:pathLst>
          </a:custGeom>
          <a:ln w="16509">
            <a:solidFill>
              <a:srgbClr val="00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73379" y="6429755"/>
            <a:ext cx="1060703" cy="0"/>
          </a:xfrm>
          <a:custGeom>
            <a:avLst/>
            <a:gdLst/>
            <a:ahLst/>
            <a:cxnLst/>
            <a:rect l="l" t="t" r="r" b="b"/>
            <a:pathLst>
              <a:path w="1060703" h="0">
                <a:moveTo>
                  <a:pt x="0" y="0"/>
                </a:moveTo>
                <a:lnTo>
                  <a:pt x="1060703" y="0"/>
                </a:lnTo>
              </a:path>
            </a:pathLst>
          </a:custGeom>
          <a:ln w="16510">
            <a:solidFill>
              <a:srgbClr val="00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888480" y="6429755"/>
            <a:ext cx="1615440" cy="0"/>
          </a:xfrm>
          <a:custGeom>
            <a:avLst/>
            <a:gdLst/>
            <a:ahLst/>
            <a:cxnLst/>
            <a:rect l="l" t="t" r="r" b="b"/>
            <a:pathLst>
              <a:path w="1615440" h="0">
                <a:moveTo>
                  <a:pt x="0" y="0"/>
                </a:moveTo>
                <a:lnTo>
                  <a:pt x="1615440" y="0"/>
                </a:lnTo>
              </a:path>
            </a:pathLst>
          </a:custGeom>
          <a:ln w="16510">
            <a:solidFill>
              <a:srgbClr val="00999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98450" y="908050"/>
          <a:ext cx="8705850" cy="5726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865251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mtClean="0" sz="160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Region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660400">
                        <a:lnSpc>
                          <a:spcPct val="100000"/>
                        </a:lnSpc>
                      </a:pPr>
                      <a:r>
                        <a:rPr dirty="0" smtClean="0" sz="160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dirty="0" smtClean="0" sz="1600" spc="-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mtClean="0" sz="1600" spc="1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clinical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cond</a:t>
                      </a:r>
                      <a:r>
                        <a:rPr dirty="0" smtClean="0" sz="1600" spc="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60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Portal</a:t>
                      </a:r>
                      <a:r>
                        <a:rPr dirty="0" smtClean="0" sz="1600" spc="-1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circu</a:t>
                      </a:r>
                      <a:r>
                        <a:rPr dirty="0" smtClean="0" sz="1600" spc="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mtClean="0" sz="160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600" spc="-1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stem</a:t>
                      </a:r>
                      <a:r>
                        <a:rPr dirty="0" smtClean="0" sz="1600" spc="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circu</a:t>
                      </a:r>
                      <a:r>
                        <a:rPr dirty="0" smtClean="0" sz="1600" spc="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512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mtClean="0" sz="160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"/>
                        </a:rPr>
                        <a:t>Esophage</a:t>
                      </a:r>
                      <a:r>
                        <a:rPr dirty="0" smtClean="0" sz="1600" spc="-5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"/>
                        </a:rPr>
                        <a:t>a</a:t>
                      </a:r>
                      <a:r>
                        <a:rPr dirty="0" smtClean="0" sz="1600" spc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"/>
                        </a:rPr>
                        <a:t>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60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Esophage</a:t>
                      </a:r>
                      <a:r>
                        <a:rPr dirty="0" smtClean="0" sz="1600" spc="-5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a</a:t>
                      </a:r>
                      <a:r>
                        <a:rPr dirty="0" smtClean="0" sz="1600" spc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l</a:t>
                      </a:r>
                      <a:r>
                        <a:rPr dirty="0" smtClean="0" sz="1600" spc="-25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dirty="0" smtClean="0" sz="1600" spc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va</a:t>
                      </a:r>
                      <a:r>
                        <a:rPr dirty="0" smtClean="0" sz="1600" spc="-5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r</a:t>
                      </a:r>
                      <a:r>
                        <a:rPr dirty="0" smtClean="0" sz="1600" spc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3"/>
                        </a:rPr>
                        <a:t>ices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Es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ophage</a:t>
                      </a:r>
                      <a:r>
                        <a:rPr dirty="0" smtClean="0" sz="1600" spc="-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a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l</a:t>
                      </a:r>
                      <a:r>
                        <a:rPr dirty="0" smtClean="0" sz="1600" spc="-2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b</a:t>
                      </a:r>
                      <a:r>
                        <a:rPr dirty="0" smtClean="0" sz="1600" spc="-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r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anch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4"/>
                        </a:rPr>
                        <a:t>of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l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eft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 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ga</a:t>
                      </a:r>
                      <a:r>
                        <a:rPr dirty="0" smtClean="0" sz="1600" spc="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s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tric</a:t>
                      </a:r>
                      <a:r>
                        <a:rPr dirty="0" smtClean="0" sz="1600" spc="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v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ei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5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Es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ophage</a:t>
                      </a:r>
                      <a:r>
                        <a:rPr dirty="0" smtClean="0" sz="1600" spc="-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a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l</a:t>
                      </a:r>
                      <a:r>
                        <a:rPr dirty="0" smtClean="0" sz="1600" spc="-2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b</a:t>
                      </a:r>
                      <a:r>
                        <a:rPr dirty="0" smtClean="0" sz="1600" spc="-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r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/>
                        </a:rPr>
                        <a:t>anches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of</a:t>
                      </a:r>
                      <a:r>
                        <a:rPr dirty="0" smtClean="0" sz="1600" spc="-8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A</a:t>
                      </a:r>
                      <a:r>
                        <a:rPr dirty="0" smtClean="0" sz="1600" spc="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z</a:t>
                      </a:r>
                      <a:r>
                        <a:rPr dirty="0" smtClean="0" sz="1600" spc="-2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y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gos</a:t>
                      </a:r>
                      <a:r>
                        <a:rPr dirty="0" smtClean="0" sz="1600" spc="1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v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ei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7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25601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8"/>
                        </a:rPr>
                        <a:t>Rec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8"/>
                        </a:rPr>
                        <a:t>tal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9"/>
                        </a:rPr>
                        <a:t>Hemorrhoids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0"/>
                        </a:rPr>
                        <a:t>Supe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0"/>
                        </a:rPr>
                        <a:t>rior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0"/>
                        </a:rPr>
                        <a:t> 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0"/>
                        </a:rPr>
                        <a:t>rectal</a:t>
                      </a:r>
                      <a:r>
                        <a:rPr dirty="0" smtClean="0" sz="1600" spc="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0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0"/>
                        </a:rPr>
                        <a:t>v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0"/>
                        </a:rPr>
                        <a:t>ei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0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414655">
                        <a:lnSpc>
                          <a:spcPct val="100000"/>
                        </a:lnSpc>
                      </a:pP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1"/>
                        </a:rPr>
                        <a:t>M</a:t>
                      </a:r>
                      <a:r>
                        <a:rPr dirty="0" smtClean="0" sz="1600" spc="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1"/>
                        </a:rPr>
                        <a:t>i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1"/>
                        </a:rPr>
                        <a:t>ddl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1"/>
                        </a:rPr>
                        <a:t>e</a:t>
                      </a:r>
                      <a:r>
                        <a:rPr dirty="0" smtClean="0" sz="1600" spc="-2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1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1"/>
                        </a:rPr>
                        <a:t>rectal</a:t>
                      </a:r>
                      <a:r>
                        <a:rPr dirty="0" smtClean="0" sz="1600" spc="1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1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1"/>
                        </a:rPr>
                        <a:t>v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1"/>
                        </a:rPr>
                        <a:t>ei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1"/>
                        </a:rPr>
                        <a:t>ns</a:t>
                      </a:r>
                      <a:r>
                        <a:rPr dirty="0" smtClean="0" sz="1600" spc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mtClean="0" sz="1600" spc="-1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1"/>
                        </a:rPr>
                        <a:t>i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1"/>
                        </a:rPr>
                        <a:t>nferior</a:t>
                      </a:r>
                      <a:r>
                        <a:rPr dirty="0" smtClean="0" sz="1600" spc="1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1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1"/>
                        </a:rPr>
                        <a:t>rectal</a:t>
                      </a:r>
                      <a:r>
                        <a:rPr dirty="0" smtClean="0" sz="1600" spc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1"/>
                        </a:rPr>
                        <a:t>v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1"/>
                        </a:rPr>
                        <a:t>ei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1"/>
                        </a:rPr>
                        <a:t>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2"/>
                        </a:rPr>
                        <a:t>Paraumb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2"/>
                        </a:rPr>
                        <a:t>i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2"/>
                        </a:rPr>
                        <a:t>l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2"/>
                        </a:rPr>
                        <a:t>i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2"/>
                        </a:rPr>
                        <a:t>c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2"/>
                        </a:rPr>
                        <a:t>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3"/>
                        </a:rPr>
                        <a:t>Caput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3"/>
                        </a:rPr>
                        <a:t> 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3"/>
                        </a:rPr>
                        <a:t>me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3"/>
                        </a:rPr>
                        <a:t>du</a:t>
                      </a:r>
                      <a:r>
                        <a:rPr dirty="0" smtClean="0" sz="1600" spc="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3"/>
                        </a:rPr>
                        <a:t>s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3"/>
                        </a:rPr>
                        <a:t>ae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4"/>
                        </a:rPr>
                        <a:t>Paraumb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4"/>
                        </a:rPr>
                        <a:t>i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4"/>
                        </a:rPr>
                        <a:t>l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4"/>
                        </a:rPr>
                        <a:t>i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4"/>
                        </a:rPr>
                        <a:t>c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4"/>
                        </a:rPr>
                        <a:t>al</a:t>
                      </a:r>
                      <a:r>
                        <a:rPr dirty="0" smtClean="0" sz="1600" spc="-4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4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4"/>
                        </a:rPr>
                        <a:t>v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4"/>
                        </a:rPr>
                        <a:t>ei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4"/>
                        </a:rPr>
                        <a:t>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226060">
                        <a:lnSpc>
                          <a:spcPct val="100000"/>
                        </a:lnSpc>
                      </a:pPr>
                      <a:r>
                        <a:rPr dirty="0" smtClean="0" sz="160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5"/>
                        </a:rPr>
                        <a:t>Superfi</a:t>
                      </a:r>
                      <a:r>
                        <a:rPr dirty="0" smtClean="0" sz="1600" spc="5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5"/>
                        </a:rPr>
                        <a:t>c</a:t>
                      </a:r>
                      <a:r>
                        <a:rPr dirty="0" smtClean="0" sz="1600" spc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5"/>
                        </a:rPr>
                        <a:t>ial</a:t>
                      </a:r>
                      <a:r>
                        <a:rPr dirty="0" smtClean="0" sz="1600" spc="-35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5"/>
                        </a:rPr>
                        <a:t> </a:t>
                      </a:r>
                      <a:r>
                        <a:rPr dirty="0" smtClean="0" sz="1600" spc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5"/>
                        </a:rPr>
                        <a:t>epiga</a:t>
                      </a:r>
                      <a:r>
                        <a:rPr dirty="0" smtClean="0" sz="1600" spc="5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5"/>
                        </a:rPr>
                        <a:t>s</a:t>
                      </a:r>
                      <a:r>
                        <a:rPr dirty="0" smtClean="0" sz="1600" spc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5"/>
                        </a:rPr>
                        <a:t>tric</a:t>
                      </a:r>
                      <a:r>
                        <a:rPr dirty="0" smtClean="0" sz="1600" spc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5"/>
                        </a:rPr>
                        <a:t>v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5"/>
                        </a:rPr>
                        <a:t>ei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5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4586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6"/>
                        </a:rPr>
                        <a:t>Retroperitoneal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60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(no</a:t>
                      </a:r>
                      <a:r>
                        <a:rPr dirty="0" smtClean="0" sz="1600" spc="-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600" spc="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inical</a:t>
                      </a:r>
                      <a:r>
                        <a:rPr dirty="0" smtClean="0" sz="1600" spc="-3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name)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224154">
                        <a:lnSpc>
                          <a:spcPct val="100099"/>
                        </a:lnSpc>
                      </a:pP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Ri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ght</a:t>
                      </a:r>
                      <a:r>
                        <a:rPr dirty="0" smtClean="0" sz="1600" spc="-1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c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ol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i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c</a:t>
                      </a:r>
                      <a:r>
                        <a:rPr dirty="0" smtClean="0" sz="1600" spc="-2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v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ei</a:t>
                      </a:r>
                      <a:r>
                        <a:rPr dirty="0" smtClean="0" sz="1600" spc="1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n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m</a:t>
                      </a:r>
                      <a:r>
                        <a:rPr dirty="0" smtClean="0" sz="1600" spc="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i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ddl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e</a:t>
                      </a:r>
                      <a:r>
                        <a:rPr dirty="0" smtClean="0" sz="1600" spc="-2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c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ol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i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c</a:t>
                      </a:r>
                      <a:r>
                        <a:rPr dirty="0" smtClean="0" sz="1600" spc="-2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v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ei</a:t>
                      </a:r>
                      <a:r>
                        <a:rPr dirty="0" smtClean="0" sz="1600" spc="1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n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1600" spc="-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l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eft</a:t>
                      </a:r>
                      <a:r>
                        <a:rPr dirty="0" smtClean="0" sz="1600" spc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c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ol</a:t>
                      </a:r>
                      <a:r>
                        <a:rPr dirty="0" smtClean="0" sz="1600" spc="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i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c</a:t>
                      </a:r>
                      <a:r>
                        <a:rPr dirty="0" smtClean="0" sz="1600" spc="-3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v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7"/>
                        </a:rPr>
                        <a:t>ein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4135">
                        <a:lnSpc>
                          <a:spcPct val="100099"/>
                        </a:lnSpc>
                      </a:pP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Renal</a:t>
                      </a:r>
                      <a:r>
                        <a:rPr dirty="0" smtClean="0" sz="1600" spc="-2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v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ei</a:t>
                      </a:r>
                      <a:r>
                        <a:rPr dirty="0" smtClean="0" sz="1600" spc="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n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1600" spc="-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s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upra</a:t>
                      </a:r>
                      <a:r>
                        <a:rPr dirty="0" smtClean="0" sz="1600" spc="-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r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enal</a:t>
                      </a:r>
                      <a:r>
                        <a:rPr dirty="0" smtClean="0" sz="1600" spc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v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ei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n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1600" spc="-1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parave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rteb</a:t>
                      </a:r>
                      <a:r>
                        <a:rPr dirty="0" smtClean="0" sz="1600" spc="-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r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al</a:t>
                      </a:r>
                      <a:r>
                        <a:rPr dirty="0" smtClean="0" sz="1600" spc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v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ei</a:t>
                      </a:r>
                      <a:r>
                        <a:rPr dirty="0" smtClean="0" sz="1600" spc="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n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1600" spc="-1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mtClean="0" sz="1600" spc="-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gonadal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v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8"/>
                        </a:rPr>
                        <a:t>ein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dirty="0" smtClean="0" sz="160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19"/>
                        </a:rPr>
                        <a:t>Intrahepatic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855344">
                        <a:lnSpc>
                          <a:spcPct val="100000"/>
                        </a:lnSpc>
                      </a:pP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0"/>
                        </a:rPr>
                        <a:t>Pate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0"/>
                        </a:rPr>
                        <a:t>nt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0"/>
                        </a:rPr>
                        <a:t> 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0"/>
                        </a:rPr>
                        <a:t>du</a:t>
                      </a:r>
                      <a:r>
                        <a:rPr dirty="0" smtClean="0" sz="1600" spc="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0"/>
                        </a:rPr>
                        <a:t>c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0"/>
                        </a:rPr>
                        <a:t>tus</a:t>
                      </a:r>
                      <a:r>
                        <a:rPr dirty="0" smtClean="0" sz="1600" spc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0"/>
                        </a:rPr>
                        <a:t>v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0"/>
                        </a:rPr>
                        <a:t>eno</a:t>
                      </a:r>
                      <a:r>
                        <a:rPr dirty="0" smtClean="0" sz="1600" spc="5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0"/>
                        </a:rPr>
                        <a:t>s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0"/>
                        </a:rPr>
                        <a:t>us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289560">
                        <a:lnSpc>
                          <a:spcPct val="100000"/>
                        </a:lnSpc>
                      </a:pP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1"/>
                        </a:rPr>
                        <a:t>Left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1"/>
                        </a:rPr>
                        <a:t> 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1"/>
                        </a:rPr>
                        <a:t>branc</a:t>
                      </a:r>
                      <a:r>
                        <a:rPr dirty="0" smtClean="0" sz="160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1"/>
                        </a:rPr>
                        <a:t>h</a:t>
                      </a:r>
                      <a:r>
                        <a:rPr dirty="0" smtClean="0" sz="1600" spc="1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1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1"/>
                        </a:rPr>
                        <a:t>of</a:t>
                      </a:r>
                      <a:r>
                        <a:rPr dirty="0" smtClean="0" sz="1600" spc="1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1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1"/>
                        </a:rPr>
                        <a:t>portal</a:t>
                      </a:r>
                      <a:r>
                        <a:rPr dirty="0" smtClean="0" sz="1600" spc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1"/>
                        </a:rPr>
                        <a:t>v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1"/>
                        </a:rPr>
                        <a:t>ei</a:t>
                      </a:r>
                      <a:r>
                        <a:rPr dirty="0" smtClean="0" sz="1600" spc="0" u="heavy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1"/>
                        </a:rPr>
                        <a:t>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mtClean="0" sz="160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2"/>
                        </a:rPr>
                        <a:t>Inferior</a:t>
                      </a:r>
                      <a:r>
                        <a:rPr dirty="0" smtClean="0" sz="1600" spc="1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2"/>
                        </a:rPr>
                        <a:t> </a:t>
                      </a:r>
                      <a:r>
                        <a:rPr dirty="0" smtClean="0" sz="1600" spc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2"/>
                        </a:rPr>
                        <a:t>vena</a:t>
                      </a:r>
                      <a:r>
                        <a:rPr dirty="0" smtClean="0" sz="1600" spc="-5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2"/>
                        </a:rPr>
                        <a:t> </a:t>
                      </a:r>
                      <a:r>
                        <a:rPr dirty="0" smtClean="0" sz="1600" spc="5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2"/>
                        </a:rPr>
                        <a:t>c</a:t>
                      </a:r>
                      <a:r>
                        <a:rPr dirty="0" smtClean="0" sz="1600" spc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22"/>
                        </a:rPr>
                        <a:t>ava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1506" y="350265"/>
            <a:ext cx="6779895" cy="3778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2975"/>
              </a:lnSpc>
            </a:pPr>
            <a:r>
              <a:rPr dirty="0" smtClean="0" sz="2500" spc="-20" b="1">
                <a:latin typeface="Arial"/>
                <a:cs typeface="Arial"/>
              </a:rPr>
              <a:t>L</a:t>
            </a:r>
            <a:r>
              <a:rPr dirty="0" smtClean="0" sz="2500" spc="-50" b="1">
                <a:latin typeface="Arial"/>
                <a:cs typeface="Arial"/>
              </a:rPr>
              <a:t>y</a:t>
            </a:r>
            <a:r>
              <a:rPr dirty="0" smtClean="0" sz="2500" spc="-15" b="1">
                <a:latin typeface="Arial"/>
                <a:cs typeface="Arial"/>
              </a:rPr>
              <a:t>mphati</a:t>
            </a:r>
            <a:r>
              <a:rPr dirty="0" smtClean="0" sz="2500" spc="-10" b="1">
                <a:latin typeface="Arial"/>
                <a:cs typeface="Arial"/>
              </a:rPr>
              <a:t>c</a:t>
            </a:r>
            <a:r>
              <a:rPr dirty="0" smtClean="0" sz="2500" spc="-15" b="1">
                <a:latin typeface="Arial"/>
                <a:cs typeface="Arial"/>
              </a:rPr>
              <a:t>s</a:t>
            </a:r>
            <a:r>
              <a:rPr dirty="0" smtClean="0" sz="2500" spc="35" b="1">
                <a:latin typeface="Arial"/>
                <a:cs typeface="Arial"/>
              </a:rPr>
              <a:t> </a:t>
            </a:r>
            <a:r>
              <a:rPr dirty="0" smtClean="0" sz="2500" spc="-20" b="1">
                <a:latin typeface="Arial"/>
                <a:cs typeface="Arial"/>
              </a:rPr>
              <a:t>on</a:t>
            </a:r>
            <a:r>
              <a:rPr dirty="0" smtClean="0" sz="2500" spc="-5" b="1">
                <a:latin typeface="Arial"/>
                <a:cs typeface="Arial"/>
              </a:rPr>
              <a:t> </a:t>
            </a:r>
            <a:r>
              <a:rPr dirty="0" smtClean="0" sz="2500" spc="-15" b="1">
                <a:latin typeface="Arial"/>
                <a:cs typeface="Arial"/>
              </a:rPr>
              <a:t>the</a:t>
            </a:r>
            <a:r>
              <a:rPr dirty="0" smtClean="0" sz="2500" spc="10" b="1">
                <a:latin typeface="Arial"/>
                <a:cs typeface="Arial"/>
              </a:rPr>
              <a:t> </a:t>
            </a:r>
            <a:r>
              <a:rPr dirty="0" smtClean="0" sz="2500" spc="-15" b="1">
                <a:latin typeface="Arial"/>
                <a:cs typeface="Arial"/>
              </a:rPr>
              <a:t>Poste</a:t>
            </a:r>
            <a:r>
              <a:rPr dirty="0" smtClean="0" sz="2500" spc="-5" b="1">
                <a:latin typeface="Arial"/>
                <a:cs typeface="Arial"/>
              </a:rPr>
              <a:t>r</a:t>
            </a:r>
            <a:r>
              <a:rPr dirty="0" smtClean="0" sz="2500" spc="-15" b="1">
                <a:latin typeface="Arial"/>
                <a:cs typeface="Arial"/>
              </a:rPr>
              <a:t>ior</a:t>
            </a:r>
            <a:r>
              <a:rPr dirty="0" smtClean="0" sz="2500" spc="10" b="1">
                <a:latin typeface="Arial"/>
                <a:cs typeface="Arial"/>
              </a:rPr>
              <a:t> </a:t>
            </a:r>
            <a:r>
              <a:rPr dirty="0" smtClean="0" sz="2500" spc="-15" b="1">
                <a:latin typeface="Arial"/>
                <a:cs typeface="Arial"/>
              </a:rPr>
              <a:t>Abdominal</a:t>
            </a:r>
            <a:r>
              <a:rPr dirty="0" smtClean="0" sz="2500" spc="15" b="1">
                <a:latin typeface="Arial"/>
                <a:cs typeface="Arial"/>
              </a:rPr>
              <a:t> </a:t>
            </a:r>
            <a:r>
              <a:rPr dirty="0" smtClean="0" sz="2500" spc="-15" b="1">
                <a:latin typeface="Arial"/>
                <a:cs typeface="Arial"/>
              </a:rPr>
              <a:t>Wall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797305"/>
            <a:ext cx="1624965" cy="4095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ts val="176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500" spc="-5" b="1">
                <a:latin typeface="Arial"/>
                <a:cs typeface="Arial"/>
              </a:rPr>
              <a:t>L</a:t>
            </a:r>
            <a:r>
              <a:rPr dirty="0" smtClean="0" sz="1500" spc="-55" b="1">
                <a:latin typeface="Arial"/>
                <a:cs typeface="Arial"/>
              </a:rPr>
              <a:t>y</a:t>
            </a:r>
            <a:r>
              <a:rPr dirty="0" smtClean="0" sz="1500" spc="0" b="1">
                <a:latin typeface="Arial"/>
                <a:cs typeface="Arial"/>
              </a:rPr>
              <a:t>m</a:t>
            </a:r>
            <a:r>
              <a:rPr dirty="0" smtClean="0" sz="1500" spc="-10" b="1">
                <a:latin typeface="Arial"/>
                <a:cs typeface="Arial"/>
              </a:rPr>
              <a:t>p</a:t>
            </a:r>
            <a:r>
              <a:rPr dirty="0" smtClean="0" sz="1500" spc="0" b="1">
                <a:latin typeface="Arial"/>
                <a:cs typeface="Arial"/>
              </a:rPr>
              <a:t>h</a:t>
            </a:r>
            <a:r>
              <a:rPr dirty="0" smtClean="0" sz="1500" spc="45" b="1">
                <a:latin typeface="Arial"/>
                <a:cs typeface="Arial"/>
              </a:rPr>
              <a:t> </a:t>
            </a:r>
            <a:r>
              <a:rPr dirty="0" smtClean="0" sz="1500" spc="0" b="1">
                <a:latin typeface="Arial"/>
                <a:cs typeface="Arial"/>
              </a:rPr>
              <a:t>N</a:t>
            </a:r>
            <a:r>
              <a:rPr dirty="0" smtClean="0" sz="1500" spc="-10" b="1">
                <a:latin typeface="Arial"/>
                <a:cs typeface="Arial"/>
              </a:rPr>
              <a:t>o</a:t>
            </a:r>
            <a:r>
              <a:rPr dirty="0" smtClean="0" sz="1500" spc="-5" b="1">
                <a:latin typeface="Arial"/>
                <a:cs typeface="Arial"/>
              </a:rPr>
              <a:t>d</a:t>
            </a:r>
            <a:r>
              <a:rPr dirty="0" smtClean="0" sz="1500" spc="0" b="1">
                <a:latin typeface="Arial"/>
                <a:cs typeface="Arial"/>
              </a:rPr>
              <a:t>es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460"/>
              </a:lnSpc>
            </a:pPr>
            <a:r>
              <a:rPr dirty="0" smtClean="0" sz="1500"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144" y="980185"/>
            <a:ext cx="3614420" cy="2393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500" spc="-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-15">
                <a:latin typeface="Arial"/>
                <a:cs typeface="Arial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mph</a:t>
            </a:r>
            <a:r>
              <a:rPr dirty="0" smtClean="0" sz="1500" spc="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nodes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are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cl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sely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el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d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to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208786"/>
            <a:ext cx="4403090" cy="48583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222250">
              <a:lnSpc>
                <a:spcPct val="60000"/>
              </a:lnSpc>
            </a:pPr>
            <a:r>
              <a:rPr dirty="0" smtClean="0" sz="1500">
                <a:latin typeface="Arial"/>
                <a:cs typeface="Arial"/>
              </a:rPr>
              <a:t>aor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a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rm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</a:t>
            </a:r>
            <a:r>
              <a:rPr dirty="0" smtClean="0" sz="1500" spc="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aor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ic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ght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ft</a:t>
            </a:r>
            <a:r>
              <a:rPr dirty="0" smtClean="0" sz="1500" spc="0">
                <a:latin typeface="Arial"/>
                <a:cs typeface="Arial"/>
              </a:rPr>
              <a:t> l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aor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ic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(Par</a:t>
            </a:r>
            <a:r>
              <a:rPr dirty="0" smtClean="0" sz="1500" spc="20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-aor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ic</a:t>
            </a:r>
            <a:r>
              <a:rPr dirty="0" smtClean="0" sz="1500" spc="-4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u</a:t>
            </a:r>
            <a:r>
              <a:rPr dirty="0" smtClean="0" sz="1500" spc="0">
                <a:latin typeface="Arial"/>
                <a:cs typeface="Arial"/>
              </a:rPr>
              <a:t>mbar)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chain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 marL="355600" indent="-343535">
              <a:lnSpc>
                <a:spcPts val="14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500" spc="-30" b="1" u="heavy">
                <a:latin typeface="Arial"/>
                <a:cs typeface="Arial"/>
              </a:rPr>
              <a:t>T</a:t>
            </a:r>
            <a:r>
              <a:rPr dirty="0" smtClean="0" sz="1500" spc="-5" b="1" u="heavy">
                <a:latin typeface="Arial"/>
                <a:cs typeface="Arial"/>
              </a:rPr>
              <a:t>h</a:t>
            </a:r>
            <a:r>
              <a:rPr dirty="0" smtClean="0" sz="1500" spc="0" b="1" u="heavy">
                <a:latin typeface="Arial"/>
                <a:cs typeface="Arial"/>
              </a:rPr>
              <a:t>e</a:t>
            </a:r>
            <a:r>
              <a:rPr dirty="0" smtClean="0" sz="1500" spc="5" b="1" u="heavy">
                <a:latin typeface="Arial"/>
                <a:cs typeface="Arial"/>
              </a:rPr>
              <a:t> </a:t>
            </a:r>
            <a:r>
              <a:rPr dirty="0" smtClean="0" sz="1500" spc="-5" b="1" u="heavy">
                <a:latin typeface="Arial"/>
                <a:cs typeface="Arial"/>
              </a:rPr>
              <a:t>p</a:t>
            </a:r>
            <a:r>
              <a:rPr dirty="0" smtClean="0" sz="1500" spc="0" b="1" u="heavy">
                <a:latin typeface="Arial"/>
                <a:cs typeface="Arial"/>
              </a:rPr>
              <a:t>r</a:t>
            </a:r>
            <a:r>
              <a:rPr dirty="0" smtClean="0" sz="1500" spc="0" b="1" u="heavy">
                <a:latin typeface="Arial"/>
                <a:cs typeface="Arial"/>
              </a:rPr>
              <a:t>e</a:t>
            </a:r>
            <a:r>
              <a:rPr dirty="0" smtClean="0" sz="1500" spc="0" b="1" u="heavy">
                <a:latin typeface="Arial"/>
                <a:cs typeface="Arial"/>
              </a:rPr>
              <a:t>a</a:t>
            </a:r>
            <a:r>
              <a:rPr dirty="0" smtClean="0" sz="1500" spc="-5" b="1" u="heavy">
                <a:latin typeface="Arial"/>
                <a:cs typeface="Arial"/>
              </a:rPr>
              <a:t>o</a:t>
            </a:r>
            <a:r>
              <a:rPr dirty="0" smtClean="0" sz="1500" spc="0" b="1" u="heavy">
                <a:latin typeface="Arial"/>
                <a:cs typeface="Arial"/>
              </a:rPr>
              <a:t>r</a:t>
            </a:r>
            <a:r>
              <a:rPr dirty="0" smtClean="0" sz="1500" spc="0" b="1" u="heavy">
                <a:latin typeface="Arial"/>
                <a:cs typeface="Arial"/>
              </a:rPr>
              <a:t>t</a:t>
            </a:r>
            <a:r>
              <a:rPr dirty="0" smtClean="0" sz="1500" spc="5" b="1" u="heavy">
                <a:latin typeface="Arial"/>
                <a:cs typeface="Arial"/>
              </a:rPr>
              <a:t>i</a:t>
            </a:r>
            <a:r>
              <a:rPr dirty="0" smtClean="0" sz="1500" spc="0" b="1" u="heavy">
                <a:latin typeface="Arial"/>
                <a:cs typeface="Arial"/>
              </a:rPr>
              <a:t>c</a:t>
            </a:r>
            <a:r>
              <a:rPr dirty="0" smtClean="0" sz="1500" spc="-10" b="1" u="heavy">
                <a:latin typeface="Arial"/>
                <a:cs typeface="Arial"/>
              </a:rPr>
              <a:t> </a:t>
            </a:r>
            <a:r>
              <a:rPr dirty="0" smtClean="0" sz="1500" spc="0" b="1" u="heavy">
                <a:latin typeface="Arial"/>
                <a:cs typeface="Arial"/>
              </a:rPr>
              <a:t>l</a:t>
            </a:r>
            <a:r>
              <a:rPr dirty="0" smtClean="0" sz="1500" spc="-40" b="1" u="heavy">
                <a:latin typeface="Arial"/>
                <a:cs typeface="Arial"/>
              </a:rPr>
              <a:t>y</a:t>
            </a:r>
            <a:r>
              <a:rPr dirty="0" smtClean="0" sz="1500" spc="0" b="1" u="heavy">
                <a:latin typeface="Arial"/>
                <a:cs typeface="Arial"/>
              </a:rPr>
              <a:t>m</a:t>
            </a:r>
            <a:r>
              <a:rPr dirty="0" smtClean="0" sz="1500" spc="-10" b="1" u="heavy">
                <a:latin typeface="Arial"/>
                <a:cs typeface="Arial"/>
              </a:rPr>
              <a:t>p</a:t>
            </a:r>
            <a:r>
              <a:rPr dirty="0" smtClean="0" sz="1500" spc="0" b="1" u="heavy">
                <a:latin typeface="Arial"/>
                <a:cs typeface="Arial"/>
              </a:rPr>
              <a:t>h</a:t>
            </a:r>
            <a:r>
              <a:rPr dirty="0" smtClean="0" sz="1500" spc="30" b="1" u="heavy">
                <a:latin typeface="Arial"/>
                <a:cs typeface="Arial"/>
              </a:rPr>
              <a:t> </a:t>
            </a:r>
            <a:r>
              <a:rPr dirty="0" smtClean="0" sz="1500" spc="-5" b="1" u="heavy">
                <a:latin typeface="Arial"/>
                <a:cs typeface="Arial"/>
              </a:rPr>
              <a:t>n</a:t>
            </a:r>
            <a:r>
              <a:rPr dirty="0" smtClean="0" sz="1500" spc="-5" b="1" u="heavy">
                <a:latin typeface="Arial"/>
                <a:cs typeface="Arial"/>
              </a:rPr>
              <a:t>o</a:t>
            </a:r>
            <a:r>
              <a:rPr dirty="0" smtClean="0" sz="1500" spc="-5" b="1" u="heavy">
                <a:latin typeface="Arial"/>
                <a:cs typeface="Arial"/>
              </a:rPr>
              <a:t>d</a:t>
            </a:r>
            <a:r>
              <a:rPr dirty="0" smtClean="0" sz="1500" spc="0" b="1" u="heavy">
                <a:latin typeface="Arial"/>
                <a:cs typeface="Arial"/>
              </a:rPr>
              <a:t>e</a:t>
            </a:r>
            <a:r>
              <a:rPr dirty="0" smtClean="0" sz="1500" spc="0" b="1" u="heavy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355600" indent="-343535">
              <a:lnSpc>
                <a:spcPts val="126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500">
                <a:latin typeface="Arial"/>
                <a:cs typeface="Arial"/>
              </a:rPr>
              <a:t>lie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ar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und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gi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s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celiac,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super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>
                <a:latin typeface="Arial"/>
                <a:cs typeface="Arial"/>
              </a:rPr>
              <a:t>mesent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ric,</a:t>
            </a:r>
            <a:r>
              <a:rPr dirty="0" smtClean="0" sz="1500" spc="-5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rior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mesent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ric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arteries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>
                <a:latin typeface="Arial"/>
                <a:cs typeface="Arial"/>
              </a:rPr>
              <a:t>are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ed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to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celiac,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super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endParaRPr sz="1500">
              <a:latin typeface="Arial"/>
              <a:cs typeface="Arial"/>
            </a:endParaRPr>
          </a:p>
          <a:p>
            <a:pPr marL="355600" marR="513080">
              <a:lnSpc>
                <a:spcPct val="60000"/>
              </a:lnSpc>
              <a:spcBef>
                <a:spcPts val="215"/>
              </a:spcBef>
            </a:pPr>
            <a:r>
              <a:rPr dirty="0" smtClean="0" sz="1500">
                <a:latin typeface="Arial"/>
                <a:cs typeface="Arial"/>
              </a:rPr>
              <a:t>mesent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c,</a:t>
            </a:r>
            <a:r>
              <a:rPr dirty="0" smtClean="0" sz="1500" spc="-5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mesent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c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-15">
                <a:latin typeface="Arial"/>
                <a:cs typeface="Arial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mph</a:t>
            </a:r>
            <a:r>
              <a:rPr dirty="0" smtClean="0" sz="1500" spc="0">
                <a:latin typeface="Arial"/>
                <a:cs typeface="Arial"/>
              </a:rPr>
              <a:t> nodes,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specti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el</a:t>
            </a:r>
            <a:r>
              <a:rPr dirty="0" smtClean="0" sz="1500" spc="-15">
                <a:latin typeface="Arial"/>
                <a:cs typeface="Arial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 marL="355600" indent="-343535">
              <a:lnSpc>
                <a:spcPts val="122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500" spc="-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hey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dr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in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-15">
                <a:latin typeface="Arial"/>
                <a:cs typeface="Arial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mph</a:t>
            </a:r>
            <a:r>
              <a:rPr dirty="0" smtClean="0" sz="1500" spc="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om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gast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oi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stin</a:t>
            </a:r>
            <a:r>
              <a:rPr dirty="0" smtClean="0" sz="1500" spc="-10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l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act,</a:t>
            </a:r>
            <a:r>
              <a:rPr dirty="0" smtClean="0" sz="1500" spc="-5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x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ndi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g fr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m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-15">
                <a:latin typeface="Arial"/>
                <a:cs typeface="Arial"/>
              </a:rPr>
              <a:t>w</a:t>
            </a:r>
            <a:r>
              <a:rPr dirty="0" smtClean="0" sz="1500" spc="0">
                <a:latin typeface="Arial"/>
                <a:cs typeface="Arial"/>
              </a:rPr>
              <a:t>er</a:t>
            </a:r>
            <a:r>
              <a:rPr dirty="0" smtClean="0" sz="1500" spc="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one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 spc="5">
                <a:latin typeface="Arial"/>
                <a:cs typeface="Arial"/>
              </a:rPr>
              <a:t>esophagu</a:t>
            </a:r>
            <a:r>
              <a:rPr dirty="0" smtClean="0" sz="1500" spc="0">
                <a:latin typeface="Arial"/>
                <a:cs typeface="Arial"/>
              </a:rPr>
              <a:t>s</a:t>
            </a:r>
            <a:r>
              <a:rPr dirty="0" smtClean="0" sz="1500" spc="-40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o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hal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-15">
                <a:latin typeface="Arial"/>
                <a:cs typeface="Arial"/>
              </a:rPr>
              <a:t>w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y</a:t>
            </a:r>
            <a:r>
              <a:rPr dirty="0" smtClean="0" sz="1500" spc="5">
                <a:latin typeface="Arial"/>
                <a:cs typeface="Arial"/>
              </a:rPr>
              <a:t> do</a:t>
            </a:r>
            <a:r>
              <a:rPr dirty="0" smtClean="0" sz="1500" spc="-15">
                <a:latin typeface="Arial"/>
                <a:cs typeface="Arial"/>
              </a:rPr>
              <a:t>w</a:t>
            </a:r>
            <a:r>
              <a:rPr dirty="0" smtClean="0" sz="1500" spc="0">
                <a:latin typeface="Arial"/>
                <a:cs typeface="Arial"/>
              </a:rPr>
              <a:t>n</a:t>
            </a:r>
            <a:r>
              <a:rPr dirty="0" smtClean="0" sz="1500" spc="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ana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canal</a:t>
            </a:r>
            <a:r>
              <a:rPr dirty="0" smtClean="0" sz="1500" spc="0">
                <a:latin typeface="Arial"/>
                <a:cs typeface="Arial"/>
              </a:rPr>
              <a:t>,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and</a:t>
            </a:r>
            <a:endParaRPr sz="1500">
              <a:latin typeface="Arial"/>
              <a:cs typeface="Arial"/>
            </a:endParaRPr>
          </a:p>
          <a:p>
            <a:pPr marL="355600" marR="382905">
              <a:lnSpc>
                <a:spcPct val="60000"/>
              </a:lnSpc>
              <a:spcBef>
                <a:spcPts val="215"/>
              </a:spcBef>
            </a:pPr>
            <a:r>
              <a:rPr dirty="0" smtClean="0" sz="150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om</a:t>
            </a:r>
            <a:r>
              <a:rPr dirty="0" smtClean="0" sz="1500" spc="-3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spl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en,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pancr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as,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gallbl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dder,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0">
                <a:latin typeface="Arial"/>
                <a:cs typeface="Arial"/>
              </a:rPr>
              <a:t> gr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at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part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li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er.</a:t>
            </a:r>
            <a:endParaRPr sz="1500">
              <a:latin typeface="Arial"/>
              <a:cs typeface="Arial"/>
            </a:endParaRPr>
          </a:p>
          <a:p>
            <a:pPr marL="355600" indent="-343535">
              <a:lnSpc>
                <a:spcPts val="1225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500" spc="-10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effer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nt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-20">
                <a:latin typeface="Arial"/>
                <a:cs typeface="Arial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mph</a:t>
            </a:r>
            <a:r>
              <a:rPr dirty="0" smtClean="0" sz="1500" spc="15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essels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rm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g</a:t>
            </a:r>
            <a:r>
              <a:rPr dirty="0" smtClean="0" sz="1500" spc="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300"/>
              </a:lnSpc>
            </a:pPr>
            <a:r>
              <a:rPr dirty="0" smtClean="0" sz="150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stinal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unk.</a:t>
            </a:r>
            <a:endParaRPr sz="15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9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355600" marR="429259" indent="-343535">
              <a:lnSpc>
                <a:spcPct val="6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500" spc="-30" b="1" u="heavy">
                <a:latin typeface="Arial"/>
                <a:cs typeface="Arial"/>
              </a:rPr>
              <a:t>T</a:t>
            </a:r>
            <a:r>
              <a:rPr dirty="0" smtClean="0" sz="1500" spc="-5" b="1" u="heavy">
                <a:latin typeface="Arial"/>
                <a:cs typeface="Arial"/>
              </a:rPr>
              <a:t>h</a:t>
            </a:r>
            <a:r>
              <a:rPr dirty="0" smtClean="0" sz="1500" spc="0" b="1" u="heavy">
                <a:latin typeface="Arial"/>
                <a:cs typeface="Arial"/>
              </a:rPr>
              <a:t>e</a:t>
            </a:r>
            <a:r>
              <a:rPr dirty="0" smtClean="0" sz="1500" spc="0" b="1" u="heavy">
                <a:latin typeface="Arial"/>
                <a:cs typeface="Arial"/>
              </a:rPr>
              <a:t> </a:t>
            </a:r>
            <a:r>
              <a:rPr dirty="0" smtClean="0" sz="1500" spc="0" b="1" u="heavy">
                <a:latin typeface="Arial"/>
                <a:cs typeface="Arial"/>
              </a:rPr>
              <a:t>l</a:t>
            </a:r>
            <a:r>
              <a:rPr dirty="0" smtClean="0" sz="1500" spc="0" b="1" u="heavy">
                <a:latin typeface="Arial"/>
                <a:cs typeface="Arial"/>
              </a:rPr>
              <a:t>a</a:t>
            </a:r>
            <a:r>
              <a:rPr dirty="0" smtClean="0" sz="1500" spc="0" b="1" u="heavy">
                <a:latin typeface="Arial"/>
                <a:cs typeface="Arial"/>
              </a:rPr>
              <a:t>t</a:t>
            </a:r>
            <a:r>
              <a:rPr dirty="0" smtClean="0" sz="1500" spc="5" b="1" u="heavy">
                <a:latin typeface="Arial"/>
                <a:cs typeface="Arial"/>
              </a:rPr>
              <a:t>e</a:t>
            </a:r>
            <a:r>
              <a:rPr dirty="0" smtClean="0" sz="1500" spc="0" b="1" u="heavy">
                <a:latin typeface="Arial"/>
                <a:cs typeface="Arial"/>
              </a:rPr>
              <a:t>r</a:t>
            </a:r>
            <a:r>
              <a:rPr dirty="0" smtClean="0" sz="1500" spc="0" b="1" u="heavy">
                <a:latin typeface="Arial"/>
                <a:cs typeface="Arial"/>
              </a:rPr>
              <a:t>a</a:t>
            </a:r>
            <a:r>
              <a:rPr dirty="0" smtClean="0" sz="1500" spc="0" b="1" u="heavy">
                <a:latin typeface="Arial"/>
                <a:cs typeface="Arial"/>
              </a:rPr>
              <a:t>l</a:t>
            </a:r>
            <a:r>
              <a:rPr dirty="0" smtClean="0" sz="1500" spc="-30" b="1" u="heavy">
                <a:latin typeface="Arial"/>
                <a:cs typeface="Arial"/>
              </a:rPr>
              <a:t> </a:t>
            </a:r>
            <a:r>
              <a:rPr dirty="0" smtClean="0" sz="1500" spc="0" b="1" u="heavy">
                <a:latin typeface="Arial"/>
                <a:cs typeface="Arial"/>
              </a:rPr>
              <a:t>a</a:t>
            </a:r>
            <a:r>
              <a:rPr dirty="0" smtClean="0" sz="1500" spc="-5" b="1" u="heavy">
                <a:latin typeface="Arial"/>
                <a:cs typeface="Arial"/>
              </a:rPr>
              <a:t>o</a:t>
            </a:r>
            <a:r>
              <a:rPr dirty="0" smtClean="0" sz="1500" spc="0" b="1" u="heavy">
                <a:latin typeface="Arial"/>
                <a:cs typeface="Arial"/>
              </a:rPr>
              <a:t>r</a:t>
            </a:r>
            <a:r>
              <a:rPr dirty="0" smtClean="0" sz="1500" spc="0" b="1" u="heavy">
                <a:latin typeface="Arial"/>
                <a:cs typeface="Arial"/>
              </a:rPr>
              <a:t>t</a:t>
            </a:r>
            <a:r>
              <a:rPr dirty="0" smtClean="0" sz="1500" spc="5" b="1" u="heavy">
                <a:latin typeface="Arial"/>
                <a:cs typeface="Arial"/>
              </a:rPr>
              <a:t>i</a:t>
            </a:r>
            <a:r>
              <a:rPr dirty="0" smtClean="0" sz="1500" spc="0" b="1" u="heavy">
                <a:latin typeface="Arial"/>
                <a:cs typeface="Arial"/>
              </a:rPr>
              <a:t>c</a:t>
            </a:r>
            <a:r>
              <a:rPr dirty="0" smtClean="0" sz="1500" spc="-20" b="1" u="heavy">
                <a:latin typeface="Arial"/>
                <a:cs typeface="Arial"/>
              </a:rPr>
              <a:t> </a:t>
            </a:r>
            <a:r>
              <a:rPr dirty="0" smtClean="0" sz="1500" spc="15" b="1" u="heavy">
                <a:latin typeface="Arial"/>
                <a:cs typeface="Arial"/>
              </a:rPr>
              <a:t>(</a:t>
            </a:r>
            <a:r>
              <a:rPr dirty="0" smtClean="0" sz="1500" spc="-5" b="1" u="heavy">
                <a:latin typeface="Arial"/>
                <a:cs typeface="Arial"/>
              </a:rPr>
              <a:t>p</a:t>
            </a:r>
            <a:r>
              <a:rPr dirty="0" smtClean="0" sz="1500" spc="0" b="1" u="heavy">
                <a:latin typeface="Arial"/>
                <a:cs typeface="Arial"/>
              </a:rPr>
              <a:t>a</a:t>
            </a:r>
            <a:r>
              <a:rPr dirty="0" smtClean="0" sz="1500" spc="0" b="1" u="heavy">
                <a:latin typeface="Arial"/>
                <a:cs typeface="Arial"/>
              </a:rPr>
              <a:t>r</a:t>
            </a:r>
            <a:r>
              <a:rPr dirty="0" smtClean="0" sz="1500" spc="10" b="1" u="heavy">
                <a:latin typeface="Arial"/>
                <a:cs typeface="Arial"/>
              </a:rPr>
              <a:t>a</a:t>
            </a:r>
            <a:r>
              <a:rPr dirty="0" smtClean="0" sz="1500" spc="0" b="1" u="heavy">
                <a:latin typeface="Arial"/>
                <a:cs typeface="Arial"/>
              </a:rPr>
              <a:t>-</a:t>
            </a:r>
            <a:r>
              <a:rPr dirty="0" smtClean="0" sz="1500" spc="0" b="1" u="heavy">
                <a:latin typeface="Arial"/>
                <a:cs typeface="Arial"/>
              </a:rPr>
              <a:t>a</a:t>
            </a:r>
            <a:r>
              <a:rPr dirty="0" smtClean="0" sz="1500" spc="-5" b="1" u="heavy">
                <a:latin typeface="Arial"/>
                <a:cs typeface="Arial"/>
              </a:rPr>
              <a:t>o</a:t>
            </a:r>
            <a:r>
              <a:rPr dirty="0" smtClean="0" sz="1500" spc="0" b="1" u="heavy">
                <a:latin typeface="Arial"/>
                <a:cs typeface="Arial"/>
              </a:rPr>
              <a:t>r</a:t>
            </a:r>
            <a:r>
              <a:rPr dirty="0" smtClean="0" sz="1500" spc="0" b="1" u="heavy">
                <a:latin typeface="Arial"/>
                <a:cs typeface="Arial"/>
              </a:rPr>
              <a:t>t</a:t>
            </a:r>
            <a:r>
              <a:rPr dirty="0" smtClean="0" sz="1500" spc="5" b="1" u="heavy">
                <a:latin typeface="Arial"/>
                <a:cs typeface="Arial"/>
              </a:rPr>
              <a:t>i</a:t>
            </a:r>
            <a:r>
              <a:rPr dirty="0" smtClean="0" sz="1500" spc="0" b="1" u="heavy">
                <a:latin typeface="Arial"/>
                <a:cs typeface="Arial"/>
              </a:rPr>
              <a:t>c</a:t>
            </a:r>
            <a:r>
              <a:rPr dirty="0" smtClean="0" sz="1500" spc="-30" b="1" u="heavy">
                <a:latin typeface="Arial"/>
                <a:cs typeface="Arial"/>
              </a:rPr>
              <a:t> </a:t>
            </a:r>
            <a:r>
              <a:rPr dirty="0" smtClean="0" sz="1500" spc="-5" b="1" u="heavy">
                <a:latin typeface="Arial"/>
                <a:cs typeface="Arial"/>
              </a:rPr>
              <a:t>o</a:t>
            </a:r>
            <a:r>
              <a:rPr dirty="0" smtClean="0" sz="1500" spc="0" b="1" u="heavy">
                <a:latin typeface="Arial"/>
                <a:cs typeface="Arial"/>
              </a:rPr>
              <a:t>r</a:t>
            </a:r>
            <a:r>
              <a:rPr dirty="0" smtClean="0" sz="1500" spc="0" b="1" u="heavy">
                <a:latin typeface="Arial"/>
                <a:cs typeface="Arial"/>
              </a:rPr>
              <a:t> </a:t>
            </a:r>
            <a:r>
              <a:rPr dirty="0" smtClean="0" sz="1500" spc="0" b="1" u="heavy">
                <a:latin typeface="Arial"/>
                <a:cs typeface="Arial"/>
              </a:rPr>
              <a:t>l</a:t>
            </a:r>
            <a:r>
              <a:rPr dirty="0" smtClean="0" sz="1500" spc="-5" b="1" u="heavy">
                <a:latin typeface="Arial"/>
                <a:cs typeface="Arial"/>
              </a:rPr>
              <a:t>u</a:t>
            </a:r>
            <a:r>
              <a:rPr dirty="0" smtClean="0" sz="1500" spc="0" b="1" u="heavy">
                <a:latin typeface="Arial"/>
                <a:cs typeface="Arial"/>
              </a:rPr>
              <a:t>m</a:t>
            </a:r>
            <a:r>
              <a:rPr dirty="0" smtClean="0" sz="1500" spc="-10" b="1" u="heavy">
                <a:latin typeface="Arial"/>
                <a:cs typeface="Arial"/>
              </a:rPr>
              <a:t>b</a:t>
            </a:r>
            <a:r>
              <a:rPr dirty="0" smtClean="0" sz="1500" spc="0" b="1" u="heavy">
                <a:latin typeface="Arial"/>
                <a:cs typeface="Arial"/>
              </a:rPr>
              <a:t>a</a:t>
            </a:r>
            <a:r>
              <a:rPr dirty="0" smtClean="0" sz="1500" spc="0" b="1" u="heavy">
                <a:latin typeface="Arial"/>
                <a:cs typeface="Arial"/>
              </a:rPr>
              <a:t>r</a:t>
            </a:r>
            <a:r>
              <a:rPr dirty="0" smtClean="0" sz="1500" spc="0" b="1" u="heavy">
                <a:latin typeface="Arial"/>
                <a:cs typeface="Arial"/>
              </a:rPr>
              <a:t>)</a:t>
            </a:r>
            <a:r>
              <a:rPr dirty="0" smtClean="0" sz="1500" spc="0" b="1">
                <a:latin typeface="Arial"/>
                <a:cs typeface="Arial"/>
              </a:rPr>
              <a:t> </a:t>
            </a:r>
            <a:r>
              <a:rPr dirty="0" smtClean="0" sz="1500" spc="0" b="1" u="heavy">
                <a:latin typeface="Arial"/>
                <a:cs typeface="Arial"/>
              </a:rPr>
              <a:t>l</a:t>
            </a:r>
            <a:r>
              <a:rPr dirty="0" smtClean="0" sz="1500" spc="-55" b="1" u="heavy">
                <a:latin typeface="Arial"/>
                <a:cs typeface="Arial"/>
              </a:rPr>
              <a:t>y</a:t>
            </a:r>
            <a:r>
              <a:rPr dirty="0" smtClean="0" sz="1500" spc="0" b="1" u="heavy">
                <a:latin typeface="Arial"/>
                <a:cs typeface="Arial"/>
              </a:rPr>
              <a:t>m</a:t>
            </a:r>
            <a:r>
              <a:rPr dirty="0" smtClean="0" sz="1500" spc="-10" b="1" u="heavy">
                <a:latin typeface="Arial"/>
                <a:cs typeface="Arial"/>
              </a:rPr>
              <a:t>p</a:t>
            </a:r>
            <a:r>
              <a:rPr dirty="0" smtClean="0" sz="1500" spc="0" b="1" u="heavy">
                <a:latin typeface="Arial"/>
                <a:cs typeface="Arial"/>
              </a:rPr>
              <a:t>h</a:t>
            </a:r>
            <a:r>
              <a:rPr dirty="0" smtClean="0" sz="1500" spc="30" b="1" u="heavy">
                <a:latin typeface="Arial"/>
                <a:cs typeface="Arial"/>
              </a:rPr>
              <a:t> </a:t>
            </a:r>
            <a:r>
              <a:rPr dirty="0" smtClean="0" sz="1500" spc="-5" b="1" u="heavy">
                <a:latin typeface="Arial"/>
                <a:cs typeface="Arial"/>
              </a:rPr>
              <a:t>n</a:t>
            </a:r>
            <a:r>
              <a:rPr dirty="0" smtClean="0" sz="1500" spc="-5" b="1" u="heavy">
                <a:latin typeface="Arial"/>
                <a:cs typeface="Arial"/>
              </a:rPr>
              <a:t>o</a:t>
            </a:r>
            <a:r>
              <a:rPr dirty="0" smtClean="0" sz="1500" spc="-5" b="1" u="heavy">
                <a:latin typeface="Arial"/>
                <a:cs typeface="Arial"/>
              </a:rPr>
              <a:t>d</a:t>
            </a:r>
            <a:r>
              <a:rPr dirty="0" smtClean="0" sz="1500" spc="0" b="1" u="heavy">
                <a:latin typeface="Arial"/>
                <a:cs typeface="Arial"/>
              </a:rPr>
              <a:t>e</a:t>
            </a:r>
            <a:r>
              <a:rPr dirty="0" smtClean="0" sz="1500" spc="0" b="1" u="heavy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355600" indent="-343535">
              <a:lnSpc>
                <a:spcPts val="122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500">
                <a:latin typeface="Arial"/>
                <a:cs typeface="Arial"/>
              </a:rPr>
              <a:t>dr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in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-15">
                <a:latin typeface="Arial"/>
                <a:cs typeface="Arial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mph fr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m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ki</a:t>
            </a:r>
            <a:r>
              <a:rPr dirty="0" smtClean="0" sz="1500" spc="5">
                <a:latin typeface="Arial"/>
                <a:cs typeface="Arial"/>
              </a:rPr>
              <a:t>d</a:t>
            </a:r>
            <a:r>
              <a:rPr dirty="0" smtClean="0" sz="1500" spc="0">
                <a:latin typeface="Arial"/>
                <a:cs typeface="Arial"/>
              </a:rPr>
              <a:t>ne</a:t>
            </a:r>
            <a:r>
              <a:rPr dirty="0" smtClean="0" sz="1500" spc="-20">
                <a:latin typeface="Arial"/>
                <a:cs typeface="Arial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supr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nal</a:t>
            </a:r>
            <a:r>
              <a:rPr dirty="0" smtClean="0" sz="1500" spc="20">
                <a:latin typeface="Arial"/>
                <a:cs typeface="Arial"/>
              </a:rPr>
              <a:t>s</a:t>
            </a:r>
            <a:r>
              <a:rPr dirty="0" smtClean="0" sz="1500" spc="0">
                <a:latin typeface="Arial"/>
                <a:cs typeface="Arial"/>
              </a:rPr>
              <a:t>;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om</a:t>
            </a:r>
            <a:r>
              <a:rPr dirty="0" smtClean="0" sz="1500" spc="-3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st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s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in</a:t>
            </a:r>
            <a:r>
              <a:rPr dirty="0" smtClean="0" sz="1500" spc="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the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male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om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>
                <a:latin typeface="Arial"/>
                <a:cs typeface="Arial"/>
              </a:rPr>
              <a:t>o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ar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es,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ut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ne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u</a:t>
            </a:r>
            <a:r>
              <a:rPr dirty="0" smtClean="0" sz="1500" spc="0">
                <a:latin typeface="Arial"/>
                <a:cs typeface="Arial"/>
              </a:rPr>
              <a:t>bes,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u</a:t>
            </a:r>
            <a:r>
              <a:rPr dirty="0" smtClean="0" sz="1500" spc="0">
                <a:latin typeface="Arial"/>
                <a:cs typeface="Arial"/>
              </a:rPr>
              <a:t>ndus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ut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u</a:t>
            </a:r>
            <a:r>
              <a:rPr dirty="0" smtClean="0" sz="1500" spc="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>
                <a:latin typeface="Arial"/>
                <a:cs typeface="Arial"/>
              </a:rPr>
              <a:t>in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mal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;</a:t>
            </a:r>
            <a:r>
              <a:rPr dirty="0" smtClean="0" sz="1500" spc="-3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from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deep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-20">
                <a:latin typeface="Arial"/>
                <a:cs typeface="Arial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mph</a:t>
            </a:r>
            <a:r>
              <a:rPr dirty="0" smtClean="0" sz="1500" spc="5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essels</a:t>
            </a:r>
            <a:r>
              <a:rPr dirty="0" smtClean="0" sz="1500" spc="5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f</a:t>
            </a:r>
            <a:endParaRPr sz="1500">
              <a:latin typeface="Arial"/>
              <a:cs typeface="Arial"/>
            </a:endParaRPr>
          </a:p>
          <a:p>
            <a:pPr marL="355600" marR="33020">
              <a:lnSpc>
                <a:spcPct val="60000"/>
              </a:lnSpc>
              <a:spcBef>
                <a:spcPts val="215"/>
              </a:spcBef>
            </a:pPr>
            <a:r>
              <a:rPr dirty="0" smtClean="0" sz="150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abdomi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al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-15">
                <a:latin typeface="Arial"/>
                <a:cs typeface="Arial"/>
              </a:rPr>
              <a:t>w</a:t>
            </a:r>
            <a:r>
              <a:rPr dirty="0" smtClean="0" sz="1500" spc="0">
                <a:latin typeface="Arial"/>
                <a:cs typeface="Arial"/>
              </a:rPr>
              <a:t>alls; and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om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common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ili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c</a:t>
            </a:r>
            <a:r>
              <a:rPr dirty="0" smtClean="0" sz="1500" spc="0">
                <a:latin typeface="Arial"/>
                <a:cs typeface="Arial"/>
              </a:rPr>
              <a:t> nodes.</a:t>
            </a:r>
            <a:endParaRPr sz="1500">
              <a:latin typeface="Arial"/>
              <a:cs typeface="Arial"/>
            </a:endParaRPr>
          </a:p>
          <a:p>
            <a:pPr marL="355600" marR="227965" indent="-343535">
              <a:lnSpc>
                <a:spcPct val="60000"/>
              </a:lnSpc>
              <a:spcBef>
                <a:spcPts val="359"/>
              </a:spcBef>
              <a:buFont typeface="Arial"/>
              <a:buChar char="•"/>
              <a:tabLst>
                <a:tab pos="355600" algn="l"/>
              </a:tabLst>
            </a:pPr>
            <a:r>
              <a:rPr dirty="0" smtClean="0" sz="1500" spc="-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effer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nt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-15">
                <a:latin typeface="Arial"/>
                <a:cs typeface="Arial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mph</a:t>
            </a:r>
            <a:r>
              <a:rPr dirty="0" smtClean="0" sz="1500" spc="15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essels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rm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ght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0">
                <a:latin typeface="Arial"/>
                <a:cs typeface="Arial"/>
              </a:rPr>
              <a:t> 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ft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u</a:t>
            </a:r>
            <a:r>
              <a:rPr dirty="0" smtClean="0" sz="1500" spc="0">
                <a:latin typeface="Arial"/>
                <a:cs typeface="Arial"/>
              </a:rPr>
              <a:t>mbar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unk</a:t>
            </a:r>
            <a:endParaRPr sz="15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80"/>
              </a:spcBef>
              <a:buFont typeface="Arial"/>
              <a:buChar char="•"/>
            </a:pPr>
            <a:endParaRPr sz="1000"/>
          </a:p>
          <a:p>
            <a:pPr marL="355600" indent="-343535">
              <a:lnSpc>
                <a:spcPts val="158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500" spc="-30" b="1" u="heavy">
                <a:latin typeface="Arial"/>
                <a:cs typeface="Arial"/>
              </a:rPr>
              <a:t>T</a:t>
            </a:r>
            <a:r>
              <a:rPr dirty="0" smtClean="0" sz="1500" spc="-5" b="1" u="heavy">
                <a:latin typeface="Arial"/>
                <a:cs typeface="Arial"/>
              </a:rPr>
              <a:t>h</a:t>
            </a:r>
            <a:r>
              <a:rPr dirty="0" smtClean="0" sz="1500" spc="0" b="1" u="heavy">
                <a:latin typeface="Arial"/>
                <a:cs typeface="Arial"/>
              </a:rPr>
              <a:t>e</a:t>
            </a:r>
            <a:r>
              <a:rPr dirty="0" smtClean="0" sz="1500" spc="0" b="1" u="heavy">
                <a:latin typeface="Arial"/>
                <a:cs typeface="Arial"/>
              </a:rPr>
              <a:t> </a:t>
            </a:r>
            <a:r>
              <a:rPr dirty="0" smtClean="0" sz="1500" spc="5" b="1" u="heavy">
                <a:latin typeface="Arial"/>
                <a:cs typeface="Arial"/>
              </a:rPr>
              <a:t>t</a:t>
            </a:r>
            <a:r>
              <a:rPr dirty="0" smtClean="0" sz="1500" spc="-5" b="1" u="heavy">
                <a:latin typeface="Arial"/>
                <a:cs typeface="Arial"/>
              </a:rPr>
              <a:t>h</a:t>
            </a:r>
            <a:r>
              <a:rPr dirty="0" smtClean="0" sz="1500" spc="-5" b="1" u="heavy">
                <a:latin typeface="Arial"/>
                <a:cs typeface="Arial"/>
              </a:rPr>
              <a:t>o</a:t>
            </a:r>
            <a:r>
              <a:rPr dirty="0" smtClean="0" sz="1500" spc="0" b="1" u="heavy">
                <a:latin typeface="Arial"/>
                <a:cs typeface="Arial"/>
              </a:rPr>
              <a:t>r</a:t>
            </a:r>
            <a:r>
              <a:rPr dirty="0" smtClean="0" sz="1500" spc="0" b="1" u="heavy">
                <a:latin typeface="Arial"/>
                <a:cs typeface="Arial"/>
              </a:rPr>
              <a:t>a</a:t>
            </a:r>
            <a:r>
              <a:rPr dirty="0" smtClean="0" sz="1500" spc="0" b="1" u="heavy">
                <a:latin typeface="Arial"/>
                <a:cs typeface="Arial"/>
              </a:rPr>
              <a:t>c</a:t>
            </a:r>
            <a:r>
              <a:rPr dirty="0" smtClean="0" sz="1500" spc="0" b="1" u="heavy">
                <a:latin typeface="Arial"/>
                <a:cs typeface="Arial"/>
              </a:rPr>
              <a:t>ic</a:t>
            </a:r>
            <a:r>
              <a:rPr dirty="0" smtClean="0" sz="1500" spc="-15" b="1" u="heavy">
                <a:latin typeface="Arial"/>
                <a:cs typeface="Arial"/>
              </a:rPr>
              <a:t> </a:t>
            </a:r>
            <a:r>
              <a:rPr dirty="0" smtClean="0" sz="1500" spc="-5" b="1" u="heavy">
                <a:latin typeface="Arial"/>
                <a:cs typeface="Arial"/>
              </a:rPr>
              <a:t>d</a:t>
            </a:r>
            <a:r>
              <a:rPr dirty="0" smtClean="0" sz="1500" spc="-5" b="1" u="heavy">
                <a:latin typeface="Arial"/>
                <a:cs typeface="Arial"/>
              </a:rPr>
              <a:t>u</a:t>
            </a:r>
            <a:r>
              <a:rPr dirty="0" smtClean="0" sz="1500" spc="0" b="1" u="heavy">
                <a:latin typeface="Arial"/>
                <a:cs typeface="Arial"/>
              </a:rPr>
              <a:t>c</a:t>
            </a:r>
            <a:r>
              <a:rPr dirty="0" smtClean="0" sz="1500" spc="0" b="1" u="heavy">
                <a:latin typeface="Arial"/>
                <a:cs typeface="Arial"/>
              </a:rPr>
              <a:t>t</a:t>
            </a:r>
            <a:r>
              <a:rPr dirty="0" smtClean="0" sz="1500" spc="5" b="1" u="heavy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comme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ces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in</a:t>
            </a:r>
            <a:r>
              <a:rPr dirty="0" smtClean="0" sz="1500" spc="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the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abdomen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>
                <a:latin typeface="Arial"/>
                <a:cs typeface="Arial"/>
              </a:rPr>
              <a:t>as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el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ngat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d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-15">
                <a:latin typeface="Arial"/>
                <a:cs typeface="Arial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mph</a:t>
            </a:r>
            <a:r>
              <a:rPr dirty="0" smtClean="0" sz="1500" spc="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sac,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ci</a:t>
            </a:r>
            <a:r>
              <a:rPr dirty="0" smtClean="0" sz="1500" spc="5">
                <a:latin typeface="Arial"/>
                <a:cs typeface="Arial"/>
              </a:rPr>
              <a:t>s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a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ch</a:t>
            </a:r>
            <a:r>
              <a:rPr dirty="0" smtClean="0" sz="1500" spc="-20">
                <a:latin typeface="Arial"/>
                <a:cs typeface="Arial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080"/>
              </a:lnSpc>
            </a:pPr>
            <a:r>
              <a:rPr dirty="0" smtClean="0" sz="1500" spc="-10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his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lies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j</a:t>
            </a:r>
            <a:r>
              <a:rPr dirty="0" smtClean="0" sz="1500" spc="5">
                <a:latin typeface="Arial"/>
                <a:cs typeface="Arial"/>
              </a:rPr>
              <a:t>u</a:t>
            </a:r>
            <a:r>
              <a:rPr dirty="0" smtClean="0" sz="1500" spc="0">
                <a:latin typeface="Arial"/>
                <a:cs typeface="Arial"/>
              </a:rPr>
              <a:t>st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bel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w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the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di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phr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gm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in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front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  <a:p>
            <a:pPr marL="355600" marR="120650">
              <a:lnSpc>
                <a:spcPct val="60000"/>
              </a:lnSpc>
              <a:spcBef>
                <a:spcPts val="215"/>
              </a:spcBef>
            </a:pPr>
            <a:r>
              <a:rPr dirty="0" smtClean="0" sz="1500">
                <a:latin typeface="Arial"/>
                <a:cs typeface="Arial"/>
              </a:rPr>
              <a:t>fir</a:t>
            </a:r>
            <a:r>
              <a:rPr dirty="0" smtClean="0" sz="1500" spc="5">
                <a:latin typeface="Arial"/>
                <a:cs typeface="Arial"/>
              </a:rPr>
              <a:t>s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-15">
                <a:latin typeface="Arial"/>
                <a:cs typeface="Arial"/>
              </a:rPr>
              <a:t>w</a:t>
            </a:r>
            <a:r>
              <a:rPr dirty="0" smtClean="0" sz="1500" spc="0">
                <a:latin typeface="Arial"/>
                <a:cs typeface="Arial"/>
              </a:rPr>
              <a:t>o</a:t>
            </a:r>
            <a:r>
              <a:rPr dirty="0" smtClean="0" sz="1500" spc="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u</a:t>
            </a:r>
            <a:r>
              <a:rPr dirty="0" smtClean="0" sz="1500" spc="0">
                <a:latin typeface="Arial"/>
                <a:cs typeface="Arial"/>
              </a:rPr>
              <a:t>mbar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ebr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on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ght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si</a:t>
            </a:r>
            <a:r>
              <a:rPr dirty="0" smtClean="0" sz="1500" spc="5">
                <a:latin typeface="Arial"/>
                <a:cs typeface="Arial"/>
              </a:rPr>
              <a:t>d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 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aor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a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6400" y="914400"/>
            <a:ext cx="3657599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52882"/>
            <a:ext cx="3700779" cy="52774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700" b="1" u="heavy">
                <a:latin typeface="Arial"/>
                <a:cs typeface="Arial"/>
              </a:rPr>
              <a:t>T</a:t>
            </a:r>
            <a:r>
              <a:rPr dirty="0" smtClean="0" sz="2700" spc="-15" b="1" u="heavy">
                <a:latin typeface="Arial"/>
                <a:cs typeface="Arial"/>
              </a:rPr>
              <a:t>h</a:t>
            </a:r>
            <a:r>
              <a:rPr dirty="0" smtClean="0" sz="2700" spc="0" b="1" u="heavy">
                <a:latin typeface="Arial"/>
                <a:cs typeface="Arial"/>
              </a:rPr>
              <a:t>e</a:t>
            </a:r>
            <a:r>
              <a:rPr dirty="0" smtClean="0" sz="2700" spc="-10" b="1" u="heavy">
                <a:latin typeface="Arial"/>
                <a:cs typeface="Arial"/>
              </a:rPr>
              <a:t> </a:t>
            </a:r>
            <a:r>
              <a:rPr dirty="0" smtClean="0" sz="2700" spc="0" b="1" u="heavy">
                <a:latin typeface="Arial"/>
                <a:cs typeface="Arial"/>
              </a:rPr>
              <a:t>cisterna</a:t>
            </a:r>
            <a:r>
              <a:rPr dirty="0" smtClean="0" sz="2700" spc="-5" b="1" u="heavy">
                <a:latin typeface="Arial"/>
                <a:cs typeface="Arial"/>
              </a:rPr>
              <a:t> </a:t>
            </a:r>
            <a:r>
              <a:rPr dirty="0" smtClean="0" sz="2700" spc="0" b="1" u="heavy">
                <a:latin typeface="Arial"/>
                <a:cs typeface="Arial"/>
              </a:rPr>
              <a:t>c</a:t>
            </a:r>
            <a:r>
              <a:rPr dirty="0" smtClean="0" sz="2700" spc="-15" b="1" u="heavy">
                <a:latin typeface="Arial"/>
                <a:cs typeface="Arial"/>
              </a:rPr>
              <a:t>h</a:t>
            </a:r>
            <a:r>
              <a:rPr dirty="0" smtClean="0" sz="2700" spc="-30" b="1" u="heavy">
                <a:latin typeface="Arial"/>
                <a:cs typeface="Arial"/>
              </a:rPr>
              <a:t>y</a:t>
            </a:r>
            <a:r>
              <a:rPr dirty="0" smtClean="0" sz="2700" spc="0" b="1" u="heavy">
                <a:latin typeface="Arial"/>
                <a:cs typeface="Arial"/>
              </a:rPr>
              <a:t>li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 marL="355600" marR="106045" indent="-343535">
              <a:lnSpc>
                <a:spcPct val="9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700">
                <a:latin typeface="Arial"/>
                <a:cs typeface="Arial"/>
              </a:rPr>
              <a:t>The</a:t>
            </a:r>
            <a:r>
              <a:rPr dirty="0" smtClean="0" sz="2700" spc="-10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right</a:t>
            </a:r>
            <a:r>
              <a:rPr dirty="0" smtClean="0" sz="2700" spc="-10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and left</a:t>
            </a:r>
            <a:r>
              <a:rPr dirty="0" smtClean="0" sz="2700" spc="0">
                <a:latin typeface="Arial"/>
                <a:cs typeface="Arial"/>
              </a:rPr>
              <a:t> lumb</a:t>
            </a:r>
            <a:r>
              <a:rPr dirty="0" smtClean="0" sz="2700" spc="-10">
                <a:latin typeface="Arial"/>
                <a:cs typeface="Arial"/>
              </a:rPr>
              <a:t>a</a:t>
            </a:r>
            <a:r>
              <a:rPr dirty="0" smtClean="0" sz="2700" spc="0">
                <a:latin typeface="Arial"/>
                <a:cs typeface="Arial"/>
              </a:rPr>
              <a:t>r trunks</a:t>
            </a:r>
            <a:r>
              <a:rPr dirty="0" smtClean="0" sz="2700" spc="-1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under</a:t>
            </a:r>
            <a:r>
              <a:rPr dirty="0" smtClean="0" sz="2700" spc="0">
                <a:latin typeface="Arial"/>
                <a:cs typeface="Arial"/>
              </a:rPr>
              <a:t> the</a:t>
            </a:r>
            <a:r>
              <a:rPr dirty="0" smtClean="0" sz="2700" spc="-20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diap</a:t>
            </a:r>
            <a:r>
              <a:rPr dirty="0" smtClean="0" sz="2700" spc="-15">
                <a:latin typeface="Arial"/>
                <a:cs typeface="Arial"/>
              </a:rPr>
              <a:t>h</a:t>
            </a:r>
            <a:r>
              <a:rPr dirty="0" smtClean="0" sz="2700" spc="0">
                <a:latin typeface="Arial"/>
                <a:cs typeface="Arial"/>
              </a:rPr>
              <a:t>ragm</a:t>
            </a:r>
            <a:r>
              <a:rPr dirty="0" smtClean="0" sz="2700" spc="-1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on </a:t>
            </a:r>
            <a:r>
              <a:rPr dirty="0" smtClean="0" sz="2700" spc="5">
                <a:latin typeface="Arial"/>
                <a:cs typeface="Arial"/>
              </a:rPr>
              <a:t>t</a:t>
            </a:r>
            <a:r>
              <a:rPr dirty="0" smtClean="0" sz="2700" spc="0">
                <a:latin typeface="Arial"/>
                <a:cs typeface="Arial"/>
              </a:rPr>
              <a:t>he</a:t>
            </a:r>
            <a:r>
              <a:rPr dirty="0" smtClean="0" sz="2700" spc="0">
                <a:latin typeface="Arial"/>
                <a:cs typeface="Arial"/>
              </a:rPr>
              <a:t> side</a:t>
            </a:r>
            <a:r>
              <a:rPr dirty="0" smtClean="0" sz="2700" spc="-1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of the a</a:t>
            </a:r>
            <a:r>
              <a:rPr dirty="0" smtClean="0" sz="2700" spc="-10">
                <a:latin typeface="Arial"/>
                <a:cs typeface="Arial"/>
              </a:rPr>
              <a:t>o</a:t>
            </a:r>
            <a:r>
              <a:rPr dirty="0" smtClean="0" sz="2700" spc="0">
                <a:latin typeface="Arial"/>
                <a:cs typeface="Arial"/>
              </a:rPr>
              <a:t>rta</a:t>
            </a:r>
            <a:endParaRPr sz="2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5600" algn="l"/>
                <a:tab pos="1953260" algn="l"/>
              </a:tabLst>
            </a:pPr>
            <a:r>
              <a:rPr dirty="0" smtClean="0" sz="2700">
                <a:latin typeface="Arial"/>
                <a:cs typeface="Arial"/>
              </a:rPr>
              <a:t>Receives	</a:t>
            </a:r>
            <a:r>
              <a:rPr dirty="0" smtClean="0" sz="2700">
                <a:latin typeface="Arial"/>
                <a:cs typeface="Arial"/>
              </a:rPr>
              <a:t>l</a:t>
            </a:r>
            <a:r>
              <a:rPr dirty="0" smtClean="0" sz="2700" spc="5">
                <a:latin typeface="Arial"/>
                <a:cs typeface="Arial"/>
              </a:rPr>
              <a:t>y</a:t>
            </a:r>
            <a:r>
              <a:rPr dirty="0" smtClean="0" sz="2700" spc="0">
                <a:latin typeface="Arial"/>
                <a:cs typeface="Arial"/>
              </a:rPr>
              <a:t>mph from</a:t>
            </a:r>
            <a:endParaRPr sz="2700">
              <a:latin typeface="Arial"/>
              <a:cs typeface="Arial"/>
            </a:endParaRPr>
          </a:p>
          <a:p>
            <a:pPr lvl="1" marL="355600" indent="36195">
              <a:lnSpc>
                <a:spcPct val="100000"/>
              </a:lnSpc>
              <a:spcBef>
                <a:spcPts val="325"/>
              </a:spcBef>
              <a:buFont typeface="Arial"/>
              <a:buChar char="-"/>
              <a:tabLst>
                <a:tab pos="600710" algn="l"/>
              </a:tabLst>
            </a:pPr>
            <a:r>
              <a:rPr dirty="0" smtClean="0" sz="2700" spc="0">
                <a:latin typeface="Arial"/>
                <a:cs typeface="Arial"/>
              </a:rPr>
              <a:t>T</a:t>
            </a:r>
            <a:r>
              <a:rPr dirty="0" smtClean="0" sz="2700" spc="-15">
                <a:latin typeface="Arial"/>
                <a:cs typeface="Arial"/>
              </a:rPr>
              <a:t>h</a:t>
            </a:r>
            <a:r>
              <a:rPr dirty="0" smtClean="0" sz="2700" spc="0">
                <a:latin typeface="Arial"/>
                <a:cs typeface="Arial"/>
              </a:rPr>
              <a:t>e intes</a:t>
            </a:r>
            <a:r>
              <a:rPr dirty="0" smtClean="0" sz="2700" spc="5">
                <a:latin typeface="Arial"/>
                <a:cs typeface="Arial"/>
              </a:rPr>
              <a:t>t</a:t>
            </a:r>
            <a:r>
              <a:rPr dirty="0" smtClean="0" sz="2700" spc="0">
                <a:latin typeface="Arial"/>
                <a:cs typeface="Arial"/>
              </a:rPr>
              <a:t>inal</a:t>
            </a:r>
            <a:r>
              <a:rPr dirty="0" smtClean="0" sz="2700" spc="-1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trunk</a:t>
            </a:r>
            <a:endParaRPr sz="2700">
              <a:latin typeface="Arial"/>
              <a:cs typeface="Arial"/>
            </a:endParaRPr>
          </a:p>
          <a:p>
            <a:pPr lvl="1">
              <a:lnSpc>
                <a:spcPts val="600"/>
              </a:lnSpc>
              <a:spcBef>
                <a:spcPts val="48"/>
              </a:spcBef>
              <a:buFont typeface="Arial"/>
              <a:buChar char="-"/>
            </a:pPr>
            <a:endParaRPr sz="600"/>
          </a:p>
          <a:p>
            <a:pPr lvl="1" marL="355600" marR="12700" indent="36195">
              <a:lnSpc>
                <a:spcPct val="90000"/>
              </a:lnSpc>
              <a:buFont typeface="Arial"/>
              <a:buChar char="-"/>
              <a:tabLst>
                <a:tab pos="600710" algn="l"/>
                <a:tab pos="1611630" algn="l"/>
              </a:tabLst>
            </a:pPr>
            <a:r>
              <a:rPr dirty="0" smtClean="0" sz="2700" spc="0">
                <a:latin typeface="Arial"/>
                <a:cs typeface="Arial"/>
              </a:rPr>
              <a:t>Some</a:t>
            </a:r>
            <a:r>
              <a:rPr dirty="0" smtClean="0" sz="2700" spc="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small lymph</a:t>
            </a:r>
            <a:r>
              <a:rPr dirty="0" smtClean="0" sz="2700" spc="0">
                <a:latin typeface="Arial"/>
                <a:cs typeface="Arial"/>
              </a:rPr>
              <a:t> ve</a:t>
            </a:r>
            <a:r>
              <a:rPr dirty="0" smtClean="0" sz="2700" spc="5">
                <a:latin typeface="Arial"/>
                <a:cs typeface="Arial"/>
              </a:rPr>
              <a:t>s</a:t>
            </a:r>
            <a:r>
              <a:rPr dirty="0" smtClean="0" sz="2700" spc="0">
                <a:latin typeface="Arial"/>
                <a:cs typeface="Arial"/>
              </a:rPr>
              <a:t>sels</a:t>
            </a:r>
            <a:r>
              <a:rPr dirty="0" smtClean="0" sz="2700" spc="-40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that</a:t>
            </a:r>
            <a:r>
              <a:rPr dirty="0" smtClean="0" sz="2700" spc="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d</a:t>
            </a:r>
            <a:r>
              <a:rPr dirty="0" smtClean="0" sz="2700" spc="-10">
                <a:latin typeface="Arial"/>
                <a:cs typeface="Arial"/>
              </a:rPr>
              <a:t>e</a:t>
            </a:r>
            <a:r>
              <a:rPr dirty="0" smtClean="0" sz="2700" spc="0">
                <a:latin typeface="Arial"/>
                <a:cs typeface="Arial"/>
              </a:rPr>
              <a:t>s</a:t>
            </a:r>
            <a:r>
              <a:rPr dirty="0" smtClean="0" sz="2700" spc="5">
                <a:latin typeface="Arial"/>
                <a:cs typeface="Arial"/>
              </a:rPr>
              <a:t>c</a:t>
            </a:r>
            <a:r>
              <a:rPr dirty="0" smtClean="0" sz="2700" spc="0">
                <a:latin typeface="Arial"/>
                <a:cs typeface="Arial"/>
              </a:rPr>
              <a:t>end</a:t>
            </a:r>
            <a:r>
              <a:rPr dirty="0" smtClean="0" sz="2700" spc="0">
                <a:latin typeface="Arial"/>
                <a:cs typeface="Arial"/>
              </a:rPr>
              <a:t> from	</a:t>
            </a:r>
            <a:r>
              <a:rPr dirty="0" smtClean="0" sz="2700" spc="0">
                <a:latin typeface="Arial"/>
                <a:cs typeface="Arial"/>
              </a:rPr>
              <a:t>the l</a:t>
            </a:r>
            <a:r>
              <a:rPr dirty="0" smtClean="0" sz="2700" spc="-15">
                <a:latin typeface="Arial"/>
                <a:cs typeface="Arial"/>
              </a:rPr>
              <a:t>o</a:t>
            </a:r>
            <a:r>
              <a:rPr dirty="0" smtClean="0" sz="2700" spc="0">
                <a:latin typeface="Arial"/>
                <a:cs typeface="Arial"/>
              </a:rPr>
              <a:t>w</a:t>
            </a:r>
            <a:r>
              <a:rPr dirty="0" smtClean="0" sz="2700" spc="-15">
                <a:latin typeface="Arial"/>
                <a:cs typeface="Arial"/>
              </a:rPr>
              <a:t>e</a:t>
            </a:r>
            <a:r>
              <a:rPr dirty="0" smtClean="0" sz="2700" spc="0">
                <a:latin typeface="Arial"/>
                <a:cs typeface="Arial"/>
              </a:rPr>
              <a:t>r part</a:t>
            </a:r>
            <a:r>
              <a:rPr dirty="0" smtClean="0" sz="2700" spc="0">
                <a:latin typeface="Arial"/>
                <a:cs typeface="Arial"/>
              </a:rPr>
              <a:t> of</a:t>
            </a:r>
            <a:r>
              <a:rPr dirty="0" smtClean="0" sz="2700" spc="-1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the thorax.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355600" marR="32384" indent="-60325">
              <a:lnSpc>
                <a:spcPts val="2920"/>
              </a:lnSpc>
              <a:tabLst>
                <a:tab pos="600710" algn="l"/>
              </a:tabLst>
            </a:pPr>
            <a:r>
              <a:rPr dirty="0" smtClean="0" sz="2700">
                <a:latin typeface="Arial"/>
                <a:cs typeface="Arial"/>
              </a:rPr>
              <a:t>-	</a:t>
            </a:r>
            <a:r>
              <a:rPr dirty="0" smtClean="0" sz="2700" spc="-10">
                <a:latin typeface="Arial"/>
                <a:cs typeface="Arial"/>
              </a:rPr>
              <a:t>R</a:t>
            </a:r>
            <a:r>
              <a:rPr dirty="0" smtClean="0" sz="2700" spc="0">
                <a:latin typeface="Arial"/>
                <a:cs typeface="Arial"/>
              </a:rPr>
              <a:t>t</a:t>
            </a:r>
            <a:r>
              <a:rPr dirty="0" smtClean="0" sz="2700" spc="10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&amp; </a:t>
            </a:r>
            <a:r>
              <a:rPr dirty="0" smtClean="0" sz="2700" spc="-10">
                <a:latin typeface="Arial"/>
                <a:cs typeface="Arial"/>
              </a:rPr>
              <a:t>L</a:t>
            </a:r>
            <a:r>
              <a:rPr dirty="0" smtClean="0" sz="2700" spc="0">
                <a:latin typeface="Arial"/>
                <a:cs typeface="Arial"/>
              </a:rPr>
              <a:t>t</a:t>
            </a:r>
            <a:r>
              <a:rPr dirty="0" smtClean="0" sz="2700" spc="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ve</a:t>
            </a:r>
            <a:r>
              <a:rPr dirty="0" smtClean="0" sz="2700" spc="5">
                <a:latin typeface="Arial"/>
                <a:cs typeface="Arial"/>
              </a:rPr>
              <a:t>s</a:t>
            </a:r>
            <a:r>
              <a:rPr dirty="0" smtClean="0" sz="2700" spc="0">
                <a:latin typeface="Arial"/>
                <a:cs typeface="Arial"/>
              </a:rPr>
              <a:t>sels</a:t>
            </a:r>
            <a:r>
              <a:rPr dirty="0" smtClean="0" sz="2700" spc="-2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from</a:t>
            </a:r>
            <a:r>
              <a:rPr dirty="0" smtClean="0" sz="2700" spc="0">
                <a:latin typeface="Arial"/>
                <a:cs typeface="Arial"/>
              </a:rPr>
              <a:t> lower</a:t>
            </a:r>
            <a:r>
              <a:rPr dirty="0" smtClean="0" sz="2700" spc="-15">
                <a:latin typeface="Arial"/>
                <a:cs typeface="Arial"/>
              </a:rPr>
              <a:t> </a:t>
            </a:r>
            <a:r>
              <a:rPr dirty="0" smtClean="0" sz="2700" spc="0">
                <a:latin typeface="Arial"/>
                <a:cs typeface="Arial"/>
              </a:rPr>
              <a:t>thorax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81600" y="1066800"/>
            <a:ext cx="321945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235"/>
              </a:lnSpc>
            </a:pPr>
            <a:r>
              <a:rPr dirty="0" smtClean="0" sz="4400">
                <a:latin typeface="Arial"/>
                <a:cs typeface="Arial"/>
              </a:rPr>
              <a:t>Mus</a:t>
            </a:r>
            <a:r>
              <a:rPr dirty="0" smtClean="0" sz="4400" spc="10">
                <a:latin typeface="Arial"/>
                <a:cs typeface="Arial"/>
              </a:rPr>
              <a:t>c</a:t>
            </a:r>
            <a:r>
              <a:rPr dirty="0" smtClean="0" sz="4400" spc="0">
                <a:latin typeface="Arial"/>
                <a:cs typeface="Arial"/>
              </a:rPr>
              <a:t>les</a:t>
            </a:r>
            <a:r>
              <a:rPr dirty="0" smtClean="0" sz="4400" spc="-40">
                <a:latin typeface="Arial"/>
                <a:cs typeface="Arial"/>
              </a:rPr>
              <a:t> </a:t>
            </a:r>
            <a:r>
              <a:rPr dirty="0" smtClean="0" sz="4400" spc="0">
                <a:latin typeface="Arial"/>
                <a:cs typeface="Arial"/>
              </a:rPr>
              <a:t>of post.abdom</a:t>
            </a:r>
            <a:r>
              <a:rPr dirty="0" smtClean="0" sz="4400" spc="10">
                <a:latin typeface="Arial"/>
                <a:cs typeface="Arial"/>
              </a:rPr>
              <a:t>i</a:t>
            </a:r>
            <a:r>
              <a:rPr dirty="0" smtClean="0" sz="4400" spc="0">
                <a:latin typeface="Arial"/>
                <a:cs typeface="Arial"/>
              </a:rPr>
              <a:t>nal wall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00073"/>
            <a:ext cx="3858895" cy="2008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900" spc="-15" b="1" u="heavy">
                <a:latin typeface="Arial"/>
                <a:cs typeface="Arial"/>
              </a:rPr>
              <a:t>Psoas</a:t>
            </a:r>
            <a:r>
              <a:rPr dirty="0" smtClean="0" sz="1900" spc="-5" b="1" u="heavy">
                <a:latin typeface="Arial"/>
                <a:cs typeface="Arial"/>
              </a:rPr>
              <a:t> </a:t>
            </a:r>
            <a:r>
              <a:rPr dirty="0" smtClean="0" sz="1900" spc="-15" b="1" u="heavy">
                <a:latin typeface="Arial"/>
                <a:cs typeface="Arial"/>
              </a:rPr>
              <a:t>major</a:t>
            </a:r>
            <a:endParaRPr sz="1900">
              <a:latin typeface="Arial"/>
              <a:cs typeface="Arial"/>
            </a:endParaRPr>
          </a:p>
          <a:p>
            <a:pPr marL="355600" marR="399415" indent="-343535">
              <a:lnSpc>
                <a:spcPct val="70100"/>
              </a:lnSpc>
              <a:spcBef>
                <a:spcPts val="45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0">
                <a:latin typeface="Arial"/>
                <a:cs typeface="Arial"/>
              </a:rPr>
              <a:t>Origin: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body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&amp;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transv</a:t>
            </a:r>
            <a:r>
              <a:rPr dirty="0" smtClean="0" sz="1900" spc="-10">
                <a:latin typeface="Arial"/>
                <a:cs typeface="Arial"/>
              </a:rPr>
              <a:t>e</a:t>
            </a:r>
            <a:r>
              <a:rPr dirty="0" smtClean="0" sz="1900" spc="-10">
                <a:latin typeface="Arial"/>
                <a:cs typeface="Arial"/>
              </a:rPr>
              <a:t>rse</a:t>
            </a:r>
            <a:r>
              <a:rPr dirty="0" smtClean="0" sz="1900" spc="-10">
                <a:latin typeface="Arial"/>
                <a:cs typeface="Arial"/>
              </a:rPr>
              <a:t> process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lu</a:t>
            </a:r>
            <a:r>
              <a:rPr dirty="0" smtClean="0" sz="1900" spc="-15">
                <a:latin typeface="Arial"/>
                <a:cs typeface="Arial"/>
              </a:rPr>
              <a:t>m</a:t>
            </a:r>
            <a:r>
              <a:rPr dirty="0" smtClean="0" sz="1900" spc="-10">
                <a:latin typeface="Arial"/>
                <a:cs typeface="Arial"/>
              </a:rPr>
              <a:t>bar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verteb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5">
                <a:latin typeface="Arial"/>
                <a:cs typeface="Arial"/>
              </a:rPr>
              <a:t>a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&amp;</a:t>
            </a:r>
            <a:r>
              <a:rPr dirty="0" smtClean="0" sz="1900" spc="-10">
                <a:latin typeface="Arial"/>
                <a:cs typeface="Arial"/>
              </a:rPr>
              <a:t> interve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tebral</a:t>
            </a:r>
            <a:r>
              <a:rPr dirty="0" smtClean="0" sz="1900" spc="4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disc</a:t>
            </a:r>
            <a:endParaRPr sz="1900">
              <a:latin typeface="Arial"/>
              <a:cs typeface="Arial"/>
            </a:endParaRPr>
          </a:p>
          <a:p>
            <a:pPr marL="355600" indent="-343535">
              <a:lnSpc>
                <a:spcPts val="205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0">
                <a:latin typeface="Arial"/>
                <a:cs typeface="Arial"/>
              </a:rPr>
              <a:t>Ins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:Lesser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tr</a:t>
            </a:r>
            <a:r>
              <a:rPr dirty="0" smtClean="0" sz="1900" spc="-10">
                <a:latin typeface="Arial"/>
                <a:cs typeface="Arial"/>
              </a:rPr>
              <a:t>o</a:t>
            </a:r>
            <a:r>
              <a:rPr dirty="0" smtClean="0" sz="1900" spc="-10">
                <a:latin typeface="Arial"/>
                <a:cs typeface="Arial"/>
              </a:rPr>
              <a:t>chanter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femur</a:t>
            </a:r>
            <a:endParaRPr sz="1900">
              <a:latin typeface="Arial"/>
              <a:cs typeface="Arial"/>
            </a:endParaRPr>
          </a:p>
          <a:p>
            <a:pPr marL="355600" indent="-343535">
              <a:lnSpc>
                <a:spcPts val="205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0">
                <a:latin typeface="Arial"/>
                <a:cs typeface="Arial"/>
              </a:rPr>
              <a:t>N.S:</a:t>
            </a:r>
            <a:r>
              <a:rPr dirty="0" smtClean="0" sz="1900" spc="-2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ne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ve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ple</a:t>
            </a:r>
            <a:r>
              <a:rPr dirty="0" smtClean="0" sz="1900" spc="-20">
                <a:latin typeface="Arial"/>
                <a:cs typeface="Arial"/>
              </a:rPr>
              <a:t>x</a:t>
            </a:r>
            <a:r>
              <a:rPr dirty="0" smtClean="0" sz="1900" spc="-10">
                <a:latin typeface="Arial"/>
                <a:cs typeface="Arial"/>
              </a:rPr>
              <a:t>us(</a:t>
            </a:r>
            <a:r>
              <a:rPr dirty="0" smtClean="0" sz="1900" spc="0">
                <a:latin typeface="Arial"/>
                <a:cs typeface="Arial"/>
              </a:rPr>
              <a:t>T</a:t>
            </a:r>
            <a:r>
              <a:rPr dirty="0" smtClean="0" sz="1900" spc="-10">
                <a:latin typeface="Arial"/>
                <a:cs typeface="Arial"/>
              </a:rPr>
              <a:t>12,</a:t>
            </a:r>
            <a:r>
              <a:rPr dirty="0" smtClean="0" sz="1900" spc="-5">
                <a:latin typeface="Arial"/>
                <a:cs typeface="Arial"/>
              </a:rPr>
              <a:t>L</a:t>
            </a:r>
            <a:r>
              <a:rPr dirty="0" smtClean="0" sz="1900" spc="-10">
                <a:latin typeface="Arial"/>
                <a:cs typeface="Arial"/>
              </a:rPr>
              <a:t>1,</a:t>
            </a:r>
            <a:r>
              <a:rPr dirty="0" smtClean="0" sz="1900" spc="-5">
                <a:latin typeface="Arial"/>
                <a:cs typeface="Arial"/>
              </a:rPr>
              <a:t>L</a:t>
            </a:r>
            <a:r>
              <a:rPr dirty="0" smtClean="0" sz="1900" spc="-10">
                <a:latin typeface="Arial"/>
                <a:cs typeface="Arial"/>
              </a:rPr>
              <a:t>2.</a:t>
            </a:r>
            <a:r>
              <a:rPr dirty="0" smtClean="0" sz="1900" spc="-5">
                <a:latin typeface="Arial"/>
                <a:cs typeface="Arial"/>
              </a:rPr>
              <a:t>L</a:t>
            </a:r>
            <a:r>
              <a:rPr dirty="0" smtClean="0" sz="1900" spc="-10">
                <a:latin typeface="Arial"/>
                <a:cs typeface="Arial"/>
              </a:rPr>
              <a:t>3)</a:t>
            </a:r>
            <a:endParaRPr sz="1900">
              <a:latin typeface="Arial"/>
              <a:cs typeface="Arial"/>
            </a:endParaRPr>
          </a:p>
          <a:p>
            <a:pPr marL="355600" indent="-343535">
              <a:lnSpc>
                <a:spcPts val="205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0">
                <a:latin typeface="Arial"/>
                <a:cs typeface="Arial"/>
              </a:rPr>
              <a:t>Action: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fle</a:t>
            </a:r>
            <a:r>
              <a:rPr dirty="0" smtClean="0" sz="1900" spc="-20">
                <a:latin typeface="Arial"/>
                <a:cs typeface="Arial"/>
              </a:rPr>
              <a:t>x</a:t>
            </a:r>
            <a:r>
              <a:rPr dirty="0" smtClean="0" sz="1900" spc="-10">
                <a:latin typeface="Arial"/>
                <a:cs typeface="Arial"/>
              </a:rPr>
              <a:t>ion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hip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&amp;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thigh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dirty="0" smtClean="0" sz="1900" spc="-15" b="1" u="heavy">
                <a:latin typeface="Arial"/>
                <a:cs typeface="Arial"/>
              </a:rPr>
              <a:t>Qu</a:t>
            </a:r>
            <a:r>
              <a:rPr dirty="0" smtClean="0" sz="1900" spc="-15" b="1" u="heavy">
                <a:latin typeface="Arial"/>
                <a:cs typeface="Arial"/>
              </a:rPr>
              <a:t>a</a:t>
            </a:r>
            <a:r>
              <a:rPr dirty="0" smtClean="0" sz="1900" spc="-10" b="1" u="heavy">
                <a:latin typeface="Arial"/>
                <a:cs typeface="Arial"/>
              </a:rPr>
              <a:t>d</a:t>
            </a:r>
            <a:r>
              <a:rPr dirty="0" smtClean="0" sz="1900" spc="-10" b="1" u="heavy">
                <a:latin typeface="Arial"/>
                <a:cs typeface="Arial"/>
              </a:rPr>
              <a:t>ratu</a:t>
            </a:r>
            <a:r>
              <a:rPr dirty="0" smtClean="0" sz="1900" spc="-15" b="1" u="heavy">
                <a:latin typeface="Arial"/>
                <a:cs typeface="Arial"/>
              </a:rPr>
              <a:t>s</a:t>
            </a:r>
            <a:r>
              <a:rPr dirty="0" smtClean="0" sz="1900" spc="0" b="1" u="heavy">
                <a:latin typeface="Arial"/>
                <a:cs typeface="Arial"/>
              </a:rPr>
              <a:t> </a:t>
            </a:r>
            <a:r>
              <a:rPr dirty="0" smtClean="0" sz="1900" spc="-10" b="1" u="heavy">
                <a:latin typeface="Arial"/>
                <a:cs typeface="Arial"/>
              </a:rPr>
              <a:t>lu</a:t>
            </a:r>
            <a:r>
              <a:rPr dirty="0" smtClean="0" sz="1900" spc="-15" b="1" u="heavy">
                <a:latin typeface="Arial"/>
                <a:cs typeface="Arial"/>
              </a:rPr>
              <a:t>mborum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069716"/>
            <a:ext cx="3808095" cy="1284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0">
                <a:latin typeface="Arial"/>
                <a:cs typeface="Arial"/>
              </a:rPr>
              <a:t>Origin: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Iliolumbar</a:t>
            </a:r>
            <a:r>
              <a:rPr dirty="0" smtClean="0" sz="1900" spc="5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li</a:t>
            </a:r>
            <a:r>
              <a:rPr dirty="0" smtClean="0" sz="1900" spc="-10">
                <a:latin typeface="Arial"/>
                <a:cs typeface="Arial"/>
              </a:rPr>
              <a:t>g.&amp;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iliac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crest</a:t>
            </a:r>
            <a:endParaRPr sz="1900">
              <a:latin typeface="Arial"/>
              <a:cs typeface="Arial"/>
            </a:endParaRPr>
          </a:p>
          <a:p>
            <a:pPr marL="355600" indent="-343535">
              <a:lnSpc>
                <a:spcPts val="205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0">
                <a:latin typeface="Arial"/>
                <a:cs typeface="Arial"/>
              </a:rPr>
              <a:t>Ins:</a:t>
            </a:r>
            <a:r>
              <a:rPr dirty="0" smtClean="0" sz="1900" spc="-15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12</a:t>
            </a:r>
            <a:r>
              <a:rPr dirty="0" smtClean="0" baseline="26666" sz="1875" spc="-15">
                <a:latin typeface="Arial"/>
                <a:cs typeface="Arial"/>
              </a:rPr>
              <a:t>t</a:t>
            </a:r>
            <a:r>
              <a:rPr dirty="0" smtClean="0" baseline="26666" sz="1875" spc="7">
                <a:latin typeface="Arial"/>
                <a:cs typeface="Arial"/>
              </a:rPr>
              <a:t>h</a:t>
            </a:r>
            <a:r>
              <a:rPr dirty="0" smtClean="0" baseline="26666" sz="1875" spc="7">
                <a:latin typeface="Arial"/>
                <a:cs typeface="Arial"/>
              </a:rPr>
              <a:t> </a:t>
            </a:r>
            <a:r>
              <a:rPr dirty="0" smtClean="0" baseline="26666" sz="1875" spc="-254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rib</a:t>
            </a:r>
            <a:endParaRPr sz="1900">
              <a:latin typeface="Arial"/>
              <a:cs typeface="Arial"/>
            </a:endParaRPr>
          </a:p>
          <a:p>
            <a:pPr marL="355600" indent="-343535">
              <a:lnSpc>
                <a:spcPts val="205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0">
                <a:latin typeface="Arial"/>
                <a:cs typeface="Arial"/>
              </a:rPr>
              <a:t>N.S:</a:t>
            </a:r>
            <a:r>
              <a:rPr dirty="0" smtClean="0" sz="1900" spc="-2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ne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ve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ple</a:t>
            </a:r>
            <a:r>
              <a:rPr dirty="0" smtClean="0" sz="1900" spc="-20">
                <a:latin typeface="Arial"/>
                <a:cs typeface="Arial"/>
              </a:rPr>
              <a:t>x</a:t>
            </a:r>
            <a:r>
              <a:rPr dirty="0" smtClean="0" sz="1900" spc="-10">
                <a:latin typeface="Arial"/>
                <a:cs typeface="Arial"/>
              </a:rPr>
              <a:t>us(</a:t>
            </a:r>
            <a:r>
              <a:rPr dirty="0" smtClean="0" sz="1900" spc="0">
                <a:latin typeface="Arial"/>
                <a:cs typeface="Arial"/>
              </a:rPr>
              <a:t>T</a:t>
            </a:r>
            <a:r>
              <a:rPr dirty="0" smtClean="0" sz="1900" spc="-10">
                <a:latin typeface="Arial"/>
                <a:cs typeface="Arial"/>
              </a:rPr>
              <a:t>12,</a:t>
            </a:r>
            <a:r>
              <a:rPr dirty="0" smtClean="0" sz="1900" spc="-5">
                <a:latin typeface="Arial"/>
                <a:cs typeface="Arial"/>
              </a:rPr>
              <a:t>L</a:t>
            </a:r>
            <a:r>
              <a:rPr dirty="0" smtClean="0" sz="1900" spc="-10">
                <a:latin typeface="Arial"/>
                <a:cs typeface="Arial"/>
              </a:rPr>
              <a:t>1,</a:t>
            </a:r>
            <a:r>
              <a:rPr dirty="0" smtClean="0" sz="1900" spc="-5">
                <a:latin typeface="Arial"/>
                <a:cs typeface="Arial"/>
              </a:rPr>
              <a:t>L</a:t>
            </a:r>
            <a:r>
              <a:rPr dirty="0" smtClean="0" sz="1900" spc="-10">
                <a:latin typeface="Arial"/>
                <a:cs typeface="Arial"/>
              </a:rPr>
              <a:t>2.</a:t>
            </a:r>
            <a:r>
              <a:rPr dirty="0" smtClean="0" sz="1900" spc="-5">
                <a:latin typeface="Arial"/>
                <a:cs typeface="Arial"/>
              </a:rPr>
              <a:t>L</a:t>
            </a:r>
            <a:r>
              <a:rPr dirty="0" smtClean="0" sz="1900" spc="-15"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  <a:p>
            <a:pPr marL="355600" marR="135890" indent="-343535">
              <a:lnSpc>
                <a:spcPct val="7000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0">
                <a:latin typeface="Arial"/>
                <a:cs typeface="Arial"/>
              </a:rPr>
              <a:t>Action: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fix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or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dep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esses</a:t>
            </a:r>
            <a:r>
              <a:rPr dirty="0" smtClean="0" sz="1900" spc="5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12</a:t>
            </a:r>
            <a:r>
              <a:rPr dirty="0" smtClean="0" baseline="26666" sz="1875" spc="-15">
                <a:latin typeface="Arial"/>
                <a:cs typeface="Arial"/>
              </a:rPr>
              <a:t>t</a:t>
            </a:r>
            <a:r>
              <a:rPr dirty="0" smtClean="0" baseline="26666" sz="1875" spc="7">
                <a:latin typeface="Arial"/>
                <a:cs typeface="Arial"/>
              </a:rPr>
              <a:t>h</a:t>
            </a:r>
            <a:r>
              <a:rPr dirty="0" smtClean="0" baseline="26666" sz="1875" spc="7">
                <a:latin typeface="Arial"/>
                <a:cs typeface="Arial"/>
              </a:rPr>
              <a:t> </a:t>
            </a:r>
            <a:r>
              <a:rPr dirty="0" smtClean="0" baseline="26666" sz="1875" spc="-254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rib</a:t>
            </a:r>
            <a:r>
              <a:rPr dirty="0" smtClean="0" sz="1900" spc="-10">
                <a:latin typeface="Arial"/>
                <a:cs typeface="Arial"/>
              </a:rPr>
              <a:t> du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ing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respir</a:t>
            </a:r>
            <a:r>
              <a:rPr dirty="0" smtClean="0" sz="1900" spc="-10">
                <a:latin typeface="Arial"/>
                <a:cs typeface="Arial"/>
              </a:rPr>
              <a:t>a</a:t>
            </a:r>
            <a:r>
              <a:rPr dirty="0" smtClean="0" sz="1900" spc="-10">
                <a:latin typeface="Arial"/>
                <a:cs typeface="Arial"/>
              </a:rPr>
              <a:t>tion</a:t>
            </a:r>
            <a:r>
              <a:rPr dirty="0" smtClean="0" sz="1900" spc="5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&amp;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lateral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256913"/>
            <a:ext cx="2341880" cy="560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>
              <a:lnSpc>
                <a:spcPct val="100000"/>
              </a:lnSpc>
            </a:pPr>
            <a:r>
              <a:rPr dirty="0" smtClean="0" sz="1900" spc="-10">
                <a:latin typeface="Arial"/>
                <a:cs typeface="Arial"/>
              </a:rPr>
              <a:t>fle</a:t>
            </a:r>
            <a:r>
              <a:rPr dirty="0" smtClean="0" sz="1900" spc="-25">
                <a:latin typeface="Arial"/>
                <a:cs typeface="Arial"/>
              </a:rPr>
              <a:t>x</a:t>
            </a:r>
            <a:r>
              <a:rPr dirty="0" smtClean="0" sz="1900" spc="-10">
                <a:latin typeface="Arial"/>
                <a:cs typeface="Arial"/>
              </a:rPr>
              <a:t>ion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trunk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055"/>
              </a:lnSpc>
            </a:pPr>
            <a:r>
              <a:rPr dirty="0" smtClean="0" sz="1900" spc="-10" b="1" u="heavy">
                <a:latin typeface="Arial"/>
                <a:cs typeface="Arial"/>
              </a:rPr>
              <a:t>Iliac</a:t>
            </a:r>
            <a:r>
              <a:rPr dirty="0" smtClean="0" sz="1900" spc="-15" b="1" u="heavy">
                <a:latin typeface="Arial"/>
                <a:cs typeface="Arial"/>
              </a:rPr>
              <a:t>us</a:t>
            </a:r>
            <a:r>
              <a:rPr dirty="0" smtClean="0" sz="1900" spc="-10" b="1" u="heavy">
                <a:latin typeface="Arial"/>
                <a:cs typeface="Arial"/>
              </a:rPr>
              <a:t> </a:t>
            </a:r>
            <a:r>
              <a:rPr dirty="0" smtClean="0" sz="1900" spc="-15" b="1" u="heavy">
                <a:latin typeface="Arial"/>
                <a:cs typeface="Arial"/>
              </a:rPr>
              <a:t>muscle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778502"/>
            <a:ext cx="3658235" cy="1284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0">
                <a:latin typeface="Arial"/>
                <a:cs typeface="Arial"/>
              </a:rPr>
              <a:t>Origin: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iliac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fossa</a:t>
            </a:r>
            <a:endParaRPr sz="1900">
              <a:latin typeface="Arial"/>
              <a:cs typeface="Arial"/>
            </a:endParaRPr>
          </a:p>
          <a:p>
            <a:pPr marL="355600" indent="-343535">
              <a:lnSpc>
                <a:spcPts val="205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0">
                <a:latin typeface="Arial"/>
                <a:cs typeface="Arial"/>
              </a:rPr>
              <a:t>Ins: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Lesser</a:t>
            </a:r>
            <a:r>
              <a:rPr dirty="0" smtClean="0" sz="1900" spc="3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tr</a:t>
            </a:r>
            <a:r>
              <a:rPr dirty="0" smtClean="0" sz="1900" spc="-10">
                <a:latin typeface="Arial"/>
                <a:cs typeface="Arial"/>
              </a:rPr>
              <a:t>o</a:t>
            </a:r>
            <a:r>
              <a:rPr dirty="0" smtClean="0" sz="1900" spc="-10">
                <a:latin typeface="Arial"/>
                <a:cs typeface="Arial"/>
              </a:rPr>
              <a:t>chanter</a:t>
            </a:r>
            <a:r>
              <a:rPr dirty="0" smtClean="0" sz="1900" spc="3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femur</a:t>
            </a:r>
            <a:endParaRPr sz="1900">
              <a:latin typeface="Arial"/>
              <a:cs typeface="Arial"/>
            </a:endParaRPr>
          </a:p>
          <a:p>
            <a:pPr marL="355600" indent="-343535">
              <a:lnSpc>
                <a:spcPts val="205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900" spc="-10">
                <a:latin typeface="Arial"/>
                <a:cs typeface="Arial"/>
              </a:rPr>
              <a:t>N.S:</a:t>
            </a:r>
            <a:r>
              <a:rPr dirty="0" smtClean="0" sz="1900" spc="-2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fe</a:t>
            </a:r>
            <a:r>
              <a:rPr dirty="0" smtClean="0" sz="1900" spc="-15">
                <a:latin typeface="Arial"/>
                <a:cs typeface="Arial"/>
              </a:rPr>
              <a:t>m</a:t>
            </a:r>
            <a:r>
              <a:rPr dirty="0" smtClean="0" sz="1900" spc="-10">
                <a:latin typeface="Arial"/>
                <a:cs typeface="Arial"/>
              </a:rPr>
              <a:t>oral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ne</a:t>
            </a:r>
            <a:r>
              <a:rPr dirty="0" smtClean="0" sz="1900" spc="-5">
                <a:latin typeface="Arial"/>
                <a:cs typeface="Arial"/>
              </a:rPr>
              <a:t>r</a:t>
            </a:r>
            <a:r>
              <a:rPr dirty="0" smtClean="0" sz="1900" spc="-10">
                <a:latin typeface="Arial"/>
                <a:cs typeface="Arial"/>
              </a:rPr>
              <a:t>ve</a:t>
            </a:r>
            <a:endParaRPr sz="1900">
              <a:latin typeface="Arial"/>
              <a:cs typeface="Arial"/>
            </a:endParaRPr>
          </a:p>
          <a:p>
            <a:pPr marL="355600" indent="-343535">
              <a:lnSpc>
                <a:spcPts val="1895"/>
              </a:lnSpc>
              <a:buFont typeface="Arial"/>
              <a:buChar char="•"/>
              <a:tabLst>
                <a:tab pos="355600" algn="l"/>
                <a:tab pos="1226185" algn="l"/>
              </a:tabLst>
            </a:pPr>
            <a:r>
              <a:rPr dirty="0" smtClean="0" sz="1900" spc="-25">
                <a:latin typeface="Arial"/>
                <a:cs typeface="Arial"/>
              </a:rPr>
              <a:t>A</a:t>
            </a:r>
            <a:r>
              <a:rPr dirty="0" smtClean="0" sz="1900" spc="-10">
                <a:latin typeface="Arial"/>
                <a:cs typeface="Arial"/>
              </a:rPr>
              <a:t>ction:</a:t>
            </a:r>
            <a:r>
              <a:rPr dirty="0" smtClean="0" sz="1900" spc="-10">
                <a:latin typeface="Arial"/>
                <a:cs typeface="Arial"/>
              </a:rPr>
              <a:t>	</a:t>
            </a:r>
            <a:r>
              <a:rPr dirty="0" smtClean="0" sz="1900" spc="-10">
                <a:latin typeface="Arial"/>
                <a:cs typeface="Arial"/>
              </a:rPr>
              <a:t>Lateral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fle</a:t>
            </a:r>
            <a:r>
              <a:rPr dirty="0" smtClean="0" sz="1900" spc="-25">
                <a:latin typeface="Arial"/>
                <a:cs typeface="Arial"/>
              </a:rPr>
              <a:t>x</a:t>
            </a:r>
            <a:r>
              <a:rPr dirty="0" smtClean="0" sz="1900" spc="-10">
                <a:latin typeface="Arial"/>
                <a:cs typeface="Arial"/>
              </a:rPr>
              <a:t>ion</a:t>
            </a:r>
            <a:r>
              <a:rPr dirty="0" smtClean="0" sz="1900" spc="3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of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hip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15">
                <a:latin typeface="Arial"/>
                <a:cs typeface="Arial"/>
              </a:rPr>
              <a:t>&amp;</a:t>
            </a:r>
            <a:endParaRPr sz="1900">
              <a:latin typeface="Arial"/>
              <a:cs typeface="Arial"/>
            </a:endParaRPr>
          </a:p>
          <a:p>
            <a:pPr marL="355600">
              <a:lnSpc>
                <a:spcPts val="1755"/>
              </a:lnSpc>
            </a:pPr>
            <a:r>
              <a:rPr dirty="0" smtClean="0" sz="1900" spc="-10">
                <a:latin typeface="Arial"/>
                <a:cs typeface="Arial"/>
              </a:rPr>
              <a:t>thigh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for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lying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10">
                <a:latin typeface="Arial"/>
                <a:cs typeface="Arial"/>
              </a:rPr>
              <a:t>position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19600" y="1752600"/>
            <a:ext cx="4495800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0" y="0"/>
            <a:ext cx="3810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4953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200" y="1066800"/>
            <a:ext cx="41910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492505"/>
            <a:ext cx="2814955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solidFill>
                  <a:srgbClr val="FF0000"/>
                </a:solidFill>
                <a:latin typeface="Arial"/>
                <a:cs typeface="Arial"/>
              </a:rPr>
              <a:t>Iliolumbar</a:t>
            </a:r>
            <a:r>
              <a:rPr dirty="0" smtClean="0" sz="2400" spc="-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lig</a:t>
            </a:r>
            <a:r>
              <a:rPr dirty="0" smtClean="0" sz="2400" spc="-1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me</a:t>
            </a:r>
            <a:r>
              <a:rPr dirty="0" smtClean="0" sz="2400" spc="-1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mtClean="0" sz="2400" spc="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20442"/>
            <a:ext cx="2750185" cy="2449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>
                <a:latin typeface="Arial"/>
                <a:cs typeface="Arial"/>
              </a:rPr>
              <a:t>The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I</a:t>
            </a:r>
            <a:r>
              <a:rPr dirty="0" smtClean="0" sz="2000" spc="-10" b="1">
                <a:latin typeface="Arial"/>
                <a:cs typeface="Arial"/>
              </a:rPr>
              <a:t>l</a:t>
            </a:r>
            <a:r>
              <a:rPr dirty="0" smtClean="0" sz="2000" spc="0" b="1">
                <a:latin typeface="Arial"/>
                <a:cs typeface="Arial"/>
              </a:rPr>
              <a:t>io</a:t>
            </a:r>
            <a:r>
              <a:rPr dirty="0" smtClean="0" sz="2000" spc="-10" b="1">
                <a:latin typeface="Arial"/>
                <a:cs typeface="Arial"/>
              </a:rPr>
              <a:t>l</a:t>
            </a:r>
            <a:r>
              <a:rPr dirty="0" smtClean="0" sz="2000" spc="0" b="1">
                <a:latin typeface="Arial"/>
                <a:cs typeface="Arial"/>
              </a:rPr>
              <a:t>um</a:t>
            </a:r>
            <a:r>
              <a:rPr dirty="0" smtClean="0" sz="2000" spc="-10" b="1">
                <a:latin typeface="Arial"/>
                <a:cs typeface="Arial"/>
              </a:rPr>
              <a:t>b</a:t>
            </a:r>
            <a:r>
              <a:rPr dirty="0" smtClean="0" sz="2000" spc="0" b="1">
                <a:latin typeface="Arial"/>
                <a:cs typeface="Arial"/>
              </a:rPr>
              <a:t>ar</a:t>
            </a:r>
            <a:r>
              <a:rPr dirty="0" smtClean="0" sz="2000" spc="0" b="1">
                <a:latin typeface="Arial"/>
                <a:cs typeface="Arial"/>
              </a:rPr>
              <a:t> l</a:t>
            </a:r>
            <a:r>
              <a:rPr dirty="0" smtClean="0" sz="2000" spc="-10" b="1">
                <a:latin typeface="Arial"/>
                <a:cs typeface="Arial"/>
              </a:rPr>
              <a:t>i</a:t>
            </a:r>
            <a:r>
              <a:rPr dirty="0" smtClean="0" sz="2000" spc="0" b="1">
                <a:latin typeface="Arial"/>
                <a:cs typeface="Arial"/>
              </a:rPr>
              <a:t>gament</a:t>
            </a:r>
            <a:r>
              <a:rPr dirty="0" smtClean="0" sz="2000" spc="-40" b="1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is a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str</a:t>
            </a:r>
            <a:r>
              <a:rPr dirty="0" smtClean="0" sz="2000" spc="5">
                <a:latin typeface="Arial"/>
                <a:cs typeface="Arial"/>
              </a:rPr>
              <a:t>o</a:t>
            </a:r>
            <a:r>
              <a:rPr dirty="0" smtClean="0" sz="2000" spc="0">
                <a:latin typeface="Arial"/>
                <a:cs typeface="Arial"/>
              </a:rPr>
              <a:t>ng</a:t>
            </a:r>
            <a:r>
              <a:rPr dirty="0" smtClean="0" sz="2000" spc="0">
                <a:latin typeface="Arial"/>
                <a:cs typeface="Arial"/>
              </a:rPr>
              <a:t> ligament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pa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sing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from</a:t>
            </a:r>
            <a:r>
              <a:rPr dirty="0" smtClean="0" sz="2000" spc="0">
                <a:latin typeface="Arial"/>
                <a:cs typeface="Arial"/>
              </a:rPr>
              <a:t> the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</a:t>
            </a:r>
            <a:r>
              <a:rPr dirty="0" smtClean="0" sz="2000" spc="-10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p of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transverse</a:t>
            </a:r>
            <a:r>
              <a:rPr dirty="0" smtClean="0" sz="2000" spc="0">
                <a:latin typeface="Arial"/>
                <a:cs typeface="Arial"/>
              </a:rPr>
              <a:t> pro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s</a:t>
            </a:r>
            <a:r>
              <a:rPr dirty="0" smtClean="0" sz="2000" spc="-6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of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fi</a:t>
            </a:r>
            <a:r>
              <a:rPr dirty="0" smtClean="0" sz="2000" spc="-15">
                <a:latin typeface="Arial"/>
                <a:cs typeface="Arial"/>
              </a:rPr>
              <a:t>f</a:t>
            </a:r>
            <a:r>
              <a:rPr dirty="0" smtClean="0" sz="2000" spc="0">
                <a:latin typeface="Arial"/>
                <a:cs typeface="Arial"/>
              </a:rPr>
              <a:t>th</a:t>
            </a:r>
            <a:r>
              <a:rPr dirty="0" smtClean="0" sz="2000" spc="0">
                <a:latin typeface="Arial"/>
                <a:cs typeface="Arial"/>
              </a:rPr>
              <a:t> lumbar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vertebra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to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0">
                <a:latin typeface="Arial"/>
                <a:cs typeface="Arial"/>
              </a:rPr>
              <a:t> po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terior</a:t>
            </a:r>
            <a:r>
              <a:rPr dirty="0" smtClean="0" sz="2000" spc="-5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pa</a:t>
            </a:r>
            <a:r>
              <a:rPr dirty="0" smtClean="0" sz="2000" spc="5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t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1</a:t>
            </a:r>
            <a:r>
              <a:rPr dirty="0" smtClean="0" sz="2000" spc="-10">
                <a:latin typeface="Arial"/>
                <a:cs typeface="Arial"/>
              </a:rPr>
              <a:t>/</a:t>
            </a:r>
            <a:r>
              <a:rPr dirty="0" smtClean="0" sz="2000" spc="0">
                <a:latin typeface="Arial"/>
                <a:cs typeface="Arial"/>
              </a:rPr>
              <a:t>3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of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0">
                <a:latin typeface="Arial"/>
                <a:cs typeface="Arial"/>
              </a:rPr>
              <a:t> inner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lip of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he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iliac c</a:t>
            </a:r>
            <a:r>
              <a:rPr dirty="0" smtClean="0" sz="2000" spc="5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5183" y="1005839"/>
            <a:ext cx="4828032" cy="504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485631" y="6291072"/>
            <a:ext cx="640079" cy="548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22324" y="0"/>
            <a:ext cx="6327140" cy="369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350" spc="130" b="1">
                <a:latin typeface="Times New Roman"/>
                <a:cs typeface="Times New Roman"/>
              </a:rPr>
              <a:t>Posterolateral</a:t>
            </a:r>
            <a:r>
              <a:rPr dirty="0" smtClean="0" sz="2350" spc="210" b="1">
                <a:latin typeface="Times New Roman"/>
                <a:cs typeface="Times New Roman"/>
              </a:rPr>
              <a:t> </a:t>
            </a:r>
            <a:r>
              <a:rPr dirty="0" smtClean="0" sz="2350" spc="110" b="1">
                <a:latin typeface="Times New Roman"/>
                <a:cs typeface="Times New Roman"/>
              </a:rPr>
              <a:t>Abdominal</a:t>
            </a:r>
            <a:r>
              <a:rPr dirty="0" smtClean="0" sz="2350" spc="95" b="1">
                <a:latin typeface="Times New Roman"/>
                <a:cs typeface="Times New Roman"/>
              </a:rPr>
              <a:t> </a:t>
            </a:r>
            <a:r>
              <a:rPr dirty="0" smtClean="0" sz="2350" spc="120" b="1">
                <a:latin typeface="Times New Roman"/>
                <a:cs typeface="Times New Roman"/>
              </a:rPr>
              <a:t>Wall</a:t>
            </a:r>
            <a:r>
              <a:rPr dirty="0" smtClean="0" sz="2350" spc="120" b="1">
                <a:latin typeface="Times New Roman"/>
                <a:cs typeface="Times New Roman"/>
              </a:rPr>
              <a:t> </a:t>
            </a:r>
            <a:r>
              <a:rPr dirty="0" smtClean="0" sz="2350" spc="-270" b="1">
                <a:latin typeface="Times New Roman"/>
                <a:cs typeface="Times New Roman"/>
              </a:rPr>
              <a:t> </a:t>
            </a:r>
            <a:r>
              <a:rPr dirty="0" smtClean="0" sz="2350" spc="110" b="1">
                <a:latin typeface="Times New Roman"/>
                <a:cs typeface="Times New Roman"/>
              </a:rPr>
              <a:t>[Continued]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3915" y="1041653"/>
            <a:ext cx="1804035" cy="3314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1050" spc="35">
                <a:latin typeface="Arial"/>
                <a:cs typeface="Arial"/>
              </a:rPr>
              <a:t>Digit.ations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of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90">
                <a:latin typeface="Arial"/>
                <a:cs typeface="Arial"/>
              </a:rPr>
              <a:t>costal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60">
                <a:latin typeface="Arial"/>
                <a:cs typeface="Arial"/>
              </a:rPr>
              <a:t>origin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of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65">
                <a:latin typeface="Arial"/>
                <a:cs typeface="Arial"/>
              </a:rPr>
              <a:t>latissimus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75">
                <a:latin typeface="Arial"/>
                <a:cs typeface="Arial"/>
              </a:rPr>
              <a:t>dorsi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80">
                <a:latin typeface="Arial"/>
                <a:cs typeface="Arial"/>
              </a:rPr>
              <a:t>muscle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604" y="1800860"/>
            <a:ext cx="1800860" cy="3175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220"/>
              </a:lnSpc>
            </a:pPr>
            <a:r>
              <a:rPr dirty="0" smtClean="0" sz="1050" spc="30">
                <a:latin typeface="Arial"/>
                <a:cs typeface="Arial"/>
              </a:rPr>
              <a:t>Digit.ations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of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90">
                <a:latin typeface="Arial"/>
                <a:cs typeface="Arial"/>
              </a:rPr>
              <a:t>costal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55">
                <a:latin typeface="Arial"/>
                <a:cs typeface="Arial"/>
              </a:rPr>
              <a:t>origin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of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45">
                <a:latin typeface="Arial"/>
                <a:cs typeface="Arial"/>
              </a:rPr>
              <a:t>e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25">
                <a:latin typeface="Arial"/>
                <a:cs typeface="Arial"/>
              </a:rPr>
              <a:t>tern.al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55">
                <a:latin typeface="Arial"/>
                <a:cs typeface="Arial"/>
              </a:rPr>
              <a:t>oblique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80">
                <a:latin typeface="Arial"/>
                <a:cs typeface="Arial"/>
              </a:rPr>
              <a:t>muscle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1277" y="3454889"/>
            <a:ext cx="1589862" cy="177431"/>
          </a:xfrm>
          <a:custGeom>
            <a:avLst/>
            <a:gdLst/>
            <a:ahLst/>
            <a:cxnLst/>
            <a:rect l="l" t="t" r="r" b="b"/>
            <a:pathLst>
              <a:path w="1589862" h="177431">
                <a:moveTo>
                  <a:pt x="0" y="0"/>
                </a:moveTo>
                <a:lnTo>
                  <a:pt x="1589862" y="0"/>
                </a:lnTo>
                <a:lnTo>
                  <a:pt x="1589862" y="177431"/>
                </a:lnTo>
                <a:lnTo>
                  <a:pt x="0" y="1774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84631" y="3605764"/>
            <a:ext cx="1389373" cy="177431"/>
          </a:xfrm>
          <a:custGeom>
            <a:avLst/>
            <a:gdLst/>
            <a:ahLst/>
            <a:cxnLst/>
            <a:rect l="l" t="t" r="r" b="b"/>
            <a:pathLst>
              <a:path w="1389373" h="177431">
                <a:moveTo>
                  <a:pt x="0" y="0"/>
                </a:moveTo>
                <a:lnTo>
                  <a:pt x="1389373" y="0"/>
                </a:lnTo>
                <a:lnTo>
                  <a:pt x="1389373" y="177431"/>
                </a:lnTo>
                <a:lnTo>
                  <a:pt x="0" y="1774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019" y="3455670"/>
            <a:ext cx="2945130" cy="715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48665">
              <a:lnSpc>
                <a:spcPct val="100000"/>
              </a:lnSpc>
            </a:pPr>
            <a:r>
              <a:rPr dirty="0" smtClean="0" sz="1050" spc="4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50" spc="25">
                <a:solidFill>
                  <a:srgbClr val="FFFFFF"/>
                </a:solidFill>
                <a:latin typeface="Arial"/>
                <a:cs typeface="Arial"/>
              </a:rPr>
              <a:t>tern.al</a:t>
            </a:r>
            <a:r>
              <a:rPr dirty="0" smtClean="0" sz="10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50" spc="50">
                <a:solidFill>
                  <a:srgbClr val="FFFFFF"/>
                </a:solidFill>
                <a:latin typeface="Arial"/>
                <a:cs typeface="Arial"/>
              </a:rPr>
              <a:t>oblique</a:t>
            </a:r>
            <a:r>
              <a:rPr dirty="0" smtClean="0" sz="105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50" spc="85">
                <a:solidFill>
                  <a:srgbClr val="FFFFFF"/>
                </a:solidFill>
                <a:latin typeface="Arial"/>
                <a:cs typeface="Arial"/>
              </a:rPr>
              <a:t>muscle</a:t>
            </a:r>
            <a:endParaRPr sz="1050">
              <a:latin typeface="Arial"/>
              <a:cs typeface="Arial"/>
            </a:endParaRPr>
          </a:p>
          <a:p>
            <a:pPr marL="767080">
              <a:lnSpc>
                <a:spcPts val="1190"/>
              </a:lnSpc>
            </a:pPr>
            <a:r>
              <a:rPr dirty="0" smtClean="0" sz="1050" spc="35">
                <a:solidFill>
                  <a:srgbClr val="FFFFFF"/>
                </a:solidFill>
                <a:latin typeface="Arial"/>
                <a:cs typeface="Arial"/>
              </a:rPr>
              <a:t>·cut</a:t>
            </a:r>
            <a:r>
              <a:rPr dirty="0" smtClean="0" sz="105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FFFFFF"/>
                </a:solidFill>
                <a:latin typeface="Arial"/>
                <a:cs typeface="Arial"/>
              </a:rPr>
              <a:t>.and</a:t>
            </a:r>
            <a:r>
              <a:rPr dirty="0" smtClean="0" sz="10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50" spc="40">
                <a:solidFill>
                  <a:srgbClr val="FFFFFF"/>
                </a:solidFill>
                <a:latin typeface="Arial"/>
                <a:cs typeface="Arial"/>
              </a:rPr>
              <a:t>turned</a:t>
            </a:r>
            <a:r>
              <a:rPr dirty="0" smtClean="0" sz="105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050" spc="0">
                <a:solidFill>
                  <a:srgbClr val="FFFFFF"/>
                </a:solidFill>
                <a:latin typeface="Arial"/>
                <a:cs typeface="Arial"/>
              </a:rPr>
              <a:t>b.ac ,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6"/>
              </a:spcBef>
            </a:pPr>
            <a:endParaRPr sz="550"/>
          </a:p>
          <a:p>
            <a:pPr marL="12700" marR="12700">
              <a:lnSpc>
                <a:spcPct val="100000"/>
              </a:lnSpc>
            </a:pPr>
            <a:r>
              <a:rPr dirty="0" smtClean="0" sz="1050" spc="50">
                <a:latin typeface="Arial"/>
                <a:cs typeface="Arial"/>
              </a:rPr>
              <a:t>Late</a:t>
            </a:r>
            <a:r>
              <a:rPr dirty="0" smtClean="0" sz="1050" spc="75">
                <a:latin typeface="Arial"/>
                <a:cs typeface="Arial"/>
              </a:rPr>
              <a:t>r</a:t>
            </a:r>
            <a:r>
              <a:rPr dirty="0" smtClean="0" sz="1050" spc="-75">
                <a:latin typeface="Arial"/>
                <a:cs typeface="Arial"/>
              </a:rPr>
              <a:t>.al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cutaneous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70">
                <a:latin typeface="Arial"/>
                <a:cs typeface="Arial"/>
              </a:rPr>
              <a:t>r</a:t>
            </a:r>
            <a:r>
              <a:rPr dirty="0" smtClean="0" sz="1050" spc="5">
                <a:latin typeface="Arial"/>
                <a:cs typeface="Arial"/>
              </a:rPr>
              <a:t>.anch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of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80">
                <a:latin typeface="Arial"/>
                <a:cs typeface="Arial"/>
              </a:rPr>
              <a:t>subcostal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70">
                <a:latin typeface="Arial"/>
                <a:cs typeface="Arial"/>
              </a:rPr>
              <a:t>ner11e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45">
                <a:latin typeface="Arial"/>
                <a:cs typeface="Arial"/>
              </a:rPr>
              <a:t>(</a:t>
            </a:r>
            <a:r>
              <a:rPr dirty="0" smtClean="0" sz="1050" spc="-60">
                <a:latin typeface="Arial"/>
                <a:cs typeface="Arial"/>
              </a:rPr>
              <a:t>11entr.al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ramus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of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T12</a:t>
            </a:r>
            <a:r>
              <a:rPr dirty="0" smtClean="0" sz="1050" spc="-10">
                <a:latin typeface="Arial"/>
                <a:cs typeface="Arial"/>
              </a:rPr>
              <a:t>)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45">
                <a:latin typeface="Arial"/>
                <a:cs typeface="Arial"/>
              </a:rPr>
              <a:t> </a:t>
            </a:r>
            <a:r>
              <a:rPr dirty="0" smtClean="0" sz="1050" spc="645">
                <a:latin typeface="Arial"/>
                <a:cs typeface="Arial"/>
              </a:rPr>
              <a:t>-------,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2711" y="1874012"/>
            <a:ext cx="1654175" cy="3175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767715">
              <a:lnSpc>
                <a:spcPts val="1220"/>
              </a:lnSpc>
            </a:pPr>
            <a:r>
              <a:rPr dirty="0" smtClean="0" sz="1050" spc="75">
                <a:latin typeface="Arial"/>
                <a:cs typeface="Arial"/>
              </a:rPr>
              <a:t>dorsi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80">
                <a:latin typeface="Arial"/>
                <a:cs typeface="Arial"/>
              </a:rPr>
              <a:t>muscle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45">
                <a:latin typeface="Arial"/>
                <a:cs typeface="Arial"/>
              </a:rPr>
              <a:t>(</a:t>
            </a:r>
            <a:r>
              <a:rPr dirty="0" smtClean="0" sz="1050" spc="60">
                <a:latin typeface="Arial"/>
                <a:cs typeface="Arial"/>
              </a:rPr>
              <a:t>cut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40">
                <a:latin typeface="Arial"/>
                <a:cs typeface="Arial"/>
              </a:rPr>
              <a:t>.and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40">
                <a:latin typeface="Arial"/>
                <a:cs typeface="Arial"/>
              </a:rPr>
              <a:t>turned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back)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4716" y="2852165"/>
            <a:ext cx="2137410" cy="3270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75">
                <a:latin typeface="Arial"/>
                <a:cs typeface="Arial"/>
              </a:rPr>
              <a:t>Tendon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of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55">
                <a:latin typeface="Arial"/>
                <a:cs typeface="Arial"/>
              </a:rPr>
              <a:t>origin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of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tr</a:t>
            </a:r>
            <a:r>
              <a:rPr dirty="0" smtClean="0" sz="1050" spc="-180">
                <a:latin typeface="Arial"/>
                <a:cs typeface="Arial"/>
              </a:rPr>
              <a:t> </a:t>
            </a:r>
            <a:r>
              <a:rPr dirty="0" smtClean="0" sz="1050" spc="-35">
                <a:latin typeface="Arial"/>
                <a:cs typeface="Arial"/>
              </a:rPr>
              <a:t>.ans11ersus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25"/>
              </a:lnSpc>
            </a:pPr>
            <a:r>
              <a:rPr dirty="0" smtClean="0" sz="1050" spc="35">
                <a:latin typeface="Arial"/>
                <a:cs typeface="Arial"/>
              </a:rPr>
              <a:t>.abdominis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80">
                <a:latin typeface="Arial"/>
                <a:cs typeface="Arial"/>
              </a:rPr>
              <a:t>muscle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808" y="5403341"/>
            <a:ext cx="1848485" cy="3314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1050" spc="35">
                <a:latin typeface="Arial"/>
                <a:cs typeface="Arial"/>
              </a:rPr>
              <a:t>Later</a:t>
            </a:r>
            <a:r>
              <a:rPr dirty="0" smtClean="0" sz="1050" spc="-200">
                <a:latin typeface="Arial"/>
                <a:cs typeface="Arial"/>
              </a:rPr>
              <a:t> </a:t>
            </a:r>
            <a:r>
              <a:rPr dirty="0" smtClean="0" sz="1050" spc="-75">
                <a:latin typeface="Arial"/>
                <a:cs typeface="Arial"/>
              </a:rPr>
              <a:t>.al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cutaneous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20">
                <a:latin typeface="Arial"/>
                <a:cs typeface="Arial"/>
              </a:rPr>
              <a:t>b</a:t>
            </a:r>
            <a:r>
              <a:rPr dirty="0" smtClean="0" sz="1050" spc="80">
                <a:latin typeface="Arial"/>
                <a:cs typeface="Arial"/>
              </a:rPr>
              <a:t>r</a:t>
            </a:r>
            <a:r>
              <a:rPr dirty="0" smtClean="0" sz="1050" spc="-5">
                <a:latin typeface="Arial"/>
                <a:cs typeface="Arial"/>
              </a:rPr>
              <a:t>.anch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of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55">
                <a:latin typeface="Arial"/>
                <a:cs typeface="Arial"/>
              </a:rPr>
              <a:t>iliohypogastric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-70">
                <a:latin typeface="Arial"/>
                <a:cs typeface="Arial"/>
              </a:rPr>
              <a:t>ner11e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-30">
                <a:latin typeface="Arial"/>
                <a:cs typeface="Arial"/>
              </a:rPr>
              <a:t>(L1)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39459" y="4082033"/>
            <a:ext cx="2202815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204">
                <a:latin typeface="Arial"/>
                <a:cs typeface="Arial"/>
              </a:rPr>
              <a:t>----h'rte•rn&lt;</a:t>
            </a:r>
            <a:r>
              <a:rPr dirty="0" smtClean="0" sz="1050" spc="204">
                <a:latin typeface="Arial"/>
                <a:cs typeface="Arial"/>
              </a:rPr>
              <a:t> </a:t>
            </a:r>
            <a:r>
              <a:rPr dirty="0" smtClean="0" sz="1050" spc="-145">
                <a:latin typeface="Arial"/>
                <a:cs typeface="Arial"/>
              </a:rPr>
              <a:t> </a:t>
            </a:r>
            <a:r>
              <a:rPr dirty="0" smtClean="0" sz="1050" spc="120">
                <a:latin typeface="Arial"/>
                <a:cs typeface="Arial"/>
              </a:rPr>
              <a:t>l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45">
                <a:latin typeface="Arial"/>
                <a:cs typeface="Arial"/>
              </a:rPr>
              <a:t>oblique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80">
                <a:latin typeface="Arial"/>
                <a:cs typeface="Arial"/>
              </a:rPr>
              <a:t>muscle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65323" y="6180582"/>
            <a:ext cx="65532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35">
                <a:latin typeface="Arial"/>
                <a:cs typeface="Arial"/>
              </a:rPr>
              <a:t>Iliac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60">
                <a:latin typeface="Arial"/>
                <a:cs typeface="Arial"/>
              </a:rPr>
              <a:t>crest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76420" y="6034278"/>
            <a:ext cx="3487420" cy="3314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1050">
                <a:latin typeface="Arial"/>
                <a:cs typeface="Arial"/>
              </a:rPr>
              <a:t>Suoer·ior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50">
                <a:latin typeface="Arial"/>
                <a:cs typeface="Arial"/>
              </a:rPr>
              <a:t>cluneal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-40">
                <a:latin typeface="Arial"/>
                <a:cs typeface="Arial"/>
              </a:rPr>
              <a:t>ner11es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35">
                <a:latin typeface="Arial"/>
                <a:cs typeface="Arial"/>
              </a:rPr>
              <a:t>(</a:t>
            </a:r>
            <a:r>
              <a:rPr dirty="0" smtClean="0" sz="1050" spc="35">
                <a:latin typeface="Arial"/>
                <a:cs typeface="Arial"/>
              </a:rPr>
              <a:t>late</a:t>
            </a:r>
            <a:r>
              <a:rPr dirty="0" smtClean="0" sz="1050" spc="100">
                <a:latin typeface="Arial"/>
                <a:cs typeface="Arial"/>
              </a:rPr>
              <a:t>r</a:t>
            </a:r>
            <a:r>
              <a:rPr dirty="0" smtClean="0" sz="1050" spc="-75">
                <a:latin typeface="Arial"/>
                <a:cs typeface="Arial"/>
              </a:rPr>
              <a:t>.al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cutaneous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70">
                <a:latin typeface="Arial"/>
                <a:cs typeface="Arial"/>
              </a:rPr>
              <a:t>r</a:t>
            </a:r>
            <a:r>
              <a:rPr dirty="0" smtClean="0" sz="1050" spc="20">
                <a:latin typeface="Arial"/>
                <a:cs typeface="Arial"/>
              </a:rPr>
              <a:t>.anches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of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posterior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65">
                <a:latin typeface="Arial"/>
                <a:cs typeface="Arial"/>
              </a:rPr>
              <a:t>(dorsal)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40">
                <a:latin typeface="Arial"/>
                <a:cs typeface="Arial"/>
              </a:rPr>
              <a:t>r</a:t>
            </a:r>
            <a:r>
              <a:rPr dirty="0" smtClean="0" sz="1050" spc="-20">
                <a:latin typeface="Arial"/>
                <a:cs typeface="Arial"/>
              </a:rPr>
              <a:t>.ami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70">
                <a:latin typeface="Arial"/>
                <a:cs typeface="Arial"/>
              </a:rPr>
              <a:t>of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-70">
                <a:latin typeface="Arial"/>
                <a:cs typeface="Arial"/>
              </a:rPr>
              <a:t>L1,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2,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45">
                <a:latin typeface="Arial"/>
                <a:cs typeface="Arial"/>
              </a:rPr>
              <a:t>3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45">
                <a:latin typeface="Arial"/>
                <a:cs typeface="Arial"/>
              </a:rPr>
              <a:t>spinal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-40">
                <a:latin typeface="Arial"/>
                <a:cs typeface="Arial"/>
              </a:rPr>
              <a:t>ner11es)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662" y="270509"/>
            <a:ext cx="7339330" cy="483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3810"/>
              </a:lnSpc>
            </a:pPr>
            <a:r>
              <a:rPr dirty="0" smtClean="0" sz="3200">
                <a:latin typeface="Arial"/>
                <a:cs typeface="Arial"/>
              </a:rPr>
              <a:t>Arter</a:t>
            </a:r>
            <a:r>
              <a:rPr dirty="0" smtClean="0" sz="3200" spc="-15">
                <a:latin typeface="Arial"/>
                <a:cs typeface="Arial"/>
              </a:rPr>
              <a:t>i</a:t>
            </a:r>
            <a:r>
              <a:rPr dirty="0" smtClean="0" sz="3200" spc="0">
                <a:latin typeface="Arial"/>
                <a:cs typeface="Arial"/>
              </a:rPr>
              <a:t>es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on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the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Post</a:t>
            </a:r>
            <a:r>
              <a:rPr dirty="0" smtClean="0" sz="3200" spc="-1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rior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Abd</a:t>
            </a:r>
            <a:r>
              <a:rPr dirty="0" smtClean="0" sz="3200" spc="-15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mi</a:t>
            </a:r>
            <a:r>
              <a:rPr dirty="0" smtClean="0" sz="3200" spc="-15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al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Wall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76197"/>
            <a:ext cx="2766060" cy="6121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Arial"/>
                <a:cs typeface="Arial"/>
              </a:rPr>
              <a:t>Aorta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935"/>
              </a:lnSpc>
            </a:pPr>
            <a:r>
              <a:rPr dirty="0" smtClean="0" sz="1800" b="1" u="heavy">
                <a:latin typeface="Arial"/>
                <a:cs typeface="Arial"/>
              </a:rPr>
              <a:t>L</a:t>
            </a:r>
            <a:r>
              <a:rPr dirty="0" smtClean="0" sz="1800" spc="5" b="1" u="heavy">
                <a:latin typeface="Arial"/>
                <a:cs typeface="Arial"/>
              </a:rPr>
              <a:t>o</a:t>
            </a:r>
            <a:r>
              <a:rPr dirty="0" smtClean="0" sz="1800" spc="0" b="1" u="heavy">
                <a:latin typeface="Arial"/>
                <a:cs typeface="Arial"/>
              </a:rPr>
              <a:t>c</a:t>
            </a:r>
            <a:r>
              <a:rPr dirty="0" smtClean="0" sz="1800" spc="-10" b="1" u="heavy">
                <a:latin typeface="Arial"/>
                <a:cs typeface="Arial"/>
              </a:rPr>
              <a:t>a</a:t>
            </a:r>
            <a:r>
              <a:rPr dirty="0" smtClean="0" sz="1800" spc="0" b="1" u="heavy">
                <a:latin typeface="Arial"/>
                <a:cs typeface="Arial"/>
              </a:rPr>
              <a:t>ti</a:t>
            </a:r>
            <a:r>
              <a:rPr dirty="0" smtClean="0" sz="1800" spc="5" b="1" u="heavy">
                <a:latin typeface="Arial"/>
                <a:cs typeface="Arial"/>
              </a:rPr>
              <a:t>o</a:t>
            </a:r>
            <a:r>
              <a:rPr dirty="0" smtClean="0" sz="1800" spc="0" b="1" u="heavy">
                <a:latin typeface="Arial"/>
                <a:cs typeface="Arial"/>
              </a:rPr>
              <a:t>n</a:t>
            </a:r>
            <a:r>
              <a:rPr dirty="0" smtClean="0" sz="1800" spc="-20" b="1" u="heavy">
                <a:latin typeface="Arial"/>
                <a:cs typeface="Arial"/>
              </a:rPr>
              <a:t> </a:t>
            </a:r>
            <a:r>
              <a:rPr dirty="0" smtClean="0" sz="1800" spc="0" b="1" u="heavy">
                <a:latin typeface="Arial"/>
                <a:cs typeface="Arial"/>
              </a:rPr>
              <a:t>and</a:t>
            </a:r>
            <a:r>
              <a:rPr dirty="0" smtClean="0" sz="1800" spc="0" b="1" u="heavy">
                <a:latin typeface="Arial"/>
                <a:cs typeface="Arial"/>
              </a:rPr>
              <a:t> </a:t>
            </a:r>
            <a:r>
              <a:rPr dirty="0" smtClean="0" sz="1800" spc="-10" b="1" u="heavy">
                <a:latin typeface="Arial"/>
                <a:cs typeface="Arial"/>
              </a:rPr>
              <a:t>D</a:t>
            </a:r>
            <a:r>
              <a:rPr dirty="0" smtClean="0" sz="1800" spc="0" b="1" u="heavy">
                <a:latin typeface="Arial"/>
                <a:cs typeface="Arial"/>
              </a:rPr>
              <a:t>e</a:t>
            </a:r>
            <a:r>
              <a:rPr dirty="0" smtClean="0" sz="1800" spc="-10" b="1" u="heavy">
                <a:latin typeface="Arial"/>
                <a:cs typeface="Arial"/>
              </a:rPr>
              <a:t>s</a:t>
            </a:r>
            <a:r>
              <a:rPr dirty="0" smtClean="0" sz="1800" spc="0" b="1" u="heavy">
                <a:latin typeface="Arial"/>
                <a:cs typeface="Arial"/>
              </a:rPr>
              <a:t>c</a:t>
            </a:r>
            <a:r>
              <a:rPr dirty="0" smtClean="0" sz="1800" spc="-10" b="1" u="heavy">
                <a:latin typeface="Arial"/>
                <a:cs typeface="Arial"/>
              </a:rPr>
              <a:t>r</a:t>
            </a:r>
            <a:r>
              <a:rPr dirty="0" smtClean="0" sz="1800" spc="0" b="1" u="heavy">
                <a:latin typeface="Arial"/>
                <a:cs typeface="Arial"/>
              </a:rPr>
              <a:t>i</a:t>
            </a:r>
            <a:r>
              <a:rPr dirty="0" smtClean="0" sz="1800" spc="5" b="1" u="heavy">
                <a:latin typeface="Arial"/>
                <a:cs typeface="Arial"/>
              </a:rPr>
              <a:t>p</a:t>
            </a:r>
            <a:r>
              <a:rPr dirty="0" smtClean="0" sz="1800" spc="0" b="1" u="heavy">
                <a:latin typeface="Arial"/>
                <a:cs typeface="Arial"/>
              </a:rPr>
              <a:t>ti</a:t>
            </a:r>
            <a:r>
              <a:rPr dirty="0" smtClean="0" sz="1800" spc="5" b="1" u="heavy">
                <a:latin typeface="Arial"/>
                <a:cs typeface="Arial"/>
              </a:rPr>
              <a:t>o</a:t>
            </a:r>
            <a:r>
              <a:rPr dirty="0" smtClean="0" sz="1800" spc="0" b="1" u="heavy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735861"/>
            <a:ext cx="3787140" cy="13830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168275" indent="-343535">
              <a:lnSpc>
                <a:spcPct val="701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1500" spc="-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aor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a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ent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rs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abdomen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ugh</a:t>
            </a:r>
            <a:r>
              <a:rPr dirty="0" smtClean="0" sz="1500" spc="0">
                <a:latin typeface="Arial"/>
                <a:cs typeface="Arial"/>
              </a:rPr>
              <a:t> 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aor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ic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openi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g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di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phr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gm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in</a:t>
            </a:r>
            <a:r>
              <a:rPr dirty="0" smtClean="0" sz="1500" spc="0">
                <a:latin typeface="Arial"/>
                <a:cs typeface="Arial"/>
              </a:rPr>
              <a:t> f</a:t>
            </a:r>
            <a:r>
              <a:rPr dirty="0" smtClean="0" sz="1500" spc="5">
                <a:latin typeface="Arial"/>
                <a:cs typeface="Arial"/>
              </a:rPr>
              <a:t>r</a:t>
            </a:r>
            <a:r>
              <a:rPr dirty="0" smtClean="0" sz="1500" spc="0">
                <a:latin typeface="Arial"/>
                <a:cs typeface="Arial"/>
              </a:rPr>
              <a:t>ont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5">
                <a:latin typeface="Arial"/>
                <a:cs typeface="Arial"/>
              </a:rPr>
              <a:t>12</a:t>
            </a:r>
            <a:r>
              <a:rPr dirty="0" smtClean="0" sz="1500" spc="0">
                <a:latin typeface="Arial"/>
                <a:cs typeface="Arial"/>
              </a:rPr>
              <a:t>th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cic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ebra .</a:t>
            </a:r>
            <a:endParaRPr sz="1500">
              <a:latin typeface="Arial"/>
              <a:cs typeface="Arial"/>
            </a:endParaRPr>
          </a:p>
          <a:p>
            <a:pPr marL="355600" marR="119380" indent="-343535">
              <a:lnSpc>
                <a:spcPct val="70000"/>
              </a:lnSpc>
              <a:spcBef>
                <a:spcPts val="360"/>
              </a:spcBef>
              <a:buFont typeface="Arial"/>
              <a:buChar char="•"/>
              <a:tabLst>
                <a:tab pos="405765" algn="l"/>
              </a:tabLst>
            </a:pPr>
            <a:r>
              <a:rPr dirty="0" smtClean="0" sz="1500">
                <a:latin typeface="Arial"/>
                <a:cs typeface="Arial"/>
              </a:rPr>
              <a:t>It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descends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behi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d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per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neum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on</a:t>
            </a:r>
            <a:r>
              <a:rPr dirty="0" smtClean="0" sz="1500" spc="0">
                <a:latin typeface="Arial"/>
                <a:cs typeface="Arial"/>
              </a:rPr>
              <a:t> 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ant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sur</a:t>
            </a:r>
            <a:r>
              <a:rPr dirty="0" smtClean="0" sz="1500" spc="5">
                <a:latin typeface="Arial"/>
                <a:cs typeface="Arial"/>
              </a:rPr>
              <a:t>f</a:t>
            </a:r>
            <a:r>
              <a:rPr dirty="0" smtClean="0" sz="1500" spc="0">
                <a:latin typeface="Arial"/>
                <a:cs typeface="Arial"/>
              </a:rPr>
              <a:t>ace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bodi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 l</a:t>
            </a:r>
            <a:r>
              <a:rPr dirty="0" smtClean="0" sz="1500" spc="5">
                <a:latin typeface="Arial"/>
                <a:cs typeface="Arial"/>
              </a:rPr>
              <a:t>u</a:t>
            </a:r>
            <a:r>
              <a:rPr dirty="0" smtClean="0" sz="1500" spc="0">
                <a:latin typeface="Arial"/>
                <a:cs typeface="Arial"/>
              </a:rPr>
              <a:t>mbar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ebr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e.</a:t>
            </a:r>
            <a:endParaRPr sz="1500">
              <a:latin typeface="Arial"/>
              <a:cs typeface="Arial"/>
            </a:endParaRPr>
          </a:p>
          <a:p>
            <a:pPr marL="355600" marR="12700" indent="-343535">
              <a:lnSpc>
                <a:spcPct val="70000"/>
              </a:lnSpc>
              <a:spcBef>
                <a:spcPts val="360"/>
              </a:spcBef>
              <a:buFont typeface="Arial"/>
              <a:buChar char="•"/>
              <a:tabLst>
                <a:tab pos="405765" algn="l"/>
              </a:tabLst>
            </a:pPr>
            <a:r>
              <a:rPr dirty="0" smtClean="0" sz="1500" spc="-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nd: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-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el</a:t>
            </a:r>
            <a:r>
              <a:rPr dirty="0" smtClean="0" sz="1500" spc="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ur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u</a:t>
            </a:r>
            <a:r>
              <a:rPr dirty="0" smtClean="0" sz="1500" spc="0">
                <a:latin typeface="Arial"/>
                <a:cs typeface="Arial"/>
              </a:rPr>
              <a:t>mbar</a:t>
            </a:r>
            <a:r>
              <a:rPr dirty="0" smtClean="0" sz="1500" spc="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er</a:t>
            </a:r>
            <a:r>
              <a:rPr dirty="0" smtClean="0" sz="1500" spc="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ebr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,</a:t>
            </a:r>
            <a:r>
              <a:rPr dirty="0" smtClean="0" sz="1500" spc="-3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it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di</a:t>
            </a:r>
            <a:r>
              <a:rPr dirty="0" smtClean="0" sz="1500" spc="-15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d</a:t>
            </a:r>
            <a:r>
              <a:rPr dirty="0" smtClean="0" sz="1500" spc="0">
                <a:latin typeface="Arial"/>
                <a:cs typeface="Arial"/>
              </a:rPr>
              <a:t>es into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-15">
                <a:latin typeface="Arial"/>
                <a:cs typeface="Arial"/>
              </a:rPr>
              <a:t>w</a:t>
            </a:r>
            <a:r>
              <a:rPr dirty="0" smtClean="0" sz="1500" spc="0">
                <a:latin typeface="Arial"/>
                <a:cs typeface="Arial"/>
              </a:rPr>
              <a:t>o</a:t>
            </a:r>
            <a:r>
              <a:rPr dirty="0" smtClean="0" sz="1500" spc="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common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ili</a:t>
            </a:r>
            <a:r>
              <a:rPr dirty="0" smtClean="0" sz="1500" spc="5">
                <a:latin typeface="Arial"/>
                <a:cs typeface="Arial"/>
              </a:rPr>
              <a:t>a</a:t>
            </a:r>
            <a:r>
              <a:rPr dirty="0" smtClean="0" sz="1500" spc="0"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065652"/>
            <a:ext cx="2404110" cy="14484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308100" indent="342900">
              <a:lnSpc>
                <a:spcPts val="1620"/>
              </a:lnSpc>
            </a:pPr>
            <a:r>
              <a:rPr dirty="0" smtClean="0" sz="1500">
                <a:latin typeface="Arial"/>
                <a:cs typeface="Arial"/>
              </a:rPr>
              <a:t>arteries</a:t>
            </a:r>
            <a:r>
              <a:rPr dirty="0" smtClean="0" sz="1500" spc="-4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.</a:t>
            </a:r>
            <a:r>
              <a:rPr dirty="0" smtClean="0" sz="1500" spc="0">
                <a:latin typeface="Arial"/>
                <a:cs typeface="Arial"/>
              </a:rPr>
              <a:t> </a:t>
            </a:r>
            <a:r>
              <a:rPr dirty="0" smtClean="0" sz="1500" spc="0" b="1" u="heavy">
                <a:latin typeface="Arial"/>
                <a:cs typeface="Arial"/>
              </a:rPr>
              <a:t>Rel</a:t>
            </a:r>
            <a:r>
              <a:rPr dirty="0" smtClean="0" sz="1500" spc="0" b="1" u="heavy">
                <a:latin typeface="Arial"/>
                <a:cs typeface="Arial"/>
              </a:rPr>
              <a:t>a</a:t>
            </a:r>
            <a:r>
              <a:rPr dirty="0" smtClean="0" sz="1500" spc="0" b="1" u="heavy">
                <a:latin typeface="Arial"/>
                <a:cs typeface="Arial"/>
              </a:rPr>
              <a:t>t</a:t>
            </a:r>
            <a:r>
              <a:rPr dirty="0" smtClean="0" sz="1500" spc="5" b="1" u="heavy">
                <a:latin typeface="Arial"/>
                <a:cs typeface="Arial"/>
              </a:rPr>
              <a:t>i</a:t>
            </a:r>
            <a:r>
              <a:rPr dirty="0" smtClean="0" sz="1500" spc="-5" b="1" u="heavy">
                <a:latin typeface="Arial"/>
                <a:cs typeface="Arial"/>
              </a:rPr>
              <a:t>o</a:t>
            </a:r>
            <a:r>
              <a:rPr dirty="0" smtClean="0" sz="1500" spc="0" b="1" u="heavy">
                <a:latin typeface="Arial"/>
                <a:cs typeface="Arial"/>
              </a:rPr>
              <a:t>n</a:t>
            </a:r>
            <a:r>
              <a:rPr dirty="0" smtClean="0" sz="1500" spc="0" b="1">
                <a:latin typeface="Arial"/>
                <a:cs typeface="Arial"/>
              </a:rPr>
              <a:t> </a:t>
            </a:r>
            <a:r>
              <a:rPr dirty="0" smtClean="0" sz="1500" spc="-55" b="1">
                <a:latin typeface="Arial"/>
                <a:cs typeface="Arial"/>
              </a:rPr>
              <a:t>A</a:t>
            </a:r>
            <a:r>
              <a:rPr dirty="0" smtClean="0" sz="1500" spc="-5" b="1">
                <a:latin typeface="Arial"/>
                <a:cs typeface="Arial"/>
              </a:rPr>
              <a:t>n</a:t>
            </a:r>
            <a:r>
              <a:rPr dirty="0" smtClean="0" sz="1500" spc="0" b="1">
                <a:latin typeface="Arial"/>
                <a:cs typeface="Arial"/>
              </a:rPr>
              <a:t>t:</a:t>
            </a:r>
            <a:endParaRPr sz="1500">
              <a:latin typeface="Arial"/>
              <a:cs typeface="Arial"/>
            </a:endParaRPr>
          </a:p>
          <a:p>
            <a:pPr marL="285115" indent="-169545">
              <a:lnSpc>
                <a:spcPts val="1595"/>
              </a:lnSpc>
              <a:buFont typeface="Arial"/>
              <a:buChar char="-"/>
              <a:tabLst>
                <a:tab pos="285115" algn="l"/>
              </a:tabLst>
            </a:pPr>
            <a:r>
              <a:rPr dirty="0" smtClean="0" sz="1500" spc="-5">
                <a:latin typeface="Arial"/>
                <a:cs typeface="Arial"/>
              </a:rPr>
              <a:t>P</a:t>
            </a:r>
            <a:r>
              <a:rPr dirty="0" smtClean="0" sz="1500" spc="0">
                <a:latin typeface="Arial"/>
                <a:cs typeface="Arial"/>
              </a:rPr>
              <a:t>ancr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as</a:t>
            </a:r>
            <a:endParaRPr sz="1500">
              <a:latin typeface="Arial"/>
              <a:cs typeface="Arial"/>
            </a:endParaRPr>
          </a:p>
          <a:p>
            <a:pPr marL="285115" indent="-169545">
              <a:lnSpc>
                <a:spcPts val="1620"/>
              </a:lnSpc>
              <a:buFont typeface="Arial"/>
              <a:buChar char="-"/>
              <a:tabLst>
                <a:tab pos="285115" algn="l"/>
              </a:tabLst>
            </a:pPr>
            <a:r>
              <a:rPr dirty="0" smtClean="0" sz="1500" spc="5">
                <a:latin typeface="Arial"/>
                <a:cs typeface="Arial"/>
              </a:rPr>
              <a:t>3</a:t>
            </a:r>
            <a:r>
              <a:rPr dirty="0" smtClean="0" baseline="25000" sz="1500" spc="-7">
                <a:latin typeface="Arial"/>
                <a:cs typeface="Arial"/>
              </a:rPr>
              <a:t>rd</a:t>
            </a:r>
            <a:r>
              <a:rPr dirty="0" smtClean="0" baseline="25000" sz="1500" spc="172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part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d.d</a:t>
            </a:r>
            <a:endParaRPr sz="1500">
              <a:latin typeface="Arial"/>
              <a:cs typeface="Arial"/>
            </a:endParaRPr>
          </a:p>
          <a:p>
            <a:pPr marL="231775" indent="-116205">
              <a:lnSpc>
                <a:spcPts val="1620"/>
              </a:lnSpc>
              <a:buFont typeface="Arial"/>
              <a:buChar char="-"/>
              <a:tabLst>
                <a:tab pos="231775" algn="l"/>
              </a:tabLst>
            </a:pPr>
            <a:r>
              <a:rPr dirty="0" smtClean="0" sz="1500" spc="0">
                <a:latin typeface="Arial"/>
                <a:cs typeface="Arial"/>
              </a:rPr>
              <a:t>Coils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small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stine</a:t>
            </a:r>
            <a:endParaRPr sz="1500">
              <a:latin typeface="Arial"/>
              <a:cs typeface="Arial"/>
            </a:endParaRPr>
          </a:p>
          <a:p>
            <a:pPr marL="167640">
              <a:lnSpc>
                <a:spcPts val="1620"/>
              </a:lnSpc>
            </a:pPr>
            <a:r>
              <a:rPr dirty="0" smtClean="0" sz="1500">
                <a:latin typeface="Arial"/>
                <a:cs typeface="Arial"/>
              </a:rPr>
              <a:t>-  Cr</a:t>
            </a:r>
            <a:r>
              <a:rPr dirty="0" smtClean="0" sz="1500" spc="5">
                <a:latin typeface="Arial"/>
                <a:cs typeface="Arial"/>
              </a:rPr>
              <a:t>o</a:t>
            </a:r>
            <a:r>
              <a:rPr dirty="0" smtClean="0" sz="1500" spc="0">
                <a:latin typeface="Arial"/>
                <a:cs typeface="Arial"/>
              </a:rPr>
              <a:t>ssed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by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Lt.r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nal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ein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686045"/>
            <a:ext cx="3306445" cy="12687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500" b="1">
                <a:latin typeface="Arial"/>
                <a:cs typeface="Arial"/>
              </a:rPr>
              <a:t>On</a:t>
            </a:r>
            <a:r>
              <a:rPr dirty="0" smtClean="0" sz="1500" spc="-30" b="1">
                <a:latin typeface="Arial"/>
                <a:cs typeface="Arial"/>
              </a:rPr>
              <a:t> </a:t>
            </a:r>
            <a:r>
              <a:rPr dirty="0" smtClean="0" sz="1500" spc="0" b="1">
                <a:latin typeface="Arial"/>
                <a:cs typeface="Arial"/>
              </a:rPr>
              <a:t>i</a:t>
            </a:r>
            <a:r>
              <a:rPr dirty="0" smtClean="0" sz="1500" spc="5" b="1">
                <a:latin typeface="Arial"/>
                <a:cs typeface="Arial"/>
              </a:rPr>
              <a:t>t</a:t>
            </a:r>
            <a:r>
              <a:rPr dirty="0" smtClean="0" sz="1500" spc="0" b="1">
                <a:latin typeface="Arial"/>
                <a:cs typeface="Arial"/>
              </a:rPr>
              <a:t>s</a:t>
            </a:r>
            <a:r>
              <a:rPr dirty="0" smtClean="0" sz="1500" spc="-20" b="1">
                <a:latin typeface="Arial"/>
                <a:cs typeface="Arial"/>
              </a:rPr>
              <a:t> </a:t>
            </a:r>
            <a:r>
              <a:rPr dirty="0" smtClean="0" sz="1500" spc="0" b="1">
                <a:latin typeface="Arial"/>
                <a:cs typeface="Arial"/>
              </a:rPr>
              <a:t>rig</a:t>
            </a:r>
            <a:r>
              <a:rPr dirty="0" smtClean="0" sz="1500" spc="-10" b="1">
                <a:latin typeface="Arial"/>
                <a:cs typeface="Arial"/>
              </a:rPr>
              <a:t>h</a:t>
            </a:r>
            <a:r>
              <a:rPr dirty="0" smtClean="0" sz="1500" spc="0" b="1">
                <a:latin typeface="Arial"/>
                <a:cs typeface="Arial"/>
              </a:rPr>
              <a:t>t</a:t>
            </a:r>
            <a:r>
              <a:rPr dirty="0" smtClean="0" sz="1500" spc="-5" b="1">
                <a:latin typeface="Arial"/>
                <a:cs typeface="Arial"/>
              </a:rPr>
              <a:t> </a:t>
            </a:r>
            <a:r>
              <a:rPr dirty="0" smtClean="0" sz="1500" spc="0" b="1">
                <a:latin typeface="Arial"/>
                <a:cs typeface="Arial"/>
              </a:rPr>
              <a:t>side</a:t>
            </a:r>
            <a:r>
              <a:rPr dirty="0" smtClean="0" sz="1500" spc="-10" b="1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  <a:p>
            <a:pPr marL="442595" indent="-169545">
              <a:lnSpc>
                <a:spcPts val="1620"/>
              </a:lnSpc>
              <a:buFont typeface="Arial"/>
              <a:buChar char="-"/>
              <a:tabLst>
                <a:tab pos="442595" algn="l"/>
              </a:tabLst>
            </a:pPr>
            <a:r>
              <a:rPr dirty="0" smtClean="0" sz="1500" spc="-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he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f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i</a:t>
            </a:r>
            <a:r>
              <a:rPr dirty="0" smtClean="0" sz="1500" spc="0">
                <a:latin typeface="Arial"/>
                <a:cs typeface="Arial"/>
              </a:rPr>
              <a:t>or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ena </a:t>
            </a:r>
            <a:r>
              <a:rPr dirty="0" smtClean="0" sz="1500" spc="5">
                <a:latin typeface="Arial"/>
                <a:cs typeface="Arial"/>
              </a:rPr>
              <a:t>c</a:t>
            </a:r>
            <a:r>
              <a:rPr dirty="0" smtClean="0" sz="1500" spc="0">
                <a:latin typeface="Arial"/>
                <a:cs typeface="Arial"/>
              </a:rPr>
              <a:t>a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442595" indent="-169545">
              <a:lnSpc>
                <a:spcPts val="1620"/>
              </a:lnSpc>
              <a:buFont typeface="Arial"/>
              <a:buChar char="-"/>
              <a:tabLst>
                <a:tab pos="442595" algn="l"/>
              </a:tabLst>
            </a:pPr>
            <a:r>
              <a:rPr dirty="0" smtClean="0" sz="1500" spc="-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he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ci</a:t>
            </a:r>
            <a:r>
              <a:rPr dirty="0" smtClean="0" sz="1500" spc="5">
                <a:latin typeface="Arial"/>
                <a:cs typeface="Arial"/>
              </a:rPr>
              <a:t>s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r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a</a:t>
            </a:r>
            <a:r>
              <a:rPr dirty="0" smtClean="0" sz="1500" spc="-2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ch</a:t>
            </a:r>
            <a:r>
              <a:rPr dirty="0" smtClean="0" sz="1500" spc="-20">
                <a:latin typeface="Arial"/>
                <a:cs typeface="Arial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li</a:t>
            </a:r>
            <a:endParaRPr sz="1500">
              <a:latin typeface="Arial"/>
              <a:cs typeface="Arial"/>
            </a:endParaRPr>
          </a:p>
          <a:p>
            <a:pPr marL="326390">
              <a:lnSpc>
                <a:spcPts val="1620"/>
              </a:lnSpc>
            </a:pPr>
            <a:r>
              <a:rPr dirty="0" smtClean="0" sz="1500">
                <a:latin typeface="Arial"/>
                <a:cs typeface="Arial"/>
              </a:rPr>
              <a:t>-</a:t>
            </a:r>
            <a:r>
              <a:rPr dirty="0" smtClean="0" sz="1500" spc="-15">
                <a:latin typeface="Arial"/>
                <a:cs typeface="Arial"/>
              </a:rPr>
              <a:t> </a:t>
            </a:r>
            <a:r>
              <a:rPr dirty="0" smtClean="0" sz="1500" spc="-5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he</a:t>
            </a:r>
            <a:r>
              <a:rPr dirty="0" smtClean="0" sz="1500" spc="-5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begi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ni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g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of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 az</a:t>
            </a:r>
            <a:r>
              <a:rPr dirty="0" smtClean="0" sz="1500" spc="-20">
                <a:latin typeface="Arial"/>
                <a:cs typeface="Arial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gos</a:t>
            </a:r>
            <a:r>
              <a:rPr dirty="0" smtClean="0" sz="1500" spc="15">
                <a:latin typeface="Arial"/>
                <a:cs typeface="Arial"/>
              </a:rPr>
              <a:t> </a:t>
            </a:r>
            <a:r>
              <a:rPr dirty="0" smtClean="0" sz="1500" spc="-20">
                <a:latin typeface="Arial"/>
                <a:cs typeface="Arial"/>
              </a:rPr>
              <a:t>v</a:t>
            </a:r>
            <a:r>
              <a:rPr dirty="0" smtClean="0" sz="1500" spc="0">
                <a:latin typeface="Arial"/>
                <a:cs typeface="Arial"/>
              </a:rPr>
              <a:t>ei</a:t>
            </a:r>
            <a:r>
              <a:rPr dirty="0" smtClean="0" sz="1500" spc="5">
                <a:latin typeface="Arial"/>
                <a:cs typeface="Arial"/>
              </a:rPr>
              <a:t>n</a:t>
            </a:r>
            <a:r>
              <a:rPr dirty="0" smtClean="0" sz="1500" spc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mtClean="0" sz="1500" b="1">
                <a:latin typeface="Arial"/>
                <a:cs typeface="Arial"/>
              </a:rPr>
              <a:t>On</a:t>
            </a:r>
            <a:r>
              <a:rPr dirty="0" smtClean="0" sz="1500" spc="-30" b="1">
                <a:latin typeface="Arial"/>
                <a:cs typeface="Arial"/>
              </a:rPr>
              <a:t> </a:t>
            </a:r>
            <a:r>
              <a:rPr dirty="0" smtClean="0" sz="1500" spc="0" b="1">
                <a:latin typeface="Arial"/>
                <a:cs typeface="Arial"/>
              </a:rPr>
              <a:t>i</a:t>
            </a:r>
            <a:r>
              <a:rPr dirty="0" smtClean="0" sz="1500" spc="5" b="1">
                <a:latin typeface="Arial"/>
                <a:cs typeface="Arial"/>
              </a:rPr>
              <a:t>t</a:t>
            </a:r>
            <a:r>
              <a:rPr dirty="0" smtClean="0" sz="1500" spc="0" b="1">
                <a:latin typeface="Arial"/>
                <a:cs typeface="Arial"/>
              </a:rPr>
              <a:t>s</a:t>
            </a:r>
            <a:r>
              <a:rPr dirty="0" smtClean="0" sz="1500" spc="-20" b="1">
                <a:latin typeface="Arial"/>
                <a:cs typeface="Arial"/>
              </a:rPr>
              <a:t> </a:t>
            </a:r>
            <a:r>
              <a:rPr dirty="0" smtClean="0" sz="1500" spc="0" b="1">
                <a:latin typeface="Arial"/>
                <a:cs typeface="Arial"/>
              </a:rPr>
              <a:t>l</a:t>
            </a:r>
            <a:r>
              <a:rPr dirty="0" smtClean="0" sz="1500" spc="5" b="1">
                <a:latin typeface="Arial"/>
                <a:cs typeface="Arial"/>
              </a:rPr>
              <a:t>e</a:t>
            </a:r>
            <a:r>
              <a:rPr dirty="0" smtClean="0" sz="1500" spc="0" b="1">
                <a:latin typeface="Arial"/>
                <a:cs typeface="Arial"/>
              </a:rPr>
              <a:t>ft</a:t>
            </a:r>
            <a:r>
              <a:rPr dirty="0" smtClean="0" sz="1500" spc="-15" b="1">
                <a:latin typeface="Arial"/>
                <a:cs typeface="Arial"/>
              </a:rPr>
              <a:t> </a:t>
            </a:r>
            <a:r>
              <a:rPr dirty="0" smtClean="0" sz="1500" spc="0" b="1">
                <a:latin typeface="Arial"/>
                <a:cs typeface="Arial"/>
              </a:rPr>
              <a:t>side</a:t>
            </a:r>
            <a:endParaRPr sz="1500">
              <a:latin typeface="Arial"/>
              <a:cs typeface="Arial"/>
            </a:endParaRPr>
          </a:p>
          <a:p>
            <a:pPr marL="167640">
              <a:lnSpc>
                <a:spcPts val="1620"/>
              </a:lnSpc>
              <a:tabLst>
                <a:tab pos="389255" algn="l"/>
              </a:tabLst>
            </a:pPr>
            <a:r>
              <a:rPr dirty="0" smtClean="0" sz="1500" b="1">
                <a:latin typeface="Arial"/>
                <a:cs typeface="Arial"/>
              </a:rPr>
              <a:t>-	</a:t>
            </a:r>
            <a:r>
              <a:rPr dirty="0" smtClean="0" sz="1500" spc="-10">
                <a:latin typeface="Arial"/>
                <a:cs typeface="Arial"/>
              </a:rPr>
              <a:t>T</a:t>
            </a:r>
            <a:r>
              <a:rPr dirty="0" smtClean="0" sz="1500" spc="0">
                <a:latin typeface="Arial"/>
                <a:cs typeface="Arial"/>
              </a:rPr>
              <a:t>he</a:t>
            </a:r>
            <a:r>
              <a:rPr dirty="0" smtClean="0" sz="1500" spc="-1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l</a:t>
            </a:r>
            <a:r>
              <a:rPr dirty="0" smtClean="0" sz="1500" spc="5">
                <a:latin typeface="Arial"/>
                <a:cs typeface="Arial"/>
              </a:rPr>
              <a:t>e</a:t>
            </a:r>
            <a:r>
              <a:rPr dirty="0" smtClean="0" sz="1500" spc="0">
                <a:latin typeface="Arial"/>
                <a:cs typeface="Arial"/>
              </a:rPr>
              <a:t>ft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s</a:t>
            </a:r>
            <a:r>
              <a:rPr dirty="0" smtClean="0" sz="1500" spc="-20">
                <a:latin typeface="Arial"/>
                <a:cs typeface="Arial"/>
              </a:rPr>
              <a:t>y</a:t>
            </a:r>
            <a:r>
              <a:rPr dirty="0" smtClean="0" sz="1500" spc="0">
                <a:latin typeface="Arial"/>
                <a:cs typeface="Arial"/>
              </a:rPr>
              <a:t>mpat</a:t>
            </a:r>
            <a:r>
              <a:rPr dirty="0" smtClean="0" sz="1500" spc="5">
                <a:latin typeface="Arial"/>
                <a:cs typeface="Arial"/>
              </a:rPr>
              <a:t>h</a:t>
            </a:r>
            <a:r>
              <a:rPr dirty="0" smtClean="0" sz="1500" spc="0">
                <a:latin typeface="Arial"/>
                <a:cs typeface="Arial"/>
              </a:rPr>
              <a:t>etic</a:t>
            </a:r>
            <a:r>
              <a:rPr dirty="0" smtClean="0" sz="1500" spc="-20">
                <a:latin typeface="Arial"/>
                <a:cs typeface="Arial"/>
              </a:rPr>
              <a:t> </a:t>
            </a:r>
            <a:r>
              <a:rPr dirty="0" smtClean="0" sz="1500" spc="0">
                <a:latin typeface="Arial"/>
                <a:cs typeface="Arial"/>
              </a:rPr>
              <a:t>trunk.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05350" y="1752600"/>
            <a:ext cx="4438649" cy="481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8553"/>
            <a:ext cx="3972560" cy="38881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1913889" algn="l"/>
              </a:tabLst>
            </a:pPr>
            <a:r>
              <a:rPr dirty="0" smtClean="0" sz="2400" b="1">
                <a:latin typeface="Arial"/>
                <a:cs typeface="Arial"/>
              </a:rPr>
              <a:t>Bra</a:t>
            </a:r>
            <a:r>
              <a:rPr dirty="0" smtClean="0" sz="2400" spc="-1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ch</a:t>
            </a:r>
            <a:r>
              <a:rPr dirty="0" smtClean="0" sz="2400" spc="-1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s	</a:t>
            </a:r>
            <a:r>
              <a:rPr dirty="0" smtClean="0" sz="2400" spc="-1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f a</a:t>
            </a:r>
            <a:r>
              <a:rPr dirty="0" smtClean="0" sz="2400" spc="-10" b="1">
                <a:latin typeface="Arial"/>
                <a:cs typeface="Arial"/>
              </a:rPr>
              <a:t>b</a:t>
            </a:r>
            <a:r>
              <a:rPr dirty="0" smtClean="0" sz="2400" spc="0" b="1">
                <a:latin typeface="Arial"/>
                <a:cs typeface="Arial"/>
              </a:rPr>
              <a:t>d.</a:t>
            </a:r>
            <a:r>
              <a:rPr dirty="0" smtClean="0" sz="2400" spc="-2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Aorta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Arial"/>
              <a:buChar char="•"/>
            </a:pPr>
            <a:endParaRPr sz="5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mtClean="0" sz="2400" b="1">
                <a:latin typeface="Arial"/>
                <a:cs typeface="Arial"/>
              </a:rPr>
              <a:t>Single</a:t>
            </a:r>
            <a:r>
              <a:rPr dirty="0" smtClean="0" sz="2400" spc="-3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bran</a:t>
            </a:r>
            <a:r>
              <a:rPr dirty="0" smtClean="0" sz="2400" spc="-10" b="1">
                <a:latin typeface="Arial"/>
                <a:cs typeface="Arial"/>
              </a:rPr>
              <a:t>c</a:t>
            </a:r>
            <a:r>
              <a:rPr dirty="0" smtClean="0" sz="2400" spc="0" b="1">
                <a:latin typeface="Arial"/>
                <a:cs typeface="Arial"/>
              </a:rPr>
              <a:t>he</a:t>
            </a:r>
            <a:r>
              <a:rPr dirty="0" smtClean="0" sz="2400" spc="-5" b="1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6"/>
              </a:spcBef>
            </a:pPr>
            <a:endParaRPr sz="550"/>
          </a:p>
          <a:p>
            <a:pPr marL="196850" indent="-184785">
              <a:lnSpc>
                <a:spcPct val="100000"/>
              </a:lnSpc>
              <a:buFont typeface="Arial"/>
              <a:buChar char="-"/>
              <a:tabLst>
                <a:tab pos="196850" algn="l"/>
              </a:tabLst>
            </a:pPr>
            <a:r>
              <a:rPr dirty="0" smtClean="0" sz="2400" spc="0">
                <a:latin typeface="Arial"/>
                <a:cs typeface="Arial"/>
              </a:rPr>
              <a:t>3 front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&amp;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 b</a:t>
            </a:r>
            <a:r>
              <a:rPr dirty="0" smtClean="0" sz="2400" spc="-10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ck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7"/>
              </a:spcBef>
              <a:buFont typeface="Arial"/>
              <a:buChar char="-"/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2400" b="1">
                <a:latin typeface="Arial"/>
                <a:cs typeface="Arial"/>
              </a:rPr>
              <a:t>Front: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lvl="1" marL="364490" indent="-184785">
              <a:lnSpc>
                <a:spcPct val="100000"/>
              </a:lnSpc>
              <a:buFont typeface="Arial"/>
              <a:buChar char="-"/>
              <a:tabLst>
                <a:tab pos="364490" algn="l"/>
              </a:tabLst>
            </a:pP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cel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ac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arte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5"/>
              </a:spcBef>
              <a:buFont typeface="Arial"/>
              <a:buChar char="-"/>
            </a:pPr>
            <a:endParaRPr sz="550"/>
          </a:p>
          <a:p>
            <a:pPr lvl="1" marL="364490" indent="-184785">
              <a:lnSpc>
                <a:spcPct val="100000"/>
              </a:lnSpc>
              <a:buFont typeface="Arial"/>
              <a:buChar char="-"/>
              <a:tabLst>
                <a:tab pos="364490" algn="l"/>
              </a:tabLst>
            </a:pP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peri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mesenteric ar</a:t>
            </a:r>
            <a:r>
              <a:rPr dirty="0" smtClean="0" sz="2400" spc="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ery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9"/>
              </a:spcBef>
              <a:buFont typeface="Arial"/>
              <a:buChar char="-"/>
            </a:pPr>
            <a:endParaRPr sz="550"/>
          </a:p>
          <a:p>
            <a:pPr algn="ctr" marL="130175">
              <a:lnSpc>
                <a:spcPct val="100000"/>
              </a:lnSpc>
            </a:pPr>
            <a:r>
              <a:rPr dirty="0" smtClean="0" sz="2400">
                <a:latin typeface="Arial"/>
                <a:cs typeface="Arial"/>
              </a:rPr>
              <a:t>-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Inferior </a:t>
            </a:r>
            <a:r>
              <a:rPr dirty="0" smtClean="0" sz="2400" spc="5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ese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teric arte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2400" b="1">
                <a:latin typeface="Arial"/>
                <a:cs typeface="Arial"/>
              </a:rPr>
              <a:t>B</a:t>
            </a:r>
            <a:r>
              <a:rPr dirty="0" smtClean="0" sz="2400" spc="-10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ck: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196850" indent="-184785">
              <a:lnSpc>
                <a:spcPct val="100000"/>
              </a:lnSpc>
              <a:buFont typeface="Arial"/>
              <a:buChar char="-"/>
              <a:tabLst>
                <a:tab pos="196850" algn="l"/>
              </a:tabLst>
            </a:pPr>
            <a:r>
              <a:rPr dirty="0" smtClean="0" sz="2400" spc="0">
                <a:latin typeface="Arial"/>
                <a:cs typeface="Arial"/>
              </a:rPr>
              <a:t>Median sacral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arte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24400" y="0"/>
            <a:ext cx="44195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Slide 1</dc:title>
  <dcterms:created xsi:type="dcterms:W3CDTF">2015-04-05T21:30:30Z</dcterms:created>
  <dcterms:modified xsi:type="dcterms:W3CDTF">2015-04-05T21:30:30Z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2014-05-18T00:00:00Z</vt:filetime>
  </property>
  <property fmtid="{D5CDD505-2E9C-101B-9397-08002B2CF9AE}" pid="3" name="LastSaved">
    <vt:filetime>2015-04-05T00:00:00Z</vt:filetime>
  </property>
</Properties>
</file>