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6FB4-E408-4802-A533-1BE9FF02F1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3983C-97ED-4233-9D30-7310B242C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3B332-E8BD-49FB-8935-92BA91FD7394}" type="slidenum">
              <a:rPr lang="en-US"/>
              <a:pPr/>
              <a:t>10</a:t>
            </a:fld>
            <a:endParaRPr lang="en-US"/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>
              <a:defRPr/>
            </a:pPr>
            <a:fld id="{5AE61814-0B67-4609-A92E-C9651D847816}" type="slidenum">
              <a:rPr lang="ar-JO" sz="1200">
                <a:latin typeface="+mn-lt"/>
                <a:cs typeface="+mn-cs"/>
              </a:rPr>
              <a:pPr>
                <a:defRPr/>
              </a:pPr>
              <a:t>10</a:t>
            </a:fld>
            <a:endParaRPr lang="ar-JO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D9A7-AB9B-412D-B216-A2E7DFFF7B7A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0818-E391-4518-B67F-DE36C9FF2E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d/d2/Spinal_nerve.sv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commons/e/ee/Gray799.sv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//upload.wikimedia.org/wikipedia/commons/f/f7/Gray839.pn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Sympathetic…….Abdominal part</a:t>
            </a:r>
            <a:endParaRPr lang="ar-JO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4953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smtClean="0"/>
              <a:t>Post gangilionic fibers……..cont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Distributed through the branches of the spinal nerves to the blood vessels, sweat glands, and arrector pili muscles of the skin.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Fibers pass medially to the sympathetic plexuses on the abdominal aorta and its branches. (These plexuses also receive fibers from splanchnic nerves and the vagus.)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Fibers pass downward and medially in front of the common iliac vessels into the pelvis, where, together with branches from sympathetic nerves in front of the aorta, they form a large bundle of fibers called the superior hypogastric plexus.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ar-JO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ar-JO" sz="2000" smtClean="0">
              <a:cs typeface="Times New Roman" pitchFamily="18" charset="0"/>
            </a:endParaRPr>
          </a:p>
        </p:txBody>
      </p:sp>
      <p:pic>
        <p:nvPicPr>
          <p:cNvPr id="45060" name="Picture 2" descr="D:\صور تشريح\sk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Aortic Plexuses</a:t>
            </a:r>
            <a:r>
              <a:rPr lang="en-US" sz="4000" smtClean="0"/>
              <a:t/>
            </a:r>
            <a:br>
              <a:rPr lang="en-US" sz="4000" smtClean="0"/>
            </a:br>
            <a:endParaRPr lang="ar-JO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191000" cy="5029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Preganglionic</a:t>
            </a:r>
            <a:r>
              <a:rPr lang="en-US" sz="1800" dirty="0" smtClean="0"/>
              <a:t> and postganglionic sympathetic fibers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 </a:t>
            </a:r>
            <a:r>
              <a:rPr lang="en-US" sz="1800" dirty="0" err="1" smtClean="0"/>
              <a:t>Preganglionic</a:t>
            </a:r>
            <a:r>
              <a:rPr lang="en-US" sz="1800" dirty="0" smtClean="0"/>
              <a:t> parasympathetic fibers, and visceral afferent fibers form a plexus of Nerves, the aortic plexus, around the abdominal part of the aorta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 Regional concentrations of this plexus around the origins of the celiac, renal arteries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 Superior mesenteric</a:t>
            </a:r>
            <a:r>
              <a:rPr lang="en-US" sz="1800" dirty="0" smtClean="0">
                <a:sym typeface="Wingdings" pitchFamily="2" charset="2"/>
              </a:rPr>
              <a:t> celiac plexus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 Inferior mesenteric plexus</a:t>
            </a:r>
            <a:r>
              <a:rPr lang="en-US" sz="1800" dirty="0" smtClean="0">
                <a:sym typeface="Wingdings" pitchFamily="2" charset="2"/>
              </a:rPr>
              <a:t> Renal plexus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/>
              <a:t>1- The celiac plexus </a:t>
            </a:r>
            <a:r>
              <a:rPr lang="en-US" sz="1800" dirty="0" smtClean="0"/>
              <a:t>consists mainly of two celiac ganglia connected together by a large network of fibers that surrounds the origin of the celiac artery.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The ganglia receive the greater and lesser </a:t>
            </a:r>
            <a:r>
              <a:rPr lang="en-US" sz="1800" dirty="0" err="1" smtClean="0"/>
              <a:t>splanchnic</a:t>
            </a:r>
            <a:r>
              <a:rPr lang="en-US" sz="1800" dirty="0" smtClean="0"/>
              <a:t> nerves (</a:t>
            </a:r>
            <a:r>
              <a:rPr lang="en-US" sz="1800" dirty="0" err="1" smtClean="0"/>
              <a:t>Preganglionic</a:t>
            </a:r>
            <a:r>
              <a:rPr lang="en-US" sz="1800" dirty="0" smtClean="0"/>
              <a:t> sympathetic fibers).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 Postganglionic branches accompany the branches of the celiac artery and follow them to their distribution.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Parasympathetic </a:t>
            </a:r>
            <a:r>
              <a:rPr lang="en-US" sz="1800" dirty="0" err="1" smtClean="0"/>
              <a:t>vagal</a:t>
            </a:r>
            <a:r>
              <a:rPr lang="en-US" sz="1800" dirty="0" smtClean="0"/>
              <a:t> fibers also accompany the branches of the artery.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/>
              <a:t>2- The renal  plexuses </a:t>
            </a:r>
            <a:r>
              <a:rPr lang="en-US" sz="1800" dirty="0" smtClean="0"/>
              <a:t>are smaller than the celiac plexus. They are distributed along the branches of the corresponding arteries. The inferior mesenteric plexus is similar but receives parasympathetic fibers from the sacral parasympathetic.</a:t>
            </a:r>
          </a:p>
          <a:p>
            <a:pPr eaLnBrk="1" hangingPunct="1">
              <a:lnSpc>
                <a:spcPct val="80000"/>
              </a:lnSpc>
              <a:defRPr/>
            </a:pPr>
            <a:endParaRPr lang="ar-JO" sz="1800" dirty="0" smtClean="0">
              <a:cs typeface="Times New Roman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676400"/>
            <a:ext cx="4143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صور تشريح\aortic plex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2/2d/Gray8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Sympathetic chain</a:t>
            </a:r>
            <a:endParaRPr lang="ar-JO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i="1" smtClean="0"/>
              <a:t>Sympathetic chain</a:t>
            </a:r>
            <a:endParaRPr lang="ar-JO" sz="6600" i="1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Sympathetic chain</a:t>
            </a:r>
            <a:endParaRPr lang="ar-JO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2 chains extend from level of atlas till coccyx</a:t>
            </a:r>
          </a:p>
          <a:p>
            <a:pPr eaLnBrk="1" hangingPunct="1">
              <a:defRPr/>
            </a:pPr>
            <a:r>
              <a:rPr lang="en-US" dirty="0" smtClean="0"/>
              <a:t>Number of ganglia (in pairs )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- C = 3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- Th. = 10 -12 (11)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- L = 4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- S = 4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- </a:t>
            </a:r>
            <a:r>
              <a:rPr lang="en-US" dirty="0" err="1" smtClean="0"/>
              <a:t>Coccygeal</a:t>
            </a:r>
            <a:r>
              <a:rPr lang="en-US" dirty="0" smtClean="0"/>
              <a:t> = 1(ganglion </a:t>
            </a:r>
            <a:r>
              <a:rPr lang="en-US" dirty="0" err="1" smtClean="0"/>
              <a:t>impar</a:t>
            </a:r>
            <a:r>
              <a:rPr lang="en-US" dirty="0" smtClean="0"/>
              <a:t>)</a:t>
            </a:r>
            <a:endParaRPr lang="ar-JO" dirty="0" smtClean="0">
              <a:cs typeface="Times New Roman" pitchFamily="18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Sympathetic chain….cont</a:t>
            </a:r>
            <a:endParaRPr lang="ar-JO" sz="400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Pregangilonic fibers: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Origin: </a:t>
            </a:r>
            <a:r>
              <a:rPr lang="en-US" sz="2000" smtClean="0"/>
              <a:t>sympathetic nucleus present in lat. Horn cell of thoracic and upper 2 lumber region of spinal cord = 14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Leave the spinal cord throw the ant. Root and then leave the spinal nerve as white rami to join the symp.chain ( 14 white rami 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Preganglionic fibers when it enters the sympathetic chain may </a:t>
            </a:r>
            <a:r>
              <a:rPr lang="en-US" sz="20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1- Synapse with cells in the ganglia it enters (e.g. middle.Th.. Segm)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2- Pass up to synapse in higher ganglia (upper Th. Segm </a:t>
            </a:r>
            <a:r>
              <a:rPr lang="en-US" sz="2000" smtClean="0">
                <a:sym typeface="Wingdings" pitchFamily="2" charset="2"/>
              </a:rPr>
              <a:t> 3 cerv. Segm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3- Pass down to synapse in lower ganglia ( lower Th &amp; upper 2 lumber go to lumber &amp; sacral ganglia)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4- May not synapse in sympathetic chain &amp; continue as preganglionic fibers to form ( splanchnic nerves)</a:t>
            </a:r>
          </a:p>
          <a:p>
            <a:pPr eaLnBrk="1" hangingPunct="1">
              <a:lnSpc>
                <a:spcPct val="80000"/>
              </a:lnSpc>
            </a:pPr>
            <a:endParaRPr lang="ar-JO" sz="20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Sympathetic chain</a:t>
            </a:r>
            <a:endParaRPr lang="ar-JO" smtClean="0"/>
          </a:p>
        </p:txBody>
      </p:sp>
      <p:pic>
        <p:nvPicPr>
          <p:cNvPr id="52227" name="Picture 2" descr="File:Spinal nerv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620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9AF075-BF71-4613-A269-35ABE51A15C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smtClean="0"/>
              <a:t>Synapse in chain ganglia</a:t>
            </a:r>
            <a:br>
              <a:rPr lang="en-US" sz="2900" smtClean="0"/>
            </a:br>
            <a:r>
              <a:rPr lang="en-US" sz="2900" smtClean="0"/>
              <a:t> at </a:t>
            </a:r>
            <a:r>
              <a:rPr lang="en-US" sz="2900" smtClean="0">
                <a:solidFill>
                  <a:srgbClr val="008000"/>
                </a:solidFill>
              </a:rPr>
              <a:t>same level</a:t>
            </a:r>
            <a:r>
              <a:rPr lang="en-US" sz="2900" smtClean="0"/>
              <a:t> or </a:t>
            </a:r>
            <a:r>
              <a:rPr lang="en-US" sz="2900" smtClean="0">
                <a:solidFill>
                  <a:srgbClr val="996600"/>
                </a:solidFill>
              </a:rPr>
              <a:t>different level</a:t>
            </a:r>
          </a:p>
        </p:txBody>
      </p:sp>
      <p:pic>
        <p:nvPicPr>
          <p:cNvPr id="53252" name="Picture 4" descr="15-09_SympthtcPthwys_1"/>
          <p:cNvPicPr>
            <a:picLocks noChangeAspect="1" noChangeArrowheads="1"/>
          </p:cNvPicPr>
          <p:nvPr/>
        </p:nvPicPr>
        <p:blipFill>
          <a:blip r:embed="rId2" cstate="print"/>
          <a:srcRect t="12941" b="10588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A35D46-878B-4D52-9B19-974A4F97A56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smtClean="0"/>
              <a:t>Pass through ganglia and synapse in prevertebral ganglion</a:t>
            </a:r>
          </a:p>
        </p:txBody>
      </p:sp>
      <p:pic>
        <p:nvPicPr>
          <p:cNvPr id="54276" name="Picture 4" descr="15-12_SymPthAbdmVisc_1"/>
          <p:cNvPicPr>
            <a:picLocks noChangeAspect="1" noChangeArrowheads="1"/>
          </p:cNvPicPr>
          <p:nvPr/>
        </p:nvPicPr>
        <p:blipFill>
          <a:blip r:embed="rId2" cstate="print"/>
          <a:srcRect l="21176" t="19090" r="12941" b="20000"/>
          <a:stretch>
            <a:fillRect/>
          </a:stretch>
        </p:blipFill>
        <p:spPr bwMode="auto">
          <a:xfrm>
            <a:off x="0" y="1295400"/>
            <a:ext cx="434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15-13_SymPthPelvVisc_1"/>
          <p:cNvPicPr>
            <a:picLocks noChangeAspect="1" noChangeArrowheads="1"/>
          </p:cNvPicPr>
          <p:nvPr/>
        </p:nvPicPr>
        <p:blipFill>
          <a:blip r:embed="rId3" cstate="print"/>
          <a:srcRect l="17647" t="20000" r="12941" b="13637"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Nerves on the Posterior Abdominal Wall</a:t>
            </a:r>
            <a:br>
              <a:rPr lang="en-US" sz="2800" smtClean="0"/>
            </a:br>
            <a:endParaRPr lang="ar-JO" sz="28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5029200" cy="5791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Lumbar Plexus</a:t>
            </a:r>
          </a:p>
          <a:p>
            <a:pPr eaLnBrk="1" hangingPunct="1">
              <a:defRPr/>
            </a:pPr>
            <a:r>
              <a:rPr lang="en-US" sz="2000" dirty="0" smtClean="0"/>
              <a:t>The lumbar plexus, which is one of the main nervous pathways supplying the lower limb, is formed in the </a:t>
            </a:r>
            <a:r>
              <a:rPr lang="en-US" sz="2000" dirty="0" err="1" smtClean="0"/>
              <a:t>psoas</a:t>
            </a:r>
            <a:r>
              <a:rPr lang="en-US" sz="2000" dirty="0" smtClean="0"/>
              <a:t> muscle from the anterior </a:t>
            </a:r>
            <a:r>
              <a:rPr lang="en-US" sz="2000" dirty="0" err="1" smtClean="0"/>
              <a:t>rami</a:t>
            </a:r>
            <a:r>
              <a:rPr lang="en-US" sz="2000" dirty="0" smtClean="0"/>
              <a:t> of the upper four lumbar nerves .</a:t>
            </a:r>
          </a:p>
          <a:p>
            <a:pPr eaLnBrk="1" hangingPunct="1">
              <a:defRPr/>
            </a:pPr>
            <a:r>
              <a:rPr lang="en-US" sz="2000" dirty="0" smtClean="0"/>
              <a:t> The anterior </a:t>
            </a:r>
            <a:r>
              <a:rPr lang="en-US" sz="2000" dirty="0" err="1" smtClean="0"/>
              <a:t>rami</a:t>
            </a:r>
            <a:r>
              <a:rPr lang="en-US" sz="2000" dirty="0" smtClean="0"/>
              <a:t> receive gray </a:t>
            </a:r>
            <a:r>
              <a:rPr lang="en-US" sz="2000" dirty="0" err="1" smtClean="0"/>
              <a:t>rami</a:t>
            </a:r>
            <a:r>
              <a:rPr lang="en-US" sz="2000" dirty="0" smtClean="0"/>
              <a:t>  communicates from the sympathetic trunk, </a:t>
            </a:r>
          </a:p>
          <a:p>
            <a:pPr eaLnBrk="1" hangingPunct="1">
              <a:defRPr/>
            </a:pPr>
            <a:r>
              <a:rPr lang="en-US" sz="2000" dirty="0" smtClean="0"/>
              <a:t>The upper two only give off white </a:t>
            </a:r>
            <a:r>
              <a:rPr lang="en-US" sz="2000" dirty="0" err="1" smtClean="0"/>
              <a:t>rami</a:t>
            </a:r>
            <a:r>
              <a:rPr lang="en-US" sz="2000" dirty="0" smtClean="0"/>
              <a:t> communicates to the sympathetic trunk.</a:t>
            </a:r>
          </a:p>
          <a:p>
            <a:pPr eaLnBrk="1" hangingPunct="1">
              <a:defRPr/>
            </a:pPr>
            <a:r>
              <a:rPr lang="en-US" sz="2000" dirty="0" smtClean="0"/>
              <a:t> The branches of the plexus emerge from the lateral and medial borders of the muscle and from its anterior surface.</a:t>
            </a:r>
          </a:p>
          <a:p>
            <a:pPr eaLnBrk="1" hangingPunct="1">
              <a:defRPr/>
            </a:pPr>
            <a:r>
              <a:rPr lang="en-US" sz="2000" dirty="0" smtClean="0"/>
              <a:t>The </a:t>
            </a:r>
            <a:r>
              <a:rPr lang="en-US" sz="2000" dirty="0" err="1" smtClean="0"/>
              <a:t>iliohypogastric</a:t>
            </a:r>
            <a:r>
              <a:rPr lang="en-US" sz="2000" dirty="0" smtClean="0"/>
              <a:t> nerve, </a:t>
            </a:r>
            <a:r>
              <a:rPr lang="en-US" sz="2000" dirty="0" err="1" smtClean="0"/>
              <a:t>ilioinguinal</a:t>
            </a:r>
            <a:r>
              <a:rPr lang="en-US" sz="2000" dirty="0" smtClean="0"/>
              <a:t> nerve, lateral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nerve of the thigh, and femoral nerve emerge from the lateral border of the </a:t>
            </a:r>
            <a:r>
              <a:rPr lang="en-US" sz="2000" dirty="0" err="1" smtClean="0"/>
              <a:t>psoas</a:t>
            </a:r>
            <a:r>
              <a:rPr lang="en-US" sz="2000" dirty="0" smtClean="0"/>
              <a:t>, in that order from above downward .</a:t>
            </a:r>
          </a:p>
          <a:p>
            <a:pPr eaLnBrk="1" hangingPunct="1">
              <a:defRPr/>
            </a:pPr>
            <a:r>
              <a:rPr lang="en-US" sz="2000" dirty="0" smtClean="0"/>
              <a:t> The </a:t>
            </a:r>
            <a:r>
              <a:rPr lang="en-US" sz="2000" dirty="0" err="1" smtClean="0"/>
              <a:t>iliohypogastric</a:t>
            </a:r>
            <a:r>
              <a:rPr lang="en-US" sz="2000" dirty="0" smtClean="0"/>
              <a:t> and </a:t>
            </a:r>
            <a:r>
              <a:rPr lang="en-US" sz="2000" dirty="0" err="1" smtClean="0"/>
              <a:t>ilioinguinal</a:t>
            </a:r>
            <a:r>
              <a:rPr lang="en-US" sz="2000" dirty="0" smtClean="0"/>
              <a:t> nerves (L1) enter the lateral and anterior abdominal walls</a:t>
            </a:r>
          </a:p>
          <a:p>
            <a:pPr eaLnBrk="1" hangingPunct="1">
              <a:defRPr/>
            </a:pPr>
            <a:endParaRPr lang="ar-JO" sz="1600" dirty="0" smtClean="0">
              <a:cs typeface="Times New Roman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Sympathetic chain….cont</a:t>
            </a:r>
            <a:endParaRPr lang="ar-JO" sz="400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Nerves which leave the sympathetic chain: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A- gray rami </a:t>
            </a:r>
            <a:r>
              <a:rPr lang="en-US" sz="2000" smtClean="0"/>
              <a:t>( 31 post ganglionic fibers join spinal nerves to reach sweat glands, errectore papillae &amp; blood vessels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-   S.C.S.G</a:t>
            </a:r>
            <a:r>
              <a:rPr lang="en-US" sz="2000" smtClean="0">
                <a:sym typeface="Wingdings" pitchFamily="2" charset="2"/>
              </a:rPr>
              <a:t> lower 4 cranial nerves + upper 4 cervical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-   M.C.S.G </a:t>
            </a:r>
            <a:r>
              <a:rPr lang="en-US" sz="2000" smtClean="0">
                <a:sym typeface="Wingdings" pitchFamily="2" charset="2"/>
              </a:rPr>
              <a:t> 5</a:t>
            </a:r>
            <a:r>
              <a:rPr lang="en-US" sz="2000" baseline="30000" smtClean="0">
                <a:sym typeface="Wingdings" pitchFamily="2" charset="2"/>
              </a:rPr>
              <a:t>th</a:t>
            </a:r>
            <a:r>
              <a:rPr lang="en-US" sz="2000" smtClean="0">
                <a:sym typeface="Wingdings" pitchFamily="2" charset="2"/>
              </a:rPr>
              <a:t> , 6</a:t>
            </a:r>
            <a:r>
              <a:rPr lang="en-US" sz="2000" baseline="30000" smtClean="0">
                <a:sym typeface="Wingdings" pitchFamily="2" charset="2"/>
              </a:rPr>
              <a:t>th</a:t>
            </a:r>
            <a:r>
              <a:rPr lang="en-US" sz="2000" smtClean="0">
                <a:sym typeface="Wingdings" pitchFamily="2" charset="2"/>
              </a:rPr>
              <a:t> cervical nerves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I.C.S.G </a:t>
            </a:r>
            <a:r>
              <a:rPr lang="en-US" sz="2000" smtClean="0">
                <a:sym typeface="Wingdings" pitchFamily="2" charset="2"/>
              </a:rPr>
              <a:t> 7</a:t>
            </a:r>
            <a:r>
              <a:rPr lang="en-US" sz="2000" baseline="30000" smtClean="0">
                <a:sym typeface="Wingdings" pitchFamily="2" charset="2"/>
              </a:rPr>
              <a:t>th</a:t>
            </a:r>
            <a:r>
              <a:rPr lang="en-US" sz="2000" smtClean="0">
                <a:sym typeface="Wingdings" pitchFamily="2" charset="2"/>
              </a:rPr>
              <a:t> , 8</a:t>
            </a:r>
            <a:r>
              <a:rPr lang="en-US" sz="2000" baseline="30000" smtClean="0">
                <a:sym typeface="Wingdings" pitchFamily="2" charset="2"/>
              </a:rPr>
              <a:t>th</a:t>
            </a:r>
            <a:r>
              <a:rPr lang="en-US" sz="2000" smtClean="0">
                <a:sym typeface="Wingdings" pitchFamily="2" charset="2"/>
              </a:rPr>
              <a:t> cervical nerves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Thoracic , lumber, sacral ganglia to corresponding nerves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B- </a:t>
            </a:r>
            <a:r>
              <a:rPr lang="en-US" sz="2000" b="1" smtClean="0"/>
              <a:t>visceral nerves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1- Int, &amp; Ext. carotid nerves from S.C.S.G to corresponding arteries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2- pharyngeal branch : from S.C.S.G to pharyngeal plexus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3- pulmonary nerves : 2</a:t>
            </a:r>
            <a:r>
              <a:rPr lang="en-US" sz="2000" baseline="30000" smtClean="0"/>
              <a:t>nd</a:t>
            </a:r>
            <a:r>
              <a:rPr lang="en-US" sz="2000" smtClean="0"/>
              <a:t> , 3</a:t>
            </a:r>
            <a:r>
              <a:rPr lang="en-US" sz="2000" baseline="30000" smtClean="0"/>
              <a:t>rd&amp; </a:t>
            </a:r>
            <a:r>
              <a:rPr lang="en-US" sz="2000" smtClean="0"/>
              <a:t> 4</a:t>
            </a:r>
            <a:r>
              <a:rPr lang="en-US" sz="2000" baseline="30000" smtClean="0"/>
              <a:t>th</a:t>
            </a:r>
            <a:r>
              <a:rPr lang="en-US" sz="2000" smtClean="0"/>
              <a:t> thoracic ganglia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4- cardiac nerves : 2</a:t>
            </a:r>
            <a:r>
              <a:rPr lang="en-US" sz="2000" baseline="30000" smtClean="0"/>
              <a:t>nd</a:t>
            </a:r>
            <a:r>
              <a:rPr lang="en-US" sz="2000" smtClean="0"/>
              <a:t> , 3</a:t>
            </a:r>
            <a:r>
              <a:rPr lang="en-US" sz="2000" baseline="30000" smtClean="0"/>
              <a:t>rd&amp; </a:t>
            </a:r>
            <a:r>
              <a:rPr lang="en-US" sz="2000" smtClean="0"/>
              <a:t> 4</a:t>
            </a:r>
            <a:r>
              <a:rPr lang="en-US" sz="2000" baseline="30000" smtClean="0"/>
              <a:t>th</a:t>
            </a:r>
            <a:r>
              <a:rPr lang="en-US" sz="2000" smtClean="0"/>
              <a:t> thoracic ganglia + 3 cervical ganglia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5- splanchnic nerves : greater, lesser and lowest splanchnic nerves</a:t>
            </a:r>
          </a:p>
          <a:p>
            <a:pPr eaLnBrk="1" hangingPunct="1">
              <a:lnSpc>
                <a:spcPct val="80000"/>
              </a:lnSpc>
            </a:pPr>
            <a:endParaRPr lang="ar-JO" sz="20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Sympathetic chain</a:t>
            </a:r>
            <a:endParaRPr lang="ar-JO" smtClean="0"/>
          </a:p>
        </p:txBody>
      </p:sp>
      <p:pic>
        <p:nvPicPr>
          <p:cNvPr id="56323" name="Picture 2" descr="File:Gray799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52525"/>
            <a:ext cx="64293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4343400" cy="52117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Greater </a:t>
            </a:r>
            <a:r>
              <a:rPr lang="en-US" b="1" dirty="0" err="1" smtClean="0"/>
              <a:t>splanchnic</a:t>
            </a:r>
            <a:r>
              <a:rPr lang="en-US" b="1" dirty="0" smtClean="0"/>
              <a:t> nerves:</a:t>
            </a:r>
          </a:p>
          <a:p>
            <a:pPr eaLnBrk="1" hangingPunct="1">
              <a:defRPr/>
            </a:pPr>
            <a:r>
              <a:rPr lang="en-US" dirty="0" smtClean="0"/>
              <a:t>Arise from ganglia (5-9</a:t>
            </a:r>
            <a:r>
              <a:rPr lang="en-US" baseline="30000" dirty="0" smtClean="0"/>
              <a:t>th</a:t>
            </a:r>
            <a:r>
              <a:rPr lang="en-US" dirty="0" smtClean="0"/>
              <a:t> ) or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 Pierce the </a:t>
            </a:r>
            <a:r>
              <a:rPr lang="en-US" dirty="0" err="1" smtClean="0"/>
              <a:t>cruss</a:t>
            </a:r>
            <a:r>
              <a:rPr lang="en-US" dirty="0" smtClean="0"/>
              <a:t> of the diaphragm</a:t>
            </a:r>
          </a:p>
          <a:p>
            <a:pPr eaLnBrk="1" hangingPunct="1">
              <a:defRPr/>
            </a:pPr>
            <a:r>
              <a:rPr lang="en-US" dirty="0" smtClean="0"/>
              <a:t>End in the </a:t>
            </a:r>
            <a:r>
              <a:rPr lang="en-US" dirty="0" err="1" smtClean="0"/>
              <a:t>coeliac</a:t>
            </a:r>
            <a:r>
              <a:rPr lang="en-US" dirty="0" smtClean="0"/>
              <a:t> ganglia </a:t>
            </a:r>
          </a:p>
          <a:p>
            <a:pPr eaLnBrk="1" hangingPunct="1">
              <a:defRPr/>
            </a:pPr>
            <a:r>
              <a:rPr lang="en-US" dirty="0" smtClean="0"/>
              <a:t>Post. ganglia fibers follow the branches of </a:t>
            </a:r>
            <a:r>
              <a:rPr lang="en-US" dirty="0" err="1" smtClean="0"/>
              <a:t>coeliac</a:t>
            </a:r>
            <a:r>
              <a:rPr lang="en-US" dirty="0" smtClean="0"/>
              <a:t> artery to reach the smooth muscle , gland of stomach</a:t>
            </a:r>
            <a:endParaRPr lang="ar-JO" dirty="0" smtClean="0">
              <a:cs typeface="Times New Roman" pitchFamily="18" charset="0"/>
            </a:endParaRP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352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4572000" cy="55165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Lesser </a:t>
            </a:r>
            <a:r>
              <a:rPr lang="en-US" b="1" dirty="0" err="1" smtClean="0"/>
              <a:t>splanchnic</a:t>
            </a:r>
            <a:r>
              <a:rPr lang="en-US" b="1" dirty="0" smtClean="0"/>
              <a:t> nerves:</a:t>
            </a:r>
          </a:p>
          <a:p>
            <a:pPr eaLnBrk="1" hangingPunct="1">
              <a:defRPr/>
            </a:pPr>
            <a:r>
              <a:rPr lang="en-US" dirty="0" smtClean="0"/>
              <a:t>Arise from the 9</a:t>
            </a:r>
            <a:r>
              <a:rPr lang="en-US" baseline="30000" dirty="0" smtClean="0"/>
              <a:t>th</a:t>
            </a:r>
            <a:r>
              <a:rPr lang="en-US" dirty="0" smtClean="0"/>
              <a:t> &amp; 10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 err="1" smtClean="0"/>
              <a:t>Th.ganglia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Pierces the </a:t>
            </a:r>
            <a:r>
              <a:rPr lang="en-US" dirty="0" err="1" smtClean="0"/>
              <a:t>cruss</a:t>
            </a:r>
            <a:r>
              <a:rPr lang="en-US" dirty="0" smtClean="0"/>
              <a:t> of diaphragm</a:t>
            </a:r>
          </a:p>
          <a:p>
            <a:pPr eaLnBrk="1" hangingPunct="1">
              <a:defRPr/>
            </a:pPr>
            <a:r>
              <a:rPr lang="en-US" dirty="0" smtClean="0"/>
              <a:t>End in the sup. Mesenteric ganglia</a:t>
            </a:r>
          </a:p>
          <a:p>
            <a:pPr eaLnBrk="1" hangingPunct="1">
              <a:defRPr/>
            </a:pPr>
            <a:r>
              <a:rPr lang="en-US" dirty="0" smtClean="0"/>
              <a:t>Post. Ganglia fibers supply the smooth muscles, glands of small intestine, ascending and transverse parts of colon</a:t>
            </a:r>
            <a:endParaRPr lang="ar-JO" dirty="0" smtClean="0">
              <a:cs typeface="Times New Roman" pitchFamily="18" charset="0"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1524000"/>
            <a:ext cx="4352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Lowest splanchnic nerves: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/>
            <a:r>
              <a:rPr lang="en-US" smtClean="0"/>
              <a:t>May be absent, if present arises from the last one or two th.ganglia</a:t>
            </a:r>
          </a:p>
          <a:p>
            <a:pPr eaLnBrk="1" hangingPunct="1"/>
            <a:r>
              <a:rPr lang="en-US" smtClean="0"/>
              <a:t>Pierces the diaphragm to end in renal plexus</a:t>
            </a:r>
            <a:endParaRPr lang="ar-JO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Lumber splanchnic branch</a:t>
            </a:r>
          </a:p>
          <a:p>
            <a:pPr eaLnBrk="1" hangingPunct="1"/>
            <a:r>
              <a:rPr lang="en-US" smtClean="0"/>
              <a:t>Arise from L1&amp; L2 ganglia</a:t>
            </a:r>
          </a:p>
          <a:p>
            <a:pPr eaLnBrk="1" hangingPunct="1"/>
            <a:r>
              <a:rPr lang="en-US" smtClean="0"/>
              <a:t>Ends in inferior mesenteric ganglia</a:t>
            </a:r>
          </a:p>
          <a:p>
            <a:pPr eaLnBrk="1" hangingPunct="1"/>
            <a:r>
              <a:rPr lang="en-US" smtClean="0"/>
              <a:t>Post. Gangilionic fibers go to sigmoid and pelvic colon, other post. Gangilionic fibers form the descending hypogastric plexus to supply bladder, rectum and genetalia</a:t>
            </a:r>
          </a:p>
          <a:p>
            <a:pPr eaLnBrk="1" hangingPunct="1"/>
            <a:r>
              <a:rPr lang="en-US" b="1" smtClean="0"/>
              <a:t>Branches from sacral part of the chain go to pelvic viscera</a:t>
            </a:r>
            <a:endParaRPr lang="ar-JO" b="1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4572000" cy="5287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b="1" dirty="0" smtClean="0"/>
              <a:t>Thoracic sympathetic chain: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5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b="1" dirty="0" smtClean="0"/>
              <a:t>Site</a:t>
            </a:r>
            <a:r>
              <a:rPr lang="en-US" sz="2500" dirty="0" smtClean="0"/>
              <a:t>: enters the thorax in front of neck of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rib and leaves it by passing behind the medial </a:t>
            </a:r>
            <a:r>
              <a:rPr lang="en-US" sz="2500" dirty="0" err="1" smtClean="0"/>
              <a:t>arcuate</a:t>
            </a:r>
            <a:r>
              <a:rPr lang="en-US" sz="2500" dirty="0" smtClean="0"/>
              <a:t> ligament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/>
              <a:t>In the upper part it lies on the necks of the ribs while in the lower part it lies on the side of the bodies of vertebrae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b="1" dirty="0" smtClean="0"/>
              <a:t>Ganglia</a:t>
            </a:r>
            <a:r>
              <a:rPr lang="en-US" sz="2500" dirty="0" smtClean="0"/>
              <a:t>: (10 -12 ),1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sometimes fuses with the I.C.S.G </a:t>
            </a:r>
            <a:r>
              <a:rPr lang="en-US" sz="2500" dirty="0" smtClean="0">
                <a:sym typeface="Wingdings" pitchFamily="2" charset="2"/>
              </a:rPr>
              <a:t></a:t>
            </a:r>
            <a:r>
              <a:rPr lang="en-US" sz="2500" dirty="0" err="1" smtClean="0">
                <a:sym typeface="Wingdings" pitchFamily="2" charset="2"/>
              </a:rPr>
              <a:t>stellate</a:t>
            </a:r>
            <a:r>
              <a:rPr lang="en-US" sz="2500" dirty="0" smtClean="0">
                <a:sym typeface="Wingdings" pitchFamily="2" charset="2"/>
              </a:rPr>
              <a:t> ganglia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b="1" dirty="0" smtClean="0">
                <a:sym typeface="Wingdings" pitchFamily="2" charset="2"/>
              </a:rPr>
              <a:t>Branches: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dirty="0" smtClean="0">
                <a:sym typeface="Wingdings" pitchFamily="2" charset="2"/>
              </a:rPr>
              <a:t>A- Gray &amp; white </a:t>
            </a:r>
            <a:r>
              <a:rPr lang="en-US" sz="2500" dirty="0" err="1" smtClean="0">
                <a:sym typeface="Wingdings" pitchFamily="2" charset="2"/>
              </a:rPr>
              <a:t>rami</a:t>
            </a:r>
            <a:r>
              <a:rPr lang="en-US" sz="2500" dirty="0" smtClean="0">
                <a:sym typeface="Wingdings" pitchFamily="2" charset="2"/>
              </a:rPr>
              <a:t> communicants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dirty="0" smtClean="0">
                <a:sym typeface="Wingdings" pitchFamily="2" charset="2"/>
              </a:rPr>
              <a:t>B- 2</a:t>
            </a:r>
            <a:r>
              <a:rPr lang="en-US" sz="2500" baseline="30000" dirty="0" smtClean="0">
                <a:sym typeface="Wingdings" pitchFamily="2" charset="2"/>
              </a:rPr>
              <a:t>nd</a:t>
            </a:r>
            <a:r>
              <a:rPr lang="en-US" sz="2500" dirty="0" smtClean="0">
                <a:sym typeface="Wingdings" pitchFamily="2" charset="2"/>
              </a:rPr>
              <a:t> ,3</a:t>
            </a:r>
            <a:r>
              <a:rPr lang="en-US" sz="2500" baseline="30000" dirty="0" smtClean="0">
                <a:sym typeface="Wingdings" pitchFamily="2" charset="2"/>
              </a:rPr>
              <a:t>rd</a:t>
            </a:r>
            <a:r>
              <a:rPr lang="en-US" sz="2500" dirty="0" smtClean="0">
                <a:sym typeface="Wingdings" pitchFamily="2" charset="2"/>
              </a:rPr>
              <a:t> &amp; 4</a:t>
            </a:r>
            <a:r>
              <a:rPr lang="en-US" sz="2500" baseline="30000" dirty="0" smtClean="0">
                <a:sym typeface="Wingdings" pitchFamily="2" charset="2"/>
              </a:rPr>
              <a:t>th</a:t>
            </a:r>
            <a:r>
              <a:rPr lang="en-US" sz="2500" dirty="0" smtClean="0">
                <a:sym typeface="Wingdings" pitchFamily="2" charset="2"/>
              </a:rPr>
              <a:t> ganglia ( cardiac &amp; pulmonary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dirty="0" smtClean="0">
                <a:sym typeface="Wingdings" pitchFamily="2" charset="2"/>
              </a:rPr>
              <a:t>C- The upper five ganglia give aortic </a:t>
            </a:r>
            <a:r>
              <a:rPr lang="en-US" sz="2500" dirty="0" err="1" smtClean="0">
                <a:sym typeface="Wingdings" pitchFamily="2" charset="2"/>
              </a:rPr>
              <a:t>oesophageal</a:t>
            </a:r>
            <a:r>
              <a:rPr lang="en-US" sz="2500" dirty="0" smtClean="0">
                <a:sym typeface="Wingdings" pitchFamily="2" charset="2"/>
              </a:rPr>
              <a:t> branches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dirty="0" smtClean="0">
                <a:sym typeface="Wingdings" pitchFamily="2" charset="2"/>
              </a:rPr>
              <a:t>D- Greater, lesser and lowest </a:t>
            </a:r>
            <a:r>
              <a:rPr lang="en-US" sz="2500" dirty="0" err="1" smtClean="0">
                <a:sym typeface="Wingdings" pitchFamily="2" charset="2"/>
              </a:rPr>
              <a:t>splanchnic</a:t>
            </a:r>
            <a:r>
              <a:rPr lang="en-US" sz="2500" dirty="0" smtClean="0">
                <a:sym typeface="Wingdings" pitchFamily="2" charset="2"/>
              </a:rPr>
              <a:t> nerves</a:t>
            </a:r>
            <a:endParaRPr lang="ar-JO" sz="2500" dirty="0" smtClean="0">
              <a:cs typeface="Times New Roman" pitchFamily="18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6576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16762C-0DD5-4710-B61F-F6D7F2C75C6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Sympathetic chain </a:t>
            </a:r>
          </a:p>
        </p:txBody>
      </p:sp>
      <p:pic>
        <p:nvPicPr>
          <p:cNvPr id="62468" name="Picture 4" descr="15-07_SympatheticANS_1"/>
          <p:cNvPicPr>
            <a:picLocks noChangeAspect="1" noChangeArrowheads="1"/>
          </p:cNvPicPr>
          <p:nvPr/>
        </p:nvPicPr>
        <p:blipFill>
          <a:blip r:embed="rId2" cstate="print"/>
          <a:srcRect l="5882" t="8182" r="1176" b="7272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Splanchnic nerve</a:t>
            </a:r>
            <a:endParaRPr lang="ar-JO" sz="4000" smtClean="0"/>
          </a:p>
        </p:txBody>
      </p:sp>
      <p:pic>
        <p:nvPicPr>
          <p:cNvPr id="63491" name="Picture 2" descr="File:Gray83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F02570-F9AD-4E0D-A7AC-078AAB466BC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467600" cy="9906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008000"/>
                </a:solidFill>
              </a:rPr>
              <a:t>Visceral sensory system</a:t>
            </a:r>
          </a:p>
        </p:txBody>
      </p:sp>
      <p:pic>
        <p:nvPicPr>
          <p:cNvPr id="64516" name="Picture 4" descr="15-01_MotorSnsorySys_1"/>
          <p:cNvPicPr>
            <a:picLocks noChangeAspect="1" noChangeArrowheads="1"/>
          </p:cNvPicPr>
          <p:nvPr/>
        </p:nvPicPr>
        <p:blipFill>
          <a:blip r:embed="rId2" cstate="print"/>
          <a:srcRect t="11765" r="3636" b="5882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smtClean="0"/>
              <a:t>Nerves on the Posterior Abdominal Wall</a:t>
            </a:r>
            <a:endParaRPr lang="ar-JO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700" b="1" u="sng" dirty="0" smtClean="0"/>
              <a:t>The </a:t>
            </a:r>
            <a:r>
              <a:rPr lang="en-US" sz="2700" b="1" u="sng" dirty="0" err="1" smtClean="0"/>
              <a:t>iliohypogastric</a:t>
            </a:r>
            <a:r>
              <a:rPr lang="en-US" sz="2700" b="1" u="sng" dirty="0" smtClean="0"/>
              <a:t> nerve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700" b="1" dirty="0" smtClean="0"/>
              <a:t>-    </a:t>
            </a:r>
            <a:r>
              <a:rPr lang="en-US" sz="2700" dirty="0" smtClean="0"/>
              <a:t>supplies the skin of the lower part of the anterior abdominal wall,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b="1" u="sng" dirty="0" smtClean="0"/>
              <a:t>The </a:t>
            </a:r>
            <a:r>
              <a:rPr lang="en-US" sz="2700" b="1" u="sng" dirty="0" err="1" smtClean="0"/>
              <a:t>ilioinguinal</a:t>
            </a:r>
            <a:r>
              <a:rPr lang="en-US" sz="2700" b="1" u="sng" dirty="0" smtClean="0"/>
              <a:t> nerve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700" b="1" dirty="0" smtClean="0"/>
              <a:t>-  </a:t>
            </a:r>
            <a:r>
              <a:rPr lang="en-US" sz="2700" dirty="0" smtClean="0"/>
              <a:t>passes through the inguinal canal to supply the skin of the groin and the scrotum or labium </a:t>
            </a:r>
            <a:r>
              <a:rPr lang="en-US" sz="2700" dirty="0" err="1" smtClean="0"/>
              <a:t>majus</a:t>
            </a:r>
            <a:r>
              <a:rPr lang="en-US" sz="27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b="1" u="sng" dirty="0" smtClean="0"/>
              <a:t> The lateral </a:t>
            </a:r>
            <a:r>
              <a:rPr lang="en-US" sz="2700" b="1" u="sng" dirty="0" err="1" smtClean="0"/>
              <a:t>cutaneous</a:t>
            </a:r>
            <a:r>
              <a:rPr lang="en-US" sz="2700" b="1" u="sng" dirty="0" smtClean="0"/>
              <a:t> nerve of the </a:t>
            </a:r>
            <a:r>
              <a:rPr lang="en-US" sz="2700" b="1" u="sng" dirty="0" err="1" smtClean="0"/>
              <a:t>thig</a:t>
            </a:r>
            <a:endParaRPr lang="en-US" sz="2700" b="1" u="sng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700" dirty="0" smtClean="0"/>
              <a:t>Crosses the iliac </a:t>
            </a:r>
            <a:r>
              <a:rPr lang="en-US" sz="2700" dirty="0" err="1" smtClean="0"/>
              <a:t>fossa</a:t>
            </a:r>
            <a:r>
              <a:rPr lang="en-US" sz="2700" dirty="0" smtClean="0"/>
              <a:t> in front of the </a:t>
            </a:r>
            <a:r>
              <a:rPr lang="en-US" sz="2700" dirty="0" err="1" smtClean="0"/>
              <a:t>iliacus</a:t>
            </a:r>
            <a:r>
              <a:rPr lang="en-US" sz="2700" dirty="0" smtClean="0"/>
              <a:t> muscle and enters the thigh behind the lateral end of the inguinal ligament 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700" dirty="0" smtClean="0"/>
              <a:t>- It supplies the skin over the lateral surface of the thigh.</a:t>
            </a:r>
            <a:endParaRPr lang="ar-JO" sz="2700" dirty="0" smtClean="0">
              <a:cs typeface="Times New Roman" pitchFamily="18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80A0CB-1C58-4683-8E43-AF29251F606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Visceral sensory and autonomic neurons participate in </a:t>
            </a:r>
            <a:r>
              <a:rPr lang="en-US" sz="3200" b="1" i="1" smtClean="0"/>
              <a:t>visceral reflex arcs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Many are spinal reflexes such as defecation  and micturition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reflexes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Some only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involve peripheral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neurons: spinal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cord not involved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(not shown)*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65541" name="Picture 4" descr="15-16_ViscReflexArc_1"/>
          <p:cNvPicPr>
            <a:picLocks noChangeAspect="1" noChangeArrowheads="1"/>
          </p:cNvPicPr>
          <p:nvPr/>
        </p:nvPicPr>
        <p:blipFill>
          <a:blip r:embed="rId2" cstate="print"/>
          <a:srcRect l="21819" t="27058" r="21819" b="21176"/>
          <a:stretch>
            <a:fillRect/>
          </a:stretch>
        </p:blipFill>
        <p:spPr bwMode="auto">
          <a:xfrm>
            <a:off x="3868738" y="2581275"/>
            <a:ext cx="5275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866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*e.g. “enteric” nervous system: 3 neuron reflex arcs entirely within the wall of the gut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i="1" smtClean="0"/>
              <a:t>THANK YOU</a:t>
            </a:r>
            <a:endParaRPr lang="ar-JO" sz="6600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Lumber plexus…….cont</a:t>
            </a:r>
            <a:endParaRPr lang="ar-JO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b="1" u="sng" dirty="0" smtClean="0"/>
              <a:t>The femoral nerve (L2, 3, and 4) 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/>
              <a:t>It is the largest branch of the lumbar plexus.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/>
              <a:t> It runs downward and laterally between the </a:t>
            </a:r>
            <a:r>
              <a:rPr lang="en-US" dirty="0" err="1" smtClean="0"/>
              <a:t>psoas</a:t>
            </a:r>
            <a:r>
              <a:rPr lang="en-US" dirty="0" smtClean="0"/>
              <a:t> and the </a:t>
            </a:r>
            <a:r>
              <a:rPr lang="en-US" dirty="0" err="1" smtClean="0"/>
              <a:t>iliacus</a:t>
            </a:r>
            <a:r>
              <a:rPr lang="en-US" dirty="0" smtClean="0"/>
              <a:t> muscles and enters the thigh behind the inguinal ligament and lateral to the femoral vessels and the femoral sheath.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/>
              <a:t>In the abdomen it supplies the </a:t>
            </a:r>
            <a:r>
              <a:rPr lang="en-US" dirty="0" err="1" smtClean="0"/>
              <a:t>iliacus</a:t>
            </a:r>
            <a:r>
              <a:rPr lang="en-US" dirty="0" smtClean="0"/>
              <a:t> muscle.</a:t>
            </a:r>
          </a:p>
          <a:p>
            <a:pPr eaLnBrk="1" hangingPunct="1">
              <a:defRPr/>
            </a:pPr>
            <a:endParaRPr lang="ar-JO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ar-JO" dirty="0" smtClean="0">
              <a:cs typeface="Times New Roman" pitchFamily="18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403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صور تشريح\post.plex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Lumber plexus……cont</a:t>
            </a:r>
            <a:endParaRPr lang="ar-J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b="1" dirty="0" smtClean="0"/>
              <a:t>The </a:t>
            </a:r>
            <a:r>
              <a:rPr lang="en-US" sz="2500" b="1" dirty="0" err="1" smtClean="0"/>
              <a:t>Obturator</a:t>
            </a:r>
            <a:r>
              <a:rPr lang="en-US" sz="2500" b="1" dirty="0" smtClean="0"/>
              <a:t> nerve and the fourth lumbar root of the </a:t>
            </a:r>
            <a:r>
              <a:rPr lang="en-US" sz="2500" b="1" dirty="0" err="1" smtClean="0"/>
              <a:t>lumbosacral</a:t>
            </a:r>
            <a:r>
              <a:rPr lang="en-US" sz="2500" b="1" dirty="0" smtClean="0"/>
              <a:t> trunk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500" dirty="0" smtClean="0"/>
              <a:t>Emerge from the medial border of the </a:t>
            </a:r>
            <a:r>
              <a:rPr lang="en-US" sz="2500" dirty="0" err="1" smtClean="0"/>
              <a:t>psoas</a:t>
            </a:r>
            <a:r>
              <a:rPr lang="en-US" sz="2500" dirty="0" smtClean="0"/>
              <a:t> at the brim of the pelvis.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500" dirty="0" smtClean="0"/>
              <a:t> The </a:t>
            </a:r>
            <a:r>
              <a:rPr lang="en-US" sz="2500" dirty="0" err="1" smtClean="0"/>
              <a:t>Obturator</a:t>
            </a:r>
            <a:r>
              <a:rPr lang="en-US" sz="2500" dirty="0" smtClean="0"/>
              <a:t> nerve (L2, 3, and 4) crosses the pelvic brim in front of the sacroiliac joint and behind the common iliac vessels.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500" dirty="0" smtClean="0"/>
              <a:t> It leaves the pelvis by passing through the </a:t>
            </a:r>
            <a:r>
              <a:rPr lang="en-US" sz="2500" dirty="0" err="1" smtClean="0"/>
              <a:t>Obturator</a:t>
            </a:r>
            <a:r>
              <a:rPr lang="en-US" sz="2500" dirty="0" smtClean="0"/>
              <a:t> foramen into the thigh.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500" dirty="0" smtClean="0"/>
              <a:t>The fourth lumbar root of the </a:t>
            </a:r>
            <a:r>
              <a:rPr lang="en-US" sz="2500" dirty="0" err="1" smtClean="0"/>
              <a:t>lumbosacral</a:t>
            </a:r>
            <a:r>
              <a:rPr lang="en-US" sz="2500" dirty="0" smtClean="0"/>
              <a:t> trunk takes part in the formation of the sacral plexus . It descends anterior to the ala of the sacrum and joins the first sacral nerve.</a:t>
            </a:r>
          </a:p>
          <a:p>
            <a:pPr eaLnBrk="1" hangingPunct="1">
              <a:lnSpc>
                <a:spcPct val="80000"/>
              </a:lnSpc>
              <a:defRPr/>
            </a:pPr>
            <a:endParaRPr lang="ar-JO" sz="2500" dirty="0" smtClean="0">
              <a:cs typeface="Times New Roman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403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Lumber plexus…….cont</a:t>
            </a:r>
            <a:endParaRPr lang="ar-JO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The genitofemoral nerve </a:t>
            </a:r>
            <a:r>
              <a:rPr lang="en-US" sz="2000" smtClean="0"/>
              <a:t>(L1 and 2)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Emerges on the anterior surface of the psoas.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It runs downward in front of the muscle and divides into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1- A genital branch, which enters the spermatic cord and supplies the Cremasteric muscle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2- A femoral branch, which supplies a small area of the skin of the thigh.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u="sng" smtClean="0"/>
              <a:t>Cremasteric reflex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 It is the nervous pathway , in which stimulation of the skin of the thigh in the male results in reflex contraction of the cremaster muscle and the drawing upward of the testis within the scrotum.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Cremasteric reflex may be absent with: testicular torsion, upper and lower motor neuron disorders, as well as a spine injury of L1-L2. It can also occur if the ilioinguinal nerve is accidentally cut during a hernia repair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ar-JO" sz="20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Sympathetic Trunk (Abdominal Part)</a:t>
            </a:r>
            <a:r>
              <a:rPr lang="en-US" sz="4000" smtClean="0"/>
              <a:t/>
            </a:r>
            <a:br>
              <a:rPr lang="en-US" sz="4000" smtClean="0"/>
            </a:br>
            <a:endParaRPr lang="ar-JO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The abdominal part of the sympathetic trunk is continuous above with the thoracic and below with the pelvic parts of the sympathetic trunk.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 It runs downward along the medial border of the </a:t>
            </a:r>
            <a:r>
              <a:rPr lang="en-US" sz="2200" dirty="0" err="1" smtClean="0"/>
              <a:t>psoas</a:t>
            </a:r>
            <a:r>
              <a:rPr lang="en-US" sz="2200" dirty="0" smtClean="0"/>
              <a:t> muscle on the bodies of the lumbar vertebrae 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It enters the abdomen from behind the medial </a:t>
            </a:r>
            <a:r>
              <a:rPr lang="en-US" sz="2200" dirty="0" err="1" smtClean="0"/>
              <a:t>arcuate</a:t>
            </a:r>
            <a:r>
              <a:rPr lang="en-US" sz="2200" dirty="0" smtClean="0"/>
              <a:t> ligament and gains entrance to the pelvis below by passing behind the common iliac vessels.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 The right sympathetic trunk lies behind the right border of the inferior vena cava; the left sympathetic trunk lies close to the left border of the aorta.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The sympathetic trunk possesses four or five </a:t>
            </a:r>
            <a:r>
              <a:rPr lang="en-US" sz="2200" dirty="0" err="1" smtClean="0"/>
              <a:t>segmentaly</a:t>
            </a:r>
            <a:r>
              <a:rPr lang="en-US" sz="2200" dirty="0" smtClean="0"/>
              <a:t> arranged ganglia, the first and second often being fused together.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2857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Sympathetic trunk....Abdominal part</a:t>
            </a:r>
            <a:endParaRPr lang="ar-JO" sz="36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u="sng" smtClean="0"/>
              <a:t>Branches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u="sng" smtClean="0"/>
              <a:t>White rami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smtClean="0"/>
              <a:t>  - </a:t>
            </a:r>
            <a:r>
              <a:rPr lang="en-US" sz="2200" smtClean="0"/>
              <a:t>communicantes join the first two ganglia to the first two lumbar spinal nerves.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   - A white ramus contains Preganglionic nerve fibers and afferent sensory nerve fibers.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u="sng" smtClean="0"/>
              <a:t>Gray rami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200" smtClean="0"/>
              <a:t>communicantes join each ganglion to a corresponding lumbar spinal nerve.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200" smtClean="0"/>
              <a:t> A gray ramus contains postganglionic nerve fibers distributed to blood vessels, sweet gland and skin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/>
            </a:r>
            <a:br>
              <a:rPr lang="en-US" sz="2200" smtClean="0"/>
            </a:br>
            <a:endParaRPr lang="ar-JO" sz="22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ar-JO" sz="22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Office PowerPoint</Application>
  <PresentationFormat>On-screen Show (4:3)</PresentationFormat>
  <Paragraphs>160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Nerves on the Posterior Abdominal Wall </vt:lpstr>
      <vt:lpstr>Nerves on the Posterior Abdominal Wall</vt:lpstr>
      <vt:lpstr>Lumber plexus…….cont</vt:lpstr>
      <vt:lpstr>Slide 5</vt:lpstr>
      <vt:lpstr>Lumber plexus……cont</vt:lpstr>
      <vt:lpstr>Lumber plexus…….cont</vt:lpstr>
      <vt:lpstr>Sympathetic Trunk (Abdominal Part) </vt:lpstr>
      <vt:lpstr>Sympathetic trunk....Abdominal part</vt:lpstr>
      <vt:lpstr>Sympathetic…….Abdominal part</vt:lpstr>
      <vt:lpstr>Aortic Plexuses </vt:lpstr>
      <vt:lpstr>Slide 12</vt:lpstr>
      <vt:lpstr>Sympathetic chain</vt:lpstr>
      <vt:lpstr>Slide 14</vt:lpstr>
      <vt:lpstr>Sympathetic chain</vt:lpstr>
      <vt:lpstr>Sympathetic chain….cont</vt:lpstr>
      <vt:lpstr>Sympathetic chain</vt:lpstr>
      <vt:lpstr>Synapse in chain ganglia  at same level or different level</vt:lpstr>
      <vt:lpstr>Pass through ganglia and synapse in prevertebral ganglion</vt:lpstr>
      <vt:lpstr>Sympathetic chain….cont</vt:lpstr>
      <vt:lpstr>Sympathetic chain</vt:lpstr>
      <vt:lpstr>Slide 22</vt:lpstr>
      <vt:lpstr>Slide 23</vt:lpstr>
      <vt:lpstr>Slide 24</vt:lpstr>
      <vt:lpstr>Slide 25</vt:lpstr>
      <vt:lpstr>Slide 26</vt:lpstr>
      <vt:lpstr>Sympathetic chain </vt:lpstr>
      <vt:lpstr>Splanchnic nerve</vt:lpstr>
      <vt:lpstr>Visceral sensory system</vt:lpstr>
      <vt:lpstr>Visceral sensory and autonomic neurons participate in visceral reflex arcs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2012-04-24T14:29:50Z</dcterms:created>
  <dcterms:modified xsi:type="dcterms:W3CDTF">2012-04-24T14:30:11Z</dcterms:modified>
</cp:coreProperties>
</file>