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321" r:id="rId2"/>
    <p:sldId id="314" r:id="rId3"/>
    <p:sldId id="309" r:id="rId4"/>
    <p:sldId id="310" r:id="rId5"/>
    <p:sldId id="311" r:id="rId6"/>
    <p:sldId id="312" r:id="rId7"/>
    <p:sldId id="313" r:id="rId8"/>
    <p:sldId id="270" r:id="rId9"/>
    <p:sldId id="271" r:id="rId10"/>
    <p:sldId id="307" r:id="rId11"/>
    <p:sldId id="308" r:id="rId12"/>
    <p:sldId id="272" r:id="rId13"/>
    <p:sldId id="273" r:id="rId14"/>
    <p:sldId id="274" r:id="rId15"/>
    <p:sldId id="315" r:id="rId16"/>
    <p:sldId id="316" r:id="rId17"/>
    <p:sldId id="275" r:id="rId18"/>
    <p:sldId id="317" r:id="rId19"/>
    <p:sldId id="276" r:id="rId20"/>
    <p:sldId id="319" r:id="rId21"/>
    <p:sldId id="277" r:id="rId22"/>
    <p:sldId id="278" r:id="rId23"/>
    <p:sldId id="279" r:id="rId24"/>
    <p:sldId id="318" r:id="rId25"/>
    <p:sldId id="32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63" d="100"/>
          <a:sy n="63" d="100"/>
        </p:scale>
        <p:origin x="-128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BD1A9-E376-4D5D-A95D-B39A0A6AB654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E950D-9E27-4770-967E-EF35F8F87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2BD9B-B0E4-4CBE-A905-6BCDC0C20B91}" type="slidenum">
              <a:rPr lang="ar-JO" smtClean="0"/>
              <a:pPr/>
              <a:t>8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BB845-175A-4B3B-BDAC-AEBA83422E7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D7BA-0EDA-4B08-B8AC-9AB7E4AE6910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B022-945B-4DD8-BBEA-DE8A738372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D7BA-0EDA-4B08-B8AC-9AB7E4AE6910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B022-945B-4DD8-BBEA-DE8A73837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D7BA-0EDA-4B08-B8AC-9AB7E4AE6910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B022-945B-4DD8-BBEA-DE8A73837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D7BA-0EDA-4B08-B8AC-9AB7E4AE6910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B022-945B-4DD8-BBEA-DE8A73837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D7BA-0EDA-4B08-B8AC-9AB7E4AE6910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B022-945B-4DD8-BBEA-DE8A73837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D7BA-0EDA-4B08-B8AC-9AB7E4AE6910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B022-945B-4DD8-BBEA-DE8A73837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D7BA-0EDA-4B08-B8AC-9AB7E4AE6910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B022-945B-4DD8-BBEA-DE8A73837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D7BA-0EDA-4B08-B8AC-9AB7E4AE6910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B022-945B-4DD8-BBEA-DE8A73837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D7BA-0EDA-4B08-B8AC-9AB7E4AE6910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B022-945B-4DD8-BBEA-DE8A73837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D7BA-0EDA-4B08-B8AC-9AB7E4AE6910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B022-945B-4DD8-BBEA-DE8A738372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C16D7BA-0EDA-4B08-B8AC-9AB7E4AE6910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F23B022-945B-4DD8-BBEA-DE8A73837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C16D7BA-0EDA-4B08-B8AC-9AB7E4AE6910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F23B022-945B-4DD8-BBEA-DE8A73837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EMP\Desktop\mss 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0"/>
            <a:ext cx="5292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" y="1551409"/>
            <a:ext cx="2915816" cy="3533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753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3656429">
            <a:off x="4860032" y="764704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701" y="260648"/>
            <a:ext cx="23526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rot="21184864">
            <a:off x="4355976" y="4149080"/>
            <a:ext cx="4572000" cy="230832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better surface marking for the ‘safe area’ of buttock injections can be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defined as that area which lies under the outstretched hand when the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thumb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thenar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eminence are placed along the iliac crest with the tip of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thumb touching the anterior superior iliac spine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941" r="17059" b="6250"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-27384"/>
            <a:ext cx="833760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400" b="1" i="1" spc="600" dirty="0">
                <a:latin typeface="Times New Roman" pitchFamily="18" charset="0"/>
                <a:cs typeface="Times New Roman" pitchFamily="18" charset="0"/>
              </a:rPr>
              <a:t>Posterior Cutaneous Nerve of the Thigh</a:t>
            </a:r>
          </a:p>
        </p:txBody>
      </p:sp>
      <p:sp>
        <p:nvSpPr>
          <p:cNvPr id="2" name="Rectangle 1"/>
          <p:cNvSpPr/>
          <p:nvPr/>
        </p:nvSpPr>
        <p:spPr>
          <a:xfrm>
            <a:off x="216024" y="4077072"/>
            <a:ext cx="3707904" cy="267765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passes downward on the posterior surface of the sciatic nerve and runs down the back of the thigh beneath the deep fascia.</a:t>
            </a:r>
          </a:p>
          <a:p>
            <a:pPr algn="just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In the popliteal fossa it supplies the skin OVER THE BACK OF THE  thigh and upper part of the leg.</a:t>
            </a:r>
            <a:endParaRPr lang="en-US" sz="1400" b="1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923928" y="404664"/>
            <a:ext cx="432048" cy="36576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62400" y="4114800"/>
            <a:ext cx="2590800" cy="304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6024" y="548680"/>
            <a:ext cx="3635896" cy="34163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 branch of the sacral plexus S1,2,3.</a:t>
            </a:r>
          </a:p>
          <a:p>
            <a:pPr algn="ctr"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Enters the gluteal region through the lower part of the greater sciatic foramen below the piriformis muscle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68996">
            <a:off x="1521444" y="2466129"/>
            <a:ext cx="5588389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4000" dirty="0">
                <a:solidFill>
                  <a:prstClr val="black"/>
                </a:solidFill>
                <a:latin typeface="Algerian" pitchFamily="82" charset="0"/>
              </a:rPr>
              <a:t>The popliteal fossa</a:t>
            </a:r>
          </a:p>
        </p:txBody>
      </p:sp>
    </p:spTree>
    <p:extLst>
      <p:ext uri="{BB962C8B-B14F-4D97-AF65-F5344CB8AC3E}">
        <p14:creationId xmlns:p14="http://schemas.microsoft.com/office/powerpoint/2010/main" xmlns="" val="88280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76200"/>
            <a:ext cx="3294492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400" b="1" spc="600" dirty="0">
                <a:latin typeface="Times New Roman" pitchFamily="18" charset="0"/>
                <a:cs typeface="Times New Roman" pitchFamily="18" charset="0"/>
              </a:rPr>
              <a:t>Popliteal Fossa</a:t>
            </a:r>
          </a:p>
        </p:txBody>
      </p:sp>
      <p:sp>
        <p:nvSpPr>
          <p:cNvPr id="5" name="Rectangle 4"/>
          <p:cNvSpPr/>
          <p:nvPr/>
        </p:nvSpPr>
        <p:spPr>
          <a:xfrm>
            <a:off x="432048" y="1065510"/>
            <a:ext cx="3635896" cy="92333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Is a diamond-shaped intermuscular space situated at the back of the knee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95536" y="2280935"/>
            <a:ext cx="3744416" cy="150810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Boundaries</a:t>
            </a:r>
          </a:p>
          <a:p>
            <a:pPr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Laterally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(above)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biceps femoris</a:t>
            </a:r>
          </a:p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(below)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The lateral head of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gastrocnemius and Plantaris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4266962"/>
            <a:ext cx="3240360" cy="147732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Medially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above) The semimembranosus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and semitendinosus (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below) The medial head of the</a:t>
            </a:r>
          </a:p>
          <a:p>
            <a:pPr algn="ctr" rtl="0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gastrocnemius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2287" y="0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51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8823" t="8333" r="26471" b="6250"/>
          <a:stretch>
            <a:fillRect/>
          </a:stretch>
        </p:blipFill>
        <p:spPr bwMode="auto">
          <a:xfrm>
            <a:off x="3581400" y="0"/>
            <a:ext cx="556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19108240">
            <a:off x="0" y="1838251"/>
            <a:ext cx="3995936" cy="129266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The Floor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is formed by </a:t>
            </a:r>
          </a:p>
          <a:p>
            <a:pPr algn="just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popliteal surface of the femur, </a:t>
            </a:r>
          </a:p>
          <a:p>
            <a:pPr algn="just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posterior surface of the knee joint,</a:t>
            </a:r>
          </a:p>
          <a:p>
            <a:pPr algn="just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popliteus muscle.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441372">
            <a:off x="678823" y="2161499"/>
            <a:ext cx="3275856" cy="129266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The Roof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is formed by </a:t>
            </a:r>
          </a:p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Skin</a:t>
            </a:r>
          </a:p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Superficial fascia </a:t>
            </a:r>
          </a:p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deep fascia of the thigh.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634" t="24210" r="10526" b="153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27384"/>
            <a:ext cx="712879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76256" y="377944"/>
            <a:ext cx="2123728" cy="535531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i="1" spc="300" dirty="0">
                <a:latin typeface="Times New Roman" pitchFamily="18" charset="0"/>
                <a:cs typeface="Times New Roman" pitchFamily="18" charset="0"/>
              </a:rPr>
              <a:t>Contents of the popliteal fossa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Popliteal artery and vein 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The common peroneal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nerve(lateral popliteal nerve)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Tibial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nerve(medial popliteal nerve)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The posterior cutaneous nerve of    the thigh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The small saphenous vein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Connective tissue, and lymph nodes.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8823" t="8333" r="26471" b="6250"/>
          <a:stretch>
            <a:fillRect/>
          </a:stretch>
        </p:blipFill>
        <p:spPr bwMode="auto">
          <a:xfrm>
            <a:off x="3581400" y="0"/>
            <a:ext cx="556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124744"/>
            <a:ext cx="3657600" cy="258532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Enters the popliteal fossa through the opening in the adductor magnus as a continuation of the femoral artery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(the deepest structure in the fossa).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ends at the level of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lower border of the popliteus muscle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dividing into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anterior and posterior tibial arteries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4077072"/>
            <a:ext cx="2987824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Branches</a:t>
            </a:r>
          </a:p>
          <a:p>
            <a:pPr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Muscular branches</a:t>
            </a:r>
          </a:p>
          <a:p>
            <a:pPr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Articular ( genicular) branches to the knee.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83310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b="1" spc="600" dirty="0">
                <a:latin typeface="Times New Roman" pitchFamily="18" charset="0"/>
                <a:cs typeface="Times New Roman" pitchFamily="18" charset="0"/>
              </a:rPr>
              <a:t>The popliteal artery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0" y="2819400"/>
            <a:ext cx="1600200" cy="36933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AT the middle of the fossa</a:t>
            </a:r>
          </a:p>
          <a:p>
            <a:pPr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 popliteal artery is the deepest structure </a:t>
            </a:r>
          </a:p>
          <a:p>
            <a:pPr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While the vein is intermediate and the tibial nerve </a:t>
            </a:r>
          </a:p>
          <a:p>
            <a:pPr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Is most superficial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2360" y="2348880"/>
            <a:ext cx="108234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51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227243">
            <a:off x="0" y="3133527"/>
            <a:ext cx="9144000" cy="46166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Contents of the Posterior Fascial Compartment of the Thigh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c/cd/Thigh_arteries_schema.svg/640px-Thigh_arteries_schem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1594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20399421">
            <a:off x="6572264" y="1643050"/>
            <a:ext cx="235417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Articular ( genicular) </a:t>
            </a:r>
            <a:endParaRPr lang="ar-JO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7158" y="3856040"/>
            <a:ext cx="2643206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00628" y="4008440"/>
            <a:ext cx="2643206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29190" y="4429132"/>
            <a:ext cx="2643206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1958" y="4500570"/>
            <a:ext cx="2643206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20473754">
            <a:off x="2347696" y="2719663"/>
            <a:ext cx="9784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4" name="Right Arrow 13"/>
          <p:cNvSpPr/>
          <p:nvPr/>
        </p:nvSpPr>
        <p:spPr>
          <a:xfrm rot="8010185">
            <a:off x="4465449" y="3120466"/>
            <a:ext cx="397924" cy="155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5" name="TextBox 14"/>
          <p:cNvSpPr txBox="1"/>
          <p:nvPr/>
        </p:nvSpPr>
        <p:spPr>
          <a:xfrm>
            <a:off x="2000232" y="2857496"/>
            <a:ext cx="28244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?</a:t>
            </a:r>
            <a:endParaRPr lang="ar-JO" dirty="0"/>
          </a:p>
        </p:txBody>
      </p:sp>
      <p:sp>
        <p:nvSpPr>
          <p:cNvPr id="17" name="TextBox 16"/>
          <p:cNvSpPr txBox="1"/>
          <p:nvPr/>
        </p:nvSpPr>
        <p:spPr>
          <a:xfrm>
            <a:off x="6929454" y="2714620"/>
            <a:ext cx="28244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?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512" y="0"/>
            <a:ext cx="4281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016" y="928670"/>
            <a:ext cx="4788024" cy="175432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larger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terminal branch of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sciatic nerve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Arises in the lower third of the thigh.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It runs downward through the popliteal fossa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Enters the posterior compartment of the leg by passing beneath the soleus muscle.   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Branches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" y="0"/>
            <a:ext cx="4357718" cy="8925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i="1" spc="600" dirty="0"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000" b="1" i="1" spc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spc="600" dirty="0" smtClean="0">
                <a:latin typeface="Times New Roman" pitchFamily="18" charset="0"/>
                <a:cs typeface="Times New Roman" pitchFamily="18" charset="0"/>
              </a:rPr>
              <a:t>Nerve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Ventral divisions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L4, 5, S1, 2, 3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572449"/>
            <a:ext cx="5364088" cy="28007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1-Cutaneous: 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sural nerve</a:t>
            </a:r>
          </a:p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descends between the two heads of the gastrocnemius muscle</a:t>
            </a:r>
          </a:p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Supplies the skin of the calf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 back of the leg. </a:t>
            </a:r>
          </a:p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sural nerve accompanies 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small saphenous vein behind the lateral malleolus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is distributed to the skin along the lateral border of the foot and the lateral side of the little toe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685055"/>
            <a:ext cx="5220072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2-Muscular: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branches supply both heads of the gastrocnemius and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plantaris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soleus, and popliteus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3-Articular: branches supply the knee joint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319324">
            <a:off x="5228161" y="274424"/>
            <a:ext cx="1537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>
                <a:latin typeface="Algerian" pitchFamily="82" charset="0"/>
              </a:rPr>
              <a:t>Root value</a:t>
            </a:r>
            <a:endParaRPr lang="ar-JO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0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4714876" cy="504753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b="1" i="1" spc="600" dirty="0">
                <a:latin typeface="Times New Roman" pitchFamily="18" charset="0"/>
                <a:cs typeface="Times New Roman" pitchFamily="18" charset="0"/>
              </a:rPr>
              <a:t>Common Peroneal </a:t>
            </a:r>
            <a:r>
              <a:rPr lang="en-US" sz="2000" b="1" i="1" spc="600" dirty="0" smtClean="0">
                <a:latin typeface="Times New Roman" pitchFamily="18" charset="0"/>
                <a:cs typeface="Times New Roman" pitchFamily="18" charset="0"/>
              </a:rPr>
              <a:t>Nerve</a:t>
            </a:r>
          </a:p>
          <a:p>
            <a:pPr algn="ctr"/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L4, 5, S1, 2 </a:t>
            </a:r>
            <a:endParaRPr lang="en-US" sz="2800" b="1" i="1" u="sng" spc="6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smaller terminal branch of the sciatic nerve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Arises in the lower third of the thigh.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runs downward through the popliteal fossa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leaves the fossa by crossing superficially the lateral head of the gastrocnemius muscle.</a:t>
            </a:r>
          </a:p>
          <a:p>
            <a:pPr algn="just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It then passes behind the head of the fibula, winds laterally around the neck of the bone (subcutaneous and exposed to injury), 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pierces the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peroneus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longus muscle.</a:t>
            </a:r>
          </a:p>
          <a:p>
            <a:pPr algn="just" rtl="0"/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Divides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into two terminal branches: </a:t>
            </a:r>
          </a:p>
          <a:p>
            <a:pPr algn="just" rtl="0"/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The superficial peroneal nerve</a:t>
            </a:r>
          </a:p>
          <a:p>
            <a:pPr algn="just" rtl="0"/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The deep peroneal nerve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71800" y="2971800"/>
            <a:ext cx="3657600" cy="10668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362200" y="4114800"/>
            <a:ext cx="45720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83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712" y="0"/>
            <a:ext cx="458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4572000" cy="43858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Branches</a:t>
            </a:r>
          </a:p>
          <a:p>
            <a:pPr algn="just" rtl="0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Cutaneous: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The sural communicating branch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lateral cutaneous nerve of the calf supplies the skin on the lateral side of the back of the leg</a:t>
            </a:r>
          </a:p>
          <a:p>
            <a:pPr algn="just" rtl="0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Muscular branch: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the short head of the biceps femoris muscle, which arises high up in the popliteal fossa</a:t>
            </a:r>
          </a:p>
          <a:p>
            <a:pPr algn="just" rtl="0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Articular: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branches to the knee joint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0" y="4648200"/>
            <a:ext cx="3733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495" y="4566027"/>
            <a:ext cx="4134465" cy="230832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rtl="0"/>
            <a:r>
              <a:rPr lang="en-US" b="1" i="1" u="sng" smtClean="0">
                <a:latin typeface="Times New Roman" pitchFamily="18" charset="0"/>
                <a:cs typeface="Times New Roman" pitchFamily="18" charset="0"/>
              </a:rPr>
              <a:t>Terminal branches</a:t>
            </a:r>
          </a:p>
          <a:p>
            <a:pPr algn="ctr" rtl="0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superficial peroneal nerve</a:t>
            </a:r>
          </a:p>
          <a:p>
            <a:pPr algn="ctr" rtl="0"/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Also called the musclocutaneous</a:t>
            </a:r>
          </a:p>
          <a:p>
            <a:pPr algn="ctr" rtl="0"/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nerve of the leg,</a:t>
            </a:r>
          </a:p>
          <a:p>
            <a:pPr algn="ctr" rtl="0"/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Supplies two muscles and then becomes </a:t>
            </a:r>
          </a:p>
          <a:p>
            <a:pPr algn="ctr" rtl="0"/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cutaneous where </a:t>
            </a:r>
          </a:p>
          <a:p>
            <a:pPr algn="ctr" rtl="0"/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It supplies the skin over the leg</a:t>
            </a:r>
          </a:p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07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8198910">
            <a:off x="193754" y="2688221"/>
            <a:ext cx="599394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4000" dirty="0" smtClean="0">
                <a:latin typeface="Algerian" pitchFamily="82" charset="0"/>
                <a:cs typeface="Times New Roman" pitchFamily="18" charset="0"/>
              </a:rPr>
              <a:t>Small saphenous vein</a:t>
            </a:r>
            <a:endParaRPr lang="ar-JO" sz="4000" dirty="0"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4176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-27384"/>
            <a:ext cx="4788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1-Muscles: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i="1" u="sng" spc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Biceps femoris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i="1" u="sng" spc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Semitendinosus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i="1" u="sng" spc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Semimembranosus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small part of the adductor magnus (</a:t>
            </a:r>
            <a:r>
              <a:rPr lang="en-US" sz="2000" b="1" i="1" u="sng" spc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hamstring part </a:t>
            </a:r>
          </a:p>
          <a:p>
            <a:pPr>
              <a:lnSpc>
                <a:spcPct val="150000"/>
              </a:lnSpc>
            </a:pPr>
            <a:r>
              <a:rPr lang="en-US" sz="2000" b="1" i="1" u="sng" spc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 ischial part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3789040"/>
            <a:ext cx="45720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2-Blood supply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Branches of the profunda femoris artery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5301208"/>
            <a:ext cx="427552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3-Nerve supply: </a:t>
            </a:r>
            <a:r>
              <a:rPr lang="en-US" sz="2800" b="1" i="1" spc="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Sciatic nerve</a:t>
            </a:r>
            <a:endParaRPr lang="en-US" sz="2800" b="1" i="1" spc="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4680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580112" y="15007"/>
            <a:ext cx="318388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400" b="1" spc="600" dirty="0">
                <a:latin typeface="Times New Roman" pitchFamily="18" charset="0"/>
                <a:cs typeface="Times New Roman" pitchFamily="18" charset="0"/>
              </a:rPr>
              <a:t>Biceps femoris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92080" y="638686"/>
            <a:ext cx="3744416" cy="18774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en-US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two heads</a:t>
            </a:r>
          </a:p>
          <a:p>
            <a:pPr algn="ctr"/>
            <a:r>
              <a:rPr lang="en-US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1-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Long head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ischial tuberosity</a:t>
            </a:r>
          </a:p>
          <a:p>
            <a:pPr algn="ctr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2-Short head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linea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aspera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lateral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supracondylar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ridge of shaft of femur  </a:t>
            </a:r>
          </a:p>
          <a:p>
            <a:pPr algn="ctr"/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Insertion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Head of fibula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8144" y="2852936"/>
            <a:ext cx="280831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Nerve supply: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Long head: 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tibial portion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of sciatic nerve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40152" y="4077072"/>
            <a:ext cx="266429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Short head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 common 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peroneal portion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of sciatic nerve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6136" y="5397023"/>
            <a:ext cx="2808312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Actions: Flexes and laterally rotates leg at knee joint; long head also extends thigh at hip joint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267744" y="1196752"/>
            <a:ext cx="331236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627784" y="1556792"/>
            <a:ext cx="2808312" cy="3024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3315331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400" b="1" i="1" spc="600" dirty="0">
                <a:latin typeface="Times New Roman" pitchFamily="18" charset="0"/>
                <a:cs typeface="Times New Roman" pitchFamily="18" charset="0"/>
              </a:rPr>
              <a:t>Semitendinosus</a:t>
            </a:r>
            <a:endParaRPr lang="en-US" sz="3200" b="1" i="1" spc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5318" y="1052736"/>
            <a:ext cx="1892506" cy="92333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Ischial tuberosity</a:t>
            </a:r>
          </a:p>
          <a:p>
            <a:pPr algn="ctr" rtl="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Where?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2276872"/>
            <a:ext cx="3563888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Insertion: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Upper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part of medial surface of shaft of tibia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SGS area)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3861048"/>
            <a:ext cx="3707904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Nerve supply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Tibial portion of sciatic nerve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5013176"/>
            <a:ext cx="3419872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Actions: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Flexes and medially rotates leg at knee joint;  </a:t>
            </a:r>
          </a:p>
          <a:p>
            <a:pPr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extends thigh at hip joint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50000" t="20833" r="24118" b="7292"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>
            <a:off x="3635896" y="764704"/>
            <a:ext cx="2376264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35532"/>
            <a:ext cx="3497817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Origin: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Ischial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tuberosity, where?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2915652"/>
            <a:ext cx="3480440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Insertion: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Medial condyle of tibia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165" y="3491716"/>
            <a:ext cx="4527843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Nerve supply: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Tibial portion of sciatic nerve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663079"/>
            <a:ext cx="3836307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400" b="1" i="1" spc="600" dirty="0">
                <a:latin typeface="Times New Roman" pitchFamily="18" charset="0"/>
                <a:cs typeface="Times New Roman" pitchFamily="18" charset="0"/>
              </a:rPr>
              <a:t>Semimembranosus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0040" y="4449886"/>
            <a:ext cx="3635896" cy="92333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Actions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Flexes and medially rotates leg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at knee joint; extends thigh at hip joint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50000" t="20833" r="24118" b="7292"/>
          <a:stretch>
            <a:fillRect/>
          </a:stretch>
        </p:blipFill>
        <p:spPr bwMode="auto">
          <a:xfrm>
            <a:off x="4917504" y="-44624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>
            <a:stCxn id="9" idx="3"/>
          </p:cNvCxnSpPr>
          <p:nvPr/>
        </p:nvCxnSpPr>
        <p:spPr>
          <a:xfrm>
            <a:off x="4303851" y="893912"/>
            <a:ext cx="1924333" cy="3039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916832"/>
            <a:ext cx="2681183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Origin: Ischial tuberosity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2780928"/>
            <a:ext cx="3933769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Insertion: Adductor tubercle of femur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57" y="3645024"/>
            <a:ext cx="4455835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Nerve supply: Tibial portion of sciatic nerve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869160"/>
            <a:ext cx="4499992" cy="92333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Actions: </a:t>
            </a:r>
            <a:r>
              <a:rPr lang="en-US" b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Extends thigh at hip </a:t>
            </a:r>
            <a:r>
              <a:rPr lang="en-US" b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joint</a:t>
            </a:r>
          </a:p>
          <a:p>
            <a:pPr algn="ctr" rtl="0"/>
            <a:r>
              <a:rPr lang="en-US" b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Does it flex the knee?</a:t>
            </a:r>
            <a:endParaRPr lang="en-US" b="1" u="sng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032" y="181089"/>
            <a:ext cx="4067944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Adductor magnus (hamstring portion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ischial part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355976" y="692696"/>
            <a:ext cx="4248472" cy="1656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244408" y="2348880"/>
            <a:ext cx="360040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006" y="44624"/>
            <a:ext cx="8648842" cy="2031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Pay attention to the fact that the muscles of the thigh are designed</a:t>
            </a:r>
          </a:p>
          <a:p>
            <a:pPr algn="ctr" rtl="0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To act on the knee joint 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example, quadriceps femoris occupies the anterior compartment of the thigh but its </a:t>
            </a:r>
          </a:p>
          <a:p>
            <a:pPr algn="ctr" rtl="0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action is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to extend the knee joint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same should be considered for the muscles of the posterior compartment of the thigh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Although they occupy the posterior compartment of the thigh </a:t>
            </a:r>
          </a:p>
          <a:p>
            <a:pPr algn="ctr" rtl="0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Their main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function is to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flex the knee joint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312" y="2051556"/>
            <a:ext cx="129394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Now think!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8802" y="2492896"/>
            <a:ext cx="6515566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Which muscles will rotate the knee joint medially and laterally?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996952"/>
            <a:ext cx="889248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Keep in your mind that when the knee joint is extended medial and lateral rotation is not possible!</a:t>
            </a:r>
          </a:p>
          <a:p>
            <a:pPr algn="ctr"/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The joint said to be locked</a:t>
            </a:r>
            <a:endParaRPr lang="en-US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3707740"/>
            <a:ext cx="629980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Therefore, we need to unlock the extended (locked) knee joint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161854"/>
            <a:ext cx="8086701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 small muscle called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popliteus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unlocks the knee joint by 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rotating the femur on the tibia laterally before any flexion of the knee can take place</a:t>
            </a:r>
          </a:p>
          <a:p>
            <a:pPr algn="ctr" rtl="0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Now the joint said to be unlocked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5253007"/>
            <a:ext cx="891782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Only now when the knee joint is semiflexed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biceps femoris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can act as lateral rotators of the leg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semimembranousus and semitendinosus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can act as medial rotators of the leg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3530" t="15626" r="23529" b="10417"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88032" y="754826"/>
            <a:ext cx="4283968" cy="313932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terminal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branch of the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sacral plexus</a:t>
            </a:r>
          </a:p>
          <a:p>
            <a:pPr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(L4 and 5; S1, 2, and 3)</a:t>
            </a:r>
          </a:p>
          <a:p>
            <a:pPr algn="ctr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Emerges from the pelvis through the lower part </a:t>
            </a:r>
          </a:p>
          <a:p>
            <a:pPr algn="ctr" rtl="0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of the greater sciatic foramen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below  the piriformis muscle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is the largest nerve in the body and consists of the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tibial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common peroneal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nerves bound together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fascia.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44624"/>
            <a:ext cx="349967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3200" b="1" i="1" spc="600" dirty="0">
                <a:latin typeface="Times New Roman" pitchFamily="18" charset="0"/>
                <a:cs typeface="Times New Roman" pitchFamily="18" charset="0"/>
              </a:rPr>
              <a:t>Sciatic Nerve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4293096"/>
            <a:ext cx="4392488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Commonly terminates in 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the middle of the thigh</a:t>
            </a:r>
          </a:p>
          <a:p>
            <a:pPr algn="ctr" rtl="0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by dividing into </a:t>
            </a:r>
            <a:r>
              <a:rPr lang="en-US" b="1" i="1" u="sng" spc="300" dirty="0">
                <a:latin typeface="Times New Roman" pitchFamily="18" charset="0"/>
                <a:cs typeface="Times New Roman" pitchFamily="18" charset="0"/>
              </a:rPr>
              <a:t>Tibial Nerve </a:t>
            </a:r>
            <a:endParaRPr lang="en-US" b="1" i="1" u="sng" spc="3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medial popliteal nerve)</a:t>
            </a:r>
          </a:p>
          <a:p>
            <a:pPr algn="ctr" rtl="0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en-US" b="1" i="1" u="sng" spc="300" dirty="0">
                <a:latin typeface="Times New Roman" pitchFamily="18" charset="0"/>
                <a:cs typeface="Times New Roman" pitchFamily="18" charset="0"/>
              </a:rPr>
              <a:t>Common peroneal </a:t>
            </a:r>
            <a:endParaRPr lang="en-US" b="1" i="1" u="sng" spc="3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lateral popliteal nerve ALSO CALLED  common fibular nerve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995936" y="5410200"/>
            <a:ext cx="2252464" cy="179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139952" y="4953000"/>
            <a:ext cx="1879848" cy="132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86200" y="457200"/>
            <a:ext cx="2286000" cy="1219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16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1645</TotalTime>
  <Words>1212</Words>
  <Application>Microsoft Office PowerPoint</Application>
  <PresentationFormat>On-screen Show (4:3)</PresentationFormat>
  <Paragraphs>162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Hasan</cp:lastModifiedBy>
  <cp:revision>88</cp:revision>
  <dcterms:created xsi:type="dcterms:W3CDTF">2013-02-01T13:14:59Z</dcterms:created>
  <dcterms:modified xsi:type="dcterms:W3CDTF">2015-02-15T15:59:44Z</dcterms:modified>
</cp:coreProperties>
</file>