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6" r:id="rId18"/>
    <p:sldId id="277" r:id="rId19"/>
    <p:sldId id="279" r:id="rId20"/>
    <p:sldId id="281" r:id="rId21"/>
    <p:sldId id="282" r:id="rId22"/>
    <p:sldId id="299" r:id="rId23"/>
    <p:sldId id="296" r:id="rId24"/>
    <p:sldId id="300" r:id="rId25"/>
    <p:sldId id="284" r:id="rId26"/>
    <p:sldId id="285" r:id="rId27"/>
    <p:sldId id="287" r:id="rId28"/>
    <p:sldId id="288" r:id="rId29"/>
    <p:sldId id="289" r:id="rId30"/>
    <p:sldId id="292" r:id="rId31"/>
    <p:sldId id="293" r:id="rId32"/>
    <p:sldId id="294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41" Type="http://schemas.openxmlformats.org/officeDocument/2006/relationships/customXml" Target="../customXml/item2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slide" Target="slides/slide3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presProps" Target="presProps.xml"/><Relationship Id="rId15" Type="http://schemas.openxmlformats.org/officeDocument/2006/relationships/slide" Target="slides/slide14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014D-FC3C-F54E-A3F9-59C019B25CF4}" type="datetimeFigureOut">
              <a:rPr lang="en-US" smtClean="0"/>
              <a:t>12/07/2015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8FCB-1FF4-9C41-9EC9-5190CAE1D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9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014D-FC3C-F54E-A3F9-59C019B25CF4}" type="datetimeFigureOut">
              <a:rPr lang="en-US" smtClean="0"/>
              <a:t>12/07/2015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8FCB-1FF4-9C41-9EC9-5190CAE1D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7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014D-FC3C-F54E-A3F9-59C019B25CF4}" type="datetimeFigureOut">
              <a:rPr lang="en-US" smtClean="0"/>
              <a:t>12/07/2015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8FCB-1FF4-9C41-9EC9-5190CAE1D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014D-FC3C-F54E-A3F9-59C019B25CF4}" type="datetimeFigureOut">
              <a:rPr lang="en-US" smtClean="0"/>
              <a:t>12/07/2015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8FCB-1FF4-9C41-9EC9-5190CAE1D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4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014D-FC3C-F54E-A3F9-59C019B25CF4}" type="datetimeFigureOut">
              <a:rPr lang="en-US" smtClean="0"/>
              <a:t>12/07/2015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8FCB-1FF4-9C41-9EC9-5190CAE1D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5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014D-FC3C-F54E-A3F9-59C019B25CF4}" type="datetimeFigureOut">
              <a:rPr lang="en-US" smtClean="0"/>
              <a:t>12/07/2015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8FCB-1FF4-9C41-9EC9-5190CAE1D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5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014D-FC3C-F54E-A3F9-59C019B25CF4}" type="datetimeFigureOut">
              <a:rPr lang="en-US" smtClean="0"/>
              <a:t>12/07/2015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8FCB-1FF4-9C41-9EC9-5190CAE1D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0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014D-FC3C-F54E-A3F9-59C019B25CF4}" type="datetimeFigureOut">
              <a:rPr lang="en-US" smtClean="0"/>
              <a:t>12/07/2015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8FCB-1FF4-9C41-9EC9-5190CAE1D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014D-FC3C-F54E-A3F9-59C019B25CF4}" type="datetimeFigureOut">
              <a:rPr lang="en-US" smtClean="0"/>
              <a:t>12/07/2015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8FCB-1FF4-9C41-9EC9-5190CAE1D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6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014D-FC3C-F54E-A3F9-59C019B25CF4}" type="datetimeFigureOut">
              <a:rPr lang="en-US" smtClean="0"/>
              <a:t>12/07/2015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8FCB-1FF4-9C41-9EC9-5190CAE1D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1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014D-FC3C-F54E-A3F9-59C019B25CF4}" type="datetimeFigureOut">
              <a:rPr lang="en-US" smtClean="0"/>
              <a:t>12/07/2015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8FCB-1FF4-9C41-9EC9-5190CAE1D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1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D014D-FC3C-F54E-A3F9-59C019B25CF4}" type="datetimeFigureOut">
              <a:rPr lang="en-US" smtClean="0"/>
              <a:t>12/07/2015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88FCB-1FF4-9C41-9EC9-5190CAE1D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3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_awad@ju.edu.jo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Diseases of the endocrine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Heyam</a:t>
            </a:r>
            <a:r>
              <a:rPr lang="en-US" dirty="0" smtClean="0"/>
              <a:t> </a:t>
            </a:r>
            <a:r>
              <a:rPr lang="en-US" dirty="0" err="1" smtClean="0"/>
              <a:t>Awad</a:t>
            </a:r>
            <a:endParaRPr lang="en-US" dirty="0" smtClean="0"/>
          </a:p>
          <a:p>
            <a:r>
              <a:rPr lang="en-US" dirty="0" err="1" smtClean="0"/>
              <a:t>FRCPath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65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Hyperpituitarism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 CAUSE: functional adenoma.</a:t>
            </a:r>
          </a:p>
          <a:p>
            <a:r>
              <a:rPr lang="en-US" u="sng" dirty="0" smtClean="0"/>
              <a:t>Other causes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Hyperplasia</a:t>
            </a:r>
          </a:p>
          <a:p>
            <a:r>
              <a:rPr lang="en-US" dirty="0" smtClean="0"/>
              <a:t>Carcinoma</a:t>
            </a:r>
          </a:p>
          <a:p>
            <a:r>
              <a:rPr lang="en-US" dirty="0" smtClean="0"/>
              <a:t>Secretion of pituitary hormones by </a:t>
            </a:r>
            <a:r>
              <a:rPr lang="en-US" dirty="0" err="1" smtClean="0"/>
              <a:t>nonpituitary</a:t>
            </a:r>
            <a:r>
              <a:rPr lang="en-US" dirty="0" smtClean="0"/>
              <a:t> tumors.</a:t>
            </a:r>
          </a:p>
          <a:p>
            <a:r>
              <a:rPr lang="en-US" dirty="0" smtClean="0"/>
              <a:t>Hypothalamic disorders.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65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Pituitary adenomas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or nonfunctional.</a:t>
            </a:r>
          </a:p>
          <a:p>
            <a:r>
              <a:rPr lang="en-US" dirty="0" smtClean="0"/>
              <a:t>Functional: usually one cell type and one hormone produced.</a:t>
            </a:r>
          </a:p>
          <a:p>
            <a:r>
              <a:rPr lang="en-US" dirty="0" smtClean="0"/>
              <a:t>Classified according to the hormones they produce.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1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pituitary adenomas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Prolactinomas</a:t>
            </a:r>
            <a:r>
              <a:rPr lang="en-US" dirty="0" smtClean="0"/>
              <a:t>..   20-30%</a:t>
            </a:r>
          </a:p>
          <a:p>
            <a:r>
              <a:rPr lang="en-US" dirty="0" smtClean="0"/>
              <a:t>Null cell adenoma… 20%</a:t>
            </a:r>
          </a:p>
          <a:p>
            <a:r>
              <a:rPr lang="en-US" dirty="0" smtClean="0"/>
              <a:t>ACTH  cell adenoma.. 10-15%</a:t>
            </a:r>
          </a:p>
          <a:p>
            <a:r>
              <a:rPr lang="en-US" dirty="0" err="1"/>
              <a:t>G</a:t>
            </a:r>
            <a:r>
              <a:rPr lang="en-US" dirty="0" err="1" smtClean="0"/>
              <a:t>onadotroph</a:t>
            </a:r>
            <a:r>
              <a:rPr lang="en-US" dirty="0" smtClean="0"/>
              <a:t> cell adenoma… 10-15%</a:t>
            </a:r>
          </a:p>
          <a:p>
            <a:r>
              <a:rPr lang="en-US" dirty="0" smtClean="0"/>
              <a:t>GH cell adenoma… 5%</a:t>
            </a:r>
          </a:p>
          <a:p>
            <a:r>
              <a:rPr lang="en-US" dirty="0" smtClean="0"/>
              <a:t>Mixed GH/</a:t>
            </a:r>
            <a:r>
              <a:rPr lang="en-US" dirty="0" err="1" smtClean="0"/>
              <a:t>Prolactn</a:t>
            </a:r>
            <a:r>
              <a:rPr lang="en-US" dirty="0" smtClean="0"/>
              <a:t> adenoma.. 5%</a:t>
            </a:r>
          </a:p>
          <a:p>
            <a:r>
              <a:rPr lang="en-US" dirty="0" smtClean="0"/>
              <a:t>TSH cell adenoma… 1%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pleurihormonal</a:t>
            </a:r>
            <a:r>
              <a:rPr lang="en-US" dirty="0" smtClean="0"/>
              <a:t>… 15%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46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Pituitary adenomas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10% of intracranial neoplasms.. clinically</a:t>
            </a:r>
          </a:p>
          <a:p>
            <a:r>
              <a:rPr lang="en-US" dirty="0" smtClean="0"/>
              <a:t>Incidental finding in 25% of autopsies.</a:t>
            </a:r>
          </a:p>
          <a:p>
            <a:r>
              <a:rPr lang="en-US" dirty="0" smtClean="0"/>
              <a:t>Peak.. 4</a:t>
            </a:r>
            <a:r>
              <a:rPr lang="en-US" baseline="30000" dirty="0" smtClean="0"/>
              <a:t>th</a:t>
            </a:r>
            <a:r>
              <a:rPr lang="en-US" dirty="0" smtClean="0"/>
              <a:t> to 6</a:t>
            </a:r>
            <a:r>
              <a:rPr lang="en-US" baseline="30000" dirty="0" smtClean="0"/>
              <a:t>th</a:t>
            </a:r>
            <a:r>
              <a:rPr lang="en-US" dirty="0" smtClean="0"/>
              <a:t> decades.</a:t>
            </a:r>
          </a:p>
          <a:p>
            <a:r>
              <a:rPr lang="en-US" dirty="0" smtClean="0"/>
              <a:t>Mostly single lesions.</a:t>
            </a:r>
          </a:p>
          <a:p>
            <a:r>
              <a:rPr lang="en-US" dirty="0" smtClean="0"/>
              <a:t>Micro </a:t>
            </a:r>
            <a:r>
              <a:rPr lang="en-US" dirty="0" err="1" smtClean="0"/>
              <a:t>amd</a:t>
            </a:r>
            <a:r>
              <a:rPr lang="en-US" dirty="0" smtClean="0"/>
              <a:t> macro adenomas </a:t>
            </a:r>
            <a:r>
              <a:rPr lang="en-US" dirty="0" err="1" smtClean="0"/>
              <a:t>acording</a:t>
            </a:r>
            <a:r>
              <a:rPr lang="en-US" dirty="0" smtClean="0"/>
              <a:t> to size.. Cutoff point: 1cm.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Macroscopic 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  <a:defRPr/>
            </a:pPr>
            <a:r>
              <a:rPr lang="en-US" u="sng" dirty="0">
                <a:latin typeface="Arial Narrow" pitchFamily="34" charset="0"/>
              </a:rPr>
              <a:t>Gross features of adenomas</a:t>
            </a:r>
            <a:r>
              <a:rPr lang="en-US" dirty="0">
                <a:latin typeface="Arial Narrow" pitchFamily="34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en-US" dirty="0" smtClean="0">
                <a:latin typeface="Arial Narrow" pitchFamily="34" charset="0"/>
              </a:rPr>
              <a:t>The </a:t>
            </a:r>
            <a:r>
              <a:rPr lang="en-US" dirty="0">
                <a:latin typeface="Arial Narrow" pitchFamily="34" charset="0"/>
              </a:rPr>
              <a:t>usual adenoma is a well-circumscribed, lesion that  if small, </a:t>
            </a:r>
            <a:r>
              <a:rPr lang="en-US" dirty="0" smtClean="0">
                <a:latin typeface="Arial Narrow" pitchFamily="34" charset="0"/>
              </a:rPr>
              <a:t>is </a:t>
            </a:r>
            <a:r>
              <a:rPr lang="en-US" dirty="0">
                <a:latin typeface="Arial Narrow" pitchFamily="34" charset="0"/>
              </a:rPr>
              <a:t>confined by the </a:t>
            </a:r>
            <a:r>
              <a:rPr lang="en-US" dirty="0" err="1">
                <a:latin typeface="Arial Narrow" pitchFamily="34" charset="0"/>
              </a:rPr>
              <a:t>sella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turcica</a:t>
            </a:r>
            <a:r>
              <a:rPr lang="en-US" dirty="0">
                <a:latin typeface="Arial Narrow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dirty="0" smtClean="0">
                <a:latin typeface="Arial Narrow" charset="0"/>
              </a:rPr>
              <a:t>- In  </a:t>
            </a:r>
            <a:r>
              <a:rPr lang="en-US" dirty="0">
                <a:latin typeface="Arial Narrow" charset="0"/>
              </a:rPr>
              <a:t>30% of cases, the adenomas are non-encapsulated and infiltrate adjacent </a:t>
            </a:r>
            <a:r>
              <a:rPr lang="en-US" dirty="0" err="1" smtClean="0">
                <a:latin typeface="Arial Narrow" charset="0"/>
              </a:rPr>
              <a:t>bone,dura</a:t>
            </a:r>
            <a:r>
              <a:rPr lang="en-US" dirty="0" smtClean="0">
                <a:latin typeface="Arial Narrow" charset="0"/>
              </a:rPr>
              <a:t> and brain.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72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Pituitary </a:t>
            </a:r>
            <a:r>
              <a:rPr lang="en-US" dirty="0">
                <a:latin typeface="Calibri" charset="0"/>
              </a:rPr>
              <a:t>adenoma</a:t>
            </a:r>
            <a:endParaRPr lang="ar-JO" dirty="0">
              <a:latin typeface="Calibri" charset="0"/>
              <a:cs typeface="Times New Roman" charset="0"/>
            </a:endParaRPr>
          </a:p>
        </p:txBody>
      </p:sp>
      <p:pic>
        <p:nvPicPr>
          <p:cNvPr id="188419" name="Picture 2" descr="C:\Users\USER\Desktop\showimage.cf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6938" y="1600200"/>
            <a:ext cx="481012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90252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Pituitary adenoma</a:t>
            </a:r>
            <a:endParaRPr lang="en-US" dirty="0"/>
          </a:p>
        </p:txBody>
      </p:sp>
      <p:pic>
        <p:nvPicPr>
          <p:cNvPr id="4" name="Picture 2" descr="C:\Users\USER\Desktop\showimage.cfm-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6" b="11406"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1031047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24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dirty="0" smtClean="0">
                <a:latin typeface="Arial Narrow" charset="0"/>
              </a:rPr>
              <a:t>Notes</a:t>
            </a:r>
            <a:endParaRPr lang="en-US" u="sng" dirty="0">
              <a:latin typeface="Arial Narrow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Arial Narrow" charset="0"/>
              </a:rPr>
              <a:t>-  This cellular </a:t>
            </a:r>
            <a:r>
              <a:rPr lang="en-US" dirty="0" err="1">
                <a:latin typeface="Arial Narrow" charset="0"/>
              </a:rPr>
              <a:t>monomorphism</a:t>
            </a:r>
            <a:r>
              <a:rPr lang="en-US" dirty="0">
                <a:latin typeface="Arial Narrow" charset="0"/>
              </a:rPr>
              <a:t> and the absence of a significant </a:t>
            </a:r>
            <a:r>
              <a:rPr lang="en-US" dirty="0" err="1">
                <a:latin typeface="Arial Narrow" charset="0"/>
              </a:rPr>
              <a:t>reticulin</a:t>
            </a:r>
            <a:r>
              <a:rPr lang="en-US" dirty="0">
                <a:latin typeface="Arial Narrow" charset="0"/>
              </a:rPr>
              <a:t> network distinguish pituitary adenomas from non-neoplastic anterior pituitary parenchyma 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 Narrow" charset="0"/>
              </a:rPr>
              <a:t>-   The functional status of the adenoma cannot be reliably predicted from its histologic appearance. </a:t>
            </a:r>
          </a:p>
          <a:p>
            <a:pPr eaLnBrk="1" hangingPunct="1">
              <a:buFontTx/>
              <a:buChar char="-"/>
            </a:pPr>
            <a:r>
              <a:rPr lang="en-US" dirty="0" smtClean="0">
                <a:latin typeface="Arial Narrow" charset="0"/>
              </a:rPr>
              <a:t>Adenomas </a:t>
            </a:r>
            <a:r>
              <a:rPr lang="en-US" dirty="0">
                <a:latin typeface="Arial Narrow" charset="0"/>
              </a:rPr>
              <a:t>that harbor </a:t>
            </a:r>
            <a:r>
              <a:rPr lang="en-US" i="1" dirty="0">
                <a:latin typeface="Arial Narrow" charset="0"/>
              </a:rPr>
              <a:t>TP53</a:t>
            </a:r>
            <a:r>
              <a:rPr lang="en-US" dirty="0">
                <a:latin typeface="Arial Narrow" charset="0"/>
              </a:rPr>
              <a:t> mutations demonstrate </a:t>
            </a:r>
            <a:r>
              <a:rPr lang="en-US" dirty="0" smtClean="0">
                <a:latin typeface="Arial Narrow" charset="0"/>
              </a:rPr>
              <a:t>brisk mitotic </a:t>
            </a:r>
            <a:r>
              <a:rPr lang="en-US" dirty="0">
                <a:latin typeface="Arial Narrow" charset="0"/>
              </a:rPr>
              <a:t>activity and are designated atypical adenomas to reinforce their potential for aggressive behavior.</a:t>
            </a:r>
            <a:endParaRPr lang="ar-JO" dirty="0">
              <a:latin typeface="Arial Narrow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en-US" dirty="0">
              <a:latin typeface="Arial Narrow" charset="0"/>
            </a:endParaRPr>
          </a:p>
          <a:p>
            <a:pPr eaLnBrk="1" hangingPunct="1">
              <a:buFontTx/>
              <a:buNone/>
            </a:pPr>
            <a:endParaRPr lang="en-US" sz="1800" dirty="0">
              <a:latin typeface="Arial Narrow" charset="0"/>
            </a:endParaRPr>
          </a:p>
          <a:p>
            <a:pPr eaLnBrk="1" hangingPunct="1">
              <a:buFontTx/>
              <a:buNone/>
            </a:pPr>
            <a:endParaRPr lang="ar-JO" dirty="0">
              <a:latin typeface="Arial Narrow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8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rmAutofit/>
          </a:bodyPr>
          <a:lstStyle/>
          <a:p>
            <a:pPr marL="514350" indent="-514350" eaLnBrk="1" hangingPunct="1">
              <a:buFontTx/>
              <a:buNone/>
            </a:pPr>
            <a:r>
              <a:rPr lang="en-US" i="1" dirty="0">
                <a:latin typeface="Arial Narrow" charset="0"/>
              </a:rPr>
              <a:t>- </a:t>
            </a:r>
            <a:r>
              <a:rPr lang="en-US" i="1" dirty="0" err="1" smtClean="0">
                <a:solidFill>
                  <a:srgbClr val="FF0000"/>
                </a:solidFill>
                <a:latin typeface="Arial Narrow" charset="0"/>
              </a:rPr>
              <a:t>prolactinomas</a:t>
            </a:r>
            <a:endParaRPr lang="en-US" i="1" dirty="0" smtClean="0">
              <a:solidFill>
                <a:srgbClr val="FF0000"/>
              </a:solidFill>
              <a:latin typeface="Arial Narrow" charset="0"/>
            </a:endParaRPr>
          </a:p>
          <a:p>
            <a:pPr marL="514350" indent="-514350" eaLnBrk="1" hangingPunct="1">
              <a:buFontTx/>
              <a:buNone/>
            </a:pPr>
            <a:endParaRPr lang="en-US" i="1" dirty="0">
              <a:latin typeface="Arial Narrow" charset="0"/>
            </a:endParaRPr>
          </a:p>
          <a:p>
            <a:pPr marL="514350" indent="-514350" eaLnBrk="1" hangingPunct="1">
              <a:buFontTx/>
              <a:buNone/>
            </a:pPr>
            <a:r>
              <a:rPr lang="en-US" i="1" dirty="0" smtClean="0">
                <a:latin typeface="Arial Narrow" charset="0"/>
              </a:rPr>
              <a:t> </a:t>
            </a:r>
            <a:r>
              <a:rPr lang="en-US" i="1" dirty="0" err="1">
                <a:latin typeface="Arial Narrow" charset="0"/>
              </a:rPr>
              <a:t>Hyperprolactinemia</a:t>
            </a:r>
            <a:r>
              <a:rPr lang="en-US" dirty="0">
                <a:latin typeface="Arial Narrow" charset="0"/>
              </a:rPr>
              <a:t> causes:</a:t>
            </a:r>
          </a:p>
          <a:p>
            <a:pPr marL="514350" indent="-514350" eaLnBrk="1" hangingPunct="1">
              <a:buFontTx/>
              <a:buNone/>
            </a:pPr>
            <a:r>
              <a:rPr lang="en-US" dirty="0">
                <a:latin typeface="Arial Narrow" charset="0"/>
              </a:rPr>
              <a:t>a.   Amenorrhea and </a:t>
            </a:r>
            <a:r>
              <a:rPr lang="en-US" dirty="0" err="1">
                <a:latin typeface="Arial Narrow" charset="0"/>
              </a:rPr>
              <a:t>galactorrhea</a:t>
            </a:r>
            <a:r>
              <a:rPr lang="en-US" dirty="0">
                <a:latin typeface="Arial Narrow" charset="0"/>
              </a:rPr>
              <a:t>,</a:t>
            </a:r>
          </a:p>
          <a:p>
            <a:pPr marL="514350" indent="-514350" eaLnBrk="1" hangingPunct="1">
              <a:buFontTx/>
              <a:buAutoNum type="alphaLcPeriod" startAt="2"/>
            </a:pPr>
            <a:r>
              <a:rPr lang="en-US" dirty="0" smtClean="0">
                <a:latin typeface="Arial Narrow" charset="0"/>
              </a:rPr>
              <a:t>Loss </a:t>
            </a:r>
            <a:r>
              <a:rPr lang="en-US" dirty="0">
                <a:latin typeface="Arial Narrow" charset="0"/>
              </a:rPr>
              <a:t>of libido, and infertility</a:t>
            </a:r>
            <a:r>
              <a:rPr lang="en-US" sz="1800" dirty="0">
                <a:latin typeface="Arial Narrow" charset="0"/>
              </a:rPr>
              <a:t> </a:t>
            </a:r>
            <a:endParaRPr lang="en-US" sz="1800" dirty="0" smtClean="0">
              <a:latin typeface="Arial Narrow" charset="0"/>
            </a:endParaRPr>
          </a:p>
          <a:p>
            <a:pPr marL="0" indent="0" eaLnBrk="1" hangingPunct="1">
              <a:buNone/>
            </a:pPr>
            <a:endParaRPr lang="en-US" sz="1800" dirty="0">
              <a:latin typeface="Arial Narrow" charset="0"/>
            </a:endParaRPr>
          </a:p>
          <a:p>
            <a:pPr eaLnBrk="1" hangingPunct="1">
              <a:buFontTx/>
              <a:buChar char="-"/>
            </a:pPr>
            <a:r>
              <a:rPr lang="en-US" dirty="0" err="1" smtClean="0">
                <a:latin typeface="Arial Narrow" charset="0"/>
              </a:rPr>
              <a:t>prolactinomas</a:t>
            </a:r>
            <a:r>
              <a:rPr lang="en-US" dirty="0" smtClean="0">
                <a:latin typeface="Arial Narrow" charset="0"/>
              </a:rPr>
              <a:t> </a:t>
            </a:r>
            <a:r>
              <a:rPr lang="en-US" dirty="0">
                <a:latin typeface="Arial Narrow" charset="0"/>
              </a:rPr>
              <a:t>usually are diagnosed at an earlier stage in women of reproductive age than in other persons </a:t>
            </a:r>
            <a:endParaRPr lang="ar-JO" sz="1800" dirty="0">
              <a:latin typeface="Arial Narrow" charset="0"/>
              <a:cs typeface="Arial" charset="0"/>
            </a:endParaRPr>
          </a:p>
          <a:p>
            <a:pPr marL="0" indent="0" eaLnBrk="1" hangingPunct="1">
              <a:buNone/>
            </a:pPr>
            <a:endParaRPr lang="ar-JO" dirty="0">
              <a:latin typeface="Arial Narrow" charset="0"/>
              <a:cs typeface="Arial" charset="0"/>
            </a:endParaRPr>
          </a:p>
          <a:p>
            <a:pPr marL="514350" indent="-514350" eaLnBrk="1" hangingPunct="1">
              <a:buFontTx/>
              <a:buNone/>
            </a:pPr>
            <a:endParaRPr lang="ar-JO" dirty="0">
              <a:latin typeface="Arial Narrow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71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294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>
                <a:latin typeface="Calibri" charset="0"/>
              </a:rPr>
              <a:t> </a:t>
            </a:r>
            <a:endParaRPr lang="en-US" dirty="0">
              <a:latin typeface="Arial Narrow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Arial Narrow" charset="0"/>
              </a:rPr>
              <a:t>   Other causes of </a:t>
            </a:r>
            <a:r>
              <a:rPr lang="en-US" dirty="0" err="1">
                <a:latin typeface="Arial Narrow" charset="0"/>
              </a:rPr>
              <a:t>hyperprolactinemia</a:t>
            </a:r>
            <a:r>
              <a:rPr lang="en-US" dirty="0">
                <a:latin typeface="Arial Narrow" charset="0"/>
              </a:rPr>
              <a:t> </a:t>
            </a:r>
            <a:endParaRPr lang="en-US" dirty="0" smtClean="0">
              <a:latin typeface="Arial Narrow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Arial Narrow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Arial Narrow" charset="0"/>
              </a:rPr>
              <a:t>a.   Pregnancy, and high-dose estrogen therapy, 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 Narrow" charset="0"/>
              </a:rPr>
              <a:t>b.   Dopamine-inhibiting drugs (e.g., reserpine).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 Narrow" charset="0"/>
              </a:rPr>
              <a:t>c.   Any mass in the </a:t>
            </a:r>
            <a:r>
              <a:rPr lang="en-US" dirty="0" err="1">
                <a:latin typeface="Arial Narrow" charset="0"/>
              </a:rPr>
              <a:t>suprasellar</a:t>
            </a:r>
            <a:r>
              <a:rPr lang="en-US" dirty="0">
                <a:latin typeface="Arial Narrow" charset="0"/>
              </a:rPr>
              <a:t> compartment may disturb</a:t>
            </a:r>
            <a:endParaRPr lang="ar-JO" dirty="0">
              <a:latin typeface="Calibri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Arial Narrow" charset="0"/>
              </a:rPr>
              <a:t>    the normal inhibitory influence of  hypothalamus on prolactin secretion, resulting in </a:t>
            </a:r>
            <a:r>
              <a:rPr lang="en-US" dirty="0" err="1">
                <a:latin typeface="Arial Narrow" charset="0"/>
              </a:rPr>
              <a:t>hyperprolactinemia</a:t>
            </a:r>
            <a:r>
              <a:rPr lang="en-US" dirty="0">
                <a:latin typeface="Arial Narrow" charset="0"/>
              </a:rPr>
              <a:t>-a mechanism known as the </a:t>
            </a:r>
            <a:r>
              <a:rPr lang="en-US" i="1" u="sng" dirty="0">
                <a:latin typeface="Arial Narrow" charset="0"/>
              </a:rPr>
              <a:t>stalk effect.</a:t>
            </a:r>
            <a:r>
              <a:rPr lang="en-US" u="sng" dirty="0">
                <a:latin typeface="Arial Narrow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42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Lectures will be available on my university website on the same day they are given.</a:t>
            </a:r>
          </a:p>
          <a:p>
            <a:r>
              <a:rPr lang="en-US" dirty="0" smtClean="0"/>
              <a:t>Office hours:  Wednesday and Thursday :10-12.</a:t>
            </a:r>
          </a:p>
          <a:p>
            <a:r>
              <a:rPr lang="en-US" dirty="0" smtClean="0"/>
              <a:t>Office: in the hospital.</a:t>
            </a:r>
          </a:p>
          <a:p>
            <a:r>
              <a:rPr lang="en-US" dirty="0" smtClean="0"/>
              <a:t>Email: </a:t>
            </a:r>
            <a:r>
              <a:rPr lang="en-US" u="sng" dirty="0" smtClean="0">
                <a:hlinkClick r:id="rId2"/>
              </a:rPr>
              <a:t>h_awad@ju.edu.jo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4237143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u="sng" dirty="0" smtClean="0">
                <a:latin typeface="Arial Narrow" charset="0"/>
              </a:rPr>
              <a:t>Growth </a:t>
            </a:r>
            <a:r>
              <a:rPr lang="en-US" u="sng" dirty="0">
                <a:latin typeface="Arial Narrow" charset="0"/>
              </a:rPr>
              <a:t>Hormone-Producing (</a:t>
            </a:r>
            <a:r>
              <a:rPr lang="en-US" u="sng" dirty="0" err="1">
                <a:latin typeface="Arial Narrow" charset="0"/>
              </a:rPr>
              <a:t>Somatotroph</a:t>
            </a:r>
            <a:r>
              <a:rPr lang="en-US" u="sng" dirty="0">
                <a:latin typeface="Arial Narrow" charset="0"/>
              </a:rPr>
              <a:t>) Adenomas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Arial Narrow" charset="0"/>
              </a:rPr>
              <a:t> </a:t>
            </a:r>
            <a:endParaRPr lang="en-US" dirty="0">
              <a:latin typeface="Arial Narrow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Arial Narrow" charset="0"/>
              </a:rPr>
              <a:t> - May be quite large at time of diagnosis because the clinical manifestations of excessive growth hormone may be subtle, 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 Narrow" charset="0"/>
              </a:rPr>
              <a:t>--  Small amounts of </a:t>
            </a:r>
            <a:r>
              <a:rPr lang="en-US" dirty="0" err="1">
                <a:latin typeface="Arial Narrow" charset="0"/>
              </a:rPr>
              <a:t>immunoreactive</a:t>
            </a:r>
            <a:r>
              <a:rPr lang="en-US" dirty="0">
                <a:latin typeface="Arial Narrow" charset="0"/>
              </a:rPr>
              <a:t> prolactin often are present as well. </a:t>
            </a:r>
          </a:p>
          <a:p>
            <a:pPr eaLnBrk="1" hangingPunct="1">
              <a:buFontTx/>
              <a:buNone/>
            </a:pPr>
            <a:endParaRPr lang="en-US" dirty="0">
              <a:latin typeface="Arial Narrow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Arial Narrow" charset="0"/>
              </a:rPr>
              <a:t> </a:t>
            </a:r>
            <a:endParaRPr lang="ar-JO" dirty="0">
              <a:latin typeface="Arial Narrow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0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i="1" dirty="0" smtClean="0">
                <a:latin typeface="Arial Narrow" charset="0"/>
              </a:rPr>
              <a:t> </a:t>
            </a:r>
            <a:r>
              <a:rPr lang="en-US" i="1" dirty="0">
                <a:latin typeface="Arial Narrow" charset="0"/>
              </a:rPr>
              <a:t>clinical </a:t>
            </a:r>
            <a:r>
              <a:rPr lang="en-US" i="1" dirty="0" smtClean="0">
                <a:latin typeface="Arial Narrow" charset="0"/>
              </a:rPr>
              <a:t>manifestations.</a:t>
            </a:r>
          </a:p>
          <a:p>
            <a:pPr eaLnBrk="1" hangingPunct="1">
              <a:buFontTx/>
              <a:buNone/>
            </a:pPr>
            <a:endParaRPr lang="en-US" dirty="0" smtClean="0">
              <a:latin typeface="Arial Narrow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 Narrow" charset="0"/>
              </a:rPr>
              <a:t>If </a:t>
            </a:r>
            <a:r>
              <a:rPr lang="en-US" dirty="0">
                <a:latin typeface="Arial Narrow" charset="0"/>
              </a:rPr>
              <a:t>a growth hormone-secreting adenoma occurs before the epiphyses </a:t>
            </a:r>
            <a:r>
              <a:rPr lang="en-US" dirty="0" smtClean="0">
                <a:latin typeface="Arial Narrow" charset="0"/>
              </a:rPr>
              <a:t>closes:  </a:t>
            </a:r>
            <a:r>
              <a:rPr lang="en-US" i="1" u="sng" dirty="0" smtClean="0">
                <a:latin typeface="Arial Narrow" charset="0"/>
              </a:rPr>
              <a:t>gigantism</a:t>
            </a:r>
            <a:r>
              <a:rPr lang="en-US" i="1" u="sng" dirty="0">
                <a:latin typeface="Arial Narrow" charset="0"/>
              </a:rPr>
              <a:t>.</a:t>
            </a:r>
            <a:r>
              <a:rPr lang="en-US" u="sng" dirty="0">
                <a:latin typeface="Arial Narrow" charset="0"/>
              </a:rPr>
              <a:t> </a:t>
            </a:r>
            <a:endParaRPr lang="en-US" u="sng" dirty="0" smtClean="0">
              <a:latin typeface="Arial Narrow" charset="0"/>
            </a:endParaRPr>
          </a:p>
          <a:p>
            <a:pPr eaLnBrk="1" hangingPunct="1">
              <a:buFontTx/>
              <a:buNone/>
            </a:pPr>
            <a:endParaRPr lang="ar-JO" u="sng" dirty="0">
              <a:latin typeface="Calibri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en-US" dirty="0" smtClean="0">
                <a:latin typeface="Arial Narrow" charset="0"/>
              </a:rPr>
              <a:t>gigantism:  generalized </a:t>
            </a:r>
            <a:r>
              <a:rPr lang="en-US" dirty="0">
                <a:latin typeface="Arial Narrow" charset="0"/>
              </a:rPr>
              <a:t>increase in body size, with disproportionately long arms and legs</a:t>
            </a:r>
            <a:r>
              <a:rPr lang="en-US" dirty="0" smtClean="0">
                <a:latin typeface="Arial Narrow" charset="0"/>
              </a:rPr>
              <a:t>.</a:t>
            </a:r>
          </a:p>
          <a:p>
            <a:pPr eaLnBrk="1" hangingPunct="1">
              <a:buFontTx/>
              <a:buChar char="-"/>
            </a:pPr>
            <a:endParaRPr lang="en-US" dirty="0">
              <a:latin typeface="Arial Narrow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Arial Narrow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Arial Narrow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9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igantism-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3" b="18343"/>
          <a:stretch>
            <a:fillRect/>
          </a:stretch>
        </p:blipFill>
        <p:spPr/>
      </p:pic>
      <p:pic>
        <p:nvPicPr>
          <p:cNvPr id="5" name="Picture 4" descr="Gigantism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58" y="274638"/>
            <a:ext cx="7895242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61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acromegaly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latin typeface="Arial Narrow" charset="0"/>
              </a:rPr>
              <a:t> </a:t>
            </a:r>
            <a:r>
              <a:rPr lang="en-US" dirty="0">
                <a:latin typeface="Arial Narrow" charset="0"/>
              </a:rPr>
              <a:t>If elevated levels of growth hormone persist, or develop after closure of the epiphyses, affected persons develop </a:t>
            </a:r>
            <a:r>
              <a:rPr lang="en-US" i="1" u="sng" dirty="0">
                <a:latin typeface="Arial Narrow" charset="0"/>
              </a:rPr>
              <a:t>acromegal</a:t>
            </a:r>
            <a:r>
              <a:rPr lang="en-US" i="1" dirty="0">
                <a:latin typeface="Arial Narrow" charset="0"/>
              </a:rPr>
              <a:t>y,</a:t>
            </a:r>
            <a:r>
              <a:rPr lang="en-US" dirty="0">
                <a:latin typeface="Arial Narrow" charset="0"/>
              </a:rPr>
              <a:t> in which:</a:t>
            </a:r>
          </a:p>
          <a:p>
            <a:pPr marL="514350" indent="-514350">
              <a:buNone/>
            </a:pPr>
            <a:r>
              <a:rPr lang="en-US" dirty="0">
                <a:latin typeface="Arial Narrow" charset="0"/>
              </a:rPr>
              <a:t> </a:t>
            </a:r>
            <a:r>
              <a:rPr lang="en-US" dirty="0" smtClean="0">
                <a:latin typeface="Arial Narrow" charset="0"/>
              </a:rPr>
              <a:t>  1. Growth </a:t>
            </a:r>
            <a:r>
              <a:rPr lang="en-US" dirty="0">
                <a:latin typeface="Arial Narrow" charset="0"/>
              </a:rPr>
              <a:t>is most conspicuous in soft tissues, skin, and viscera and in the bones of the face, hands, and </a:t>
            </a:r>
            <a:r>
              <a:rPr lang="en-US" dirty="0" smtClean="0">
                <a:latin typeface="Arial Narrow" charset="0"/>
              </a:rPr>
              <a:t>feet 2. Enlargement </a:t>
            </a:r>
            <a:r>
              <a:rPr lang="en-US" dirty="0">
                <a:latin typeface="Arial Narrow" charset="0"/>
              </a:rPr>
              <a:t>of the jaw results in its protrusion </a:t>
            </a:r>
          </a:p>
          <a:p>
            <a:pPr marL="514350" indent="-514350">
              <a:buNone/>
            </a:pPr>
            <a:r>
              <a:rPr lang="en-US" dirty="0">
                <a:latin typeface="Arial Narrow" charset="0"/>
              </a:rPr>
              <a:t>  </a:t>
            </a:r>
            <a:r>
              <a:rPr lang="en-US" dirty="0" smtClean="0">
                <a:latin typeface="Arial Narrow" charset="0"/>
              </a:rPr>
              <a:t>   </a:t>
            </a:r>
            <a:r>
              <a:rPr lang="en-US" dirty="0">
                <a:latin typeface="Arial Narrow" charset="0"/>
              </a:rPr>
              <a:t>with </a:t>
            </a:r>
            <a:r>
              <a:rPr lang="en-US" dirty="0" err="1">
                <a:latin typeface="Arial Narrow" charset="0"/>
              </a:rPr>
              <a:t>eparation</a:t>
            </a:r>
            <a:r>
              <a:rPr lang="en-US" dirty="0">
                <a:latin typeface="Arial Narrow" charset="0"/>
              </a:rPr>
              <a:t> of the teeth. </a:t>
            </a:r>
          </a:p>
          <a:p>
            <a:pPr marL="514350" indent="-514350">
              <a:buNone/>
            </a:pPr>
            <a:r>
              <a:rPr lang="en-US" dirty="0" smtClean="0">
                <a:latin typeface="Arial Narrow" charset="0"/>
              </a:rPr>
              <a:t>    3</a:t>
            </a:r>
            <a:r>
              <a:rPr lang="en-US" dirty="0">
                <a:latin typeface="Arial Narrow" charset="0"/>
              </a:rPr>
              <a:t>. Enlarged hands and feet  with broad, sausage-like </a:t>
            </a:r>
            <a:r>
              <a:rPr lang="en-US" dirty="0" smtClean="0">
                <a:latin typeface="Arial Narrow" charset="0"/>
              </a:rPr>
              <a:t>fingers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07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Famous-People-With-Acromega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977" y="0"/>
            <a:ext cx="4660023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73300"/>
            <a:ext cx="8826500" cy="3852863"/>
          </a:xfrm>
        </p:spPr>
        <p:txBody>
          <a:bodyPr/>
          <a:lstStyle/>
          <a:p>
            <a:r>
              <a:rPr lang="en-US" dirty="0" smtClean="0"/>
              <a:t>acromegaly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27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en-US" dirty="0">
              <a:latin typeface="Arial Narrow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 Narrow" charset="0"/>
              </a:rPr>
              <a:t>- </a:t>
            </a:r>
            <a:r>
              <a:rPr lang="en-US" b="1" dirty="0" err="1" smtClean="0">
                <a:latin typeface="Arial Narrow" charset="0"/>
              </a:rPr>
              <a:t>Corticotroph</a:t>
            </a:r>
            <a:r>
              <a:rPr lang="en-US" b="1" dirty="0" smtClean="0">
                <a:latin typeface="Arial Narrow" charset="0"/>
              </a:rPr>
              <a:t> </a:t>
            </a:r>
            <a:r>
              <a:rPr lang="en-US" b="1" dirty="0">
                <a:latin typeface="Arial Narrow" charset="0"/>
              </a:rPr>
              <a:t>cell adenomas may be: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Arial Narrow" charset="0"/>
              </a:rPr>
              <a:t>*Clinically silent or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Arial Narrow" charset="0"/>
              </a:rPr>
              <a:t>*May </a:t>
            </a:r>
            <a:r>
              <a:rPr lang="en-US" dirty="0">
                <a:latin typeface="Arial Narrow" charset="0"/>
              </a:rPr>
              <a:t>cause </a:t>
            </a:r>
            <a:r>
              <a:rPr lang="en-US" i="1" dirty="0" err="1">
                <a:latin typeface="Arial Narrow" charset="0"/>
              </a:rPr>
              <a:t>hypercortisolism</a:t>
            </a:r>
            <a:r>
              <a:rPr lang="en-US" i="1" dirty="0">
                <a:latin typeface="Arial Narrow" charset="0"/>
              </a:rPr>
              <a:t>, m</a:t>
            </a:r>
            <a:r>
              <a:rPr lang="en-US" dirty="0">
                <a:latin typeface="Arial Narrow" charset="0"/>
              </a:rPr>
              <a:t>anifested clinically as </a:t>
            </a:r>
            <a:r>
              <a:rPr lang="en-US" i="1" dirty="0">
                <a:latin typeface="Arial Narrow" charset="0"/>
              </a:rPr>
              <a:t>Cushing </a:t>
            </a:r>
            <a:r>
              <a:rPr lang="en-US" i="1" dirty="0" smtClean="0">
                <a:latin typeface="Arial Narrow" charset="0"/>
              </a:rPr>
              <a:t>syndrome</a:t>
            </a:r>
            <a:endParaRPr lang="en-US" dirty="0">
              <a:latin typeface="Arial Narrow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latin typeface="Arial Narrow" charset="0"/>
              </a:rPr>
              <a:t>*Large</a:t>
            </a:r>
            <a:r>
              <a:rPr lang="en-US" dirty="0">
                <a:latin typeface="Arial Narrow" charset="0"/>
              </a:rPr>
              <a:t>, clinically aggressive </a:t>
            </a:r>
            <a:r>
              <a:rPr lang="en-US" dirty="0" err="1">
                <a:latin typeface="Arial Narrow" charset="0"/>
              </a:rPr>
              <a:t>corticotroph</a:t>
            </a:r>
            <a:r>
              <a:rPr lang="en-US" dirty="0">
                <a:latin typeface="Arial Narrow" charset="0"/>
              </a:rPr>
              <a:t> cell adenomas may develop after surgical removal of the adrenal glands for treatment of Cushing syndrome, this condition is </a:t>
            </a:r>
            <a:r>
              <a:rPr lang="en-US" i="1" u="sng" dirty="0">
                <a:latin typeface="Arial Narrow" charset="0"/>
              </a:rPr>
              <a:t>Nelson </a:t>
            </a:r>
            <a:r>
              <a:rPr lang="en-US" i="1" u="sng" dirty="0" smtClean="0">
                <a:latin typeface="Arial Narrow" charset="0"/>
              </a:rPr>
              <a:t>syndrome</a:t>
            </a:r>
            <a:r>
              <a:rPr lang="en-US" i="1" dirty="0">
                <a:latin typeface="Arial Narrow" charset="0"/>
              </a:rPr>
              <a:t>.</a:t>
            </a:r>
            <a:endParaRPr lang="en-US" dirty="0" smtClean="0">
              <a:latin typeface="Arial Narrow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Narrow" charset="0"/>
              </a:rPr>
              <a:t>*Because </a:t>
            </a:r>
            <a:r>
              <a:rPr lang="en-US" dirty="0">
                <a:latin typeface="Arial Narrow" charset="0"/>
              </a:rPr>
              <a:t>ACTH is synthesized as part of a larger pro-hormone substance that includes melanocyte-stimulating hormone (MSH), hyperpigmentation  may be </a:t>
            </a:r>
            <a:r>
              <a:rPr lang="en-US" dirty="0" smtClean="0">
                <a:latin typeface="Arial Narrow" charset="0"/>
              </a:rPr>
              <a:t>a feature.</a:t>
            </a:r>
            <a:endParaRPr lang="ar-JO" dirty="0">
              <a:latin typeface="Calibri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Arial Narrow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dirty="0">
              <a:latin typeface="Arial Narrow" charset="0"/>
            </a:endParaRPr>
          </a:p>
          <a:p>
            <a:pPr eaLnBrk="1" hangingPunct="1">
              <a:buFontTx/>
              <a:buNone/>
            </a:pPr>
            <a:endParaRPr lang="ar-JO" dirty="0">
              <a:latin typeface="Arial Narrow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4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019800"/>
          </a:xfrm>
        </p:spPr>
        <p:txBody>
          <a:bodyPr>
            <a:normAutofit/>
          </a:bodyPr>
          <a:lstStyle/>
          <a:p>
            <a:pPr marL="514350" indent="-514350" eaLnBrk="1" hangingPunct="1">
              <a:buFontTx/>
              <a:buNone/>
            </a:pPr>
            <a:r>
              <a:rPr lang="en-US" dirty="0">
                <a:latin typeface="Arial Narrow" charset="0"/>
              </a:rPr>
              <a:t>    </a:t>
            </a:r>
            <a:r>
              <a:rPr lang="en-US" dirty="0" smtClean="0">
                <a:latin typeface="Arial Narrow" charset="0"/>
              </a:rPr>
              <a:t> </a:t>
            </a:r>
            <a:endParaRPr lang="en-US" dirty="0">
              <a:latin typeface="Arial Narrow" charset="0"/>
            </a:endParaRPr>
          </a:p>
          <a:p>
            <a:pPr marL="514350" indent="-514350" eaLnBrk="1" hangingPunct="1">
              <a:buFontTx/>
              <a:buNone/>
            </a:pPr>
            <a:r>
              <a:rPr lang="en-US" i="1" dirty="0">
                <a:latin typeface="Arial Narrow" charset="0"/>
              </a:rPr>
              <a:t> </a:t>
            </a:r>
            <a:r>
              <a:rPr lang="en-US" i="1" dirty="0" smtClean="0">
                <a:latin typeface="Arial Narrow" charset="0"/>
              </a:rPr>
              <a:t> </a:t>
            </a:r>
            <a:r>
              <a:rPr lang="en-US" i="1" u="sng" dirty="0" err="1" smtClean="0">
                <a:latin typeface="Arial Narrow" charset="0"/>
              </a:rPr>
              <a:t>Gonadotroph</a:t>
            </a:r>
            <a:r>
              <a:rPr lang="en-US" i="1" u="sng" dirty="0" smtClean="0">
                <a:latin typeface="Arial Narrow" charset="0"/>
              </a:rPr>
              <a:t> </a:t>
            </a:r>
            <a:r>
              <a:rPr lang="en-US" i="1" u="sng" dirty="0">
                <a:latin typeface="Arial Narrow" charset="0"/>
              </a:rPr>
              <a:t>LH]-producing and FSH</a:t>
            </a:r>
            <a:r>
              <a:rPr lang="en-US" u="sng" dirty="0">
                <a:latin typeface="Arial Narrow" charset="0"/>
              </a:rPr>
              <a:t> </a:t>
            </a:r>
            <a:r>
              <a:rPr lang="en-US" u="sng" dirty="0" smtClean="0">
                <a:latin typeface="Arial Narrow" charset="0"/>
              </a:rPr>
              <a:t>adenomas</a:t>
            </a:r>
          </a:p>
          <a:p>
            <a:pPr marL="514350" indent="-514350" eaLnBrk="1" hangingPunct="1">
              <a:buFontTx/>
              <a:buNone/>
            </a:pPr>
            <a:endParaRPr lang="en-US" u="sng" dirty="0">
              <a:latin typeface="Arial Narrow" charset="0"/>
            </a:endParaRPr>
          </a:p>
          <a:p>
            <a:pPr marL="514350" indent="-514350" eaLnBrk="1" hangingPunct="1">
              <a:buFontTx/>
              <a:buNone/>
            </a:pPr>
            <a:r>
              <a:rPr lang="en-US" dirty="0">
                <a:latin typeface="Arial Narrow" charset="0"/>
              </a:rPr>
              <a:t>-  Can be difficult to recognize, because they secrete hormones inefficiently, and the secretory products usually do not cause a recognizable clinical syndrome. </a:t>
            </a:r>
            <a:endParaRPr lang="ar-JO" dirty="0">
              <a:latin typeface="Arial Narrow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6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00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i="1" dirty="0" smtClean="0">
                <a:latin typeface="Calibri" charset="0"/>
              </a:rPr>
              <a:t> </a:t>
            </a:r>
            <a:endParaRPr lang="en-US" i="1" dirty="0">
              <a:latin typeface="Calibri" charset="0"/>
            </a:endParaRPr>
          </a:p>
          <a:p>
            <a:pPr eaLnBrk="1" hangingPunct="1">
              <a:buFontTx/>
              <a:buNone/>
            </a:pPr>
            <a:r>
              <a:rPr lang="en-US" b="1" i="1" dirty="0">
                <a:latin typeface="Arial Narrow" charset="0"/>
              </a:rPr>
              <a:t>Pituitary carcinomas </a:t>
            </a:r>
          </a:p>
          <a:p>
            <a:pPr eaLnBrk="1" hangingPunct="1">
              <a:buFontTx/>
              <a:buChar char="-"/>
            </a:pPr>
            <a:r>
              <a:rPr lang="en-US" i="1" dirty="0" smtClean="0">
                <a:latin typeface="Arial Narrow" charset="0"/>
              </a:rPr>
              <a:t>are </a:t>
            </a:r>
            <a:r>
              <a:rPr lang="en-US" i="1" dirty="0">
                <a:latin typeface="Arial Narrow" charset="0"/>
              </a:rPr>
              <a:t>exceedingly rare and i</a:t>
            </a:r>
            <a:r>
              <a:rPr lang="en-US" dirty="0">
                <a:latin typeface="Arial Narrow" charset="0"/>
              </a:rPr>
              <a:t>n addition to local extension beyond the </a:t>
            </a:r>
            <a:r>
              <a:rPr lang="en-US" dirty="0" err="1">
                <a:latin typeface="Arial Narrow" charset="0"/>
              </a:rPr>
              <a:t>sella</a:t>
            </a:r>
            <a:r>
              <a:rPr lang="en-US" dirty="0">
                <a:latin typeface="Arial Narrow" charset="0"/>
              </a:rPr>
              <a:t> </a:t>
            </a:r>
            <a:r>
              <a:rPr lang="en-US" dirty="0" err="1">
                <a:latin typeface="Arial Narrow" charset="0"/>
              </a:rPr>
              <a:t>turcica</a:t>
            </a:r>
            <a:r>
              <a:rPr lang="en-US" dirty="0">
                <a:latin typeface="Arial Narrow" charset="0"/>
              </a:rPr>
              <a:t>, these tumors virtually always demonstrate distant metastases</a:t>
            </a:r>
            <a:r>
              <a:rPr lang="en-US" dirty="0" smtClean="0">
                <a:latin typeface="Arial Narrow" charset="0"/>
              </a:rPr>
              <a:t>.</a:t>
            </a:r>
          </a:p>
          <a:p>
            <a:pPr marL="0" indent="0" eaLnBrk="1" hangingPunct="1">
              <a:buNone/>
            </a:pPr>
            <a:endParaRPr lang="en-US" dirty="0">
              <a:latin typeface="Arial Narrow" charset="0"/>
            </a:endParaRPr>
          </a:p>
          <a:p>
            <a:pPr eaLnBrk="1" hangingPunct="1">
              <a:buFontTx/>
              <a:buNone/>
            </a:pPr>
            <a:endParaRPr lang="en-US" b="1" u="sng" dirty="0">
              <a:latin typeface="Arial Narrow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6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324600"/>
          </a:xfrm>
        </p:spPr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i="1" u="sng" dirty="0" smtClean="0">
                <a:latin typeface="Arial Narrow" pitchFamily="34" charset="0"/>
              </a:rPr>
              <a:t>Hypopituitarism</a:t>
            </a:r>
            <a:r>
              <a:rPr lang="en-US" dirty="0" smtClean="0">
                <a:latin typeface="Arial Narrow" pitchFamily="34" charset="0"/>
              </a:rPr>
              <a:t>: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latin typeface="Arial Narrow" pitchFamily="34" charset="0"/>
                <a:ea typeface="+mn-ea"/>
              </a:rPr>
              <a:t>Loss of 75% of anterior pituitary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Arial Narrow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latin typeface="Arial Narrow" pitchFamily="34" charset="0"/>
                <a:ea typeface="+mn-ea"/>
              </a:rPr>
              <a:t>Causes: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latin typeface="Arial Narrow" pitchFamily="34" charset="0"/>
                <a:ea typeface="+mn-ea"/>
              </a:rPr>
              <a:t> a. C</a:t>
            </a:r>
            <a:r>
              <a:rPr lang="en-US" i="1" dirty="0" smtClean="0">
                <a:latin typeface="Arial Narrow" pitchFamily="34" charset="0"/>
                <a:ea typeface="+mn-ea"/>
              </a:rPr>
              <a:t>ongenital</a:t>
            </a:r>
            <a:r>
              <a:rPr lang="en-US" dirty="0" smtClean="0">
                <a:latin typeface="Arial Narrow" pitchFamily="34" charset="0"/>
                <a:ea typeface="+mn-ea"/>
              </a:rPr>
              <a:t> absence(exceedingly rare)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lphaLcPeriod" startAt="2"/>
              <a:defRPr/>
            </a:pPr>
            <a:r>
              <a:rPr lang="en-US" dirty="0" smtClean="0">
                <a:latin typeface="Arial Narrow" pitchFamily="34" charset="0"/>
                <a:ea typeface="+mn-ea"/>
              </a:rPr>
              <a:t>Hypothalamic tumors, associated with posterior pituitary dysfunction.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latin typeface="Arial Narrow" pitchFamily="34" charset="0"/>
                <a:ea typeface="+mn-ea"/>
              </a:rPr>
              <a:t>C . Nonfunctioning pituitary adenomas .. Most common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lphaLcPeriod" startAt="4"/>
              <a:defRPr/>
            </a:pPr>
            <a:r>
              <a:rPr lang="en-US" dirty="0" smtClean="0">
                <a:latin typeface="Arial Narrow" pitchFamily="34" charset="0"/>
                <a:ea typeface="+mn-ea"/>
              </a:rPr>
              <a:t>Ischemic necrosis of the anterior pituitary, </a:t>
            </a:r>
            <a:r>
              <a:rPr lang="en-US" dirty="0" err="1" smtClean="0">
                <a:latin typeface="Arial Narrow" pitchFamily="34" charset="0"/>
                <a:ea typeface="+mn-ea"/>
              </a:rPr>
              <a:t>e;g</a:t>
            </a:r>
            <a:r>
              <a:rPr lang="en-US" dirty="0" smtClean="0">
                <a:latin typeface="Arial Narrow" pitchFamily="34" charset="0"/>
                <a:ea typeface="+mn-ea"/>
              </a:rPr>
              <a:t> Sheehan syndrome.</a:t>
            </a:r>
          </a:p>
          <a:p>
            <a:pPr>
              <a:buNone/>
            </a:pPr>
            <a:r>
              <a:rPr lang="en-US" dirty="0" smtClean="0">
                <a:latin typeface="Arial Narrow" charset="0"/>
              </a:rPr>
              <a:t>e.  </a:t>
            </a:r>
            <a:r>
              <a:rPr lang="en-US" dirty="0">
                <a:latin typeface="Arial Narrow" charset="0"/>
              </a:rPr>
              <a:t>Ablation of the pituitary by surgery or irradiation</a:t>
            </a:r>
          </a:p>
          <a:p>
            <a:pPr>
              <a:buNone/>
            </a:pPr>
            <a:r>
              <a:rPr lang="en-US" dirty="0">
                <a:latin typeface="Arial Narrow" charset="0"/>
              </a:rPr>
              <a:t>f.  Inflammatory lesions such as </a:t>
            </a:r>
            <a:r>
              <a:rPr lang="en-US" dirty="0" err="1">
                <a:latin typeface="Arial Narrow" charset="0"/>
              </a:rPr>
              <a:t>sarcoidosis</a:t>
            </a:r>
            <a:r>
              <a:rPr lang="en-US" dirty="0">
                <a:latin typeface="Arial Narrow" charset="0"/>
              </a:rPr>
              <a:t> or tuberculosis</a:t>
            </a:r>
          </a:p>
          <a:p>
            <a:pPr>
              <a:buNone/>
            </a:pPr>
            <a:r>
              <a:rPr lang="en-US" dirty="0">
                <a:latin typeface="Arial Narrow" charset="0"/>
              </a:rPr>
              <a:t>g. Trauma and Metastatic neoplasms involving the </a:t>
            </a:r>
            <a:r>
              <a:rPr lang="en-US" dirty="0" smtClean="0">
                <a:latin typeface="Arial Narrow" charset="0"/>
              </a:rPr>
              <a:t>pituitary.</a:t>
            </a:r>
            <a:endParaRPr lang="ar-JO" dirty="0">
              <a:latin typeface="Calibri" charset="0"/>
              <a:cs typeface="Arial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lphaLcPeriod" startAt="4"/>
              <a:defRPr/>
            </a:pPr>
            <a:endParaRPr lang="en-US" dirty="0" smtClean="0">
              <a:latin typeface="Arial Narrow" pitchFamily="34" charset="0"/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lphaLcPeriod" startAt="4"/>
              <a:defRPr/>
            </a:pPr>
            <a:endParaRPr lang="en-US" dirty="0" smtClean="0">
              <a:latin typeface="Arial Narrow" pitchFamily="34" charset="0"/>
              <a:ea typeface="+mn-ea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i="1" dirty="0" smtClean="0">
              <a:latin typeface="Arial Narrow" pitchFamily="34" charset="0"/>
              <a:ea typeface="+mn-ea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>
              <a:latin typeface="Arial Narrow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0138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rmAutofit/>
          </a:bodyPr>
          <a:lstStyle/>
          <a:p>
            <a:pPr marL="514350" indent="-514350" eaLnBrk="1" hangingPunct="1">
              <a:buFontTx/>
              <a:buNone/>
            </a:pPr>
            <a:r>
              <a:rPr lang="en-US" i="1" u="sng" dirty="0">
                <a:latin typeface="Arial Narrow" charset="0"/>
              </a:rPr>
              <a:t> Sheehan syndrome</a:t>
            </a:r>
            <a:r>
              <a:rPr lang="en-US" i="1" dirty="0">
                <a:latin typeface="Arial Narrow" charset="0"/>
              </a:rPr>
              <a:t>,</a:t>
            </a:r>
            <a:r>
              <a:rPr lang="en-US" dirty="0">
                <a:latin typeface="Arial Narrow" charset="0"/>
              </a:rPr>
              <a:t> or postpartum necrosis of anterior pituitary, is the most common form of clinically significant ischemic necrosis of the anterior pituitary. </a:t>
            </a:r>
          </a:p>
          <a:p>
            <a:pPr marL="514350" indent="-514350" eaLnBrk="1" hangingPunct="1">
              <a:buFontTx/>
              <a:buNone/>
            </a:pPr>
            <a:r>
              <a:rPr lang="en-US" dirty="0">
                <a:latin typeface="Arial Narrow" charset="0"/>
              </a:rPr>
              <a:t>-  During pregnancy, the anterior pituitary enlarges considerably, because of an increase in the size and number of prolactin-secreting cells and this physiologic enlargement is not accompanied by an increase in blood supply from the low-pressure portal venous system.</a:t>
            </a:r>
          </a:p>
          <a:p>
            <a:pPr eaLnBrk="1" hangingPunct="1">
              <a:buFontTx/>
              <a:buChar char="-"/>
            </a:pPr>
            <a:r>
              <a:rPr lang="en-US" dirty="0" smtClean="0">
                <a:latin typeface="Arial Narrow" charset="0"/>
              </a:rPr>
              <a:t>The </a:t>
            </a:r>
            <a:r>
              <a:rPr lang="en-US" dirty="0">
                <a:latin typeface="Arial Narrow" charset="0"/>
              </a:rPr>
              <a:t>enlarged gland is thus vulnerable to ischemic injury, especially in women who experience significant hemorrhage and hypotension during the </a:t>
            </a:r>
            <a:r>
              <a:rPr lang="en-US" dirty="0" err="1">
                <a:latin typeface="Arial Narrow" charset="0"/>
              </a:rPr>
              <a:t>peripartal</a:t>
            </a:r>
            <a:r>
              <a:rPr lang="en-US" dirty="0">
                <a:latin typeface="Arial Narrow" charset="0"/>
              </a:rPr>
              <a:t> period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Arial Narrow" charset="0"/>
              </a:rPr>
              <a:t> </a:t>
            </a:r>
            <a:endParaRPr lang="en-US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3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Pituitary gland.</a:t>
            </a:r>
          </a:p>
          <a:p>
            <a:r>
              <a:rPr lang="en-US" dirty="0" smtClean="0"/>
              <a:t>Thyroid gland 1</a:t>
            </a:r>
          </a:p>
          <a:p>
            <a:r>
              <a:rPr lang="en-US" dirty="0" smtClean="0"/>
              <a:t>Thyroid gland 2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Midterm exam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Adrenal gland</a:t>
            </a:r>
          </a:p>
          <a:p>
            <a:r>
              <a:rPr lang="en-US" dirty="0" smtClean="0"/>
              <a:t>Parathyroid gland</a:t>
            </a:r>
          </a:p>
          <a:p>
            <a:r>
              <a:rPr lang="en-US" dirty="0" smtClean="0"/>
              <a:t>Endocrine pancreas &amp; diabetes</a:t>
            </a:r>
          </a:p>
          <a:p>
            <a:pPr marL="0" indent="0">
              <a:buNone/>
            </a:pPr>
            <a:r>
              <a:rPr lang="en-US" dirty="0" smtClean="0"/>
              <a:t>      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38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791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u="sng" dirty="0">
              <a:latin typeface="Calibri" charset="0"/>
            </a:endParaRPr>
          </a:p>
          <a:p>
            <a:pPr marL="514350" indent="-514350" eaLnBrk="1" hangingPunct="1">
              <a:buFontTx/>
              <a:buNone/>
            </a:pPr>
            <a:r>
              <a:rPr lang="en-US" u="sng" dirty="0">
                <a:latin typeface="Calibri" charset="0"/>
              </a:rPr>
              <a:t>POSTERIOR PITUITARY SYNDROMES</a:t>
            </a:r>
            <a:r>
              <a:rPr lang="en-US" dirty="0" smtClean="0">
                <a:latin typeface="Arial Narrow" charset="0"/>
              </a:rPr>
              <a:t>.</a:t>
            </a:r>
          </a:p>
          <a:p>
            <a:pPr marL="514350" indent="-514350" eaLnBrk="1" hangingPunct="1">
              <a:buFontTx/>
              <a:buNone/>
            </a:pPr>
            <a:endParaRPr lang="en-US" dirty="0">
              <a:latin typeface="Arial Narrow" charset="0"/>
            </a:endParaRPr>
          </a:p>
          <a:p>
            <a:pPr marL="514350" indent="-514350" eaLnBrk="1" hangingPunct="1">
              <a:buFontTx/>
              <a:buNone/>
            </a:pPr>
            <a:r>
              <a:rPr lang="en-US" dirty="0">
                <a:latin typeface="Arial Narrow" charset="0"/>
              </a:rPr>
              <a:t>-  Impairment of oxytocin synthesis and release has not</a:t>
            </a:r>
            <a:endParaRPr lang="ar-JO" dirty="0">
              <a:latin typeface="Arial Narrow" charset="0"/>
              <a:cs typeface="Arial" charset="0"/>
            </a:endParaRPr>
          </a:p>
          <a:p>
            <a:pPr marL="514350" indent="-514350" eaLnBrk="1" hangingPunct="1">
              <a:buFontTx/>
              <a:buNone/>
            </a:pPr>
            <a:r>
              <a:rPr lang="en-US" dirty="0">
                <a:latin typeface="Arial Narrow" charset="0"/>
              </a:rPr>
              <a:t> been associated with significant clinical abnormalities. </a:t>
            </a:r>
            <a:endParaRPr lang="en-US" dirty="0" smtClean="0">
              <a:latin typeface="Arial Narrow" charset="0"/>
            </a:endParaRPr>
          </a:p>
          <a:p>
            <a:pPr marL="514350" indent="-514350" eaLnBrk="1" hangingPunct="1">
              <a:buFontTx/>
              <a:buNone/>
            </a:pPr>
            <a:endParaRPr lang="en-US" dirty="0">
              <a:latin typeface="Arial Narrow" charset="0"/>
            </a:endParaRPr>
          </a:p>
          <a:p>
            <a:pPr marL="514350" indent="-514350" eaLnBrk="1" hangingPunct="1">
              <a:buFontTx/>
              <a:buNone/>
            </a:pPr>
            <a:r>
              <a:rPr lang="en-US" dirty="0">
                <a:latin typeface="Arial Narrow" charset="0"/>
              </a:rPr>
              <a:t>-  The clinically important</a:t>
            </a:r>
            <a:r>
              <a:rPr lang="en-US" dirty="0">
                <a:latin typeface="Calibri" charset="0"/>
              </a:rPr>
              <a:t> </a:t>
            </a:r>
            <a:r>
              <a:rPr lang="en-US" dirty="0">
                <a:latin typeface="Arial Narrow" charset="0"/>
              </a:rPr>
              <a:t>posterior pituitary </a:t>
            </a:r>
            <a:r>
              <a:rPr lang="en-US" dirty="0" smtClean="0">
                <a:latin typeface="Arial Narrow" charset="0"/>
              </a:rPr>
              <a:t>syndromes involve ADH. </a:t>
            </a:r>
            <a:endParaRPr lang="ar-JO" dirty="0">
              <a:latin typeface="Arial Narrow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78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324600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Tx/>
              <a:buNone/>
            </a:pPr>
            <a:endParaRPr lang="ar-JO" dirty="0">
              <a:latin typeface="Calibri" charset="0"/>
              <a:cs typeface="Arial" charset="0"/>
            </a:endParaRPr>
          </a:p>
          <a:p>
            <a:pPr marL="514350" indent="-514350" eaLnBrk="1" hangingPunct="1">
              <a:buFontTx/>
              <a:buNone/>
            </a:pPr>
            <a:r>
              <a:rPr lang="en-US" dirty="0">
                <a:latin typeface="Arial Narrow" charset="0"/>
              </a:rPr>
              <a:t>I. ADH deficiency causes </a:t>
            </a:r>
            <a:r>
              <a:rPr lang="en-US" i="1" dirty="0">
                <a:latin typeface="Arial Narrow" charset="0"/>
              </a:rPr>
              <a:t>diabetes </a:t>
            </a:r>
            <a:r>
              <a:rPr lang="en-US" i="1" dirty="0" err="1">
                <a:latin typeface="Arial Narrow" charset="0"/>
              </a:rPr>
              <a:t>insipidus</a:t>
            </a:r>
            <a:r>
              <a:rPr lang="en-US" i="1" dirty="0">
                <a:latin typeface="Arial Narrow" charset="0"/>
              </a:rPr>
              <a:t>,</a:t>
            </a:r>
            <a:r>
              <a:rPr lang="en-US" dirty="0">
                <a:latin typeface="Arial Narrow" charset="0"/>
              </a:rPr>
              <a:t>  characterized by excessive urination (polyuria) caused by an inability of the kidney to properly resorb water from the urine</a:t>
            </a:r>
            <a:endParaRPr lang="ar-JO" dirty="0">
              <a:latin typeface="Calibri" charset="0"/>
              <a:cs typeface="Arial" charset="0"/>
            </a:endParaRPr>
          </a:p>
          <a:p>
            <a:pPr marL="514350" indent="-514350" eaLnBrk="1" hangingPunct="1">
              <a:buFontTx/>
              <a:buNone/>
            </a:pPr>
            <a:r>
              <a:rPr lang="en-US" dirty="0">
                <a:latin typeface="Arial Narrow" charset="0"/>
              </a:rPr>
              <a:t>-  Diabetes </a:t>
            </a:r>
            <a:r>
              <a:rPr lang="en-US" dirty="0" err="1">
                <a:latin typeface="Arial Narrow" charset="0"/>
              </a:rPr>
              <a:t>insipidus</a:t>
            </a:r>
            <a:r>
              <a:rPr lang="en-US" dirty="0">
                <a:latin typeface="Arial Narrow" charset="0"/>
              </a:rPr>
              <a:t> can result from several causes,  </a:t>
            </a:r>
          </a:p>
          <a:p>
            <a:pPr marL="514350" indent="-514350" eaLnBrk="1" hangingPunct="1">
              <a:buFontTx/>
              <a:buNone/>
            </a:pPr>
            <a:r>
              <a:rPr lang="en-US" dirty="0">
                <a:latin typeface="Arial Narrow" charset="0"/>
              </a:rPr>
              <a:t>a. Head trauma, Neoplasms,</a:t>
            </a:r>
          </a:p>
          <a:p>
            <a:pPr marL="514350" indent="-514350" eaLnBrk="1" hangingPunct="1">
              <a:buFontTx/>
              <a:buNone/>
            </a:pPr>
            <a:r>
              <a:rPr lang="en-US" dirty="0">
                <a:latin typeface="Arial Narrow" charset="0"/>
              </a:rPr>
              <a:t>b.  Inflammatory disorders and surgical procedures of the hypothalamus and pituitary,  </a:t>
            </a:r>
          </a:p>
          <a:p>
            <a:pPr marL="514350" indent="-514350" eaLnBrk="1" hangingPunct="1">
              <a:buFontTx/>
              <a:buNone/>
            </a:pPr>
            <a:r>
              <a:rPr lang="en-US" dirty="0">
                <a:latin typeface="Arial Narrow" charset="0"/>
              </a:rPr>
              <a:t>d. The condition may be idiopathic. </a:t>
            </a:r>
          </a:p>
          <a:p>
            <a:pPr marL="514350" indent="-514350" eaLnBrk="1" hangingPunct="1">
              <a:buFontTx/>
              <a:buNone/>
            </a:pPr>
            <a:r>
              <a:rPr lang="en-US" dirty="0">
                <a:latin typeface="Arial Narrow" charset="0"/>
              </a:rPr>
              <a:t>Note:-   Diabetes </a:t>
            </a:r>
            <a:r>
              <a:rPr lang="en-US" dirty="0" err="1">
                <a:latin typeface="Arial Narrow" charset="0"/>
              </a:rPr>
              <a:t>insipidus</a:t>
            </a:r>
            <a:r>
              <a:rPr lang="en-US" dirty="0">
                <a:latin typeface="Arial Narrow" charset="0"/>
              </a:rPr>
              <a:t> from ADH deficiency is designated as </a:t>
            </a:r>
            <a:r>
              <a:rPr lang="en-US" i="1" dirty="0">
                <a:latin typeface="Arial Narrow" charset="0"/>
              </a:rPr>
              <a:t>central,</a:t>
            </a:r>
            <a:r>
              <a:rPr lang="en-US" dirty="0">
                <a:latin typeface="Arial Narrow" charset="0"/>
              </a:rPr>
              <a:t> to differentiate it from </a:t>
            </a:r>
            <a:r>
              <a:rPr lang="en-US" i="1" dirty="0" err="1" smtClean="0">
                <a:latin typeface="Arial Narrow" charset="0"/>
              </a:rPr>
              <a:t>nephrogenic</a:t>
            </a:r>
            <a:r>
              <a:rPr lang="en-US" i="1" dirty="0" smtClean="0">
                <a:latin typeface="Arial Narrow" charset="0"/>
              </a:rPr>
              <a:t> DI</a:t>
            </a:r>
            <a:r>
              <a:rPr lang="en-US" dirty="0" smtClean="0">
                <a:latin typeface="Arial Narrow" charset="0"/>
              </a:rPr>
              <a:t> </a:t>
            </a:r>
            <a:endParaRPr lang="ar-JO" dirty="0">
              <a:latin typeface="Arial Narrow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1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00800"/>
          </a:xfrm>
        </p:spPr>
        <p:txBody>
          <a:bodyPr>
            <a:normAutofit/>
          </a:bodyPr>
          <a:lstStyle/>
          <a:p>
            <a:pPr marL="514350" indent="-514350" eaLnBrk="1" hangingPunct="1">
              <a:buFontTx/>
              <a:buNone/>
            </a:pPr>
            <a:endParaRPr lang="en-US" dirty="0">
              <a:latin typeface="Calibri" charset="0"/>
            </a:endParaRPr>
          </a:p>
          <a:p>
            <a:pPr marL="514350" indent="-514350" eaLnBrk="1" hangingPunct="1">
              <a:buFontTx/>
              <a:buNone/>
            </a:pPr>
            <a:r>
              <a:rPr lang="en-US" dirty="0">
                <a:latin typeface="Arial Narrow" charset="0"/>
              </a:rPr>
              <a:t>- The clinical manifestations of </a:t>
            </a:r>
            <a:r>
              <a:rPr lang="en-US" dirty="0" smtClean="0">
                <a:latin typeface="Arial Narrow" charset="0"/>
              </a:rPr>
              <a:t>DI </a:t>
            </a:r>
            <a:r>
              <a:rPr lang="en-US" dirty="0">
                <a:latin typeface="Arial Narrow" charset="0"/>
              </a:rPr>
              <a:t>include:</a:t>
            </a:r>
          </a:p>
          <a:p>
            <a:pPr marL="514350" indent="-514350" eaLnBrk="1" hangingPunct="1">
              <a:buFontTx/>
              <a:buNone/>
            </a:pPr>
            <a:r>
              <a:rPr lang="en-US" dirty="0">
                <a:latin typeface="Arial Narrow" charset="0"/>
              </a:rPr>
              <a:t>a. The excretion of large volumes of dilute urine with an inappropriately</a:t>
            </a:r>
            <a:r>
              <a:rPr lang="en-US" dirty="0">
                <a:latin typeface="Calibri" charset="0"/>
              </a:rPr>
              <a:t> </a:t>
            </a:r>
            <a:r>
              <a:rPr lang="en-US" dirty="0">
                <a:latin typeface="Arial Narrow" charset="0"/>
              </a:rPr>
              <a:t>low specific gravity</a:t>
            </a:r>
          </a:p>
          <a:p>
            <a:pPr marL="514350" indent="-514350" eaLnBrk="1" hangingPunct="1">
              <a:buFontTx/>
              <a:buNone/>
            </a:pPr>
            <a:r>
              <a:rPr lang="en-US" dirty="0">
                <a:latin typeface="Arial Narrow" charset="0"/>
              </a:rPr>
              <a:t>b. Serum sodium and osmolality are increased as a result of excessive renal loss of free water resulting in thirst and polydipsia </a:t>
            </a:r>
          </a:p>
          <a:p>
            <a:pPr marL="514350" indent="-514350" eaLnBrk="1" hangingPunct="1">
              <a:buFontTx/>
              <a:buNone/>
            </a:pPr>
            <a:r>
              <a:rPr lang="en-US" dirty="0">
                <a:latin typeface="Arial Narrow" charset="0"/>
              </a:rPr>
              <a:t>-  Patients who can drink water generally can  compensate for urinary losses; patients who are obtunded, bedridden, or otherwise limited in their ability to obtain water may </a:t>
            </a:r>
            <a:r>
              <a:rPr lang="en-US" dirty="0" smtClean="0">
                <a:latin typeface="Arial Narrow" charset="0"/>
              </a:rPr>
              <a:t>develop life threatening dehydration.</a:t>
            </a:r>
            <a:endParaRPr lang="ar-JO" dirty="0">
              <a:latin typeface="Arial Narrow" charset="0"/>
              <a:cs typeface="Arial" charset="0"/>
            </a:endParaRPr>
          </a:p>
          <a:p>
            <a:pPr marL="514350" indent="-514350" eaLnBrk="1" hangingPunct="1">
              <a:buFontTx/>
              <a:buNone/>
            </a:pPr>
            <a:endParaRPr lang="ar-JO" dirty="0">
              <a:latin typeface="Arial Narrow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6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5867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>
                <a:latin typeface="Arial Narrow" charset="0"/>
              </a:rPr>
              <a:t>develop life-threatening </a:t>
            </a:r>
            <a:r>
              <a:rPr lang="en-US" smtClean="0">
                <a:latin typeface="Arial Narrow" charset="0"/>
              </a:rPr>
              <a:t>dehydration</a:t>
            </a:r>
            <a:endParaRPr lang="en-US">
              <a:latin typeface="Calibri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Arial Narrow" charset="0"/>
              </a:rPr>
              <a:t>-  In </a:t>
            </a:r>
            <a:r>
              <a:rPr lang="en-US" i="1" dirty="0">
                <a:latin typeface="Arial Narrow" charset="0"/>
              </a:rPr>
              <a:t>(SIADH)</a:t>
            </a:r>
            <a:r>
              <a:rPr lang="en-US" dirty="0">
                <a:latin typeface="Arial Narrow" charset="0"/>
              </a:rPr>
              <a:t> ADH excess is caused by several </a:t>
            </a:r>
            <a:r>
              <a:rPr lang="en-US" dirty="0" err="1">
                <a:latin typeface="Arial Narrow" charset="0"/>
              </a:rPr>
              <a:t>extracranial</a:t>
            </a:r>
            <a:r>
              <a:rPr lang="en-US" dirty="0">
                <a:latin typeface="Arial Narrow" charset="0"/>
              </a:rPr>
              <a:t> and intracranial disorders</a:t>
            </a:r>
            <a:r>
              <a:rPr lang="en-US" dirty="0">
                <a:latin typeface="Calibri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Calibri" charset="0"/>
              </a:rPr>
              <a:t>-  </a:t>
            </a:r>
            <a:r>
              <a:rPr lang="en-US" dirty="0">
                <a:latin typeface="Arial Narrow" charset="0"/>
              </a:rPr>
              <a:t>This condition leads to </a:t>
            </a:r>
            <a:r>
              <a:rPr lang="en-US" dirty="0" err="1">
                <a:latin typeface="Arial Narrow" charset="0"/>
              </a:rPr>
              <a:t>resorption</a:t>
            </a:r>
            <a:r>
              <a:rPr lang="en-US" dirty="0">
                <a:latin typeface="Arial Narrow" charset="0"/>
              </a:rPr>
              <a:t> of excessive amounts of free water, with resultant </a:t>
            </a:r>
            <a:r>
              <a:rPr lang="en-US" dirty="0" err="1">
                <a:latin typeface="Arial Narrow" charset="0"/>
              </a:rPr>
              <a:t>hyponatremia</a:t>
            </a:r>
            <a:r>
              <a:rPr lang="en-US" dirty="0">
                <a:latin typeface="Arial Narrow" charset="0"/>
              </a:rPr>
              <a:t>. </a:t>
            </a:r>
            <a:endParaRPr lang="ar-JO" dirty="0">
              <a:latin typeface="Calibri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Arial Narrow" charset="0"/>
              </a:rPr>
              <a:t>-   The most common causes of SIADH include;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 Narrow" charset="0"/>
              </a:rPr>
              <a:t>a.  The secretion of ectopic ADH by malignant neoplasms ,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 Narrow" charset="0"/>
              </a:rPr>
              <a:t>b.   Non-neoplastic diseases of the lung,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 Narrow" charset="0"/>
              </a:rPr>
              <a:t>c.   local injury to the hypothalamus or </a:t>
            </a:r>
            <a:r>
              <a:rPr lang="en-US" dirty="0" err="1">
                <a:latin typeface="Arial Narrow" charset="0"/>
              </a:rPr>
              <a:t>neurohypophysis</a:t>
            </a:r>
            <a:r>
              <a:rPr lang="en-US" dirty="0">
                <a:latin typeface="Arial Narrow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 Narrow" charset="0"/>
              </a:rPr>
              <a:t>-  The clinical manifestations of SIADH are dominated by </a:t>
            </a:r>
            <a:r>
              <a:rPr lang="en-US" dirty="0" err="1">
                <a:latin typeface="Arial Narrow" charset="0"/>
              </a:rPr>
              <a:t>hyponatremia</a:t>
            </a:r>
            <a:r>
              <a:rPr lang="en-US" dirty="0">
                <a:latin typeface="Arial Narrow" charset="0"/>
              </a:rPr>
              <a:t>, cerebral edema, and resultant neurologic dysfunction.</a:t>
            </a:r>
            <a:endParaRPr lang="ar-JO" dirty="0">
              <a:latin typeface="Arial Narrow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56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Endocrine system diseases</a:t>
            </a:r>
            <a:br>
              <a:rPr lang="en-US" dirty="0" smtClean="0"/>
            </a:br>
            <a:r>
              <a:rPr lang="en-US" dirty="0" smtClean="0"/>
              <a:t>general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Mass effect.</a:t>
            </a:r>
          </a:p>
          <a:p>
            <a:r>
              <a:rPr lang="en-US" dirty="0" smtClean="0"/>
              <a:t>Disordered hormonal production…. Under or over production</a:t>
            </a:r>
          </a:p>
          <a:p>
            <a:r>
              <a:rPr lang="en-US" dirty="0" smtClean="0"/>
              <a:t>No relation between the above two.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Three conditions can affect all glands:</a:t>
            </a:r>
            <a:endParaRPr lang="en-US" dirty="0"/>
          </a:p>
          <a:p>
            <a:r>
              <a:rPr lang="en-US" dirty="0" smtClean="0"/>
              <a:t>Hyperplasia, non-neoplastic, can become autonomous</a:t>
            </a:r>
          </a:p>
          <a:p>
            <a:r>
              <a:rPr lang="en-US" dirty="0" smtClean="0"/>
              <a:t>Adenoma: benign neoplasm, functional or nonfunctional</a:t>
            </a:r>
          </a:p>
          <a:p>
            <a:r>
              <a:rPr lang="en-US" dirty="0" smtClean="0"/>
              <a:t>Carcinoma: malignant… infiltrative and potentially </a:t>
            </a:r>
            <a:r>
              <a:rPr lang="en-US" dirty="0" err="1" smtClean="0"/>
              <a:t>metastisizing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7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Pituitary gland</a:t>
            </a:r>
            <a:endParaRPr lang="en-US" dirty="0"/>
          </a:p>
        </p:txBody>
      </p:sp>
      <p:pic>
        <p:nvPicPr>
          <p:cNvPr id="4" name="Content Placeholder 3" descr="Pituitary-gland-anatom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r="86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429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versus posterior pituitary</a:t>
            </a:r>
            <a:endParaRPr lang="en-US" dirty="0"/>
          </a:p>
        </p:txBody>
      </p:sp>
      <p:pic>
        <p:nvPicPr>
          <p:cNvPr id="4" name="Content Placeholder 3" descr="antpostpi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7" b="79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503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</a:t>
            </a:r>
            <a:r>
              <a:rPr lang="en-US" dirty="0" err="1" smtClean="0"/>
              <a:t>vs</a:t>
            </a:r>
            <a:r>
              <a:rPr lang="en-US" dirty="0" smtClean="0"/>
              <a:t> posterior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Histology.. </a:t>
            </a:r>
            <a:r>
              <a:rPr lang="en-US" dirty="0" err="1" smtClean="0"/>
              <a:t>Adenohypophysis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neurohypophysis</a:t>
            </a:r>
            <a:r>
              <a:rPr lang="en-US" dirty="0" smtClean="0"/>
              <a:t>; epithelial </a:t>
            </a:r>
            <a:r>
              <a:rPr lang="en-US" dirty="0" err="1" smtClean="0"/>
              <a:t>vs</a:t>
            </a:r>
            <a:r>
              <a:rPr lang="en-US" dirty="0" smtClean="0"/>
              <a:t> glial cells and neural axons</a:t>
            </a:r>
          </a:p>
          <a:p>
            <a:r>
              <a:rPr lang="en-US" dirty="0" smtClean="0"/>
              <a:t>Embryology: oral mucosa </a:t>
            </a:r>
            <a:r>
              <a:rPr lang="en-US" dirty="0" err="1" smtClean="0"/>
              <a:t>vs</a:t>
            </a:r>
            <a:r>
              <a:rPr lang="en-US" dirty="0" smtClean="0"/>
              <a:t> neural crest</a:t>
            </a:r>
          </a:p>
          <a:p>
            <a:r>
              <a:rPr lang="en-US" dirty="0" smtClean="0"/>
              <a:t>Hormones secreted: anterior.. TSH, PRL, ACTH, GH, FSH , LH.    Posterior: ADH and oxytocin.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6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of the anterior pituitary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Mass effect:</a:t>
            </a:r>
          </a:p>
          <a:p>
            <a:pPr marL="0" indent="0">
              <a:buNone/>
            </a:pPr>
            <a:r>
              <a:rPr lang="en-US" dirty="0" smtClean="0"/>
              <a:t>*Radiographic abnormalities of </a:t>
            </a:r>
            <a:r>
              <a:rPr lang="en-US" dirty="0" err="1" smtClean="0"/>
              <a:t>sella</a:t>
            </a:r>
            <a:r>
              <a:rPr lang="en-US" dirty="0" smtClean="0"/>
              <a:t> </a:t>
            </a:r>
            <a:r>
              <a:rPr lang="en-US" dirty="0" err="1" smtClean="0"/>
              <a:t>turcica</a:t>
            </a:r>
            <a:r>
              <a:rPr lang="en-US" dirty="0"/>
              <a:t> </a:t>
            </a:r>
            <a:r>
              <a:rPr lang="en-US" dirty="0" smtClean="0"/>
              <a:t>:</a:t>
            </a:r>
            <a:r>
              <a:rPr lang="en-US" dirty="0" err="1" smtClean="0"/>
              <a:t>sellar</a:t>
            </a:r>
            <a:r>
              <a:rPr lang="en-US" dirty="0" smtClean="0"/>
              <a:t> expansion, bony erosions.</a:t>
            </a:r>
          </a:p>
          <a:p>
            <a:pPr marL="0" indent="0">
              <a:buNone/>
            </a:pPr>
            <a:r>
              <a:rPr lang="en-US" dirty="0" smtClean="0"/>
              <a:t>*Compression of the optic chiasm: visual field abnormalities.</a:t>
            </a:r>
          </a:p>
          <a:p>
            <a:pPr marL="0" indent="0">
              <a:buNone/>
            </a:pPr>
            <a:r>
              <a:rPr lang="en-US" dirty="0" smtClean="0"/>
              <a:t>*elevated intracranial pressure: headache, nausea, vomiting.</a:t>
            </a:r>
          </a:p>
          <a:p>
            <a:pPr marL="0" indent="0">
              <a:buNone/>
            </a:pPr>
            <a:r>
              <a:rPr lang="en-US" dirty="0" smtClean="0"/>
              <a:t>*seizures.</a:t>
            </a:r>
          </a:p>
          <a:p>
            <a:pPr marL="0" indent="0">
              <a:buNone/>
            </a:pPr>
            <a:r>
              <a:rPr lang="en-US" dirty="0" smtClean="0"/>
              <a:t>*Cranial nerve palsies.</a:t>
            </a:r>
          </a:p>
          <a:p>
            <a:pPr marL="0" indent="0">
              <a:buNone/>
            </a:pPr>
            <a:r>
              <a:rPr lang="en-US" dirty="0" smtClean="0"/>
              <a:t>*pituitary apoplexy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538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Pituitary apoplexy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hemorrhage into an adenoma…. Rapid enlargement of the lesion… decreased consciousness.</a:t>
            </a:r>
          </a:p>
          <a:p>
            <a:r>
              <a:rPr lang="en-US" dirty="0" smtClean="0"/>
              <a:t>Neurosurgical emergency…. Can cause sudden death.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71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5BC3699C2199479908980602319B4D" ma:contentTypeVersion="" ma:contentTypeDescription="Create a new document." ma:contentTypeScope="" ma:versionID="91f68bad66d046a5822093939dd5b4f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C6AC19-42D0-40B7-8552-4EC0E99C1DDB}"/>
</file>

<file path=customXml/itemProps2.xml><?xml version="1.0" encoding="utf-8"?>
<ds:datastoreItem xmlns:ds="http://schemas.openxmlformats.org/officeDocument/2006/customXml" ds:itemID="{E5B842FC-C0E7-46F6-8EC4-0A135DA077CD}"/>
</file>

<file path=customXml/itemProps3.xml><?xml version="1.0" encoding="utf-8"?>
<ds:datastoreItem xmlns:ds="http://schemas.openxmlformats.org/officeDocument/2006/customXml" ds:itemID="{09627833-81AF-4653-80F3-42F8818ED053}"/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1400</Words>
  <Application>Microsoft Macintosh PowerPoint</Application>
  <PresentationFormat>On-screen Show (4:3)</PresentationFormat>
  <Paragraphs>177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Diseases of the endocrine system</vt:lpstr>
      <vt:lpstr>PowerPoint Presentation</vt:lpstr>
      <vt:lpstr>Six lectures</vt:lpstr>
      <vt:lpstr>Endocrine system diseases general principles</vt:lpstr>
      <vt:lpstr>Pituitary gland</vt:lpstr>
      <vt:lpstr>Anterior versus posterior pituitary</vt:lpstr>
      <vt:lpstr>Anterior vs posterior</vt:lpstr>
      <vt:lpstr>Diseases of the anterior pituitary</vt:lpstr>
      <vt:lpstr>Pituitary apoplexy</vt:lpstr>
      <vt:lpstr>Hyperpituitarism</vt:lpstr>
      <vt:lpstr>Pituitary adenomas</vt:lpstr>
      <vt:lpstr>Types of pituitary adenomas</vt:lpstr>
      <vt:lpstr>Pituitary adenomas</vt:lpstr>
      <vt:lpstr>Macroscopic appearance</vt:lpstr>
      <vt:lpstr>Pituitary adenoma</vt:lpstr>
      <vt:lpstr>Pituitary adenoma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acromegaly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the endocrine system</dc:title>
  <dc:creator>heyam awad</dc:creator>
  <cp:lastModifiedBy>heyam awad</cp:lastModifiedBy>
  <cp:revision>10</cp:revision>
  <dcterms:created xsi:type="dcterms:W3CDTF">2015-07-11T10:45:24Z</dcterms:created>
  <dcterms:modified xsi:type="dcterms:W3CDTF">2015-07-11T22:24:57Z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0x010100CA5BC3699C2199479908980602319B4D</vt:lpwstr>
  </property>
</Properties>
</file>