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3" r:id="rId9"/>
    <p:sldId id="262" r:id="rId10"/>
    <p:sldId id="263" r:id="rId11"/>
    <p:sldId id="264" r:id="rId12"/>
    <p:sldId id="274" r:id="rId13"/>
    <p:sldId id="276" r:id="rId14"/>
    <p:sldId id="265" r:id="rId15"/>
    <p:sldId id="275" r:id="rId16"/>
    <p:sldId id="266" r:id="rId17"/>
    <p:sldId id="272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23D96A-EE69-4440-9FFD-95AFE34EA5B0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AFFEF9-CC96-42EC-80F4-C1938EA3B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352800"/>
            <a:ext cx="6553200" cy="2971800"/>
          </a:xfrm>
        </p:spPr>
        <p:txBody>
          <a:bodyPr/>
          <a:lstStyle/>
          <a:p>
            <a:pPr algn="l" rtl="1"/>
            <a:r>
              <a:rPr lang="en-US" sz="4800" u="sng" dirty="0" smtClean="0">
                <a:latin typeface="Arial Rounded MT Bold" pitchFamily="34" charset="0"/>
              </a:rPr>
              <a:t>Anti-</a:t>
            </a:r>
            <a:r>
              <a:rPr lang="en-US" sz="4800" u="sng" dirty="0" err="1" smtClean="0">
                <a:latin typeface="Arial Rounded MT Bold" pitchFamily="34" charset="0"/>
              </a:rPr>
              <a:t>inflamatory</a:t>
            </a:r>
            <a:r>
              <a:rPr lang="en-US" sz="4800" u="sng" dirty="0" smtClean="0">
                <a:latin typeface="Arial Rounded MT Bold" pitchFamily="34" charset="0"/>
              </a:rPr>
              <a:t> </a:t>
            </a:r>
            <a:r>
              <a:rPr lang="en-US" sz="4800" u="sng" dirty="0" smtClean="0">
                <a:latin typeface="Arial Rounded MT Bold" pitchFamily="34" charset="0"/>
              </a:rPr>
              <a:t>Drugs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lecture 1 (</a:t>
            </a:r>
            <a:r>
              <a:rPr lang="en-US" sz="4000" dirty="0" err="1" smtClean="0"/>
              <a:t>slide+sheet</a:t>
            </a:r>
            <a:r>
              <a:rPr lang="en-US" sz="4000" dirty="0" smtClean="0"/>
              <a:t>)</a:t>
            </a:r>
            <a:r>
              <a:rPr lang="ar-JO" sz="4000" dirty="0" smtClean="0"/>
              <a:t/>
            </a:r>
            <a:br>
              <a:rPr lang="ar-JO" sz="4000" dirty="0" smtClean="0"/>
            </a:br>
            <a:r>
              <a:rPr lang="en-US" sz="4000" dirty="0" smtClean="0"/>
              <a:t>lecture 2 (slide only)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Dr. Omar </a:t>
            </a:r>
            <a:r>
              <a:rPr lang="en-US" sz="4000" dirty="0" err="1" smtClean="0"/>
              <a:t>Shaheen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computerized by: </a:t>
            </a:r>
            <a:r>
              <a:rPr lang="en-US" sz="4000" dirty="0" err="1" smtClean="0"/>
              <a:t>farah</a:t>
            </a:r>
            <a:r>
              <a:rPr lang="en-US" sz="4000" dirty="0" smtClean="0"/>
              <a:t> </a:t>
            </a:r>
            <a:r>
              <a:rPr lang="en-US" sz="4000" dirty="0" err="1" smtClean="0"/>
              <a:t>bilal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/>
          <a:lstStyle/>
          <a:p>
            <a:r>
              <a:rPr lang="en-US" dirty="0" smtClean="0"/>
              <a:t>Effects of cytokines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9248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 Local effects in joints: mainly in the </a:t>
            </a:r>
            <a:r>
              <a:rPr lang="en-US" sz="1600" dirty="0" err="1" smtClean="0"/>
              <a:t>syonvial</a:t>
            </a:r>
            <a:r>
              <a:rPr lang="en-US" sz="1600" dirty="0"/>
              <a:t> </a:t>
            </a:r>
            <a:r>
              <a:rPr lang="en-US" sz="1600" dirty="0" smtClean="0"/>
              <a:t>fluid which nourishes the joint and the covering endothelial plus the cartilage above </a:t>
            </a:r>
            <a:r>
              <a:rPr lang="en-US" sz="1600" dirty="0" err="1" smtClean="0"/>
              <a:t>metaphysis</a:t>
            </a:r>
            <a:r>
              <a:rPr lang="en-US" sz="1600" dirty="0" smtClean="0"/>
              <a:t> and bones themselves.</a:t>
            </a:r>
          </a:p>
          <a:p>
            <a:pPr marL="514350" indent="-514350">
              <a:buNone/>
            </a:pPr>
            <a:endParaRPr lang="en-US" sz="16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1600" dirty="0" smtClean="0"/>
              <a:t> Endothelial cells: </a:t>
            </a:r>
          </a:p>
          <a:p>
            <a:pPr marL="1561338" lvl="3" indent="-514350">
              <a:buNone/>
            </a:pPr>
            <a:r>
              <a:rPr lang="en-US" sz="1600" dirty="0" smtClean="0"/>
              <a:t>infiltration, dilation and increase in number&gt;&gt; redness, hotness, swelling and pain.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dirty="0" err="1" smtClean="0"/>
              <a:t>Cartlige–chondrocytes</a:t>
            </a:r>
            <a:r>
              <a:rPr lang="en-US" sz="1600" dirty="0" smtClean="0"/>
              <a:t> :</a:t>
            </a:r>
          </a:p>
          <a:p>
            <a:pPr lvl="3">
              <a:buNone/>
            </a:pPr>
            <a:r>
              <a:rPr lang="en-US" sz="1600" dirty="0" smtClean="0"/>
              <a:t> increase the production of </a:t>
            </a:r>
            <a:r>
              <a:rPr lang="en-US" sz="1600" dirty="0" err="1" smtClean="0"/>
              <a:t>proteolytic</a:t>
            </a:r>
            <a:r>
              <a:rPr lang="en-US" sz="1600" dirty="0" smtClean="0"/>
              <a:t> enzymes (collagenases, </a:t>
            </a:r>
            <a:r>
              <a:rPr lang="en-US" sz="1600" dirty="0" err="1" smtClean="0"/>
              <a:t>metalloprotinases</a:t>
            </a:r>
            <a:r>
              <a:rPr lang="en-US" sz="1600" dirty="0" smtClean="0"/>
              <a:t>,..) &gt;&gt;</a:t>
            </a:r>
            <a:r>
              <a:rPr lang="en-US" sz="1600" dirty="0"/>
              <a:t> </a:t>
            </a:r>
            <a:r>
              <a:rPr lang="en-US" sz="1600" dirty="0" err="1" smtClean="0"/>
              <a:t>degredation</a:t>
            </a:r>
            <a:r>
              <a:rPr lang="en-US" sz="1600" dirty="0" smtClean="0"/>
              <a:t> of cartilage &gt;&gt; joint space </a:t>
            </a:r>
            <a:r>
              <a:rPr lang="en-US" sz="1600" dirty="0" err="1" smtClean="0"/>
              <a:t>narrwoin</a:t>
            </a:r>
            <a:r>
              <a:rPr lang="en-US" sz="1600" dirty="0" smtClean="0"/>
              <a:t> &gt;&gt; restrict </a:t>
            </a:r>
            <a:r>
              <a:rPr lang="en-US" sz="1600" dirty="0"/>
              <a:t>the </a:t>
            </a:r>
            <a:r>
              <a:rPr lang="en-US" sz="1600" dirty="0" smtClean="0"/>
              <a:t>movement&gt;&gt; resulting </a:t>
            </a:r>
            <a:r>
              <a:rPr lang="en-US" sz="1600" dirty="0"/>
              <a:t>in stiffness and </a:t>
            </a:r>
            <a:r>
              <a:rPr lang="en-US" sz="1600" dirty="0" smtClean="0"/>
              <a:t>development </a:t>
            </a:r>
            <a:r>
              <a:rPr lang="en-US" sz="1600" dirty="0"/>
              <a:t>of some sort of threads of fibers at </a:t>
            </a:r>
            <a:r>
              <a:rPr lang="en-US" sz="1600" dirty="0" smtClean="0"/>
              <a:t>night.</a:t>
            </a:r>
            <a:br>
              <a:rPr lang="en-US" sz="1600" dirty="0" smtClean="0"/>
            </a:br>
            <a:r>
              <a:rPr lang="en-US" sz="1600" dirty="0" smtClean="0">
                <a:sym typeface="Wingdings" pitchFamily="2" charset="2"/>
              </a:rPr>
              <a:t> the symptoms will start to improve during the day with movement, specially the pain (it will become less sever).</a:t>
            </a:r>
            <a:endParaRPr lang="en-US" sz="16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1600" dirty="0" err="1" smtClean="0"/>
              <a:t>Osteoclasts</a:t>
            </a:r>
            <a:r>
              <a:rPr lang="en-US" sz="1600" dirty="0" smtClean="0"/>
              <a:t> :</a:t>
            </a:r>
          </a:p>
          <a:p>
            <a:pPr marL="761238" lvl="1" indent="-514350">
              <a:buNone/>
            </a:pPr>
            <a:r>
              <a:rPr lang="en-US" sz="1300" dirty="0" smtClean="0"/>
              <a:t> increase its activity &gt;&gt; focal bone erosions (pain) &gt;&gt; </a:t>
            </a:r>
            <a:r>
              <a:rPr lang="en-US" sz="1300" dirty="0" err="1" smtClean="0"/>
              <a:t>dimineralization</a:t>
            </a:r>
            <a:r>
              <a:rPr lang="en-US" sz="1300" dirty="0" smtClean="0"/>
              <a:t> around joints.</a:t>
            </a:r>
            <a:endParaRPr lang="en-US" sz="1600" dirty="0"/>
          </a:p>
          <a:p>
            <a:pPr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release </a:t>
            </a:r>
            <a:r>
              <a:rPr lang="en-US" sz="1600" dirty="0"/>
              <a:t>of </a:t>
            </a:r>
            <a:r>
              <a:rPr lang="en-US" sz="1600" dirty="0" smtClean="0"/>
              <a:t>Histamine, </a:t>
            </a:r>
            <a:r>
              <a:rPr lang="en-US" sz="1600" dirty="0" err="1"/>
              <a:t>Kinin</a:t>
            </a:r>
            <a:r>
              <a:rPr lang="en-US" sz="1600" dirty="0"/>
              <a:t>, </a:t>
            </a:r>
            <a:r>
              <a:rPr lang="en-US" sz="1600" dirty="0" smtClean="0"/>
              <a:t>Prostaglandins, </a:t>
            </a:r>
            <a:r>
              <a:rPr lang="en-US" sz="1600" dirty="0" err="1"/>
              <a:t>Hyaluronidase</a:t>
            </a:r>
            <a:r>
              <a:rPr lang="en-US" sz="1600" dirty="0"/>
              <a:t>, and other </a:t>
            </a:r>
            <a:r>
              <a:rPr lang="en-US" sz="1600" dirty="0" smtClean="0"/>
              <a:t>enzymes along with Cytokines participate in </a:t>
            </a:r>
            <a:r>
              <a:rPr lang="en-US" sz="1600" dirty="0"/>
              <a:t>the inflammatory </a:t>
            </a:r>
            <a:r>
              <a:rPr lang="en-US" sz="1600" dirty="0" smtClean="0"/>
              <a:t>(pathological) reaction in </a:t>
            </a:r>
            <a:r>
              <a:rPr lang="en-US" sz="1600" dirty="0"/>
              <a:t>the </a:t>
            </a:r>
            <a:r>
              <a:rPr lang="en-US" sz="1600" dirty="0" smtClean="0"/>
              <a:t>endothelial </a:t>
            </a:r>
            <a:r>
              <a:rPr lang="en-US" sz="1600" dirty="0"/>
              <a:t>membrane, cartilage, and </a:t>
            </a:r>
            <a:r>
              <a:rPr lang="en-US" sz="1600" dirty="0" smtClean="0"/>
              <a:t>bone, inducing hotness</a:t>
            </a:r>
            <a:r>
              <a:rPr lang="en-US" sz="1600" dirty="0"/>
              <a:t>, </a:t>
            </a:r>
            <a:r>
              <a:rPr lang="en-US" sz="1600" dirty="0" smtClean="0"/>
              <a:t>redness, disability</a:t>
            </a:r>
            <a:r>
              <a:rPr lang="en-US" sz="1600" dirty="0"/>
              <a:t>, </a:t>
            </a:r>
            <a:r>
              <a:rPr lang="en-US" sz="1600" dirty="0" smtClean="0"/>
              <a:t>disruption </a:t>
            </a:r>
            <a:r>
              <a:rPr lang="en-US" sz="1600" dirty="0"/>
              <a:t>of </a:t>
            </a:r>
            <a:r>
              <a:rPr lang="en-US" sz="1600" dirty="0" smtClean="0"/>
              <a:t>movement and </a:t>
            </a:r>
            <a:r>
              <a:rPr lang="en-US" sz="1600" dirty="0"/>
              <a:t>more pain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514350" indent="-514350"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2- Systemic effects: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Heart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Lungs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Liver:</a:t>
            </a:r>
            <a:r>
              <a:rPr lang="ar-JO" dirty="0" smtClean="0"/>
              <a:t> </a:t>
            </a:r>
            <a:r>
              <a:rPr lang="en-US" dirty="0" smtClean="0"/>
              <a:t> when we take a blood sample we will notice high levels of marker proteins like c-reactive protein and </a:t>
            </a:r>
            <a:r>
              <a:rPr lang="en-US" dirty="0" err="1" smtClean="0"/>
              <a:t>proteolytic</a:t>
            </a:r>
            <a:r>
              <a:rPr lang="en-US" dirty="0" smtClean="0"/>
              <a:t> enzymes, due to the injury and inflammation in the hepatocytes.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TREAT Rheumatic Arthritis?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Until </a:t>
            </a:r>
            <a:r>
              <a:rPr lang="en-US" dirty="0"/>
              <a:t>now, there is </a:t>
            </a:r>
            <a:r>
              <a:rPr lang="en-US" dirty="0" smtClean="0"/>
              <a:t>not one </a:t>
            </a:r>
            <a:r>
              <a:rPr lang="en-US" dirty="0"/>
              <a:t>perfect single effective drug to treat this disease and allow </a:t>
            </a:r>
            <a:r>
              <a:rPr lang="en-US" dirty="0" smtClean="0"/>
              <a:t>the </a:t>
            </a:r>
            <a:r>
              <a:rPr lang="en-US" dirty="0"/>
              <a:t>patient to live a normal life without bad side </a:t>
            </a:r>
            <a:r>
              <a:rPr lang="en-US" dirty="0" smtClean="0"/>
              <a:t>effects, </a:t>
            </a:r>
            <a:r>
              <a:rPr lang="en-US" dirty="0"/>
              <a:t>although some new drugs are </a:t>
            </a:r>
            <a:r>
              <a:rPr lang="en-US" dirty="0" smtClean="0"/>
              <a:t>claiming so. These </a:t>
            </a:r>
            <a:r>
              <a:rPr lang="en-US" dirty="0"/>
              <a:t>can be dangerous drugs with fatal </a:t>
            </a:r>
            <a:r>
              <a:rPr lang="en-US" dirty="0" smtClean="0"/>
              <a:t>consequences.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g.kaganortho.com/wp-content/uploads/2013/10/Osteoarthritis-vs.-Rheumatoid-Arthritis-628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7620000" cy="3048000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xQTEhUUExQWFhUXGB8aGBgXFxcXGxcaGBcWHxwdIB0YHCggGhwnHBgWITEhJSksLi4uHyAzODMsNygtLisBCgoKDg0OGxAQGiwkICQsLCwsLCwsLCwsLCwsLCwsLCwsLCwsLCwsLCwsLCwsLCwsLCwsLCwsLCwsLCwsLCwsLP/AABEIAMkA+wMBIgACEQEDEQH/xAAbAAADAAMBAQAAAAAAAAAAAAAABQYDBAcCAf/EAEMQAAIBAgQEBAIHBAcIAwAAAAECAwARBAUSIQYTMUEiUWFxMoEHFCNSkaGxQmLB0RUWNHKi4fAkM1NzgpKy0kNUY//EABkBAQADAQEAAAAAAAAAAAAAAAABAgQDBf/EACIRAQEAAgMAAgIDAQAAAAAAAAABAhEDITESQSIyE2GBUf/aAAwDAQACEQMRAD8A7jRRUNguOnePXy4nF8Pfku0mk4idIzGw07SqrBgt9+4HcLmikL8W4cLqJcAatYKG8QSRkYuOwDqw2vexIuBes0/EsCKGLNYlwLIzEmOVYmsALnxuoHnQOKKS4PiaKRioWUMFkazRst+SwWRR2LAsu3e+17G2PC8UxSSRoiuwcSEtYWjMJjDBt/8A9Abi4oH1FIRxTEwXQG8TRadasoZJn0q4NjdTY29dN7XBr3lXECzzlI1PL5IlWQqQJAzsAVv1UgXB9j0IoHdFJp+JoEaRGLBowCRpJJBdUuoW5PiZR57g9DWljuLNAktBIDHNBGdS9ee8INtN/EBLsO5FBTUUli4miYqqLKzMHOkRtdeVIUfVfYEOLdd+ouK1IeLVaN3EbeCOJ9Xi0HnKpFjp1WGob6b9dqClorSy3M0n16A1kcoSRYEqxVrezKR/kQTu0GvicSE61pjNAelT+ZY4yzsFPhB0j5dfzvTBIdKetcLyXfTTjxTXZgubrWePMkPeo+dt6wrK1V/lsT/BKvUxKnvWUNUNFjHXvW0mcsvWrzmn2peC/Swoqeh4hUfEaYYXOI36EV0mcrlcLPTGivgN6+1ZUUUUUBRRRQFFFFAUUUUBSFeFIAI1BkAQRCwYeP6vKkkZbw7kFbXFrgkeVn1FAkXhqMScxHdWLMW/3baw8ryaTrQ2AZ3sRY2Y71gxPDMIOp5ZAuslVumlWlnjkIHgubyItgSepAqipRxBCzfV2W5VMQjOB3Wzrf2DMrfKg1VyPD4iMsrOUkEwuCB/aHBfZl7MgsCLWve9fcDw/GGEiTuxDvqb7IhtehZEIVLAaoV6WIIO4pHNkGK0wLyxeDSVZWjBuuI1PdmGoK0YWwW25YNtahOGJFjEfJ+zXEYh3WPkfaiaV3icCQFSUUhSGAI6gnSLg+w/C0SgAySvp5QTUy+BIH1IgsouL9SbsbC52rJkeSxwG6SvIEQQqGZGEaRk2S4UEkdLsSdt6087yaQ4bDxxh5ZIdOkysjBmWMqDNe2sb3JWzA2YbitHE5DJpkjXDoUfFNJIw5JMkbiRl08wWDrIUB1D4dWm5tQM04SiDFuZIR4rLeMAa50mO4S58aDck7Eis+PyWJpCzyOBJLE+gFdJlgZHQ3K3BPKUEXsQPOohspxPNhjd7YjkqokH2kkc31OSO5Yn+zhjrNh8ek3ubB2MidIbIsiNJiMMdDNCVXkzq7yLyVAuVDElt20rexoKTB5LHG5dS1zzOpFvtZTI3b7xNvStOPhaJUMYeQRtFHEVum4hACtfTcNYAHex8qfUUC/AZSsUssupmaW2q+gABS1tkUXI1EamubAC+1beJeyMfJSfwFZaX8Qy6cLO3lE//iaVM9RXC7amuff3Jqgxsu1qkcgmtYU0xk7HpWPbfZ21cbPvYGvcDVghwpY3NY5ZCj1CTVFvWLEQEXNeYcQNq94zMQFIqOjtM53iCo60tyfM3DggnrWvnmN1tYdK+5fD4dR6VM6iuV3XZOG8dzEHtTuoT6OsQWdx2Vb/AIn/ACq7rVhd4sfJNZaFFFFXUFFFFAUUUUBRRRQFFFFAUUUUBRRRQFFFFAUUUUBRRRQFT3HmMWPBSgnxSDQo7kt/IXNPppQqlmICgXJOwAFcwz/MTi5ri+hdowew7n3PX8KpnlqOvFh8sizJ8XYVSYXEK1JFy63WmOVQC/WszYY4htK3pfNFrF62c9nHhQVk5YVAKg+idrrSjGysxNNsfMpNhWlCi9Lb1VYi/o5mO/SveYYgKBGvzpvPEQDbpUvifiJ9atO3OzTo30ZT2mdbfFHf20kf+35V0iuQ8AYi2Lh9Syn5o38bV16tPF+rNzT8hRRRXRxFFFFAUUUUBRRRQFFFFAUUUUBRRRQFFFFAUUUUBS7N84iw48ZJY/Cii7t7Dy9TYetZM1xvKS4tqY6UB7sf4AXPyqfw+VgM0juXkbqx/QeQ9Kpllp14+P5d1P5znc2LOnSUQHZAb3Pmx7n06D869YHAaN26ntTiZUQkqBep3O8307DdjWe3da5qTUaud5iFNh19Ka8PNdC5qWhwjE6n71VFhHAFHeoGF2u+o+e1buYzeEC9ielLYhqZRXvPZLFR5Co+lvtgw+E3JNaMq6XplgJbi9eZwGN6qFk+II286QY+Oxp7muGtvSHFnapxRke8CSAYqC/3/wCBt+dq7ZXFfo2h14yLyUsx+SG35la7VWri8Y+b0UUUV0chRRRQFFFFAUUUUBWvjsbHCmuVwiggXPS7MFUe5JAHqa2KScYYKSbDhY1ZmE0D2VlRtMeIidrFiADpVrb9aBthcSkih42DKejKbg/6O1e3cAEkgAdSdgKg0yXFhLFHLENyNMqj6u7YiR9cpDASOUaMswDXKuN9V2y5rlGKlilhMbkaMWATKumQyyK0AHjv028QAXp0oLmiozEZbiGlLJHKt3QxMZFAhhWJQ8TKJDdi4k7EeNTfwbecJw9OGiVg/KIgMoMzHU6xYoTX8d2uzQX7Nt1saCyEq6itxqABIvuASQDbyJB/A17qFGSYsLuHK6IA68zUziN8VqAu4F9LQE3I1gWJNe/6v4n7Yq0t/qqrhzJLukpkxRYWRiAwR4lD+IgW3NjQW9FJuGsGY1ckSoGa4jkKnRZQDp0u9gSL2v1ubb7uaCV4vxWiaG4uArEe5KipvNce0TAl7qdz6CnPGY1YhF+7Hf8A7mP/AK1HZsnes+frdxT8I38dmm1hSfDR3fUReseTAy2XrY2/D/KqeblwpuN65+L9NZDzWCgWA61hzjEnUF+VbWTS7PIRYUmgfm4gnsN/nU6JTrKkJf2pdxTL47Cn2TJ8RqPznFczEEDoDUH2dZIvgNauZT6GFvOtnh9tmFLM/bce9Qkzx6ao71J4sdarMtxAZLGkGe4TQ1x0NJEU8+iVP9qJ8om/Nkrrtcl+h/fEy+kW/wA3Fv0NdarVx+MXJ+woooq7mKKKKAooooCiiigK0M4x5hRSqhnd1jQE6Rqc2uTY2AFz0JNrDcit+tTNI4Wib6xo5Q3bmWCjSQQSTsLEAg9iBQSeW8VT6WQxGaVJJi4XWfAuLnjREKRkE6YiAX09Bc7kjawWcYnmSDSju80ojVpNMaR4cgHcRagxJXrfqTcAWrZ1YHn4eBIondlaWPRy7IjNqL/ECQ7i/hDXIuelwZrjcvIkSQRPypVEiWS8bzlRqa5FgRL4j5EjfpQa8PFzyJzIoVMZeFF1yFWLYlYGW4CHSFE2/U7bCsbcUzGKQtEiMEkZSsmr/cT8qT4o7dfEuxv0NqfxjCsupeSVJWW40EEppCPcbbaFAbtpHlWvJNgQSjNhg26FS0d/tX1FSL/tOL27mg0oOI5EDviEjWJcRJFzFY+BU16S4K9yqrserCnWXY7mJHrASV4xIYiwLKG/Wx2JG16TiDCYznRqVVjLeeMcvVIYJSoLLuQpZB4tiRbpTzG4JJQA43BurAkMp81Ybg+3tQbFFK/rbwbT+KPtMABb/mKPh/vjw9bhe7EyDTqG4tcW3vtQQueYgPiZmB2QCMe63LfmxFIs2j8C+1esPLqjLd3Yk+5N6ycQsBEGHYVkt3Xoyakia4ZxeiRz2BB/WnU0zYqQKBtSnhbB69bHudI+XWqvDYYRAkbEC9L6jXTS4hxCwoIl8t6W5EmlSx6mlmYStLKSfOnmEwhKbdKJNIMaEiYjyqKwp1OzeZqkzCErC1h2qXy82Nj3oX1S5RL19qXZ21zW1gcPJYlBtWji0Nzq2NQls5c9Zc9QtFqt4a+ZBBzCQBe1McRAUDIw8LC1B8+hqZVnxEZHiZFYH0RmuP8AGtdYriXA+JGFzFOZsr3jDeWr4fzAHzrttaeO7jDyzWQoooq7mKKKKAooooCiiigKXZ3gWlRdBXUkiSAPfSxRgbG249DvYgGxtamNFAhyPImhkEjMpJWW4UEANNiGlsP3Rq0+vWvGLyJ3ebdNEk0M1zfUGhMN1taxBEVwb9T0qhooJPE8Ly2mCPHaYSK1ww0B5mkBAHU+NgRt2PofL8Hkoy60uUxi3098ZiVlU9f2Qtj5nyquooJ3AZDIsyM7JojmmlUrfWxnMnha4sFAe+xNyF6ad6KiigKR5lgjEjmBgoYEGI30XYWult4272HhO+wJ1VnzrO0gU2s7jogO+/c+QpdJOZo9Rbcjt0F/IVTLOTp1w47e74k/qIDLCp6dTSzizWg09VA2vVE0PIYMTe/U96kOL8dqI9Tf5A1nkbKp+F8s5eGDHr296e4vBfZ2PUjc0myucnDAhhYWuPatrHZ6CptbpRCJx6BZFFt9VWmVxWgBHWoTNp9Tg39apMjzkBdJOx/Koni1UkuXB4yp6kVA/VwshB6gkVby5uoS+ofOudZri/tSw871KJ/boeWvGIwO9qk+IlAc2rWTHsehr46GQHuag0xcOZvyWb1pvicyaX1qXxODIuRtWHBZi0bC/S+5/mKlEuvT3McEXXcWPar/AIF4sWdFgmbTiFFt9uaAPiHm1uo+dTkEfOjutjtU/nGVyAa1U3Hcddu+1Thl8aryYTKO6UVzj6P+OTIRhsU3j6RyH9r91v3vI9/fr0etMu2LLGy6ooooqUCiiigKKKKAooooCiiigKKKKAqXzLFzysVX7KMEg2+I29R0HtVRWjmmWLMpFyrW2deo/mPQ1XOWzpfDKS9pbFYWKGNrm7kbDa/ua0IcxWKOxO9eMTwPjWY2mhK36kyAn3Gk/rWWH6OHa3NxNh3CJ+hY/wAK4fHL/jX/ACYSepXOs9d20rckmygbkk9AB51R8L/R8z/a47uNor+Y6sR0/uj/ACquyPhLDYU6o0vJ99zqb5dh8gKe10x49euPJz76xcN1Nh5Xgcm6MVPrbofmLH51mEg3rofF3ByYu8inRMFtq7NboG/mN/euZ4e6MY5RZ1Ok38x2Nc88dO3HnMowYu3fasWGa/Q28qpXywOh2vUpj8taMkoSPSqRemwLEWavEmX6x2P6isOS5rq8Dix/1+VVOGy7XunXuKaNoNpHgezdPOqjIcQjnyJr1xBlPh8Q6dKkYWaFri9v0/nVvUeLzMsp2vapHM8tKm4FWPD+fq6hX8v9Wplj8rR9xYVHggOGM2MEoVj9mdvb/KqnH5wxkAX4fyqezrKV1lUP496wZTjmVuVIpLfs2BNwO3n2NL/ROvXviHAASa49r77dQa7DwfnH1rCRy38dtMg8nXZvx6j0IrnuCwSzghTv5GlWW5nNl2ILoCyE2lj++B3Hkw7H5GrYZ6vbny8e507jRWnlOZR4iFJom1I4uPMeYI7EHYitytLGKKKKAooooMGLxaRgFzYMyoOu7OwVRt5kgVhTNIjJyg3juVtY9VVGIva3wyIfnWDiLBvLEojCl0ljkCsdIblSq5W9ja4Ui9qncfw/iZVmfSivOMQNIkP2fNw8caHUBubxAm3TVte24WuoeY8qL1FZrwtIVljiji5TvqCjQNLfVwmoakIT7S5JUaj1v1Bc8OZQ0bzSyqvMkZdLX1MEGHw6st7bfaRubDY7H2Bq2NQSrDf7RkZwN/hQoGN+g3kT8fSswceYqEl4UnZmYJGr8qZGl1jViOZicPIoY6CQDHE6HUCFvYArW0OE3snLJjDMyTIxS31eTRrVREqopJjW1htrkP7RuFfFOrdD3I3BG6mx69fesa4xD0YN4ynh8VnF7g26EEEG/S1R2Y8Mz6AkaR2R5nj0lFMZfE8xLMUJUaLCyW32JtuNrD8NOtwkccZGLkmEq6blZRNY2AvqXmKLHy60FdqHnQTUPhOFJC8GuKJIkMfOi1a1lKQ4pXkI02cs0sXxC5C3O4AprLk0n1OCEqsnKZS8ZbwyopPguRY9QQCLEqAbA3AOpMeglSK5LuCwAViAo7sQLKOwJIudhW0TUxw7w60MolkWPVy3UEAFo1fESOkYNr6UjZUHTp0FNzksJ+NTJ/zWaUD2EhIHyFB6lzeBTp5qlvuKdb/9q3b8qmuJclTGHXFDMJfv6BGGA7MsrKT6EC/y2qwiiVRZVCjyAAH5V7qLNplsu45VlcpVyjqV0nSQzXO3W4sLfifevee5aPiXcGn/AB3k5/tMY3UWkA7r2b5dD6e1S8WYyMNI0he5Y1mzmq3YZfKbR+Y4Qo1x1H51Q8MZ5uATvXzNIwR1DewtapuRDG4Zeh6/zqN7TenWMTiEdbML36VDZ/lgRtQ2v2rby3NyEJB28+9akszS3b8zUJkJFkMbA/sk7+nqKpIsxcA3J6fp2pNmeCYISenlXQ8s4fjx2Dhn1aJmSzsBdXZLqSw87r1H51aS5K5ZTG9odpGc+9fcVCWYMtw6eIMNiCO9M8fk0uHfTKtr/Cw3Vh6H+B3pngcoOnUN7iq9xbcsa+DlDxjFRAAghcRGNtDno4HZH8ugPzsxz/lsmpQC5H8KlI8W2DnLhdSG6SxnpJGeo9+4P8zTjMYyhV1YvDIoMT/eU+fkwvYirXubVx6uqxfR1nRw2K+rufsZz4b9Ek7fJraffT6112uMcQZIUXUu4O4PcH0PY11DhLMmxGEilcWcrZvVlJUn5kX+ddeLLfVZ+fDV3DeiiiurgKKKKBdnmNeJFMYUs8iRjXew5jhb2G5te9tr9LjrU4nFk6xgukRZ9ITTqAVmxPIJbWw1C5DAXX7t/wBqqnNcXHFGZJLaVIO+kb3Ft2IAN+960MbmmDQSqzQnlxsZE8HwLYuDqstrsL3NhqF7XoF8Gc4gTDn8uJEhmeQW1FhE6gONLnSLHddyNxvsaxYLiTESMISsSSmTSHcHTp5CyjwLITrIa2nWNgW7WphLjsBGLHkD6urMECoTEFS7hQBs2k3IG9j5V7wgwMgESJARIofl6EsVudJK2t1DWv5GgVZ1xbJAZiqpIkcUpBsV+1gg5pW5YlgelwoAuNydqzYrP8RFIyvyCI+QXADqX+szSIFS7HxAKLXB1nbw32oGyyEsWMMZYixbQtyApUC9umkke21Y/wCh4eecQUVpSqqGYA6Qmu2m4uvxte3pQTv9aZrR2WK8+gx/F9kHnSK0m/ibx3207qw7XrXfiLEa5JQYyIYn5iXbS/JxDoxTfwsQp63sRbfrVPjciw8qsrRJZ3WR7Ko5jIwYatvFuO9baYOMLpEaBdOmwUAafu2t09KCPzLiiQyPEtgh8Uci+A2hxmHhkU+Mk3MhF7KNj1G9Z8TxbIszqqo6aZDG1ivignhhkU+IlvHIRfSu6m2rrVI2VwEuTDHd76zoW73AB1bb3AHWvQy2HUX5UepvibQtz06m1z0FBK4/irEI3KCxGUO6X0SFZGXkaVVQ10JEw8TGw0+u2wnEsxEkhjVYbyKrbEq8cvLQMoku5ZtrALpNgT3pvnGQRYkaZAdO+oKE8WoAG5Kkg2UC6kH1rbOWwkuxij1SDS50Ldx5MbeIehoJvJc6lmxcKyeC0WKV0BGkvDiMIoawZrGzNtc2uRc1XVrQ5fEltMaLpN10qo0kixIsNttvatmg+EXrm3F/DwwziWI2ic2K/cbc2H7p3t5V0qk3F+G14V/3bMPkw/heqZzcdOLKzJzZYlc2APzNT2YLpbftV9lOVnTqqK4misW96zNzpPEnColQTYdQsukFlFlEot+T+R79/SHjGnbsD0OxB7g/OuscOYnmYTDv96JD8yov+dQfEuX8vGyDtJaQf9Wx/wASsfnXXkxnrPw53fxrQmw+uB6efRJj7xTYc2+zbUvs97/4h+desRgdGHYd7VP/AEeYnl5kV7SIy7+Ysw/8TVcLrJblm8a6jm+WriIjG/fcEdVI6Ef66XqOySZ4ZWw0vUH5ehH7pq+pNxHlHOXWo+1TdD5+an0P611zx33HDiz11fEVxXloDardetLOFs3jjDYTFf2dzdG7xOe/oDc+xvfYmqA4pGj+1uWPW/a21qkcxysEll6Vnl1Wu47mnTYOHfDoMgdOxI3t+Nj707wWFWJFjQWVRYfz9z1rnf0f8V8tlwk5spNoXPY/8M+Q+7+HlXS604a1uMfJct6yFFFFXcxRRRQK+JoHkw7xRqWaQaOqgLq6s1yPCPS59KU4jhEskkfOAiIxBjHLOpXxfM1Fm12cKZJLABeo32uaqignMVwsHABlsOZI5sv/ABcM8Nvi2tr1X9LW71kwmRyrNDK0qXRAj8uNkMwCuAGvIw0gsGG1wQbGzEUyzfMVw8fMYE+JUAFgWaR1RRdiALswFyQK9YbHKwGr7N7gFGZCyswuFOliLkb7E0G3RWkmbQFtAmjLWLadQvYXubX6Cx/CsmCx8UtzFIkmk2Ohg1j5G1Bs0VojOMOS4E0V4xd/GvgAJBJ323FqP6Zw+lG50VpDZDrWzm9rDfc32oN6itLLsySYXU2Pi8JI1AK7JewPQlTY1rScRYcT8jmLqEbyOdS2jERiB17+E/aj8DQNqKTy8SQcyCNHWRp9WjQ6W0x21tcsL2JAsLn02Ns4z7DaDJ9Yi0BtOrmLbVa9r362F7eVAxopa2f4UNoOIh1XC6eYt7k2Atfrfasf9Y8NzBEZVV2LhQWXxckqHsQSNiwFjY9dtjQNqw4yHXG6feUj8RX2PEKxsrKTpDWBB8JvY+xsbH0r7iMQqKWdlVR1LEAD5mglMie8bKeoqE4twx1MTVthMQoxMu5CE6lLKyXDeQYAkXvva1KuIjGwIA1GsmU09DG7/wBPvoxxnMy+Id4yyH5Ekf4StePpBwR0Rzr1Q6T7N0/P9akuAc0kwuJMRjc4eY7kIxEb22bYbA7A/I9qvuJMVBJh5YzNEGK7AyIDqG46nzFd5+WLLfw5GrKQ0Q76luPwrmeNJw2Ljmt8Lhreeki4/C9VuSZvGsIGoOy+TBgB5bEge1THEWJE7HbcHauF9apNu0YadZEV0IKsAQR3BrLXIuC+JXwkqxSt9gxsb/8Axk9GHkt+o+fY366K045fKMWeFxuk7xLw2JwXjssnl2f38j61z6dZeYuHI0OSQdXaw/lXY6ScR5AMQFZbLMhuj26/un0/SqZ8e+46cfNZ1XKOIeHzGpI8Xn611DgDHyTYGJpblxdbnqwRiAT5mwFzWo+SySLokTcd7+H8e/4VRZZgVhjWNeg/Mkkk/iTTjllTzZY2TTbooorqziiiigKKKKDTzfDNJCyKIiWsLTIXjYXGoMoIvdbj0NjY2sZmTglmVLzkOkRCkL4UmV3aGRQxJtEJHUKSbjSCTan3EmLeKHUjaLuis+nVy0aRQz26bAnc7L8R2BpBlHMnxkEkjs6Rxz6CUUKxWdUSX4dmaM9VsCLkWDG4ZJuD31xaZhyoSOWrayVUYV4CoAbT1dpNRBJJt0AppgOHwjlmYkcuBAFLJY4fm7kq24PM+E7bd6U5lhXGIxMwZiwOHRLqpsjSIXVSF1aSdzv1A8q1sXnOMRA+onmLIxHKUcoRYqFPBtYuYpHI5hILKDst6Ddx3BxdYwJQDG0rCysLtJiop1vpYEAGKxsbm9wRatvA5FJDKJYzGGcEShuY/wC3q1KzMW1W2N9msp2tYo8FnuLkKATRC4BjaQqomY4iZTG2iNhrREjDKhBVmN7gVuS5piEWKV5jZ53UxhI1cqsrIgQMpL7WLC4YjdbWsQa8O8P/AFVpCsmoSlmcG5OsyMQVJJ0rpbTp6eEEWubqcTwZI+gGZVEQk5ZVWVmL4nDzguQ4PxQhWKkFtRN1NWdFBNDhe+5YKWjnWTSXcscQIhq1SMTcLEBv19K84fhmQzwzyyJqiZPCiEKVjgxMY2LGzFsQWvvYKq79ap6KCWfhIlCvMFzHiEvo/wDs4hZb/F+zpt69dq248jdJxMrqfHKWVlPwTcm4Fj8QMI67G5p9RQTPDeTSxRSm/Ld20RalVjFh42YQoQGsbKWI3/a3HUVswcOsDrfEyvJ2crCSP7uuNtHstqe0UEhxfkkpiEkcsrOnxbqGK97FFB2O+3rUMwaSxDyH1Msh/Vq7RULxhw4U1TwDY/Go7H7w9PPy61y5Mb7Gjhzn61zvOctjb4gGY9SRq/WurfR3mImwigga4jy3IAGqwGltvMEfMGpn6ohiBRewuPO9Nvo4wBjbEHoraLD1Gv8AgRVOO/lp05pPjst4vyVsPKZUH2Lne37DHt6A9vw8qTNLGtiVuT0967BLEGUqwBUixB3BBrnvEXC5gkWaIM8KtcqLs0f8WXv6W+dTnh9xXi5d9VKZthmPjZCB3AHaui/R1nJnwxRjd4SEv3ZbeAn1tcfKlWNw3Nj1JY6h57EHvTL6PcoMCTEj43Fj5hV/S5P51HH1knn1cVdRRWI4hA2ksuoC5W4va9r262v3rQyMtFaONzaGKSGKRwrzsViH3iqlj7bD8SB1IrZnxSJ8bqt+mpgP1oMtFeI5Qw1AgjzBBH419Li17i3nfbfpQeqK8u4AuSAPM7V6oCiiigKKKKArFicOsilWFwfIkHY36ggg38qy0UGDB4NIl0RqFW5Nh3LEliSdySxJJO5JJrPRRQFFFFAUUUUBRRRQFFFFAUGiigUNkEesspKg9VFrb+XlTLDYdY10qLD9fWstFRMZE3K30UUUVKGr/R8V76F89hYH5DY1sgWr7RQ2K5zNkE5xMpVJiI3WzvIw5odkLm+1lAJ2X7vyro1FUzwmfquWO0Ti8lfGQzOh0km2FZr6o/q7lonHYBpBf1TSD6Y8Nn0WIxWBlayMIJear7cp2EN1JOwN1YetquqKtJpZBRya8XiosMPs5xFdN0UgBzPKptsGUxx6h1bftevMbL9WfLcQLMk0cSLdjrw7yxlNLdTpjbQW63Qnar+ipHNs8M8uCkhnDE4RkV3IP+0OJo+U4t1HLIkbsHYfdNdEw2IWRQyEMpvYjvYkfqKy0UH/2Q==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xQTEhUUExQWFhUXGB8aGBgXFxcXGxcaGBcWHxwdIB0YHCggGhwnHBgWITEhJSksLi4uHyAzODMsNygtLisBCgoKDg0OGxAQGiwkICQsLCwsLCwsLCwsLCwsLCwsLCwsLCwsLCwsLCwsLCwsLCwsLCwsLCwsLCwsLCwsLCwsLP/AABEIAMkA+wMBIgACEQEDEQH/xAAbAAADAAMBAQAAAAAAAAAAAAAABQYDBAcCAf/EAEMQAAIBAgQEBAIHBAcIAwAAAAECAwARBAUSIQYTMUEiUWFxMoEHFCNSkaGxQmLB0RUWNHKi4fAkM1NzgpKy0kNUY//EABkBAQADAQEAAAAAAAAAAAAAAAABAgQDBf/EACIRAQEAAgMAAgIDAQAAAAAAAAABAhEDITESQSIyE2GBUf/aAAwDAQACEQMRAD8A7jRRUNguOnePXy4nF8Pfku0mk4idIzGw07SqrBgt9+4HcLmikL8W4cLqJcAatYKG8QSRkYuOwDqw2vexIuBes0/EsCKGLNYlwLIzEmOVYmsALnxuoHnQOKKS4PiaKRioWUMFkazRst+SwWRR2LAsu3e+17G2PC8UxSSRoiuwcSEtYWjMJjDBt/8A9Abi4oH1FIRxTEwXQG8TRadasoZJn0q4NjdTY29dN7XBr3lXECzzlI1PL5IlWQqQJAzsAVv1UgXB9j0IoHdFJp+JoEaRGLBowCRpJJBdUuoW5PiZR57g9DWljuLNAktBIDHNBGdS9ee8INtN/EBLsO5FBTUUli4miYqqLKzMHOkRtdeVIUfVfYEOLdd+ouK1IeLVaN3EbeCOJ9Xi0HnKpFjp1WGob6b9dqClorSy3M0n16A1kcoSRYEqxVrezKR/kQTu0GvicSE61pjNAelT+ZY4yzsFPhB0j5dfzvTBIdKetcLyXfTTjxTXZgubrWePMkPeo+dt6wrK1V/lsT/BKvUxKnvWUNUNFjHXvW0mcsvWrzmn2peC/Swoqeh4hUfEaYYXOI36EV0mcrlcLPTGivgN6+1ZUUUUUBRRRQFFFFAUUUUBSFeFIAI1BkAQRCwYeP6vKkkZbw7kFbXFrgkeVn1FAkXhqMScxHdWLMW/3baw8ryaTrQ2AZ3sRY2Y71gxPDMIOp5ZAuslVumlWlnjkIHgubyItgSepAqipRxBCzfV2W5VMQjOB3Wzrf2DMrfKg1VyPD4iMsrOUkEwuCB/aHBfZl7MgsCLWve9fcDw/GGEiTuxDvqb7IhtehZEIVLAaoV6WIIO4pHNkGK0wLyxeDSVZWjBuuI1PdmGoK0YWwW25YNtahOGJFjEfJ+zXEYh3WPkfaiaV3icCQFSUUhSGAI6gnSLg+w/C0SgAySvp5QTUy+BIH1IgsouL9SbsbC52rJkeSxwG6SvIEQQqGZGEaRk2S4UEkdLsSdt6087yaQ4bDxxh5ZIdOkysjBmWMqDNe2sb3JWzA2YbitHE5DJpkjXDoUfFNJIw5JMkbiRl08wWDrIUB1D4dWm5tQM04SiDFuZIR4rLeMAa50mO4S58aDck7Eis+PyWJpCzyOBJLE+gFdJlgZHQ3K3BPKUEXsQPOohspxPNhjd7YjkqokH2kkc31OSO5Yn+zhjrNh8ek3ubB2MidIbIsiNJiMMdDNCVXkzq7yLyVAuVDElt20rexoKTB5LHG5dS1zzOpFvtZTI3b7xNvStOPhaJUMYeQRtFHEVum4hACtfTcNYAHex8qfUUC/AZSsUssupmaW2q+gABS1tkUXI1EamubAC+1beJeyMfJSfwFZaX8Qy6cLO3lE//iaVM9RXC7amuff3Jqgxsu1qkcgmtYU0xk7HpWPbfZ21cbPvYGvcDVghwpY3NY5ZCj1CTVFvWLEQEXNeYcQNq94zMQFIqOjtM53iCo60tyfM3DggnrWvnmN1tYdK+5fD4dR6VM6iuV3XZOG8dzEHtTuoT6OsQWdx2Vb/AIn/ACq7rVhd4sfJNZaFFFFXUFFFFAUUUUBRRRQFFFFAUUUUBRRRQFFFFAUUUUBRRRQFT3HmMWPBSgnxSDQo7kt/IXNPppQqlmICgXJOwAFcwz/MTi5ri+hdowew7n3PX8KpnlqOvFh8sizJ8XYVSYXEK1JFy63WmOVQC/WszYY4htK3pfNFrF62c9nHhQVk5YVAKg+idrrSjGysxNNsfMpNhWlCi9Lb1VYi/o5mO/SveYYgKBGvzpvPEQDbpUvifiJ9atO3OzTo30ZT2mdbfFHf20kf+35V0iuQ8AYi2Lh9Syn5o38bV16tPF+rNzT8hRRRXRxFFFFAUUUUBRRRQFFFFAUUUUBRRRQFFFFAUUUUBS7N84iw48ZJY/Cii7t7Dy9TYetZM1xvKS4tqY6UB7sf4AXPyqfw+VgM0juXkbqx/QeQ9Kpllp14+P5d1P5znc2LOnSUQHZAb3Pmx7n06D869YHAaN26ntTiZUQkqBep3O8307DdjWe3da5qTUaud5iFNh19Ka8PNdC5qWhwjE6n71VFhHAFHeoGF2u+o+e1buYzeEC9ielLYhqZRXvPZLFR5Co+lvtgw+E3JNaMq6XplgJbi9eZwGN6qFk+II286QY+Oxp7muGtvSHFnapxRke8CSAYqC/3/wCBt+dq7ZXFfo2h14yLyUsx+SG35la7VWri8Y+b0UUUV0chRRRQFFFFAUUUUBWvjsbHCmuVwiggXPS7MFUe5JAHqa2KScYYKSbDhY1ZmE0D2VlRtMeIidrFiADpVrb9aBthcSkih42DKejKbg/6O1e3cAEkgAdSdgKg0yXFhLFHLENyNMqj6u7YiR9cpDASOUaMswDXKuN9V2y5rlGKlilhMbkaMWATKumQyyK0AHjv028QAXp0oLmiozEZbiGlLJHKt3QxMZFAhhWJQ8TKJDdi4k7EeNTfwbecJw9OGiVg/KIgMoMzHU6xYoTX8d2uzQX7Nt1saCyEq6itxqABIvuASQDbyJB/A17qFGSYsLuHK6IA68zUziN8VqAu4F9LQE3I1gWJNe/6v4n7Yq0t/qqrhzJLukpkxRYWRiAwR4lD+IgW3NjQW9FJuGsGY1ckSoGa4jkKnRZQDp0u9gSL2v1ubb7uaCV4vxWiaG4uArEe5KipvNce0TAl7qdz6CnPGY1YhF+7Hf8A7mP/AK1HZsnes+frdxT8I38dmm1hSfDR3fUReseTAy2XrY2/D/KqeblwpuN65+L9NZDzWCgWA61hzjEnUF+VbWTS7PIRYUmgfm4gnsN/nU6JTrKkJf2pdxTL47Cn2TJ8RqPznFczEEDoDUH2dZIvgNauZT6GFvOtnh9tmFLM/bce9Qkzx6ao71J4sdarMtxAZLGkGe4TQ1x0NJEU8+iVP9qJ8om/Nkrrtcl+h/fEy+kW/wA3Fv0NdarVx+MXJ+woooq7mKKKKAooooCiiigK0M4x5hRSqhnd1jQE6Rqc2uTY2AFz0JNrDcit+tTNI4Wib6xo5Q3bmWCjSQQSTsLEAg9iBQSeW8VT6WQxGaVJJi4XWfAuLnjREKRkE6YiAX09Bc7kjawWcYnmSDSju80ojVpNMaR4cgHcRagxJXrfqTcAWrZ1YHn4eBIondlaWPRy7IjNqL/ECQ7i/hDXIuelwZrjcvIkSQRPypVEiWS8bzlRqa5FgRL4j5EjfpQa8PFzyJzIoVMZeFF1yFWLYlYGW4CHSFE2/U7bCsbcUzGKQtEiMEkZSsmr/cT8qT4o7dfEuxv0NqfxjCsupeSVJWW40EEppCPcbbaFAbtpHlWvJNgQSjNhg26FS0d/tX1FSL/tOL27mg0oOI5EDviEjWJcRJFzFY+BU16S4K9yqrserCnWXY7mJHrASV4xIYiwLKG/Wx2JG16TiDCYznRqVVjLeeMcvVIYJSoLLuQpZB4tiRbpTzG4JJQA43BurAkMp81Ybg+3tQbFFK/rbwbT+KPtMABb/mKPh/vjw9bhe7EyDTqG4tcW3vtQQueYgPiZmB2QCMe63LfmxFIs2j8C+1esPLqjLd3Yk+5N6ycQsBEGHYVkt3Xoyakia4ZxeiRz2BB/WnU0zYqQKBtSnhbB69bHudI+XWqvDYYRAkbEC9L6jXTS4hxCwoIl8t6W5EmlSx6mlmYStLKSfOnmEwhKbdKJNIMaEiYjyqKwp1OzeZqkzCErC1h2qXy82Nj3oX1S5RL19qXZ21zW1gcPJYlBtWji0Nzq2NQls5c9Zc9QtFqt4a+ZBBzCQBe1McRAUDIw8LC1B8+hqZVnxEZHiZFYH0RmuP8AGtdYriXA+JGFzFOZsr3jDeWr4fzAHzrttaeO7jDyzWQoooq7mKKKKAooooCiiigKXZ3gWlRdBXUkiSAPfSxRgbG249DvYgGxtamNFAhyPImhkEjMpJWW4UEANNiGlsP3Rq0+vWvGLyJ3ebdNEk0M1zfUGhMN1taxBEVwb9T0qhooJPE8Ly2mCPHaYSK1ww0B5mkBAHU+NgRt2PofL8Hkoy60uUxi3098ZiVlU9f2Qtj5nyquooJ3AZDIsyM7JojmmlUrfWxnMnha4sFAe+xNyF6ad6KiigKR5lgjEjmBgoYEGI30XYWult4272HhO+wJ1VnzrO0gU2s7jogO+/c+QpdJOZo9Rbcjt0F/IVTLOTp1w47e74k/qIDLCp6dTSzizWg09VA2vVE0PIYMTe/U96kOL8dqI9Tf5A1nkbKp+F8s5eGDHr296e4vBfZ2PUjc0myucnDAhhYWuPatrHZ6CptbpRCJx6BZFFt9VWmVxWgBHWoTNp9Tg39apMjzkBdJOx/Koni1UkuXB4yp6kVA/VwshB6gkVby5uoS+ofOudZri/tSw871KJ/boeWvGIwO9qk+IlAc2rWTHsehr46GQHuag0xcOZvyWb1pvicyaX1qXxODIuRtWHBZi0bC/S+5/mKlEuvT3McEXXcWPar/AIF4sWdFgmbTiFFt9uaAPiHm1uo+dTkEfOjutjtU/nGVyAa1U3Hcddu+1Thl8aryYTKO6UVzj6P+OTIRhsU3j6RyH9r91v3vI9/fr0etMu2LLGy6ooooqUCiiigKKKKAooooCiiigKKKKAqXzLFzysVX7KMEg2+I29R0HtVRWjmmWLMpFyrW2deo/mPQ1XOWzpfDKS9pbFYWKGNrm7kbDa/ua0IcxWKOxO9eMTwPjWY2mhK36kyAn3Gk/rWWH6OHa3NxNh3CJ+hY/wAK4fHL/jX/ACYSepXOs9d20rckmygbkk9AB51R8L/R8z/a47uNor+Y6sR0/uj/ACquyPhLDYU6o0vJ99zqb5dh8gKe10x49euPJz76xcN1Nh5Xgcm6MVPrbofmLH51mEg3rofF3ByYu8inRMFtq7NboG/mN/euZ4e6MY5RZ1Ok38x2Nc88dO3HnMowYu3fasWGa/Q28qpXywOh2vUpj8taMkoSPSqRemwLEWavEmX6x2P6isOS5rq8Dix/1+VVOGy7XunXuKaNoNpHgezdPOqjIcQjnyJr1xBlPh8Q6dKkYWaFri9v0/nVvUeLzMsp2vapHM8tKm4FWPD+fq6hX8v9Wplj8rR9xYVHggOGM2MEoVj9mdvb/KqnH5wxkAX4fyqezrKV1lUP496wZTjmVuVIpLfs2BNwO3n2NL/ROvXviHAASa49r77dQa7DwfnH1rCRy38dtMg8nXZvx6j0IrnuCwSzghTv5GlWW5nNl2ILoCyE2lj++B3Hkw7H5GrYZ6vbny8e507jRWnlOZR4iFJom1I4uPMeYI7EHYitytLGKKKKAooooMGLxaRgFzYMyoOu7OwVRt5kgVhTNIjJyg3juVtY9VVGIva3wyIfnWDiLBvLEojCl0ljkCsdIblSq5W9ja4Ui9qncfw/iZVmfSivOMQNIkP2fNw8caHUBubxAm3TVte24WuoeY8qL1FZrwtIVljiji5TvqCjQNLfVwmoakIT7S5JUaj1v1Bc8OZQ0bzSyqvMkZdLX1MEGHw6st7bfaRubDY7H2Bq2NQSrDf7RkZwN/hQoGN+g3kT8fSswceYqEl4UnZmYJGr8qZGl1jViOZicPIoY6CQDHE6HUCFvYArW0OE3snLJjDMyTIxS31eTRrVREqopJjW1htrkP7RuFfFOrdD3I3BG6mx69fesa4xD0YN4ynh8VnF7g26EEEG/S1R2Y8Mz6AkaR2R5nj0lFMZfE8xLMUJUaLCyW32JtuNrD8NOtwkccZGLkmEq6blZRNY2AvqXmKLHy60FdqHnQTUPhOFJC8GuKJIkMfOi1a1lKQ4pXkI02cs0sXxC5C3O4AprLk0n1OCEqsnKZS8ZbwyopPguRY9QQCLEqAbA3AOpMeglSK5LuCwAViAo7sQLKOwJIudhW0TUxw7w60MolkWPVy3UEAFo1fESOkYNr6UjZUHTp0FNzksJ+NTJ/zWaUD2EhIHyFB6lzeBTp5qlvuKdb/9q3b8qmuJclTGHXFDMJfv6BGGA7MsrKT6EC/y2qwiiVRZVCjyAAH5V7qLNplsu45VlcpVyjqV0nSQzXO3W4sLfifevee5aPiXcGn/AB3k5/tMY3UWkA7r2b5dD6e1S8WYyMNI0he5Y1mzmq3YZfKbR+Y4Qo1x1H51Q8MZ5uATvXzNIwR1DewtapuRDG4Zeh6/zqN7TenWMTiEdbML36VDZ/lgRtQ2v2rby3NyEJB28+9akszS3b8zUJkJFkMbA/sk7+nqKpIsxcA3J6fp2pNmeCYISenlXQ8s4fjx2Dhn1aJmSzsBdXZLqSw87r1H51aS5K5ZTG9odpGc+9fcVCWYMtw6eIMNiCO9M8fk0uHfTKtr/Cw3Vh6H+B3pngcoOnUN7iq9xbcsa+DlDxjFRAAghcRGNtDno4HZH8ugPzsxz/lsmpQC5H8KlI8W2DnLhdSG6SxnpJGeo9+4P8zTjMYyhV1YvDIoMT/eU+fkwvYirXubVx6uqxfR1nRw2K+rufsZz4b9Ek7fJraffT6112uMcQZIUXUu4O4PcH0PY11DhLMmxGEilcWcrZvVlJUn5kX+ddeLLfVZ+fDV3DeiiiurgKKKKBdnmNeJFMYUs8iRjXew5jhb2G5te9tr9LjrU4nFk6xgukRZ9ITTqAVmxPIJbWw1C5DAXX7t/wBqqnNcXHFGZJLaVIO+kb3Ft2IAN+960MbmmDQSqzQnlxsZE8HwLYuDqstrsL3NhqF7XoF8Gc4gTDn8uJEhmeQW1FhE6gONLnSLHddyNxvsaxYLiTESMISsSSmTSHcHTp5CyjwLITrIa2nWNgW7WphLjsBGLHkD6urMECoTEFS7hQBs2k3IG9j5V7wgwMgESJARIofl6EsVudJK2t1DWv5GgVZ1xbJAZiqpIkcUpBsV+1gg5pW5YlgelwoAuNydqzYrP8RFIyvyCI+QXADqX+szSIFS7HxAKLXB1nbw32oGyyEsWMMZYixbQtyApUC9umkke21Y/wCh4eecQUVpSqqGYA6Qmu2m4uvxte3pQTv9aZrR2WK8+gx/F9kHnSK0m/ibx3207qw7XrXfiLEa5JQYyIYn5iXbS/JxDoxTfwsQp63sRbfrVPjciw8qsrRJZ3WR7Ko5jIwYatvFuO9baYOMLpEaBdOmwUAafu2t09KCPzLiiQyPEtgh8Uci+A2hxmHhkU+Mk3MhF7KNj1G9Z8TxbIszqqo6aZDG1ivignhhkU+IlvHIRfSu6m2rrVI2VwEuTDHd76zoW73AB1bb3AHWvQy2HUX5UepvibQtz06m1z0FBK4/irEI3KCxGUO6X0SFZGXkaVVQ10JEw8TGw0+u2wnEsxEkhjVYbyKrbEq8cvLQMoku5ZtrALpNgT3pvnGQRYkaZAdO+oKE8WoAG5Kkg2UC6kH1rbOWwkuxij1SDS50Ldx5MbeIehoJvJc6lmxcKyeC0WKV0BGkvDiMIoawZrGzNtc2uRc1XVrQ5fEltMaLpN10qo0kixIsNttvatmg+EXrm3F/DwwziWI2ic2K/cbc2H7p3t5V0qk3F+G14V/3bMPkw/heqZzcdOLKzJzZYlc2APzNT2YLpbftV9lOVnTqqK4misW96zNzpPEnColQTYdQsukFlFlEot+T+R79/SHjGnbsD0OxB7g/OuscOYnmYTDv96JD8yov+dQfEuX8vGyDtJaQf9Wx/wASsfnXXkxnrPw53fxrQmw+uB6efRJj7xTYc2+zbUvs97/4h+desRgdGHYd7VP/AEeYnl5kV7SIy7+Ysw/8TVcLrJblm8a6jm+WriIjG/fcEdVI6Ef66XqOySZ4ZWw0vUH5ehH7pq+pNxHlHOXWo+1TdD5+an0P611zx33HDiz11fEVxXloDardetLOFs3jjDYTFf2dzdG7xOe/oDc+xvfYmqA4pGj+1uWPW/a21qkcxysEll6Vnl1Wu47mnTYOHfDoMgdOxI3t+Nj707wWFWJFjQWVRYfz9z1rnf0f8V8tlwk5spNoXPY/8M+Q+7+HlXS604a1uMfJct6yFFFFXcxRRRQK+JoHkw7xRqWaQaOqgLq6s1yPCPS59KU4jhEskkfOAiIxBjHLOpXxfM1Fm12cKZJLABeo32uaqignMVwsHABlsOZI5sv/ABcM8Nvi2tr1X9LW71kwmRyrNDK0qXRAj8uNkMwCuAGvIw0gsGG1wQbGzEUyzfMVw8fMYE+JUAFgWaR1RRdiALswFyQK9YbHKwGr7N7gFGZCyswuFOliLkb7E0G3RWkmbQFtAmjLWLadQvYXubX6Cx/CsmCx8UtzFIkmk2Ohg1j5G1Bs0VojOMOS4E0V4xd/GvgAJBJ323FqP6Zw+lG50VpDZDrWzm9rDfc32oN6itLLsySYXU2Pi8JI1AK7JewPQlTY1rScRYcT8jmLqEbyOdS2jERiB17+E/aj8DQNqKTy8SQcyCNHWRp9WjQ6W0x21tcsL2JAsLn02Ns4z7DaDJ9Yi0BtOrmLbVa9r362F7eVAxopa2f4UNoOIh1XC6eYt7k2Atfrfasf9Y8NzBEZVV2LhQWXxckqHsQSNiwFjY9dtjQNqw4yHXG6feUj8RX2PEKxsrKTpDWBB8JvY+xsbH0r7iMQqKWdlVR1LEAD5mglMie8bKeoqE4twx1MTVthMQoxMu5CE6lLKyXDeQYAkXvva1KuIjGwIA1GsmU09DG7/wBPvoxxnMy+Id4yyH5Ekf4StePpBwR0Rzr1Q6T7N0/P9akuAc0kwuJMRjc4eY7kIxEb22bYbA7A/I9qvuJMVBJh5YzNEGK7AyIDqG46nzFd5+WLLfw5GrKQ0Q76luPwrmeNJw2Ljmt8Lhreeki4/C9VuSZvGsIGoOy+TBgB5bEge1THEWJE7HbcHauF9apNu0YadZEV0IKsAQR3BrLXIuC+JXwkqxSt9gxsb/8Axk9GHkt+o+fY366K045fKMWeFxuk7xLw2JwXjssnl2f38j61z6dZeYuHI0OSQdXaw/lXY6ScR5AMQFZbLMhuj26/un0/SqZ8e+46cfNZ1XKOIeHzGpI8Xn611DgDHyTYGJpblxdbnqwRiAT5mwFzWo+SySLokTcd7+H8e/4VRZZgVhjWNeg/Mkkk/iTTjllTzZY2TTbooorqziiiigKKKKDTzfDNJCyKIiWsLTIXjYXGoMoIvdbj0NjY2sZmTglmVLzkOkRCkL4UmV3aGRQxJtEJHUKSbjSCTan3EmLeKHUjaLuis+nVy0aRQz26bAnc7L8R2BpBlHMnxkEkjs6Rxz6CUUKxWdUSX4dmaM9VsCLkWDG4ZJuD31xaZhyoSOWrayVUYV4CoAbT1dpNRBJJt0AppgOHwjlmYkcuBAFLJY4fm7kq24PM+E7bd6U5lhXGIxMwZiwOHRLqpsjSIXVSF1aSdzv1A8q1sXnOMRA+onmLIxHKUcoRYqFPBtYuYpHI5hILKDst6Ddx3BxdYwJQDG0rCysLtJiop1vpYEAGKxsbm9wRatvA5FJDKJYzGGcEShuY/wC3q1KzMW1W2N9msp2tYo8FnuLkKATRC4BjaQqomY4iZTG2iNhrREjDKhBVmN7gVuS5piEWKV5jZ53UxhI1cqsrIgQMpL7WLC4YjdbWsQa8O8P/AFVpCsmoSlmcG5OsyMQVJJ0rpbTp6eEEWubqcTwZI+gGZVEQk5ZVWVmL4nDzguQ4PxQhWKkFtRN1NWdFBNDhe+5YKWjnWTSXcscQIhq1SMTcLEBv19K84fhmQzwzyyJqiZPCiEKVjgxMY2LGzFsQWvvYKq79ap6KCWfhIlCvMFzHiEvo/wDs4hZb/F+zpt69dq248jdJxMrqfHKWVlPwTcm4Fj8QMI67G5p9RQTPDeTSxRSm/Ld20RalVjFh42YQoQGsbKWI3/a3HUVswcOsDrfEyvJ2crCSP7uuNtHstqe0UEhxfkkpiEkcsrOnxbqGK97FFB2O+3rUMwaSxDyH1Msh/Vq7RULxhw4U1TwDY/Go7H7w9PPy61y5Mb7Gjhzn61zvOctjb4gGY9SRq/WurfR3mImwigga4jy3IAGqwGltvMEfMGpn6ohiBRewuPO9Nvo4wBjbEHoraLD1Gv8AgRVOO/lp05pPjst4vyVsPKZUH2Lne37DHt6A9vw8qTNLGtiVuT0967BLEGUqwBUixB3BBrnvEXC5gkWaIM8KtcqLs0f8WXv6W+dTnh9xXi5d9VKZthmPjZCB3AHaui/R1nJnwxRjd4SEv3ZbeAn1tcfKlWNw3Nj1JY6h57EHvTL6PcoMCTEj43Fj5hV/S5P51HH1knn1cVdRRWI4hA2ksuoC5W4va9r262v3rQyMtFaONzaGKSGKRwrzsViH3iqlj7bD8SB1IrZnxSJ8bqt+mpgP1oMtFeI5Qw1AgjzBBH419Li17i3nfbfpQeqK8u4AuSAPM7V6oCiiigKKKKArFicOsilWFwfIkHY36ggg38qy0UGDB4NIl0RqFW5Nh3LEliSdySxJJO5JJrPRRQFFFFAUUUUBRRRQFFFFAUGiigUNkEesspKg9VFrb+XlTLDYdY10qLD9fWstFRMZE3K30UUUVKGr/R8V76F89hYH5DY1sgWr7RQ2K5zNkE5xMpVJiI3WzvIw5odkLm+1lAJ2X7vyro1FUzwmfquWO0Ti8lfGQzOh0km2FZr6o/q7lonHYBpBf1TSD6Y8Nn0WIxWBlayMIJear7cp2EN1JOwN1YetquqKtJpZBRya8XiosMPs5xFdN0UgBzPKptsGUxx6h1bftevMbL9WfLcQLMk0cSLdjrw7yxlNLdTpjbQW63Qnar+ipHNs8M8uCkhnDE4RkV3IP+0OJo+U4t1HLIkbsHYfdNdEw2IWRQyEMpvYjvYkfqKy0UH/2Q==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umm.edu/%7E/media/ADAM/Images/en/17130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733799"/>
            <a:ext cx="3333750" cy="2667001"/>
          </a:xfrm>
          <a:prstGeom prst="rect">
            <a:avLst/>
          </a:prstGeom>
          <a:noFill/>
        </p:spPr>
      </p:pic>
      <p:pic>
        <p:nvPicPr>
          <p:cNvPr id="12298" name="Picture 10" descr="http://www.nutritionremarks.com/wp-content/uploads/2013/03/Pathogenesis-of-Rheumatoid-Arthrit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114675"/>
            <a:ext cx="47815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Pharmacological </a:t>
            </a:r>
            <a:r>
              <a:rPr lang="en-US" dirty="0" err="1" smtClean="0"/>
              <a:t>interferance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and modulate inflammatory process by anti-</a:t>
            </a:r>
            <a:r>
              <a:rPr lang="en-US" dirty="0" err="1" smtClean="0"/>
              <a:t>inflamatory</a:t>
            </a:r>
            <a:r>
              <a:rPr lang="en-US" dirty="0" smtClean="0"/>
              <a:t> agents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and modulate inflammatory process by </a:t>
            </a:r>
            <a:r>
              <a:rPr lang="en-US" dirty="0" err="1" smtClean="0"/>
              <a:t>immunosuppresants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Analgesics : modulate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Healing or at least slowing the progression of the disease, since healing in some cases becomes very difficult to be achieved.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Lecture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Anti-inflammatory drugs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Salicylates</a:t>
            </a:r>
            <a:endParaRPr lang="en-US" dirty="0" smtClean="0"/>
          </a:p>
          <a:p>
            <a:r>
              <a:rPr lang="en-US" dirty="0" err="1" smtClean="0"/>
              <a:t>Paracetamol</a:t>
            </a:r>
            <a:endParaRPr lang="en-US" dirty="0" smtClean="0"/>
          </a:p>
          <a:p>
            <a:r>
              <a:rPr lang="en-US" dirty="0" smtClean="0"/>
              <a:t>Non-selective COX inhibitors (NSAIDs)</a:t>
            </a:r>
          </a:p>
          <a:p>
            <a:pPr lvl="4"/>
            <a:r>
              <a:rPr lang="en-US" dirty="0" err="1" smtClean="0"/>
              <a:t>Azapropazone</a:t>
            </a:r>
            <a:endParaRPr lang="en-US" dirty="0" smtClean="0"/>
          </a:p>
          <a:p>
            <a:pPr lvl="4"/>
            <a:r>
              <a:rPr lang="en-US" dirty="0" err="1" smtClean="0"/>
              <a:t>Diclofenac</a:t>
            </a:r>
            <a:endParaRPr lang="en-US" dirty="0" smtClean="0"/>
          </a:p>
          <a:p>
            <a:pPr lvl="4"/>
            <a:r>
              <a:rPr lang="en-US" dirty="0" err="1" smtClean="0"/>
              <a:t>Etodolac</a:t>
            </a:r>
            <a:endParaRPr lang="en-US" dirty="0" smtClean="0"/>
          </a:p>
          <a:p>
            <a:pPr lvl="4"/>
            <a:r>
              <a:rPr lang="en-US" dirty="0" err="1" smtClean="0"/>
              <a:t>Fenbuten</a:t>
            </a:r>
            <a:endParaRPr lang="en-US" dirty="0" smtClean="0"/>
          </a:p>
          <a:p>
            <a:pPr lvl="4"/>
            <a:r>
              <a:rPr lang="en-US" dirty="0" err="1" smtClean="0"/>
              <a:t>Fenoprofen</a:t>
            </a:r>
            <a:endParaRPr lang="en-US" dirty="0" smtClean="0"/>
          </a:p>
          <a:p>
            <a:pPr lvl="4"/>
            <a:r>
              <a:rPr lang="en-US" dirty="0" err="1" smtClean="0"/>
              <a:t>Flubiprofen</a:t>
            </a:r>
            <a:endParaRPr lang="en-US" dirty="0" smtClean="0"/>
          </a:p>
          <a:p>
            <a:pPr lvl="4"/>
            <a:r>
              <a:rPr lang="en-US" dirty="0" smtClean="0"/>
              <a:t>Ibuprofen</a:t>
            </a:r>
          </a:p>
          <a:p>
            <a:pPr lvl="4"/>
            <a:r>
              <a:rPr lang="en-US" dirty="0" err="1" smtClean="0"/>
              <a:t>Ketoprofen</a:t>
            </a:r>
            <a:endParaRPr lang="en-US" dirty="0" smtClean="0"/>
          </a:p>
          <a:p>
            <a:pPr lvl="4"/>
            <a:r>
              <a:rPr lang="en-US" dirty="0" err="1" smtClean="0"/>
              <a:t>Meloxicam</a:t>
            </a:r>
            <a:endParaRPr lang="en-US" dirty="0" smtClean="0"/>
          </a:p>
          <a:p>
            <a:pPr lvl="4"/>
            <a:r>
              <a:rPr lang="en-US" dirty="0" err="1" smtClean="0"/>
              <a:t>Nabmetone</a:t>
            </a:r>
            <a:endParaRPr lang="en-US" dirty="0" smtClean="0"/>
          </a:p>
          <a:p>
            <a:pPr lvl="4"/>
            <a:r>
              <a:rPr lang="en-US" dirty="0" smtClean="0"/>
              <a:t>Naproxen</a:t>
            </a:r>
          </a:p>
          <a:p>
            <a:pPr lvl="4"/>
            <a:r>
              <a:rPr lang="en-US" dirty="0" err="1" smtClean="0"/>
              <a:t>Piraxicam</a:t>
            </a:r>
            <a:endParaRPr lang="en-US" dirty="0" smtClean="0"/>
          </a:p>
          <a:p>
            <a:pPr lvl="4"/>
            <a:r>
              <a:rPr lang="en-US" dirty="0" err="1" smtClean="0"/>
              <a:t>Salindac</a:t>
            </a:r>
            <a:endParaRPr lang="en-US" dirty="0" smtClean="0"/>
          </a:p>
          <a:p>
            <a:r>
              <a:rPr lang="en-US" dirty="0" smtClean="0"/>
              <a:t>Selective COX2 inhibitors (NSAIDs)</a:t>
            </a:r>
          </a:p>
          <a:p>
            <a:pPr lvl="4"/>
            <a:r>
              <a:rPr lang="en-US" dirty="0" err="1" smtClean="0"/>
              <a:t>Celecoxib</a:t>
            </a:r>
            <a:r>
              <a:rPr lang="en-US" dirty="0" smtClean="0"/>
              <a:t>(</a:t>
            </a:r>
            <a:r>
              <a:rPr lang="en-US" dirty="0" err="1" smtClean="0"/>
              <a:t>celebrex</a:t>
            </a:r>
            <a:r>
              <a:rPr lang="en-US" dirty="0" smtClean="0"/>
              <a:t>)</a:t>
            </a:r>
          </a:p>
          <a:p>
            <a:pPr lvl="4"/>
            <a:r>
              <a:rPr lang="en-US" dirty="0" err="1" smtClean="0"/>
              <a:t>Rofecoxib</a:t>
            </a:r>
            <a:r>
              <a:rPr lang="en-US" dirty="0" smtClean="0"/>
              <a:t> (</a:t>
            </a:r>
            <a:r>
              <a:rPr lang="en-US" dirty="0" err="1" smtClean="0"/>
              <a:t>vioxx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for </a:t>
            </a:r>
            <a:r>
              <a:rPr lang="en-US" dirty="0" err="1" smtClean="0"/>
              <a:t>arithritis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Abatacept</a:t>
            </a:r>
            <a:endParaRPr lang="en-US" dirty="0" smtClean="0"/>
          </a:p>
          <a:p>
            <a:r>
              <a:rPr lang="en-US" dirty="0" err="1" smtClean="0"/>
              <a:t>Adalimumab</a:t>
            </a:r>
            <a:endParaRPr lang="en-US" dirty="0" smtClean="0"/>
          </a:p>
          <a:p>
            <a:r>
              <a:rPr lang="en-US" dirty="0" err="1" smtClean="0"/>
              <a:t>Anakinra</a:t>
            </a:r>
            <a:endParaRPr lang="en-US" dirty="0" smtClean="0"/>
          </a:p>
          <a:p>
            <a:r>
              <a:rPr lang="en-US" dirty="0" err="1" smtClean="0"/>
              <a:t>Chloroquine</a:t>
            </a:r>
            <a:endParaRPr lang="en-US" dirty="0" smtClean="0"/>
          </a:p>
          <a:p>
            <a:r>
              <a:rPr lang="en-US" dirty="0" err="1" smtClean="0"/>
              <a:t>Etanercept</a:t>
            </a:r>
            <a:endParaRPr lang="en-US" dirty="0" smtClean="0"/>
          </a:p>
          <a:p>
            <a:r>
              <a:rPr lang="en-US" dirty="0" smtClean="0"/>
              <a:t>Gold salts</a:t>
            </a:r>
          </a:p>
          <a:p>
            <a:r>
              <a:rPr lang="en-US" dirty="0" err="1" smtClean="0"/>
              <a:t>Infliximab</a:t>
            </a:r>
            <a:endParaRPr lang="en-US" dirty="0" smtClean="0"/>
          </a:p>
          <a:p>
            <a:r>
              <a:rPr lang="en-US" dirty="0" err="1" smtClean="0"/>
              <a:t>Leflunomide</a:t>
            </a:r>
            <a:endParaRPr lang="en-US" dirty="0" smtClean="0"/>
          </a:p>
          <a:p>
            <a:r>
              <a:rPr lang="en-US" dirty="0" err="1" smtClean="0"/>
              <a:t>Methotrexate</a:t>
            </a:r>
            <a:endParaRPr lang="en-US" dirty="0" smtClean="0"/>
          </a:p>
          <a:p>
            <a:r>
              <a:rPr lang="en-US" dirty="0" smtClean="0"/>
              <a:t>D- </a:t>
            </a:r>
            <a:r>
              <a:rPr lang="en-US" dirty="0" err="1"/>
              <a:t>P</a:t>
            </a:r>
            <a:r>
              <a:rPr lang="en-US" dirty="0" err="1" smtClean="0"/>
              <a:t>enicillamine</a:t>
            </a:r>
            <a:endParaRPr lang="en-US" dirty="0" smtClean="0"/>
          </a:p>
          <a:p>
            <a:r>
              <a:rPr lang="en-US" dirty="0" err="1" smtClean="0"/>
              <a:t>Rituximab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for gout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Allopurinol</a:t>
            </a:r>
            <a:endParaRPr lang="en-US" dirty="0" smtClean="0"/>
          </a:p>
          <a:p>
            <a:r>
              <a:rPr lang="en-US" dirty="0" err="1" smtClean="0"/>
              <a:t>Colchicine</a:t>
            </a:r>
            <a:endParaRPr lang="en-US" dirty="0" smtClean="0"/>
          </a:p>
          <a:p>
            <a:r>
              <a:rPr lang="en-US" dirty="0" err="1" smtClean="0"/>
              <a:t>Probencid</a:t>
            </a:r>
            <a:endParaRPr lang="en-US" dirty="0" smtClean="0"/>
          </a:p>
          <a:p>
            <a:r>
              <a:rPr lang="en-US" dirty="0" err="1" smtClean="0"/>
              <a:t>sulfinpyrazone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prostaglandins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NSAIDs mechanism of action and side effects can be explained by understanding their inhibitory action on prostaglandins synthesis.</a:t>
            </a:r>
          </a:p>
          <a:p>
            <a:r>
              <a:rPr lang="en-US" dirty="0" smtClean="0"/>
              <a:t>Prostaglandins :</a:t>
            </a:r>
          </a:p>
          <a:p>
            <a:pPr lvl="2"/>
            <a:r>
              <a:rPr lang="en-US" dirty="0" smtClean="0"/>
              <a:t>Structure: 20 carbon atoms in their structure</a:t>
            </a:r>
            <a:r>
              <a:rPr lang="ar-JO" dirty="0" smtClean="0"/>
              <a:t>  </a:t>
            </a:r>
            <a:r>
              <a:rPr lang="en-US" dirty="0" smtClean="0"/>
              <a:t>(</a:t>
            </a:r>
            <a:r>
              <a:rPr lang="en-US" dirty="0" err="1" smtClean="0"/>
              <a:t>eicosanoids</a:t>
            </a:r>
            <a:r>
              <a:rPr lang="en-US" dirty="0" smtClean="0"/>
              <a:t>) and </a:t>
            </a:r>
            <a:r>
              <a:rPr lang="en-US" dirty="0" err="1" smtClean="0"/>
              <a:t>cylic</a:t>
            </a:r>
            <a:r>
              <a:rPr lang="en-US" dirty="0" smtClean="0"/>
              <a:t> ring structure.</a:t>
            </a:r>
          </a:p>
          <a:p>
            <a:pPr lvl="2"/>
            <a:r>
              <a:rPr lang="en-US" dirty="0" smtClean="0"/>
              <a:t>Belongs to a group of compounds called </a:t>
            </a:r>
            <a:r>
              <a:rPr lang="en-US" dirty="0" err="1" smtClean="0"/>
              <a:t>Autocoids</a:t>
            </a:r>
            <a:r>
              <a:rPr lang="en-US" dirty="0" smtClean="0"/>
              <a:t> which they’re pharmacologically active compounds.</a:t>
            </a:r>
          </a:p>
          <a:p>
            <a:pPr lvl="2"/>
            <a:r>
              <a:rPr lang="en-US" dirty="0" smtClean="0"/>
              <a:t>Characteristics : </a:t>
            </a:r>
          </a:p>
          <a:p>
            <a:pPr lvl="4"/>
            <a:r>
              <a:rPr lang="en-US" dirty="0" smtClean="0"/>
              <a:t>Formed locally by the tissues.</a:t>
            </a:r>
          </a:p>
          <a:p>
            <a:pPr lvl="4"/>
            <a:r>
              <a:rPr lang="en-US" dirty="0" smtClean="0"/>
              <a:t>Act locally in these tissues (like local hormones).</a:t>
            </a:r>
          </a:p>
          <a:p>
            <a:pPr lvl="4"/>
            <a:r>
              <a:rPr lang="en-US" dirty="0" smtClean="0"/>
              <a:t>Produced by many tissues (different than hormones that produced by specific organs).</a:t>
            </a:r>
          </a:p>
          <a:p>
            <a:pPr lvl="4"/>
            <a:r>
              <a:rPr lang="en-US" dirty="0" smtClean="0"/>
              <a:t>Rapidly metabolized into inactive products.</a:t>
            </a:r>
          </a:p>
          <a:p>
            <a:pPr lvl="4"/>
            <a:r>
              <a:rPr lang="en-US" dirty="0" smtClean="0"/>
              <a:t>Don’t circulate in the body.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will cause inflammation, which is a natural response to injury and also a protective one.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the inflammation will be ended by an anti-inflammatory process.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1- Exogenous: which is caused by outside factors (physical trauma, chemicals &amp; toxins, microbiological) </a:t>
            </a:r>
          </a:p>
          <a:p>
            <a:pPr lvl="2"/>
            <a:r>
              <a:rPr lang="it-IT" dirty="0"/>
              <a:t>induce a </a:t>
            </a:r>
            <a:r>
              <a:rPr lang="it-IT" dirty="0" smtClean="0"/>
              <a:t>NON-SELF </a:t>
            </a:r>
            <a:r>
              <a:rPr lang="it-IT" dirty="0"/>
              <a:t>inflammatory </a:t>
            </a:r>
            <a:r>
              <a:rPr lang="it-IT" dirty="0" smtClean="0"/>
              <a:t>response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2- Endogenous: which is an inappropriate activation of immune system. E.g.: Rheumatoid arthritis.</a:t>
            </a:r>
          </a:p>
          <a:p>
            <a:pPr lvl="2"/>
            <a:r>
              <a:rPr lang="en-US" dirty="0"/>
              <a:t>considered a </a:t>
            </a:r>
            <a:r>
              <a:rPr lang="en-US" dirty="0" smtClean="0"/>
              <a:t>SELF-RESPONSE </a:t>
            </a:r>
            <a:r>
              <a:rPr lang="en-US" dirty="0"/>
              <a:t>for the </a:t>
            </a:r>
            <a:r>
              <a:rPr lang="en-US" dirty="0" smtClean="0"/>
              <a:t>causative </a:t>
            </a:r>
            <a:r>
              <a:rPr lang="en-US" dirty="0"/>
              <a:t>agents are actually normally </a:t>
            </a:r>
            <a:r>
              <a:rPr lang="en-US" dirty="0" smtClean="0"/>
              <a:t>found </a:t>
            </a:r>
            <a:r>
              <a:rPr lang="en-US" dirty="0"/>
              <a:t>in the </a:t>
            </a:r>
            <a:r>
              <a:rPr lang="en-US" dirty="0" smtClean="0"/>
              <a:t>body. So </a:t>
            </a:r>
            <a:r>
              <a:rPr lang="en-US" dirty="0"/>
              <a:t>here the body is fighting itself with an abnormal responses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inflammation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Pain, fever, etc (palliative)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Tissue repair. (healing)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Destroy invading organisms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Functional disability. (Stop or delay inflammatory process which will slow the process). </a:t>
            </a:r>
            <a:r>
              <a:rPr lang="en-US" dirty="0"/>
              <a:t>as a result of the process of inflammation in joints, </a:t>
            </a:r>
          </a:p>
          <a:p>
            <a:pPr lvl="2"/>
            <a:r>
              <a:rPr lang="en-US" dirty="0"/>
              <a:t>[ mainly in large joints, and in some small joints as well, </a:t>
            </a:r>
            <a:r>
              <a:rPr lang="en-US" dirty="0" err="1"/>
              <a:t>e.g</a:t>
            </a:r>
            <a:r>
              <a:rPr lang="en-US" dirty="0"/>
              <a:t>: hand, </a:t>
            </a:r>
            <a:r>
              <a:rPr lang="en-US" dirty="0" smtClean="0"/>
              <a:t>wrist</a:t>
            </a:r>
            <a:r>
              <a:rPr lang="en-US" dirty="0"/>
              <a:t>, elbow </a:t>
            </a:r>
            <a:r>
              <a:rPr lang="en-US" dirty="0" smtClean="0"/>
              <a:t>joints as </a:t>
            </a:r>
            <a:r>
              <a:rPr lang="en-US" dirty="0"/>
              <a:t>well as the spinal </a:t>
            </a:r>
            <a:r>
              <a:rPr lang="en-US" dirty="0" smtClean="0"/>
              <a:t>cord.]</a:t>
            </a:r>
          </a:p>
          <a:p>
            <a:pPr lvl="3">
              <a:buFont typeface="Courier New" pitchFamily="49" charset="0"/>
              <a:buChar char="o"/>
            </a:pPr>
            <a:r>
              <a:rPr lang="en-US" dirty="0" smtClean="0"/>
              <a:t>Joints </a:t>
            </a:r>
            <a:r>
              <a:rPr lang="en-US" dirty="0"/>
              <a:t>deformities</a:t>
            </a:r>
            <a:r>
              <a:rPr lang="en-US" dirty="0" smtClean="0"/>
              <a:t>.</a:t>
            </a:r>
          </a:p>
          <a:p>
            <a:pPr lvl="3">
              <a:buFont typeface="Courier New" pitchFamily="49" charset="0"/>
              <a:buChar char="o"/>
            </a:pPr>
            <a:r>
              <a:rPr lang="en-US" dirty="0" smtClean="0"/>
              <a:t>Stiffness.</a:t>
            </a:r>
          </a:p>
          <a:p>
            <a:pPr lvl="3">
              <a:buFont typeface="Courier New" pitchFamily="49" charset="0"/>
              <a:buChar char="o"/>
            </a:pPr>
            <a:r>
              <a:rPr lang="en-US" dirty="0" smtClean="0"/>
              <a:t>Twisting </a:t>
            </a:r>
            <a:r>
              <a:rPr lang="en-US" dirty="0"/>
              <a:t>of body, if the injury affects the spinal cord.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Either it’s complete or not complete.</a:t>
            </a:r>
          </a:p>
          <a:p>
            <a:r>
              <a:rPr lang="en-US" dirty="0" smtClean="0"/>
              <a:t>If inflammation process is in progress, pain will continue and disability occurs.</a:t>
            </a:r>
          </a:p>
          <a:p>
            <a:r>
              <a:rPr lang="en-US" dirty="0" smtClean="0"/>
              <a:t>Immune system cannot differentiate between self and </a:t>
            </a:r>
            <a:r>
              <a:rPr lang="en-US" dirty="0" err="1" smtClean="0"/>
              <a:t>nonself</a:t>
            </a:r>
            <a:r>
              <a:rPr lang="en-US" dirty="0" smtClean="0"/>
              <a:t>-injury.</a:t>
            </a:r>
          </a:p>
          <a:p>
            <a:r>
              <a:rPr lang="en-US" dirty="0"/>
              <a:t>We usually establish the inflammatory process to help the injured </a:t>
            </a:r>
            <a:r>
              <a:rPr lang="en-US" dirty="0" smtClean="0"/>
              <a:t>and </a:t>
            </a:r>
            <a:r>
              <a:rPr lang="en-US" dirty="0"/>
              <a:t>damaged </a:t>
            </a:r>
            <a:r>
              <a:rPr lang="en-US" dirty="0" smtClean="0"/>
              <a:t>tissue to repair. If </a:t>
            </a:r>
            <a:r>
              <a:rPr lang="en-US" dirty="0"/>
              <a:t>there is for example an invasive pathologic microorganism, then we’ll use </a:t>
            </a:r>
            <a:r>
              <a:rPr lang="en-US" dirty="0" smtClean="0"/>
              <a:t>anti-microbial </a:t>
            </a:r>
            <a:r>
              <a:rPr lang="en-US" dirty="0"/>
              <a:t>agents (</a:t>
            </a:r>
            <a:r>
              <a:rPr lang="en-US" dirty="0" smtClean="0"/>
              <a:t>anti-inflammatory</a:t>
            </a:r>
            <a:r>
              <a:rPr lang="en-US" dirty="0"/>
              <a:t>) to remove </a:t>
            </a:r>
            <a:r>
              <a:rPr lang="en-US" dirty="0" smtClean="0"/>
              <a:t>it.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watch this video before starting with the next slide and it says everything and more.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https://www.youtube.com/watch?v=Yc-9dfem3lM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Rheumatoid </a:t>
            </a:r>
            <a:r>
              <a:rPr lang="en-US" dirty="0" err="1" smtClean="0"/>
              <a:t>arithritis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where the body starts to </a:t>
            </a:r>
            <a:r>
              <a:rPr lang="en-US" dirty="0" smtClean="0"/>
              <a:t>recognize </a:t>
            </a:r>
            <a:r>
              <a:rPr lang="en-US" dirty="0"/>
              <a:t>some agents as antigens, </a:t>
            </a:r>
            <a:r>
              <a:rPr lang="en-US" dirty="0" smtClean="0"/>
              <a:t>and </a:t>
            </a:r>
            <a:r>
              <a:rPr lang="en-US" dirty="0"/>
              <a:t>produces </a:t>
            </a:r>
            <a:r>
              <a:rPr lang="en-US" dirty="0" smtClean="0"/>
              <a:t>some antibodies </a:t>
            </a:r>
            <a:r>
              <a:rPr lang="en-US" dirty="0"/>
              <a:t>against it, what </a:t>
            </a:r>
            <a:r>
              <a:rPr lang="en-US" dirty="0" smtClean="0"/>
              <a:t>results </a:t>
            </a:r>
            <a:r>
              <a:rPr lang="en-US" dirty="0"/>
              <a:t>in a pathological processes, disability, fever, hyperpyrexia (high fever), and pain </a:t>
            </a:r>
            <a:r>
              <a:rPr lang="en-US" dirty="0" smtClean="0"/>
              <a:t>in joints, with the previously mentioned (stiffness in joints + twisting of body).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</a:t>
            </a:r>
            <a:r>
              <a:rPr lang="en-US" dirty="0"/>
              <a:t>may affect the knee joint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knee joint consists </a:t>
            </a:r>
            <a:r>
              <a:rPr lang="en-US" dirty="0" smtClean="0"/>
              <a:t>of </a:t>
            </a:r>
            <a:r>
              <a:rPr lang="en-US" dirty="0"/>
              <a:t>bones, cartilage, endothelial membrane, and synovial </a:t>
            </a:r>
            <a:r>
              <a:rPr lang="en-US" dirty="0" smtClean="0"/>
              <a:t>fluid </a:t>
            </a:r>
            <a:r>
              <a:rPr lang="en-US" dirty="0"/>
              <a:t>inside a synovial cavity [the most common site in which Rheumatic Arthritis </a:t>
            </a:r>
            <a:r>
              <a:rPr lang="en-US" dirty="0" smtClean="0"/>
              <a:t>occurs</a:t>
            </a:r>
            <a:r>
              <a:rPr lang="en-US" dirty="0"/>
              <a:t>].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synovial fluid </a:t>
            </a:r>
            <a:r>
              <a:rPr lang="en-US" dirty="0" smtClean="0"/>
              <a:t>–in </a:t>
            </a:r>
            <a:r>
              <a:rPr lang="en-US" dirty="0"/>
              <a:t>normal cases </a:t>
            </a:r>
            <a:r>
              <a:rPr lang="en-US" dirty="0" smtClean="0"/>
              <a:t>-contains </a:t>
            </a:r>
            <a:r>
              <a:rPr lang="en-US" dirty="0"/>
              <a:t>main nutrients for cartilage and </a:t>
            </a:r>
            <a:r>
              <a:rPr lang="en-US" dirty="0" smtClean="0"/>
              <a:t> bone</a:t>
            </a:r>
            <a:r>
              <a:rPr lang="en-US" dirty="0"/>
              <a:t>, and maintains </a:t>
            </a:r>
            <a:r>
              <a:rPr lang="en-US" dirty="0" smtClean="0"/>
              <a:t>healthy articulation </a:t>
            </a:r>
            <a:r>
              <a:rPr lang="en-US" dirty="0"/>
              <a:t>and normal movement </a:t>
            </a:r>
            <a:r>
              <a:rPr lang="en-US" dirty="0" smtClean="0"/>
              <a:t>of joints.-The </a:t>
            </a:r>
            <a:r>
              <a:rPr lang="en-US" dirty="0"/>
              <a:t>problem begins when the </a:t>
            </a:r>
            <a:r>
              <a:rPr lang="en-US" dirty="0" smtClean="0"/>
              <a:t>body, </a:t>
            </a:r>
            <a:r>
              <a:rPr lang="en-US" dirty="0"/>
              <a:t>mainly in old </a:t>
            </a:r>
            <a:r>
              <a:rPr lang="en-US" dirty="0" smtClean="0"/>
              <a:t>people, recognizes </a:t>
            </a:r>
            <a:r>
              <a:rPr lang="en-US" dirty="0"/>
              <a:t>some parts </a:t>
            </a:r>
            <a:r>
              <a:rPr lang="en-US" dirty="0" smtClean="0"/>
              <a:t>of </a:t>
            </a:r>
            <a:r>
              <a:rPr lang="en-US" dirty="0"/>
              <a:t>the synovial fluid as foreign bodies and starts to fight them via immune </a:t>
            </a:r>
            <a:r>
              <a:rPr lang="en-US" dirty="0" smtClean="0"/>
              <a:t>system.</a:t>
            </a:r>
            <a:endParaRPr lang="en-US" dirty="0"/>
          </a:p>
        </p:txBody>
      </p:sp>
      <p:sp>
        <p:nvSpPr>
          <p:cNvPr id="3074" name="AutoShape 2" descr="data:image/jpeg;base64,/9j/4AAQSkZJRgABAQAAAQABAAD/2wCEAAkGBxMTEBQUExQVFBAUFxcWFxYYFBQUFBQXFxUYFhcVFRUYHCggGBolGxgZITEhJikrLi4uGB8zODMsNygtLisBCgoKDg0OGxAQGiwkICQsLC8vLCwsLCwsLCwsLCwvLSwsLCwsNCwsLCw3LCwtNCwsLCwsLCwsLSwsLCwsLCwsLP/AABEIAMQBAgMBIgACEQEDEQH/xAAbAAEAAwEBAQEAAAAAAAAAAAAABAUGAwIBB//EAEkQAAIBAgMDCAQKCAUDBQAAAAECAwARBBIhBSIxBhMyQVFhcYEVkaGxI0JSU4KSk8HR0hQzQ2JyorLCFiQ0Y3OU4fAHg9Pi8f/EABkBAQADAQEAAAAAAAAAAAAAAAABAgMEBf/EACsRAQACAQMDAgYCAwEAAAAAAAABAhEDEjEEIUFR8CIzcYGRsRMyI0LRBf/aAAwDAQACEQMRAD8A/caUpQKUpQKg4hv8xEOrJK3qMY/uqdVdiz/mY/8Ail/qiqJXpz+f0ml6+F64M+o8/ur4z6jz91DakF6+l6jM+o8fuNfWfh4/96G1JLVD23/ppv8AjYesWro78PEe+o+1mvFb5TRr9aRR7qTwmtfihY1Wyn/Mn+BPe1WN6q5DfEN3Kg95++olWFvSvgr7VlSlKUClKUCoe0ujUyoe0ujUW4THJshw2HiI4ZF91TKp+Sj/AOWCHpRsynwvmX+Vlq4pCbRiZgpSlSqUpVbJthRK8YjkbmyodwEyJmUNqWYaBSCdKCypVRiOUuFRlUzIS3yWVgN9UuSDYWLjyvUz0pBp8NHqucfCLqvyuPDvoJdKhJtaE/tEsSFU50s5IBATXXjU2gUpSg/NMXtnEx4QAPIZI5ExBc3JaF5lAiY9Yzlxb5MffVltDlnIss3N83JDGwVAoLtISim+jAlQx6SBrWN7ca3NfMooMHLyknSeULLFKloxzoXLCpCyvYB5AuZtBcOej26DVQNiXRXDQpmVWymN2KkqCRmDi+t+oVZZR2V9oK/m8V85B9jJ/wDLVbj0xIniu8N8ko/VPbpRf7laKqrbBtJAe0uvrQt/bUS00/7fn9ILfpGYb8PA/spO7/co36RmXfh4H9lJ3f7ldpH318G+6vLvvr/C3vWob7XZGbcDEFrEkgEDs0BJtx7a6M+8vmfZb76il/hB/CfaR+FfQ/wngv8AUf8A60NqU77yjxPqFvvFeMQc0sK/vlz4Ip/uZa5I93P7oA8zqfYBXvAb00j9SARjxO+/vT1URMY7rSqqE3mkP79vqgL91WbNYX6hrVRszUA9Z3vWb/fUSxXq8K+18ThX2rsylKUClKUCoe0OFTKiY7hUTwmOWb2bgIRPvxqRKWUk9TqS6+tSR9EVf+g8P80nqrN4mMiRtSFcpr8iQX5tx5rY9+XtrU7LxnOxhuDdFx8lx0h4dncRUVlpevbLl6Dw/wA0nqp6Dw/zSeqrClWZK8bEw415pL+FVG1eTDSyzuOYPPAAGSJneO0Yj3WDjsvwrT0oMvNyTJxKyiRQgEIKc3xELxuLHNpfmwOHX3VDfkNvSHnFZZJ2xFmE26xJyqAkqjTTetca27tpSgx8PI+QEtz6ly5bNkbMgOTdBz/CDc+ODfQnUVsKUoFKUoFKUoFKUoFVfKAbkbfJlT+a8f8AdVpVdygW+GkPyQH+oQ/9tRPC+n/eFVO+8niR/Kfwr47fCL/C/vSuWIfVD+97wR99fHb4Rf4W96VR3xV2V/hG7lX2lq+wNdnPeB6lH3k1wibffxA9Qv8AfXhZDzRI4sTbxdtPeKG1JjxAWNpDwOZvEDRQPEAeurXZcBSJQ3TN2f8AjY5m8rm3gBVTBGHljjHQS0jeCn4MebC/0DXPAYgz4wuOil7H9yxVR9InN/8AlaUpuiZ9HL1GpFZivrK42rLaPKOL7vl8Y+r315wUdcMa2aa3yFHrbU+wCrDBrWfMs57QmLX2lK0ZlccViljF2va9tFZj6lBNdqUFf6ah7X+xm/JT01D2v9jN+SrClBX+moe1/sZvyVHxW1oiOL/Yzfkq4rxKNKiUwx+Lx0LGxLgMMpPNS7pJBVhucQwU1z2TygSOQMxYK+5KOblski6B+j2jKfFeyrrHx3BFVeKXfuRdMQmYjqzgBZB5jKfJqpDeveMe/f8AxofTUPbJ9jN+SvnpqHtf7Gb8lcuT+NLKY3N5I7C54uh6LeOlj3jvq2rRjau2cK9dsxE2u+v+zN+SqrHcoWTETJuiOHLf4GeRmBjDscybqnUjWtLVJjtixTHEZZJFkcZJMkrhQ3NgLmQG18pXTrFqKuI5VJzwi5uTnCqkR5V5w575GvmyhSA3E6WN7VywPLGN23kdUadsOj5Rlzi11fW4INwTa1xxrq3JKK8bBnEqlM0mdy7KikKoa+6ATf19pr1i+S0Jw5hjGQFma5LsQZFKSON65cqSQSekb0HIctMNr07BsoJyLmYnS2ZhlBGoZrKRreuc3LSH4MRgkySJGt8oBYuFcWDZtBm3rZSV0JqfNyZw7MrENmj1jtI45o2AvHrumwt2ce014HJPDXU2c5ZBMLyyEc6ABnNzqTbroLylKUClU+A5QJK4XKyqzMqOShVmUkFCAxKNoSAwF7Guq8oMKb2njNrg2YHUEKR3m5Atx1FBZ0quO24MqssqMrvzYIdbZvjC5PEC5I46Uwm2oZZebjYOchckEWABUWPXrmBHdQWNeJ4wysp4MCD5i1esw7RQMKDEI55lL9Jct/FSA3tBro7b6+De9a84+PLJOn77MPCQc572Pqrkz7ynuPtANZPXiMxl05ywkPefYor2Dqg6lF/ULD3+youbQ97/ANw+4V6Cc44j+cYIe5FBZz6sw8SKJmEqfE81g3lOj4jh2hLWXw3NfFqmckMNlw4c9KU5vo8FHq186o+VkpmxMcC8LqunVcgn+0eVX3KHF8xhbJozARJ3XFrjwUGu2aTXSrSObTn7eHiRf+XqLX8V7fcw0od3cG4ZjY9oXd/tq7wgrMcnBaBB2XHqY1psK1cnFpb2SqUpV2ZSlKBSlKBXxuFfa8yHSgqsYKrMSmbDMRq0Ehe3XYXLL5ox9lWeLNZ3ZuNyY51P6ubc7s4AI9YuPMVStd0zj0bUnHd1TEGNllXUpxA+Oh6S+rUd6itlFIGUMpurAEEcCDqDWHjTIWj+bYr9Hin8pWrzkvidGhPxN5P4GOo+i1/IrSJba+n8OY8fpfVjdtbCxDzTNECpeaKTnBMUzRJFGssJUcC+VlvbrBuLCtlSruNhcRycxbLiWjZopHaI4YGdzzCA/CLoSBe5Ol+kB1VouTWCkiRxJmAZgVVmDZRlUG1rgAkE2ueN9L2q4pQKUpQKUpQZPanJZ23lkzTDSNwiRyAlgQ80n7UJa4FhfvrvJyRS0GRyhw0zTR7oIzMpTKwvqApI4g+FVWK2rjAgymfnjG7OvMAJHMBpEjc0xcX4Dgct84vryxM2Ok5vnOcQRBUdkiGZ2WWFnmXdJCsh6I+Sw6qC2/wYt2PPOHYl7hVAWVpM8kijqJsq9dgvXc132TyWWKaSV353nIhEyFTlIFtTmZib26yak8nMVNJzhl4RkQ8AM7xkiSUW6mJGnVlNXNBA9CYb5iH7JPwr4diYfqiRD1MiiNx4MliPXVhSgxPKPByxToyvziumW0mjXQ3ADqNdHPEE6cap49oKMgcGMg239AdCNHG6fXW05WQ3w+friYP5aq/8rE+VY+TrB1Fxp1a/+Gs7cvV6Wd2m7K/D+Jj76seT4GaSVujGlvAt8I/syVnf0S1+bYx9LQapxt0DoPK1WX6ZJFgHLx3EjN8IhuNXy70Z3hur1ZqUrutFTqr7NKZceTIM2OaRvi5j59ftb2VabbbncYkfxYlzH+Jv+wHrqH/6e5WV2BBNhe3EFmJ17OiK77PbPPiJO2RlHgpyj2CvT1Zidecf6xh4nR1mNGJnmZmXTY0uVnQ9TFh4E2Pt99aGCWspjYzzl0NnGo8+I9l/OpOG20BpICh7dSp9XCvOvWa2dfLYJPXozis9HtWM8HX1ivj7WjHF19Yqu5XavXxNcTiqz0u3o+olvAH3morbbc8Izbva33UzMp2temKrsMQKx0e3wOmrL38RUqLb0J/aL5m3vqczBtagzio809U3peL5xPrr+NRsRt6EftAT2A391RuIqn4ycAEk6AXNZbEREwmUaOJDIO7gR7q64nHGbjZYx1Zhdj1A/hU+MoYbZlsVvxHXrW/TxMW3STPg2hIGeOUdGeIH6Sa+uz/y14w+I5uWOTqVrN/A+61+4aN9Go2HmU4FTmGaCW3EdEtlP8r+yvkjqwILCxBHEdYtWGpG28w9HRxfTjP0foVKrdi49Xw8TMy5soDajpDdb2g1YI4OoII7ta0eXaMTh6pSlEFKUoFKUoFKzmyuVscsiIQqmTNltIshBVguWRRrGT1X7DUtOU+FLFVlzMCymySNYr0gSFtpcX7LjtoLTDwKihUUKg4KoAA69AK6VXxbagbN8IAEAJLBkFmJUMCwAZSQRcXFPTmG+fi+0X8aCwpVf6cw3z8X2i/jT05hvn4vtF/GgmzRBlKtqrAgjuIsa/N3iK3Vukl0PeUNr+Y1863fpzDfPxfaL+NZHlJjMOMRnWaMrKLmzqbMllN9etSPqmqXh29FqbbTWfKEo1/87QakbZe2zIe+3uaoPpCH52P66+Hb3CvW1doQts9FEqFldhbOt7AuBpfwrTpfnVz6p/8AUnPTWws+S2AjeMll3xlAcEq40J0ZdfKoewVmWMlSsgLEkNuvx6nAsfMedWfI2S8bDuU+8fdUfk/osidauw9RIrst83U+sPO6f5FEDF7aROmrIXcgq4twsoysNCdOo1MgmSQbu94g3+sK5bQwAkyqeCu2bwvmB9RFfXnAsiLfsUD2t21bVnTikZ5YUjVnVtjh7fDJ8kE9gN/urxzKj4gHi1vYBeu0ez5n6TBB2DU+zSpCbAX4zOfMD7q4JvXw7oifMoeYDrQeALe8inPD5w/VT8Ksl2DF8kn6TfjXr0FF8j2n8arvTiFRNKmU5mDL1gxhr+S8agFsMf2SnwhkX3oa0p2DF8n+Zvxrm+wE6i48G/Gm8wzyJhj+xI/9l7esR12QYa1xEPsJG9yCrR9jOvQkPgw+8VFkaSM/CLp8sfjxHnV63r5UtW08Sqn2phQ6qsVyTYkwEWHYBlq1wr4bKRzXAsP9M/C9x8TsIrzNhVlZXFs6kG4+MOF/GrXDHdc9V29m791d9tk0iauTR3xqWi6h2YcOYMWpj1u2U/o7m25prk01Fcklw5APN8df9O/5Kutgm2HxTngS/wDKlQ4BZVHYAPZXm9TP+WXvdHXNJWnJibC8ywaG5Ejj/Su3E5uIT96rPZUEmacwlIoWlBVWw7gn4KMEgFl0zA9XUa+8jh8FL3zN/Qg+6r6leHBrxjUt9VBt5J2hWH9Y8z5WMYaHLEBmfeu2UkDLe/xxWekxmNaFmlMiGGXmSix3D5cMbuWAu6tIRYiw1HXW2x+PSILmzEucqqql2Y2LGwHYAT5VWtyqw4dU+E5x75F5qTNJa98q2vpbrtVmKrw2251eIyFwC0iyx/o7kRAK3NWcC+8QvG976W4VRJygx0eEzqsvP6yFGhbeMkz3suUsQotoMoXTje1ajAcrVkK/BsA0Ze1mZwfgrKVt187e97WFdv8AGOEyhs7ZGbmw3Nvl52xJivbp6Wt26UE2PBT2F8S97C/wcQ1+rXyoD8tcGCQ0jBgbEc3JcEcRotKDx/hFbxHn5LwMWh3YhkJOt7JvixIs1+N+NjXxORsYhMYlksZHlLERlszgAlTl3GFrgrYi5rTUoKbYvJ5MO5cOzsyBCWC3IViwZmAuzam5Jq5pSgUpSgVW8oMEZYDlF5E307yvxfMXXzqypSVq2msxMPz6OxAI1BFx7LfdXaKLPh8RF1i0i+Y/FD66l7TwXNTsoG493TsGu+vkTfwYdlRP0tYJY3Y2DXQgasc2q5VGrbwA0+UayiZraJjw9LU26unMeJhC5E4izZT2MvmN4ewGpU0ywYyRWNhLZ1FiSxbjYDU7wNULLJFiyADChOZbhTJbjYDVVNtOutDtzALGqTxgllO+5JZ2RussdTY27hc16etMfzRaOLw8Xo8xpTpzzWTaIbOFXjL7MvE+FreqrLZ2z1Qaak8W6yai4RhJLmHAILfSJv8A01oMNHXDrTNr49HVEREPkWHqQuFqSiWr3VYqrMo4w1ff0cV3pU4Rlw/RxXhsNUqlMQZV8mGqJNh6uiKj4iKqzVMWYvH4UwtnTRL6jqUnS47qkY1xHAe5beyrLaUAZGU9YI9lZ12M7wQjgQrP/CAC34eddHTW5ieI7rTGZync1zezgp6UgAPbeVxf1KT6qiAVY7eku8SDguaQ+rIo9reqq6ckKbcbWHeToB67Vx2ndabS9bp420w1XJSO2GU/LZ28i5t7LVcVwwOHEcSRjgiqv1QBXetojEPI1LbrzPrKJtDACXIczI6EsroQGUlSp4ggggkaj2gVV4LklBFNFKDIXhMhS7A/rAQ2c2u51OrEnvq/pUqM8OR8Gmslx0SSpsBksMpWzACNRqDw7dagDkOuYJmIwqytiAuYljKyneKkWuGObjbS2XiTsKUGebkjCTcvLc8d5Br4BQB4ClaGlBnsXyiKYqWIIZFSBJ90qLJdw7XJs3BbAd9Vw5bFsMkscTOHaJFclUVnkjWUbua4GRvXVyOTuDAIESjqO8w04c2deh+50e6vrbJwlhh+bSxvIEFx0EWLMLHQhWUUDH7c5tpAImdYgvOMHjUKXF1G+wv1XP7w462rl5ZqRKwgkKwFVkKlW3nJVAgvd7m3V8YVb43Y2GmOaRFc7uuY23DdCbHVlOobiDwtUNOS+EEkjlAwly3UsxUsubea53m1vc3sRfjQQ8XyxUYXEyqhzwIhtmVhmkdo1BsdLEXINjU7ZvKVJWKhHsA5DBS2bm2CMLDUG/AdYBpNydwTFleIHMAXzGQ5xfdLsTvkEaXJI6q6RfosTGRQAxZ49M539XdUTWxOUk2GpHXQSPSy/Nz/AGEv5aell+bn+wl/LUxp1BAvqxsNCdbE624aA8a9Zx2jXvoKTamEnxMdgBAFOZC1mlLAG2g3UBvY9I2J0FUuGwEZRt0hmurkkmQMDYgsdbg+WmlbeqLa+G5uTnR0JCFfsV+Cv56Kfo99VtDp0NTHw/hmtvQtLCsv7aI5X8QePgTr4PVpsOdZsNlbUAZGB7LaD1G3lXqdAr3P6qX4OQdhOiN/afFeyq7ZqnDzsp6DaHzO4/geHiT2VvWd+jOn5r3j6MNWn8XURqRxbtP1ddiYRoZZI21Ay5G+Ut2t562rWYMVTYvSSM9uZfXZh7jVvgWrn3za26V9SMdk6lKVdkUpSgUpSgV4lGle68SnSgpsebA+dVHJrZxjUyP+sk/lTqHnx9VWG123SOtrKPpG330x8/NxMw4qLKO1joo9ZFZTeYiYjy6dKuVPK+eWR+rNkHgmn9Wavmwo2kxSxNrzbc9e2hQG6eYew+hfrr7DDlUL2ADx7TU/ZeEKx/paglwbgDi0A0ZQOu+rjtIWlYdWrqbaTj6NZSvMUgZQykFWAII4EHUEVw/TUu4vcxlVcAEkFgGAsBrowNavMSaV4Mg7R2cRx7K+84O0eug9UrwZVte4t4ivmHnV0V0IZGAZWHAgi4I8qDpSlKDD4XkfKcQkkwhaMRuroLFXkObK+TINN74xZh2mpGw+TE0QUSc0zrh5YWlDPzk7SMjBpDYEWykXuT2WrYUoMBJyYnOaAZVSVG5wAHLlRQYQ0iIqludzXst8p1vxMvHcjmZ5wqxczOiRqLspw5ygSTRALbO3dY3VbmtpSgxZ5LYjNmdo5WbKr5vjJHmWO2dGUG2VjdTqXt1GvuF5Kzrs9MOzoZVkkctdrENHIg1te++K2dKDEYzkbI3N5DGpAnEurAyGRmKEkDesGI14XNq44rYTx4qQJGrJLPhpIrK4GHRHQyiMhcq3ysxF14/Gvat7SgVznhV1KsLqwII7Qa6UoM6kPThk3iosSfjo18r+JFwe8GoiYYODHJfnI93NexZD0WPbcce8Grza8BsJVF3jvcDi6Hpr46AjvUdtV20FGVZ01Ci7W+NE2pPlow8D21nOY7xzDrrMXjE+f3799nnHJ8GbcVsw+jr7rjzqds+W9iOBrheuGzGykp8g2H8J1X2aeVUrKNWvbLSClc4WuK6Vu5SlKUClKUCuGKawrvVfj5KieEwqZjmmUdS3c+5faT6qjbWfM8cfUPhG8tEH1jf6FSMFrmf5RsP4V0HtufOoEJzs8nymsv8AAu6vkTdvpVjEZs7afDXIYS7LGujSHLf5K8XbyW/natpFGFUKosqgADqAGgFUfJrDXzTH425H/ADvN9Jh6lWr6tohz618zj0V8eyEXovKq3uFEjBRrewHUO6qvaGysQz4kII+bxDxNmMjK6ZEjU7oQgnc01HGtJSpYvziHk7PLJZY40jSARMzoUaSW7jnTnjILWN2IBvmFn41NbkO5whjvEMQYHTnd64laXOsua2a4F7HiOqt1Sgw68i2ImLCMF4gkYvmEbgjfW0ahSbdQvoONarYeDMOGiiIUGNFQ5eicotcaDja/nU6lApSlBXYLbcUrlF5wMujZopYwpIBCkuoAJBBA461OaVQCSRYcdeFZbbPJmWWeSQMpV2O4WygZoYY85JRt4GNuABs2hFRYuRrp+jkCGTmonjlR8wWZ2O7KxykllBaxIJ3jw40GwgxSOgdWBVlDA8NGFwdeGldgawuzeRUi/oiycyy4ZmMjbxbEhgbK6kcEJFrluA4cK02A2QFw8cUmvN3Ays6gC5sBlI0AsKC0pVf6Gh7H+1l/NT0ND2P9rL+agsKVX+hoex/tZfzU9DQ9j/ay/moLClV/oaHsf7WX81PQ0PY/wBrL+agsKqoI+bkaI9BrvH2anfj8ibgdjW6q6+hoex/tZfzVwxmwoyt0DCVCHQmSUgMOF7twPA9xNRK9Zx2QYY+bZojwSxQ9sbXy+qxXyHbXk6Tj95P6WH5ql7TIeJMQoN475h15CbSoe9SL+Kd9QpzvxntLD1rf7qwmMWdUzupmeWgwZ0qTUTAnSpdbxw45KUpUoKUpQfDVHtiWyMesA+6rx+FZ3bXRI7So9bAVS69OUbGsUhCroxtGvcTpfyFz5VyXDZikKaZtNOKRqBmb1WA72Fe5N+Y/JiH87i59S2+vVtydw26Zjxk6HdGOj9bVvMdlRpx2z6unVticen7W0UYVQqiyqAABwAGgFeqUrRxlKUoFKUoFKUoFKUoFKzWB5XRvYvzaKSVAWbnZs2bKAYUTMCSK9Q8s8M0hUZ8i57yc3Jl3BETpluAOc1JtbKb9VBo6VU/4lw1wOcJJBKgRyEsovd0su8gt0hcd9esDt2GTQNvWJNg5QWGaxkyhb5bG3G1BaUqv9OYb55PrCnpzDfPJ9YUFhSq/wBOYb55PrCnpzDfPJ9YUFhSq/05hvnk+sKenMN88n1hQWFKr/TmG+eT6wp6cw3zyfWFAtzc9v2c/qEgGo+kov4qe2qGeLm5Fi6kcFO+NlfL6jdfojtq2x208NJGV59AdCpzDdYG6t5ECqzGbRgnEDh159XylQdRcEOp7QCAfIVS0Zb0v29/ZfYCptQdn1Oq1eGM8lKUqUFKUoPMnA1mtuyhVzHgGUnyYHStLJwNZva5W6Z+jnUnQngb8Br1VS3dek4nLlhsESEhPTku8p7FvdxfvuEHd4VqgLcOFVXJ9lkVp1IYSmykEEZEJC6jtN2+l3VbVaE6k5n3yUpSpZlKUoFKUoFKUoFKUoKPDcnsnNjn5GjjfOqFYgL3JALBMxGvbXLDck4k52zyESrMpBy6c/kzkG177i2vWhpQZVOQ0CoEVmCqAq/Bw3Ci9t7JcsNLPe4sO+83ZvJiOGSN1dyY1yi+XMRlK2dwMzLrexNr61e0oFKUoFKUoFKUoFKUoFZ/bilJF+RM6nuEijX6yAfU760FVm3+gn/IvuNRPC1ZxLrs+p1Qdn1OpXhE8lKUqUFKUoPMnA1mdtBjlCdJnVQezNu38r38q00nA1RYn9bF/wAi/fVbL0nHdYSbIi4oDE4AAeM5WsBYZup7DqYGvOfER9ICdO1bJKPFDut4gjwqxpVlFd6Yj+RP/wBNP+SnpiP5M/8A02I/JVjSgr12vGTbLN/0849uSqrG8oHTETJuiOHKT8BPIzAxiRt9N1TqRrWlqrxmwYpHkYmUGUAOFmkRWsuTVVYDoi1BUYrljaVY0gkuebLZsga0ksSLYBtbiS/HQjXrro3LjDDMCHurGNhZMyyDihXNfT5XRHyqs5OT8BlWUqecXJqHYAiMqyAi9jYqp8q5/wCGsPmYgOudzIwWWRQZGJJewPS149w7KCLDytiLhbNvMFXoWGiE7+fK53wQFJJF7A2rRVSJyVwwDAK1nYs45x7SE2vnF7NfKKu6BSlKBSlKBSlKBSlKBSlKBSlKBSlKBVXt/oxf8o/oelKieE15d8BU2lKV4J5KUpUoKUpQeZOFUeM/WR/8if1ClKrZaq+pSlWVKUpQKUpQKUpQKUpQKUpQf//Z"/>
          <p:cNvSpPr>
            <a:spLocks noChangeAspect="1" noChangeArrowheads="1"/>
          </p:cNvSpPr>
          <p:nvPr/>
        </p:nvSpPr>
        <p:spPr bwMode="auto">
          <a:xfrm>
            <a:off x="155575" y="-1385888"/>
            <a:ext cx="3810000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ananatomy.com/wp-content/uploads/2010/12/typical_synovial_joi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31920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4525963"/>
          </a:xfrm>
        </p:spPr>
        <p:txBody>
          <a:bodyPr/>
          <a:lstStyle/>
          <a:p>
            <a:r>
              <a:rPr lang="en-US" dirty="0" smtClean="0"/>
              <a:t>Okay so here we have this joint where the inflammatory attack will take place, and then there will be WBC activation in the synovia.</a:t>
            </a:r>
            <a:endParaRPr lang="en-US" dirty="0"/>
          </a:p>
        </p:txBody>
      </p:sp>
      <p:sp>
        <p:nvSpPr>
          <p:cNvPr id="4" name="Left-Up Arrow 3"/>
          <p:cNvSpPr/>
          <p:nvPr/>
        </p:nvSpPr>
        <p:spPr>
          <a:xfrm rot="13798345">
            <a:off x="2530426" y="1935575"/>
            <a:ext cx="1600200" cy="1981200"/>
          </a:xfrm>
          <a:prstGeom prst="leftUpArrow">
            <a:avLst>
              <a:gd name="adj1" fmla="val 25000"/>
              <a:gd name="adj2" fmla="val 25000"/>
              <a:gd name="adj3" fmla="val 266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3352800"/>
            <a:ext cx="2667000" cy="335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B-lymphocytes will stimulate:</a:t>
            </a:r>
          </a:p>
          <a:p>
            <a:r>
              <a:rPr lang="en-US" dirty="0" err="1" smtClean="0"/>
              <a:t>Autoantibodies</a:t>
            </a:r>
            <a:r>
              <a:rPr lang="en-US" dirty="0" smtClean="0"/>
              <a:t> because it’s endogenous: 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-Rheumatoid factors (Autoantibody used as inflammatory marker </a:t>
            </a:r>
            <a:r>
              <a:rPr lang="en-US" dirty="0"/>
              <a:t>in the serum to </a:t>
            </a:r>
            <a:r>
              <a:rPr lang="en-US" dirty="0" smtClean="0"/>
              <a:t>diagnose the disease accurately)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3429000"/>
            <a:ext cx="4953000" cy="3124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T-lymphocytes(immune system mediators</a:t>
            </a:r>
            <a:r>
              <a:rPr lang="en-US" dirty="0" smtClean="0"/>
              <a:t>) will stimulate:</a:t>
            </a:r>
          </a:p>
          <a:p>
            <a:r>
              <a:rPr lang="en-US" dirty="0" smtClean="0"/>
              <a:t>-monocytes and macrophages &gt;&gt; which will secrete pro-inflammatory cytokines and then autacoids </a:t>
            </a:r>
            <a:r>
              <a:rPr lang="en-US" dirty="0"/>
              <a:t>(Which are biological factors </a:t>
            </a:r>
            <a:r>
              <a:rPr lang="en-US" dirty="0" smtClean="0"/>
              <a:t>that </a:t>
            </a:r>
            <a:r>
              <a:rPr lang="en-US" dirty="0"/>
              <a:t>have short duration) </a:t>
            </a:r>
            <a:r>
              <a:rPr lang="en-US" dirty="0" smtClean="0"/>
              <a:t>like cytokines interleukins</a:t>
            </a:r>
            <a:r>
              <a:rPr lang="en-US" dirty="0"/>
              <a:t>, and tumor </a:t>
            </a:r>
            <a:r>
              <a:rPr lang="en-US" dirty="0" smtClean="0"/>
              <a:t>necrotizing factors</a:t>
            </a:r>
            <a:r>
              <a:rPr lang="en-US" dirty="0"/>
              <a:t>, which all affect the synovial </a:t>
            </a:r>
            <a:r>
              <a:rPr lang="en-US" dirty="0" smtClean="0"/>
              <a:t>fluid, membrane, Bone and </a:t>
            </a:r>
            <a:r>
              <a:rPr lang="en-US" dirty="0"/>
              <a:t>the </a:t>
            </a:r>
            <a:r>
              <a:rPr lang="en-US" dirty="0" smtClean="0"/>
              <a:t>cartilage of the joint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92548" y="3682650"/>
            <a:ext cx="1219200" cy="24407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Progr-essive</a:t>
            </a:r>
            <a:r>
              <a:rPr lang="en-US" dirty="0" smtClean="0"/>
              <a:t> tissue  injury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8" idx="1"/>
          </p:cNvCxnSpPr>
          <p:nvPr/>
        </p:nvCxnSpPr>
        <p:spPr>
          <a:xfrm flipV="1">
            <a:off x="2667000" y="4040094"/>
            <a:ext cx="204096" cy="98910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7"/>
            <a:endCxn id="6" idx="1"/>
          </p:cNvCxnSpPr>
          <p:nvPr/>
        </p:nvCxnSpPr>
        <p:spPr>
          <a:xfrm>
            <a:off x="3733200" y="4040094"/>
            <a:ext cx="305400" cy="95100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919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Anti-inflamatory Drugs  lecture 1 (slide+sheet) lecture 2 (slide only)  Dr. Omar Shaheen computerized by: farah bilal</vt:lpstr>
      <vt:lpstr>Slide 2</vt:lpstr>
      <vt:lpstr>Types of Inflammation</vt:lpstr>
      <vt:lpstr>Characteristics of inflammation </vt:lpstr>
      <vt:lpstr>Healing </vt:lpstr>
      <vt:lpstr>Slide 6</vt:lpstr>
      <vt:lpstr>Rheumatoid arithritis </vt:lpstr>
      <vt:lpstr>Slide 8</vt:lpstr>
      <vt:lpstr>Slide 9</vt:lpstr>
      <vt:lpstr>Effects of cytokines</vt:lpstr>
      <vt:lpstr>Slide 11</vt:lpstr>
      <vt:lpstr>How to TREAT Rheumatic Arthritis? </vt:lpstr>
      <vt:lpstr>Slide 13</vt:lpstr>
      <vt:lpstr>Pharmacological interferance</vt:lpstr>
      <vt:lpstr>Slide 15</vt:lpstr>
      <vt:lpstr>Anti-inflammatory drugs 2</vt:lpstr>
      <vt:lpstr>Drugs for arithritis </vt:lpstr>
      <vt:lpstr>Drugs for gout</vt:lpstr>
      <vt:lpstr>prostaglandins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Anti-inflamatory Drugs MSS</dc:title>
  <dc:creator>Farah</dc:creator>
  <cp:lastModifiedBy>user</cp:lastModifiedBy>
  <cp:revision>8</cp:revision>
  <dcterms:created xsi:type="dcterms:W3CDTF">2015-02-20T21:39:09Z</dcterms:created>
  <dcterms:modified xsi:type="dcterms:W3CDTF">2015-02-21T20:27:06Z</dcterms:modified>
</cp:coreProperties>
</file>