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55"/>
  </p:handoutMasterIdLst>
  <p:sldIdLst>
    <p:sldId id="356" r:id="rId5"/>
    <p:sldId id="283" r:id="rId6"/>
    <p:sldId id="284" r:id="rId7"/>
    <p:sldId id="285" r:id="rId8"/>
    <p:sldId id="286" r:id="rId9"/>
    <p:sldId id="287" r:id="rId10"/>
    <p:sldId id="353" r:id="rId11"/>
    <p:sldId id="288" r:id="rId12"/>
    <p:sldId id="289" r:id="rId13"/>
    <p:sldId id="290" r:id="rId14"/>
    <p:sldId id="291" r:id="rId15"/>
    <p:sldId id="292" r:id="rId16"/>
    <p:sldId id="293" r:id="rId17"/>
    <p:sldId id="294" r:id="rId18"/>
    <p:sldId id="297" r:id="rId19"/>
    <p:sldId id="298" r:id="rId20"/>
    <p:sldId id="299" r:id="rId21"/>
    <p:sldId id="354" r:id="rId22"/>
    <p:sldId id="300" r:id="rId23"/>
    <p:sldId id="301" r:id="rId24"/>
    <p:sldId id="302" r:id="rId25"/>
    <p:sldId id="303" r:id="rId26"/>
    <p:sldId id="304" r:id="rId27"/>
    <p:sldId id="306" r:id="rId28"/>
    <p:sldId id="307" r:id="rId29"/>
    <p:sldId id="308" r:id="rId30"/>
    <p:sldId id="310" r:id="rId31"/>
    <p:sldId id="311" r:id="rId32"/>
    <p:sldId id="312" r:id="rId33"/>
    <p:sldId id="313" r:id="rId34"/>
    <p:sldId id="314" r:id="rId35"/>
    <p:sldId id="315" r:id="rId36"/>
    <p:sldId id="316" r:id="rId37"/>
    <p:sldId id="317" r:id="rId38"/>
    <p:sldId id="318" r:id="rId39"/>
    <p:sldId id="319" r:id="rId40"/>
    <p:sldId id="320" r:id="rId41"/>
    <p:sldId id="352" r:id="rId42"/>
    <p:sldId id="321" r:id="rId43"/>
    <p:sldId id="323" r:id="rId44"/>
    <p:sldId id="324" r:id="rId45"/>
    <p:sldId id="325" r:id="rId46"/>
    <p:sldId id="326" r:id="rId47"/>
    <p:sldId id="327" r:id="rId48"/>
    <p:sldId id="329" r:id="rId49"/>
    <p:sldId id="330" r:id="rId50"/>
    <p:sldId id="332" r:id="rId51"/>
    <p:sldId id="348" r:id="rId52"/>
    <p:sldId id="333" r:id="rId53"/>
    <p:sldId id="33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F8ED25-E967-432B-B4F3-9E9B4D261579}" type="datetimeFigureOut">
              <a:rPr lang="en-US" smtClean="0"/>
              <a:pPr/>
              <a:t>7/22/2015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5846B4-AC0F-4FB8-BDB1-F3ABA9E6AC4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288741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68442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298602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30194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24288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354217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35365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238079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119163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198595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6FDDA2A-C289-5E45-B435-466F51091CA3}" type="datetimeFigureOut">
              <a:rPr lang="en-US" smtClean="0"/>
              <a:pPr/>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135408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DDA2A-C289-5E45-B435-466F51091CA3}" type="datetimeFigureOut">
              <a:rPr lang="en-US" smtClean="0"/>
              <a:pPr/>
              <a:t>7/22/2015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41009-41EE-8D48-8FA2-76A2AFC56BB2}" type="slidenum">
              <a:rPr lang="en-US" smtClean="0"/>
              <a:pPr/>
              <a:t>‹#›</a:t>
            </a:fld>
            <a:endParaRPr lang="en-US" dirty="0"/>
          </a:p>
        </p:txBody>
      </p:sp>
    </p:spTree>
    <p:extLst>
      <p:ext uri="{BB962C8B-B14F-4D97-AF65-F5344CB8AC3E}">
        <p14:creationId xmlns="" xmlns:p14="http://schemas.microsoft.com/office/powerpoint/2010/main" val="96468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3212"/>
            <a:ext cx="7772400" cy="2429339"/>
          </a:xfrm>
        </p:spPr>
        <p:txBody>
          <a:bodyPr>
            <a:normAutofit/>
          </a:bodyPr>
          <a:lstStyle/>
          <a:p>
            <a:r>
              <a:rPr lang="en-US" dirty="0" smtClean="0"/>
              <a:t>Pathology lecture 3</a:t>
            </a:r>
            <a:br>
              <a:rPr lang="en-US" dirty="0" smtClean="0"/>
            </a:br>
            <a:r>
              <a:rPr lang="en-US" dirty="0" smtClean="0"/>
              <a:t>Thyroid-continued</a:t>
            </a:r>
            <a:br>
              <a:rPr lang="en-US" dirty="0" smtClean="0"/>
            </a:br>
            <a:endParaRPr lang="en-US" dirty="0"/>
          </a:p>
        </p:txBody>
      </p:sp>
      <p:sp>
        <p:nvSpPr>
          <p:cNvPr id="3" name="Subtitle 2"/>
          <p:cNvSpPr>
            <a:spLocks noGrp="1"/>
          </p:cNvSpPr>
          <p:nvPr>
            <p:ph type="subTitle" idx="1"/>
          </p:nvPr>
        </p:nvSpPr>
        <p:spPr>
          <a:xfrm>
            <a:off x="1371600" y="3009900"/>
            <a:ext cx="6400800" cy="1752600"/>
          </a:xfrm>
        </p:spPr>
        <p:txBody>
          <a:bodyPr/>
          <a:lstStyle/>
          <a:p>
            <a:r>
              <a:rPr lang="en-US" dirty="0" smtClean="0"/>
              <a:t>-A.K</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4294967295"/>
          </p:nvPr>
        </p:nvSpPr>
        <p:spPr>
          <a:xfrm>
            <a:off x="0" y="228600"/>
            <a:ext cx="9144000" cy="6629400"/>
          </a:xfrm>
        </p:spPr>
        <p:txBody>
          <a:bodyPr/>
          <a:lstStyle/>
          <a:p>
            <a:pPr eaLnBrk="1" hangingPunct="1">
              <a:buFont typeface="Arial" charset="0"/>
              <a:buNone/>
            </a:pPr>
            <a:r>
              <a:rPr lang="en-US" b="1" u="sng" dirty="0">
                <a:latin typeface="Arial Narrow" charset="0"/>
              </a:rPr>
              <a:t>PATHOGENESIS</a:t>
            </a:r>
            <a:r>
              <a:rPr lang="en-US" u="sng" dirty="0">
                <a:latin typeface="Arial Narrow" charset="0"/>
              </a:rPr>
              <a:t> :</a:t>
            </a:r>
            <a:r>
              <a:rPr lang="en-US" dirty="0">
                <a:latin typeface="Arial Narrow" charset="0"/>
              </a:rPr>
              <a:t>-  Genetic factors are important in the causation of Graves disease, the incidence is increased in relatives of affected patients, and the concordance rate in</a:t>
            </a:r>
            <a:endParaRPr lang="ar-JO" dirty="0">
              <a:latin typeface="Arial Narrow" charset="0"/>
              <a:cs typeface="Arial" charset="0"/>
            </a:endParaRPr>
          </a:p>
          <a:p>
            <a:pPr eaLnBrk="1" hangingPunct="1">
              <a:buFontTx/>
              <a:buNone/>
            </a:pPr>
            <a:r>
              <a:rPr lang="en-US" dirty="0">
                <a:latin typeface="Arial Narrow" charset="0"/>
              </a:rPr>
              <a:t>monozygotic twins is  60%. </a:t>
            </a:r>
          </a:p>
          <a:p>
            <a:pPr eaLnBrk="1" hangingPunct="1">
              <a:buFontTx/>
              <a:buNone/>
            </a:pPr>
            <a:r>
              <a:rPr lang="en-US" dirty="0">
                <a:latin typeface="Arial Narrow" charset="0"/>
              </a:rPr>
              <a:t>-  A genetic susceptibility is associated with the presence of </a:t>
            </a:r>
          </a:p>
          <a:p>
            <a:pPr eaLnBrk="1" hangingPunct="1">
              <a:buFontTx/>
              <a:buNone/>
            </a:pPr>
            <a:r>
              <a:rPr lang="en-US" dirty="0">
                <a:latin typeface="Arial Narrow" charset="0"/>
              </a:rPr>
              <a:t>    HLA-DR3</a:t>
            </a:r>
            <a:r>
              <a:rPr lang="en-US" dirty="0" smtClean="0">
                <a:latin typeface="Arial Narrow" charset="0"/>
              </a:rPr>
              <a:t>,</a:t>
            </a:r>
          </a:p>
          <a:p>
            <a:pPr eaLnBrk="1" hangingPunct="1">
              <a:buFontTx/>
              <a:buNone/>
            </a:pPr>
            <a:r>
              <a:rPr lang="en-US" dirty="0" smtClean="0">
                <a:latin typeface="Arial Narrow" charset="0"/>
              </a:rPr>
              <a:t> - it is </a:t>
            </a:r>
            <a:r>
              <a:rPr lang="en-US" dirty="0">
                <a:latin typeface="Arial Narrow" charset="0"/>
              </a:rPr>
              <a:t>characterized by a breakdown in self-tolerance to thyroid </a:t>
            </a:r>
            <a:r>
              <a:rPr lang="en-US" dirty="0">
                <a:latin typeface="Arial Narrow" charset="0"/>
              </a:rPr>
              <a:t>autoantigens</a:t>
            </a:r>
            <a:r>
              <a:rPr lang="en-US" dirty="0">
                <a:latin typeface="Arial Narrow" charset="0"/>
              </a:rPr>
              <a:t>, and is the production of multiple </a:t>
            </a:r>
            <a:r>
              <a:rPr lang="en-US" dirty="0" smtClean="0">
                <a:latin typeface="Arial Narrow" charset="0"/>
              </a:rPr>
              <a:t>autoantibodies</a:t>
            </a:r>
            <a:endParaRPr lang="ar-JO" dirty="0">
              <a:latin typeface="Arial Narrow" charset="0"/>
              <a:cs typeface="Arial" charset="0"/>
            </a:endParaRPr>
          </a:p>
          <a:p>
            <a:pPr eaLnBrk="1" hangingPunct="1">
              <a:buFontTx/>
              <a:buNone/>
            </a:pPr>
            <a:endParaRPr lang="ar-JO" dirty="0">
              <a:latin typeface="Arial Narrow" charset="0"/>
              <a:cs typeface="Arial" charset="0"/>
            </a:endParaRPr>
          </a:p>
          <a:p>
            <a:pPr eaLnBrk="1" hangingPunct="1">
              <a:buFontTx/>
              <a:buNone/>
            </a:pPr>
            <a:endParaRPr lang="ar-JO" dirty="0">
              <a:latin typeface="Calibri" charset="0"/>
              <a:cs typeface="Arial" charset="0"/>
            </a:endParaRPr>
          </a:p>
        </p:txBody>
      </p:sp>
    </p:spTree>
    <p:extLst>
      <p:ext uri="{BB962C8B-B14F-4D97-AF65-F5344CB8AC3E}">
        <p14:creationId xmlns="" xmlns:p14="http://schemas.microsoft.com/office/powerpoint/2010/main" val="4187643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0" y="318867"/>
            <a:ext cx="8764172" cy="6222609"/>
          </a:xfrm>
        </p:spPr>
        <p:txBody>
          <a:bodyPr>
            <a:normAutofit fontScale="92500" lnSpcReduction="20000"/>
          </a:bodyPr>
          <a:lstStyle/>
          <a:p>
            <a:pPr eaLnBrk="1" hangingPunct="1">
              <a:buFontTx/>
              <a:buNone/>
            </a:pPr>
            <a:r>
              <a:rPr lang="en-US" dirty="0" smtClean="0">
                <a:latin typeface="Arial Narrow" charset="0"/>
              </a:rPr>
              <a:t>Autoantibodies in GRAVES :</a:t>
            </a:r>
          </a:p>
          <a:p>
            <a:pPr eaLnBrk="1" hangingPunct="1">
              <a:buFontTx/>
              <a:buNone/>
            </a:pPr>
            <a:endParaRPr lang="en-US" dirty="0" smtClean="0">
              <a:latin typeface="Arial Narrow" charset="0"/>
            </a:endParaRPr>
          </a:p>
          <a:p>
            <a:pPr>
              <a:buNone/>
            </a:pPr>
            <a:r>
              <a:rPr lang="en-US" u="sng" dirty="0">
                <a:latin typeface="Arial Narrow" charset="0"/>
              </a:rPr>
              <a:t>1. Thyroid-stimulating immunoglobulin:</a:t>
            </a:r>
          </a:p>
          <a:p>
            <a:pPr>
              <a:buFontTx/>
              <a:buChar char="-"/>
            </a:pPr>
            <a:r>
              <a:rPr lang="en-US" dirty="0" smtClean="0">
                <a:latin typeface="Arial Narrow" charset="0"/>
              </a:rPr>
              <a:t>An </a:t>
            </a:r>
            <a:r>
              <a:rPr lang="en-US" dirty="0">
                <a:latin typeface="Arial Narrow" charset="0"/>
              </a:rPr>
              <a:t>IgG</a:t>
            </a:r>
            <a:r>
              <a:rPr lang="en-US" dirty="0">
                <a:latin typeface="Arial Narrow" charset="0"/>
              </a:rPr>
              <a:t> antibody binds to the TSH receptor and mimics the action of TSH, with resultant increased </a:t>
            </a:r>
            <a:r>
              <a:rPr lang="en-US" dirty="0" smtClean="0">
                <a:latin typeface="Arial Narrow" charset="0"/>
              </a:rPr>
              <a:t>hormones </a:t>
            </a:r>
          </a:p>
          <a:p>
            <a:pPr marL="0" indent="0">
              <a:buNone/>
            </a:pPr>
            <a:r>
              <a:rPr lang="en-US" u="sng" dirty="0" smtClean="0">
                <a:latin typeface="Arial Narrow" charset="0"/>
              </a:rPr>
              <a:t>2</a:t>
            </a:r>
            <a:r>
              <a:rPr lang="en-US" u="sng" dirty="0">
                <a:latin typeface="Arial Narrow" charset="0"/>
              </a:rPr>
              <a:t>. Thyroid growth-stimulating </a:t>
            </a:r>
            <a:r>
              <a:rPr lang="en-US" u="sng" dirty="0">
                <a:latin typeface="Arial Narrow" charset="0"/>
              </a:rPr>
              <a:t>immunoglobulins</a:t>
            </a:r>
            <a:r>
              <a:rPr lang="en-US" dirty="0">
                <a:latin typeface="Arial Narrow" charset="0"/>
              </a:rPr>
              <a:t>:</a:t>
            </a:r>
          </a:p>
          <a:p>
            <a:pPr eaLnBrk="1" hangingPunct="1">
              <a:buFontTx/>
              <a:buNone/>
            </a:pPr>
            <a:r>
              <a:rPr lang="en-US" dirty="0">
                <a:latin typeface="Arial Narrow" charset="0"/>
              </a:rPr>
              <a:t>- Directed against the TSH receptor, and have </a:t>
            </a:r>
            <a:r>
              <a:rPr lang="en-US" dirty="0" smtClean="0">
                <a:latin typeface="Arial Narrow" charset="0"/>
              </a:rPr>
              <a:t>been implicated </a:t>
            </a:r>
            <a:r>
              <a:rPr lang="en-US" dirty="0">
                <a:latin typeface="Arial Narrow" charset="0"/>
              </a:rPr>
              <a:t>in the proliferation of  follicular epithelium</a:t>
            </a:r>
            <a:r>
              <a:rPr lang="en-US" u="sng" dirty="0">
                <a:latin typeface="Arial Narrow" charset="0"/>
              </a:rPr>
              <a:t> </a:t>
            </a:r>
          </a:p>
          <a:p>
            <a:pPr eaLnBrk="1" hangingPunct="1">
              <a:buFontTx/>
              <a:buNone/>
            </a:pPr>
            <a:r>
              <a:rPr lang="en-US" u="sng" dirty="0">
                <a:latin typeface="Arial Narrow" charset="0"/>
              </a:rPr>
              <a:t>3. TSH-binding inhibitor </a:t>
            </a:r>
            <a:r>
              <a:rPr lang="en-US" u="sng" dirty="0">
                <a:latin typeface="Arial Narrow" charset="0"/>
              </a:rPr>
              <a:t>immunoglobulins</a:t>
            </a:r>
            <a:r>
              <a:rPr lang="en-US" dirty="0">
                <a:latin typeface="Arial Narrow" charset="0"/>
              </a:rPr>
              <a:t>: </a:t>
            </a:r>
          </a:p>
          <a:p>
            <a:pPr eaLnBrk="1" hangingPunct="1">
              <a:buFontTx/>
              <a:buNone/>
            </a:pPr>
            <a:r>
              <a:rPr lang="en-US" dirty="0">
                <a:latin typeface="Arial Narrow" charset="0"/>
              </a:rPr>
              <a:t>-  Prevent TSH from binding to its receptor on thyroid cells and in so doing may actually inhibit thyroid cell function, a finding explains why some patients with Graves  spontaneously develop episodes of hypothyroidism.</a:t>
            </a:r>
          </a:p>
          <a:p>
            <a:pPr eaLnBrk="1" hangingPunct="1">
              <a:buFontTx/>
              <a:buNone/>
            </a:pPr>
            <a:r>
              <a:rPr lang="en-US" dirty="0">
                <a:latin typeface="Arial Narrow" charset="0"/>
              </a:rPr>
              <a:t> </a:t>
            </a:r>
            <a:endParaRPr lang="ar-JO" dirty="0">
              <a:latin typeface="Arial Narrow" charset="0"/>
              <a:cs typeface="Arial" charset="0"/>
            </a:endParaRPr>
          </a:p>
        </p:txBody>
      </p:sp>
    </p:spTree>
    <p:extLst>
      <p:ext uri="{BB962C8B-B14F-4D97-AF65-F5344CB8AC3E}">
        <p14:creationId xmlns="" xmlns:p14="http://schemas.microsoft.com/office/powerpoint/2010/main" val="2055420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4294967295"/>
          </p:nvPr>
        </p:nvSpPr>
        <p:spPr>
          <a:xfrm>
            <a:off x="0" y="381000"/>
            <a:ext cx="9144000" cy="6477000"/>
          </a:xfrm>
        </p:spPr>
        <p:txBody>
          <a:bodyPr/>
          <a:lstStyle/>
          <a:p>
            <a:pPr eaLnBrk="1" hangingPunct="1">
              <a:buFontTx/>
              <a:buNone/>
            </a:pPr>
            <a:r>
              <a:rPr lang="en-US" u="sng" dirty="0">
                <a:latin typeface="Arial Narrow" charset="0"/>
              </a:rPr>
              <a:t>Note: </a:t>
            </a:r>
            <a:r>
              <a:rPr lang="en-US" dirty="0">
                <a:latin typeface="Arial Narrow" charset="0"/>
              </a:rPr>
              <a:t>The coexistence of stimulating </a:t>
            </a:r>
            <a:r>
              <a:rPr lang="en-US" i="1" dirty="0">
                <a:latin typeface="Arial Narrow" charset="0"/>
              </a:rPr>
              <a:t>and</a:t>
            </a:r>
            <a:r>
              <a:rPr lang="en-US" dirty="0">
                <a:latin typeface="Arial Narrow" charset="0"/>
              </a:rPr>
              <a:t> inhibiting </a:t>
            </a:r>
            <a:r>
              <a:rPr lang="en-US" dirty="0">
                <a:latin typeface="Arial Narrow" charset="0"/>
              </a:rPr>
              <a:t>immunoglobulins</a:t>
            </a:r>
            <a:r>
              <a:rPr lang="en-US" dirty="0">
                <a:latin typeface="Arial Narrow" charset="0"/>
              </a:rPr>
              <a:t> in the serum of the same patient  may explain why some patients with Graves disease spontaneously develop episodes of </a:t>
            </a:r>
            <a:r>
              <a:rPr lang="en-US" dirty="0" smtClean="0">
                <a:latin typeface="Arial Narrow" charset="0"/>
              </a:rPr>
              <a:t>hypothyroidism</a:t>
            </a:r>
          </a:p>
          <a:p>
            <a:pPr eaLnBrk="1" hangingPunct="1">
              <a:buFontTx/>
              <a:buNone/>
            </a:pPr>
            <a:endParaRPr lang="ar-JO" dirty="0">
              <a:latin typeface="Arial Narrow" charset="0"/>
              <a:cs typeface="Arial" charset="0"/>
            </a:endParaRPr>
          </a:p>
          <a:p>
            <a:pPr eaLnBrk="1" hangingPunct="1">
              <a:buFontTx/>
              <a:buNone/>
            </a:pPr>
            <a:r>
              <a:rPr lang="en-US" dirty="0">
                <a:latin typeface="Arial Narrow" charset="0"/>
              </a:rPr>
              <a:t>.</a:t>
            </a:r>
            <a:r>
              <a:rPr lang="en-US" u="sng" dirty="0">
                <a:latin typeface="Arial Narrow" charset="0"/>
              </a:rPr>
              <a:t>Gross</a:t>
            </a:r>
            <a:r>
              <a:rPr lang="en-US" dirty="0">
                <a:latin typeface="Arial Narrow" charset="0"/>
              </a:rPr>
              <a:t>: Symmetrical enlargement of the thyroid gland  with intact capsule,</a:t>
            </a:r>
          </a:p>
          <a:p>
            <a:pPr eaLnBrk="1" hangingPunct="1">
              <a:buFontTx/>
              <a:buNone/>
            </a:pPr>
            <a:r>
              <a:rPr lang="en-US" u="sng" dirty="0">
                <a:latin typeface="Arial Narrow" charset="0"/>
              </a:rPr>
              <a:t> </a:t>
            </a:r>
            <a:endParaRPr lang="en-US" dirty="0">
              <a:latin typeface="Arial Narrow" charset="0"/>
            </a:endParaRPr>
          </a:p>
          <a:p>
            <a:pPr eaLnBrk="1" hangingPunct="1">
              <a:buFontTx/>
              <a:buNone/>
            </a:pPr>
            <a:endParaRPr lang="en-US" dirty="0">
              <a:latin typeface="Arial Narrow" charset="0"/>
            </a:endParaRPr>
          </a:p>
          <a:p>
            <a:pPr eaLnBrk="1" hangingPunct="1">
              <a:buFontTx/>
              <a:buNone/>
            </a:pPr>
            <a:endParaRPr lang="en-US" dirty="0">
              <a:latin typeface="Arial Narrow" charset="0"/>
            </a:endParaRPr>
          </a:p>
        </p:txBody>
      </p:sp>
    </p:spTree>
    <p:extLst>
      <p:ext uri="{BB962C8B-B14F-4D97-AF65-F5344CB8AC3E}">
        <p14:creationId xmlns="" xmlns:p14="http://schemas.microsoft.com/office/powerpoint/2010/main" val="307893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6477000"/>
          </a:xfrm>
        </p:spPr>
        <p:txBody>
          <a:bodyPr>
            <a:normAutofit lnSpcReduction="10000"/>
          </a:bodyPr>
          <a:lstStyle/>
          <a:p>
            <a:pPr eaLnBrk="1" hangingPunct="1">
              <a:buFontTx/>
              <a:buNone/>
            </a:pPr>
            <a:r>
              <a:rPr lang="en-US" u="sng" dirty="0">
                <a:latin typeface="Arial Narrow" charset="0"/>
              </a:rPr>
              <a:t>On microscopic examination,</a:t>
            </a:r>
            <a:r>
              <a:rPr lang="en-US" dirty="0">
                <a:latin typeface="Arial Narrow" charset="0"/>
              </a:rPr>
              <a:t> </a:t>
            </a:r>
          </a:p>
          <a:p>
            <a:pPr eaLnBrk="1" hangingPunct="1">
              <a:buFontTx/>
              <a:buNone/>
            </a:pPr>
            <a:r>
              <a:rPr lang="en-US" dirty="0">
                <a:latin typeface="Arial Narrow" charset="0"/>
              </a:rPr>
              <a:t>a.  The follicular cells in untreated cases are </a:t>
            </a:r>
            <a:r>
              <a:rPr lang="en-US" b="1" dirty="0">
                <a:latin typeface="Arial Narrow" charset="0"/>
              </a:rPr>
              <a:t>tall</a:t>
            </a:r>
            <a:r>
              <a:rPr lang="en-US" dirty="0">
                <a:latin typeface="Arial Narrow" charset="0"/>
              </a:rPr>
              <a:t>, and more </a:t>
            </a:r>
            <a:r>
              <a:rPr lang="en-US" dirty="0" smtClean="0">
                <a:latin typeface="Arial Narrow" charset="0"/>
              </a:rPr>
              <a:t>crowded </a:t>
            </a:r>
            <a:r>
              <a:rPr lang="en-US" dirty="0" smtClean="0">
                <a:solidFill>
                  <a:srgbClr val="00B050"/>
                </a:solidFill>
                <a:latin typeface="SimSun" pitchFamily="2" charset="-122"/>
                <a:ea typeface="SimSun" pitchFamily="2" charset="-122"/>
              </a:rPr>
              <a:t>(more ER produced) </a:t>
            </a:r>
            <a:r>
              <a:rPr lang="en-US" dirty="0">
                <a:latin typeface="Arial Narrow" charset="0"/>
              </a:rPr>
              <a:t>and may result in formation of small </a:t>
            </a:r>
            <a:r>
              <a:rPr lang="en-US" dirty="0" smtClean="0">
                <a:latin typeface="Arial Narrow" charset="0"/>
              </a:rPr>
              <a:t>papillae. (</a:t>
            </a:r>
            <a:r>
              <a:rPr lang="en-US" dirty="0" smtClean="0">
                <a:solidFill>
                  <a:srgbClr val="00B050"/>
                </a:solidFill>
                <a:latin typeface="SimSun" pitchFamily="2" charset="-122"/>
                <a:ea typeface="SimSun" pitchFamily="2" charset="-122"/>
              </a:rPr>
              <a:t>pseupapillae</a:t>
            </a:r>
            <a:r>
              <a:rPr lang="en-US" dirty="0" smtClean="0">
                <a:solidFill>
                  <a:srgbClr val="00B050"/>
                </a:solidFill>
                <a:latin typeface="SimSun" pitchFamily="2" charset="-122"/>
                <a:ea typeface="SimSun" pitchFamily="2" charset="-122"/>
              </a:rPr>
              <a:t>) from TSH-mimicking-antibodies </a:t>
            </a:r>
            <a:endParaRPr lang="en-US" dirty="0">
              <a:solidFill>
                <a:srgbClr val="00B050"/>
              </a:solidFill>
              <a:latin typeface="SimSun" pitchFamily="2" charset="-122"/>
              <a:ea typeface="SimSun" pitchFamily="2" charset="-122"/>
            </a:endParaRPr>
          </a:p>
          <a:p>
            <a:pPr eaLnBrk="1" hangingPunct="1">
              <a:buFontTx/>
              <a:buNone/>
            </a:pPr>
            <a:r>
              <a:rPr lang="en-US" dirty="0">
                <a:latin typeface="Arial Narrow" charset="0"/>
              </a:rPr>
              <a:t>b.  Lymphoid infiltrates, consisting predominantly of T cells, with few B cells and plasma cells are present throughout the </a:t>
            </a:r>
            <a:r>
              <a:rPr lang="en-US" dirty="0">
                <a:latin typeface="Arial Narrow" charset="0"/>
              </a:rPr>
              <a:t>interstitium</a:t>
            </a:r>
            <a:r>
              <a:rPr lang="en-US" dirty="0">
                <a:latin typeface="Arial Narrow" charset="0"/>
              </a:rPr>
              <a:t>; with formation of germinal centers</a:t>
            </a:r>
          </a:p>
          <a:p>
            <a:pPr eaLnBrk="1" hangingPunct="1">
              <a:buFontTx/>
              <a:buNone/>
            </a:pPr>
            <a:r>
              <a:rPr lang="en-US" dirty="0">
                <a:latin typeface="Arial Narrow" charset="0"/>
              </a:rPr>
              <a:t> </a:t>
            </a:r>
            <a:r>
              <a:rPr lang="en-US" u="sng" dirty="0">
                <a:latin typeface="Arial Narrow" charset="0"/>
              </a:rPr>
              <a:t>   Laboratory findings and radiologic findings</a:t>
            </a:r>
          </a:p>
          <a:p>
            <a:pPr eaLnBrk="1" hangingPunct="1">
              <a:buFontTx/>
              <a:buNone/>
            </a:pPr>
            <a:r>
              <a:rPr lang="en-US" dirty="0">
                <a:latin typeface="Arial Narrow" charset="0"/>
              </a:rPr>
              <a:t>-  Elevated serum free T</a:t>
            </a:r>
            <a:r>
              <a:rPr lang="en-US" baseline="-25000" dirty="0">
                <a:latin typeface="Arial Narrow" charset="0"/>
              </a:rPr>
              <a:t>4</a:t>
            </a:r>
            <a:r>
              <a:rPr lang="en-US" dirty="0">
                <a:latin typeface="Arial Narrow" charset="0"/>
              </a:rPr>
              <a:t> and T</a:t>
            </a:r>
            <a:r>
              <a:rPr lang="en-US" baseline="-25000" dirty="0">
                <a:latin typeface="Arial Narrow" charset="0"/>
              </a:rPr>
              <a:t>3</a:t>
            </a:r>
            <a:r>
              <a:rPr lang="en-US" dirty="0">
                <a:latin typeface="Arial Narrow" charset="0"/>
              </a:rPr>
              <a:t> and depressed serum TSH</a:t>
            </a:r>
          </a:p>
          <a:p>
            <a:pPr eaLnBrk="1" hangingPunct="1">
              <a:buFontTx/>
              <a:buNone/>
            </a:pPr>
            <a:r>
              <a:rPr lang="en-US" dirty="0">
                <a:latin typeface="Arial Narrow" charset="0"/>
              </a:rPr>
              <a:t>-  Because of ongoing stimulation of the thyroid follicles </a:t>
            </a:r>
            <a:r>
              <a:rPr lang="en-US" dirty="0" smtClean="0">
                <a:latin typeface="Arial Narrow" charset="0"/>
              </a:rPr>
              <a:t> </a:t>
            </a:r>
            <a:r>
              <a:rPr lang="en-US" dirty="0">
                <a:latin typeface="Arial Narrow" charset="0"/>
              </a:rPr>
              <a:t>radioactive iodine uptake is increased, </a:t>
            </a:r>
            <a:r>
              <a:rPr lang="en-US" dirty="0" smtClean="0">
                <a:latin typeface="Arial Narrow" charset="0"/>
              </a:rPr>
              <a:t>and radioiodine </a:t>
            </a:r>
            <a:r>
              <a:rPr lang="en-US" dirty="0">
                <a:latin typeface="Arial Narrow" charset="0"/>
              </a:rPr>
              <a:t>scans show a </a:t>
            </a:r>
            <a:r>
              <a:rPr lang="en-US" i="1" dirty="0">
                <a:latin typeface="Arial Narrow" charset="0"/>
              </a:rPr>
              <a:t>diffuse uptake</a:t>
            </a:r>
            <a:r>
              <a:rPr lang="en-US" dirty="0">
                <a:latin typeface="Arial Narrow" charset="0"/>
              </a:rPr>
              <a:t> of iodine. </a:t>
            </a:r>
          </a:p>
          <a:p>
            <a:pPr eaLnBrk="1" hangingPunct="1">
              <a:buFontTx/>
              <a:buNone/>
            </a:pPr>
            <a:endParaRPr lang="ar-JO" dirty="0">
              <a:latin typeface="Calibri" charset="0"/>
              <a:cs typeface="Arial" charset="0"/>
            </a:endParaRPr>
          </a:p>
        </p:txBody>
      </p:sp>
    </p:spTree>
    <p:extLst>
      <p:ext uri="{BB962C8B-B14F-4D97-AF65-F5344CB8AC3E}">
        <p14:creationId xmlns="" xmlns:p14="http://schemas.microsoft.com/office/powerpoint/2010/main" val="377273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991600" cy="6172200"/>
          </a:xfrm>
        </p:spPr>
        <p:txBody>
          <a:bodyPr>
            <a:normAutofit fontScale="85000" lnSpcReduction="20000"/>
          </a:bodyPr>
          <a:lstStyle/>
          <a:p>
            <a:pPr eaLnBrk="1" hangingPunct="1">
              <a:buFontTx/>
              <a:buNone/>
            </a:pPr>
            <a:r>
              <a:rPr lang="en-US" u="sng" dirty="0" smtClean="0">
                <a:latin typeface="Arial Narrow" charset="0"/>
              </a:rPr>
              <a:t>DIFFUSE </a:t>
            </a:r>
            <a:r>
              <a:rPr lang="en-US" u="sng" dirty="0">
                <a:latin typeface="Arial Narrow" charset="0"/>
              </a:rPr>
              <a:t>AND MULTINODULAR GOITER </a:t>
            </a:r>
            <a:endParaRPr lang="en-US" u="sng" dirty="0" smtClean="0">
              <a:latin typeface="Arial Narrow" charset="0"/>
            </a:endParaRPr>
          </a:p>
          <a:p>
            <a:pPr eaLnBrk="1" hangingPunct="1">
              <a:buFontTx/>
              <a:buChar char="-"/>
            </a:pPr>
            <a:r>
              <a:rPr lang="en-US" dirty="0" smtClean="0">
                <a:solidFill>
                  <a:srgbClr val="00B050"/>
                </a:solidFill>
                <a:latin typeface="SimSun" pitchFamily="2" charset="-122"/>
                <a:ea typeface="SimSun" pitchFamily="2" charset="-122"/>
              </a:rPr>
              <a:t>Common condition in areas with iodine deficiencies</a:t>
            </a:r>
          </a:p>
          <a:p>
            <a:pPr eaLnBrk="1" hangingPunct="1">
              <a:buFontTx/>
              <a:buChar char="-"/>
            </a:pPr>
            <a:r>
              <a:rPr lang="en-US" dirty="0" smtClean="0">
                <a:solidFill>
                  <a:srgbClr val="00B050"/>
                </a:solidFill>
                <a:latin typeface="SimSun" pitchFamily="2" charset="-122"/>
                <a:ea typeface="SimSun" pitchFamily="2" charset="-122"/>
              </a:rPr>
              <a:t>Diffuse: equal spread and distribution</a:t>
            </a:r>
          </a:p>
          <a:p>
            <a:pPr eaLnBrk="1" hangingPunct="1">
              <a:buFontTx/>
              <a:buChar char="-"/>
            </a:pPr>
            <a:r>
              <a:rPr lang="en-US" dirty="0" smtClean="0">
                <a:solidFill>
                  <a:srgbClr val="00B050"/>
                </a:solidFill>
                <a:latin typeface="SimSun" pitchFamily="2" charset="-122"/>
                <a:ea typeface="SimSun" pitchFamily="2" charset="-122"/>
              </a:rPr>
              <a:t>Multinodular</a:t>
            </a:r>
            <a:r>
              <a:rPr lang="en-US" dirty="0" smtClean="0">
                <a:solidFill>
                  <a:srgbClr val="00B050"/>
                </a:solidFill>
                <a:latin typeface="SimSun" pitchFamily="2" charset="-122"/>
                <a:ea typeface="SimSun" pitchFamily="2" charset="-122"/>
              </a:rPr>
              <a:t>: some areas increase in size while other areas do not.</a:t>
            </a:r>
            <a:endParaRPr lang="en-US" dirty="0">
              <a:solidFill>
                <a:srgbClr val="00B050"/>
              </a:solidFill>
              <a:latin typeface="SimSun" pitchFamily="2" charset="-122"/>
              <a:ea typeface="SimSun" pitchFamily="2" charset="-122"/>
            </a:endParaRPr>
          </a:p>
          <a:p>
            <a:pPr eaLnBrk="1" hangingPunct="1">
              <a:buFontTx/>
              <a:buNone/>
            </a:pPr>
            <a:r>
              <a:rPr lang="en-US" dirty="0">
                <a:latin typeface="Arial Narrow" charset="0"/>
              </a:rPr>
              <a:t>-   Enlargement of the thyroid, or </a:t>
            </a:r>
            <a:r>
              <a:rPr lang="en-US" i="1" dirty="0">
                <a:latin typeface="Arial Narrow" charset="0"/>
              </a:rPr>
              <a:t>goiter,</a:t>
            </a:r>
            <a:r>
              <a:rPr lang="en-US" dirty="0">
                <a:latin typeface="Arial Narrow" charset="0"/>
              </a:rPr>
              <a:t> is the most common manifestation of thyroid disease</a:t>
            </a:r>
            <a:r>
              <a:rPr lang="en-US" i="1" dirty="0">
                <a:latin typeface="Arial Narrow" charset="0"/>
              </a:rPr>
              <a:t> </a:t>
            </a:r>
          </a:p>
          <a:p>
            <a:pPr eaLnBrk="1" hangingPunct="1">
              <a:buFontTx/>
              <a:buNone/>
            </a:pPr>
            <a:r>
              <a:rPr lang="en-US" dirty="0">
                <a:latin typeface="Arial Narrow" charset="0"/>
              </a:rPr>
              <a:t> </a:t>
            </a:r>
            <a:r>
              <a:rPr lang="en-US" i="1" u="sng" dirty="0">
                <a:latin typeface="Arial Narrow" charset="0"/>
              </a:rPr>
              <a:t>Mechanism :</a:t>
            </a:r>
            <a:r>
              <a:rPr lang="en-US" i="1" dirty="0">
                <a:latin typeface="Arial Narrow" charset="0"/>
              </a:rPr>
              <a:t> </a:t>
            </a:r>
          </a:p>
          <a:p>
            <a:pPr eaLnBrk="1" hangingPunct="1">
              <a:buFontTx/>
              <a:buChar char="-"/>
            </a:pPr>
            <a:r>
              <a:rPr lang="en-US" i="1" dirty="0" smtClean="0">
                <a:latin typeface="Arial Narrow" charset="0"/>
              </a:rPr>
              <a:t>The </a:t>
            </a:r>
            <a:r>
              <a:rPr lang="en-US" i="1" dirty="0">
                <a:latin typeface="Arial Narrow" charset="0"/>
              </a:rPr>
              <a:t>goiters reflect impaired synthesis of thyroid hormone</a:t>
            </a:r>
            <a:r>
              <a:rPr lang="en-US" dirty="0">
                <a:latin typeface="Arial Narrow" charset="0"/>
              </a:rPr>
              <a:t> often caused by dietary iodine deficiency and this leads to to a compensatory rise in the serum TSH, which in turn causes hyperplasia of the  follicular  cells and, ultimately, gross enlargement of the thyroid gland </a:t>
            </a:r>
            <a:r>
              <a:rPr lang="en-US" dirty="0" smtClean="0">
                <a:latin typeface="Arial Narrow" charset="0"/>
              </a:rPr>
              <a:t>.</a:t>
            </a:r>
            <a:endParaRPr lang="en-US" i="1" dirty="0" smtClean="0">
              <a:latin typeface="Arial Narrow" charset="0"/>
            </a:endParaRPr>
          </a:p>
          <a:p>
            <a:pPr eaLnBrk="1" hangingPunct="1">
              <a:buFontTx/>
              <a:buChar char="-"/>
            </a:pPr>
            <a:r>
              <a:rPr lang="en-US" i="1" dirty="0" smtClean="0">
                <a:solidFill>
                  <a:srgbClr val="00B050"/>
                </a:solidFill>
                <a:latin typeface="SimSun" pitchFamily="2" charset="-122"/>
                <a:ea typeface="SimSun" pitchFamily="2" charset="-122"/>
                <a:cs typeface="Arial" charset="0"/>
              </a:rPr>
              <a:t>The goiter might start as diffuse then become </a:t>
            </a:r>
            <a:r>
              <a:rPr lang="en-US" i="1" dirty="0" smtClean="0">
                <a:solidFill>
                  <a:srgbClr val="00B050"/>
                </a:solidFill>
                <a:latin typeface="SimSun" pitchFamily="2" charset="-122"/>
                <a:ea typeface="SimSun" pitchFamily="2" charset="-122"/>
                <a:cs typeface="Arial" charset="0"/>
              </a:rPr>
              <a:t>multinodular</a:t>
            </a:r>
            <a:endParaRPr lang="ar-JO" dirty="0">
              <a:solidFill>
                <a:srgbClr val="00B050"/>
              </a:solidFill>
              <a:latin typeface="SimSun" pitchFamily="2" charset="-122"/>
              <a:ea typeface="SimSun" pitchFamily="2" charset="-122"/>
              <a:cs typeface="Arial" charset="0"/>
            </a:endParaRPr>
          </a:p>
        </p:txBody>
      </p:sp>
    </p:spTree>
    <p:extLst>
      <p:ext uri="{BB962C8B-B14F-4D97-AF65-F5344CB8AC3E}">
        <p14:creationId xmlns="" xmlns:p14="http://schemas.microsoft.com/office/powerpoint/2010/main" val="78614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0" y="381000"/>
            <a:ext cx="9144000" cy="6477000"/>
          </a:xfrm>
        </p:spPr>
        <p:txBody>
          <a:bodyPr/>
          <a:lstStyle/>
          <a:p>
            <a:pPr eaLnBrk="1" hangingPunct="1">
              <a:buFontTx/>
              <a:buNone/>
            </a:pPr>
            <a:r>
              <a:rPr lang="en-US" b="1" dirty="0">
                <a:latin typeface="Arial Narrow" charset="0"/>
              </a:rPr>
              <a:t>Goiters can be endemic or sporadic</a:t>
            </a:r>
            <a:r>
              <a:rPr lang="en-US" dirty="0">
                <a:latin typeface="Arial Narrow" charset="0"/>
              </a:rPr>
              <a:t>. </a:t>
            </a:r>
          </a:p>
          <a:p>
            <a:pPr eaLnBrk="1" hangingPunct="1">
              <a:buFontTx/>
              <a:buNone/>
            </a:pPr>
            <a:r>
              <a:rPr lang="en-US" i="1" dirty="0">
                <a:latin typeface="Arial Narrow" charset="0"/>
              </a:rPr>
              <a:t> </a:t>
            </a:r>
            <a:r>
              <a:rPr lang="en-US" u="sng" dirty="0">
                <a:latin typeface="Arial Narrow" charset="0"/>
              </a:rPr>
              <a:t>I.  Endemic goiter </a:t>
            </a:r>
            <a:r>
              <a:rPr lang="en-US" dirty="0">
                <a:latin typeface="Arial Narrow" charset="0"/>
              </a:rPr>
              <a:t>:Occurs in geographic areas where the soil, water, and food supply contain little iodine</a:t>
            </a:r>
            <a:r>
              <a:rPr lang="en-US" dirty="0" smtClean="0">
                <a:latin typeface="Arial Narrow" charset="0"/>
              </a:rPr>
              <a:t>.</a:t>
            </a:r>
          </a:p>
          <a:p>
            <a:pPr eaLnBrk="1" hangingPunct="1">
              <a:buFontTx/>
              <a:buNone/>
            </a:pPr>
            <a:r>
              <a:rPr lang="en-US" dirty="0" smtClean="0">
                <a:latin typeface="Arial Narrow" charset="0"/>
              </a:rPr>
              <a:t>-  </a:t>
            </a:r>
            <a:r>
              <a:rPr lang="en-US" dirty="0">
                <a:latin typeface="Arial Narrow" charset="0"/>
              </a:rPr>
              <a:t>The term </a:t>
            </a:r>
            <a:r>
              <a:rPr lang="en-US" i="1" dirty="0">
                <a:latin typeface="Arial Narrow" charset="0"/>
              </a:rPr>
              <a:t>endemic</a:t>
            </a:r>
            <a:r>
              <a:rPr lang="en-US" dirty="0">
                <a:latin typeface="Arial Narrow" charset="0"/>
              </a:rPr>
              <a:t> is used when  goiters are present in more than 10% of the population in a given region. </a:t>
            </a:r>
          </a:p>
          <a:p>
            <a:pPr eaLnBrk="1" hangingPunct="1">
              <a:buFontTx/>
              <a:buNone/>
            </a:pPr>
            <a:r>
              <a:rPr lang="en-US" dirty="0">
                <a:latin typeface="Arial Narrow" charset="0"/>
              </a:rPr>
              <a:t>-  Such conditions are  common in mountainous areas of the world, including the Himalayas and the Andes but with increasing availability of iodine supplementation, the frequency and severity of endemic goiter have declined</a:t>
            </a:r>
          </a:p>
          <a:p>
            <a:pPr eaLnBrk="1" hangingPunct="1">
              <a:buFontTx/>
              <a:buNone/>
            </a:pPr>
            <a:endParaRPr lang="en-US" dirty="0">
              <a:latin typeface="Arial Narrow" charset="0"/>
            </a:endParaRPr>
          </a:p>
          <a:p>
            <a:pPr eaLnBrk="1" hangingPunct="1">
              <a:buFontTx/>
              <a:buNone/>
            </a:pPr>
            <a:endParaRPr lang="en-US" dirty="0">
              <a:latin typeface="Arial Narrow" charset="0"/>
            </a:endParaRPr>
          </a:p>
        </p:txBody>
      </p:sp>
    </p:spTree>
    <p:extLst>
      <p:ext uri="{BB962C8B-B14F-4D97-AF65-F5344CB8AC3E}">
        <p14:creationId xmlns="" xmlns:p14="http://schemas.microsoft.com/office/powerpoint/2010/main" val="994663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9144000" cy="6172200"/>
          </a:xfrm>
        </p:spPr>
        <p:txBody>
          <a:bodyPr>
            <a:normAutofit/>
          </a:bodyPr>
          <a:lstStyle/>
          <a:p>
            <a:pPr eaLnBrk="1" hangingPunct="1">
              <a:buFontTx/>
              <a:buNone/>
            </a:pPr>
            <a:r>
              <a:rPr lang="en-US" i="1" dirty="0">
                <a:latin typeface="Arial Narrow" charset="0"/>
              </a:rPr>
              <a:t>II. Sporadic goiter</a:t>
            </a:r>
            <a:r>
              <a:rPr lang="en-US" dirty="0">
                <a:latin typeface="Arial Narrow" charset="0"/>
              </a:rPr>
              <a:t> : Less common than endemic goiter.</a:t>
            </a:r>
          </a:p>
          <a:p>
            <a:pPr eaLnBrk="1" hangingPunct="1">
              <a:buFontTx/>
              <a:buNone/>
            </a:pPr>
            <a:r>
              <a:rPr lang="en-US" dirty="0">
                <a:latin typeface="Arial Narrow" charset="0"/>
              </a:rPr>
              <a:t>-  The condition is more common in females than in males,    with a peak incidence in puberty or young adulthood, </a:t>
            </a:r>
          </a:p>
          <a:p>
            <a:pPr eaLnBrk="1" hangingPunct="1">
              <a:buFontTx/>
              <a:buNone/>
            </a:pPr>
            <a:r>
              <a:rPr lang="en-US" dirty="0">
                <a:latin typeface="Arial Narrow" charset="0"/>
              </a:rPr>
              <a:t>when there is an increased physiologic demand for T</a:t>
            </a:r>
            <a:r>
              <a:rPr lang="en-US" baseline="-25000" dirty="0">
                <a:latin typeface="Arial Narrow" charset="0"/>
              </a:rPr>
              <a:t>4</a:t>
            </a:r>
            <a:r>
              <a:rPr lang="en-US" dirty="0">
                <a:latin typeface="Arial Narrow" charset="0"/>
              </a:rPr>
              <a:t>.</a:t>
            </a:r>
          </a:p>
          <a:p>
            <a:pPr eaLnBrk="1" hangingPunct="1">
              <a:buFontTx/>
              <a:buNone/>
            </a:pPr>
            <a:r>
              <a:rPr lang="en-US" dirty="0">
                <a:latin typeface="Arial Narrow" charset="0"/>
              </a:rPr>
              <a:t>-   It may be caused by several conditions, including the:</a:t>
            </a:r>
          </a:p>
          <a:p>
            <a:pPr eaLnBrk="1" hangingPunct="1">
              <a:buFontTx/>
              <a:buNone/>
            </a:pPr>
            <a:r>
              <a:rPr lang="en-US" dirty="0">
                <a:latin typeface="Arial Narrow" charset="0"/>
              </a:rPr>
              <a:t>a. Ingestion of substances that interfere with thyroid hormone synthesis , such as excessive calcium and vegetables such as cabbage, cauliflower, sprouts, . </a:t>
            </a:r>
          </a:p>
          <a:p>
            <a:pPr eaLnBrk="1" hangingPunct="1">
              <a:buFontTx/>
              <a:buNone/>
            </a:pPr>
            <a:r>
              <a:rPr lang="en-US" dirty="0">
                <a:latin typeface="Arial Narrow" charset="0"/>
              </a:rPr>
              <a:t>b. Hereditary enzymatic defects that interfere with thyroid hormone synthesis </a:t>
            </a:r>
            <a:r>
              <a:rPr lang="en-US" i="1" dirty="0">
                <a:latin typeface="Arial Narrow" charset="0"/>
              </a:rPr>
              <a:t>(</a:t>
            </a:r>
            <a:r>
              <a:rPr lang="en-US" i="1" dirty="0">
                <a:latin typeface="Arial Narrow" charset="0"/>
              </a:rPr>
              <a:t>dyshormonogenetic</a:t>
            </a:r>
            <a:r>
              <a:rPr lang="en-US" i="1" dirty="0">
                <a:latin typeface="Arial Narrow" charset="0"/>
              </a:rPr>
              <a:t> goiter).</a:t>
            </a:r>
            <a:r>
              <a:rPr lang="en-US" dirty="0">
                <a:latin typeface="Arial Narrow" charset="0"/>
              </a:rPr>
              <a:t> </a:t>
            </a:r>
          </a:p>
          <a:p>
            <a:pPr eaLnBrk="1" hangingPunct="1">
              <a:buFontTx/>
              <a:buNone/>
            </a:pPr>
            <a:r>
              <a:rPr lang="en-US" dirty="0">
                <a:latin typeface="Arial Narrow" charset="0"/>
              </a:rPr>
              <a:t>-In most cases, the cause of sporadic goiter is not apparent.</a:t>
            </a:r>
          </a:p>
          <a:p>
            <a:pPr eaLnBrk="1" hangingPunct="1">
              <a:buFontTx/>
              <a:buNone/>
            </a:pPr>
            <a:endParaRPr lang="en-US" dirty="0">
              <a:latin typeface="Arial Narrow" charset="0"/>
            </a:endParaRPr>
          </a:p>
          <a:p>
            <a:pPr eaLnBrk="1" hangingPunct="1">
              <a:buFontTx/>
              <a:buNone/>
            </a:pPr>
            <a:endParaRPr lang="en-US" dirty="0">
              <a:latin typeface="Arial Narrow" charset="0"/>
            </a:endParaRPr>
          </a:p>
          <a:p>
            <a:pPr eaLnBrk="1" hangingPunct="1">
              <a:buFontTx/>
              <a:buNone/>
            </a:pPr>
            <a:endParaRPr lang="en-US" dirty="0">
              <a:latin typeface="Arial Narrow" charset="0"/>
            </a:endParaRPr>
          </a:p>
          <a:p>
            <a:pPr eaLnBrk="1" hangingPunct="1">
              <a:buFontTx/>
              <a:buNone/>
            </a:pPr>
            <a:endParaRPr lang="ar-JO" dirty="0">
              <a:latin typeface="Arial Narrow" charset="0"/>
              <a:cs typeface="Arial" charset="0"/>
            </a:endParaRPr>
          </a:p>
        </p:txBody>
      </p:sp>
    </p:spTree>
    <p:extLst>
      <p:ext uri="{BB962C8B-B14F-4D97-AF65-F5344CB8AC3E}">
        <p14:creationId xmlns="" xmlns:p14="http://schemas.microsoft.com/office/powerpoint/2010/main" val="1533146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6477000"/>
          </a:xfrm>
        </p:spPr>
        <p:txBody>
          <a:bodyPr>
            <a:normAutofit lnSpcReduction="10000"/>
          </a:bodyPr>
          <a:lstStyle/>
          <a:p>
            <a:pPr eaLnBrk="1" hangingPunct="1">
              <a:buFontTx/>
              <a:buNone/>
            </a:pPr>
            <a:r>
              <a:rPr lang="en-US" u="sng" dirty="0">
                <a:latin typeface="Arial Narrow" charset="0"/>
              </a:rPr>
              <a:t> MORPHOLOGY </a:t>
            </a:r>
            <a:r>
              <a:rPr lang="en-US" u="sng" dirty="0" smtClean="0">
                <a:latin typeface="Arial Narrow" charset="0"/>
              </a:rPr>
              <a:t>: </a:t>
            </a:r>
            <a:r>
              <a:rPr lang="en-US" u="sng" dirty="0" smtClean="0">
                <a:solidFill>
                  <a:srgbClr val="00B050"/>
                </a:solidFill>
                <a:latin typeface="SimSun" pitchFamily="2" charset="-122"/>
                <a:ea typeface="SimSun" pitchFamily="2" charset="-122"/>
              </a:rPr>
              <a:t>(</a:t>
            </a:r>
            <a:r>
              <a:rPr lang="en-US" dirty="0" smtClean="0">
                <a:solidFill>
                  <a:srgbClr val="00B050"/>
                </a:solidFill>
                <a:latin typeface="SimSun" pitchFamily="2" charset="-122"/>
                <a:ea typeface="SimSun" pitchFamily="2" charset="-122"/>
              </a:rPr>
              <a:t>depends on the sta</a:t>
            </a:r>
            <a:r>
              <a:rPr lang="en-US" dirty="0" smtClean="0">
                <a:solidFill>
                  <a:srgbClr val="00B050"/>
                </a:solidFill>
                <a:latin typeface="SimSun" pitchFamily="2" charset="-122"/>
                <a:ea typeface="SimSun" pitchFamily="2" charset="-122"/>
              </a:rPr>
              <a:t>ge)</a:t>
            </a:r>
            <a:endParaRPr lang="en-US" dirty="0">
              <a:latin typeface="Arial Narrow" charset="0"/>
            </a:endParaRPr>
          </a:p>
          <a:p>
            <a:pPr eaLnBrk="1" hangingPunct="1">
              <a:buFontTx/>
              <a:buNone/>
            </a:pPr>
            <a:r>
              <a:rPr lang="en-US" dirty="0">
                <a:latin typeface="Arial Narrow" charset="0"/>
              </a:rPr>
              <a:t>-   Initially, the gland is diffusely and symmetrically enlarged (diffuse goiter) but later on it becomes </a:t>
            </a:r>
            <a:r>
              <a:rPr lang="en-US" dirty="0">
                <a:latin typeface="Arial Narrow" charset="0"/>
              </a:rPr>
              <a:t>multinodular</a:t>
            </a:r>
            <a:r>
              <a:rPr lang="en-US" dirty="0">
                <a:latin typeface="Arial Narrow" charset="0"/>
              </a:rPr>
              <a:t> goiter. </a:t>
            </a:r>
          </a:p>
          <a:p>
            <a:pPr eaLnBrk="1" hangingPunct="1">
              <a:buFontTx/>
              <a:buNone/>
            </a:pPr>
            <a:r>
              <a:rPr lang="en-US" u="sng" dirty="0">
                <a:latin typeface="Arial Narrow" charset="0"/>
              </a:rPr>
              <a:t>On microscopic examination,</a:t>
            </a:r>
          </a:p>
          <a:p>
            <a:pPr eaLnBrk="1" hangingPunct="1">
              <a:buFontTx/>
              <a:buNone/>
            </a:pPr>
            <a:r>
              <a:rPr lang="en-US" dirty="0">
                <a:latin typeface="Arial Narrow" charset="0"/>
              </a:rPr>
              <a:t>a.   The follicular epithelium may be </a:t>
            </a:r>
            <a:r>
              <a:rPr lang="en-US" dirty="0">
                <a:latin typeface="Arial Narrow" charset="0"/>
              </a:rPr>
              <a:t>hyperplastic</a:t>
            </a:r>
            <a:r>
              <a:rPr lang="en-US" dirty="0">
                <a:latin typeface="Arial Narrow" charset="0"/>
              </a:rPr>
              <a:t> in the early stages of disease or flattened and cuboidal during periods of </a:t>
            </a:r>
            <a:r>
              <a:rPr lang="en-US" dirty="0" smtClean="0">
                <a:latin typeface="Arial Narrow" charset="0"/>
              </a:rPr>
              <a:t>involution</a:t>
            </a:r>
            <a:r>
              <a:rPr lang="en-US" dirty="0" smtClean="0">
                <a:solidFill>
                  <a:srgbClr val="00B050"/>
                </a:solidFill>
                <a:latin typeface="SimSun" pitchFamily="2" charset="-122"/>
                <a:ea typeface="SimSun" pitchFamily="2" charset="-122"/>
              </a:rPr>
              <a:t>(cyst formation, regeneration and hemorrhage) </a:t>
            </a:r>
            <a:endParaRPr lang="en-US" dirty="0">
              <a:latin typeface="Arial Narrow" charset="0"/>
            </a:endParaRPr>
          </a:p>
          <a:p>
            <a:pPr eaLnBrk="1" hangingPunct="1">
              <a:buFontTx/>
              <a:buNone/>
            </a:pPr>
            <a:r>
              <a:rPr lang="en-US" dirty="0">
                <a:latin typeface="Arial Narrow" charset="0"/>
              </a:rPr>
              <a:t>b.  Colloid is abundant in the latter periods (colloid goiter). </a:t>
            </a:r>
          </a:p>
          <a:p>
            <a:pPr eaLnBrk="1" hangingPunct="1">
              <a:buFontTx/>
              <a:buNone/>
            </a:pPr>
            <a:r>
              <a:rPr lang="en-US" dirty="0">
                <a:latin typeface="Arial Narrow" charset="0"/>
              </a:rPr>
              <a:t>c. With time, recurrent episodes of hyperplasia and involution  produce a</a:t>
            </a:r>
            <a:r>
              <a:rPr lang="en-US" dirty="0">
                <a:latin typeface="Calibri" charset="0"/>
              </a:rPr>
              <a:t> </a:t>
            </a:r>
            <a:r>
              <a:rPr lang="en-US" dirty="0">
                <a:latin typeface="Arial Narrow" charset="0"/>
              </a:rPr>
              <a:t>more irregular enlargement of thee thyroid, termed </a:t>
            </a:r>
            <a:r>
              <a:rPr lang="en-US" dirty="0">
                <a:latin typeface="Arial Narrow" charset="0"/>
              </a:rPr>
              <a:t>multinodular</a:t>
            </a:r>
            <a:r>
              <a:rPr lang="en-US" dirty="0">
                <a:latin typeface="Arial Narrow" charset="0"/>
              </a:rPr>
              <a:t> goiter and  </a:t>
            </a:r>
            <a:r>
              <a:rPr lang="en-US" u="sng" dirty="0">
                <a:latin typeface="Arial Narrow" charset="0"/>
              </a:rPr>
              <a:t>v</a:t>
            </a:r>
            <a:r>
              <a:rPr lang="en-US" dirty="0">
                <a:latin typeface="Arial Narrow" charset="0"/>
              </a:rPr>
              <a:t>irtually all long-standing diffuse goiters convert into </a:t>
            </a:r>
            <a:r>
              <a:rPr lang="en-US" dirty="0">
                <a:latin typeface="Arial Narrow" charset="0"/>
              </a:rPr>
              <a:t>multinodular</a:t>
            </a:r>
            <a:r>
              <a:rPr lang="en-US" dirty="0">
                <a:latin typeface="Arial Narrow" charset="0"/>
              </a:rPr>
              <a:t> goiters. </a:t>
            </a:r>
          </a:p>
          <a:p>
            <a:pPr eaLnBrk="1" hangingPunct="1">
              <a:buFontTx/>
              <a:buNone/>
            </a:pPr>
            <a:endParaRPr lang="ar-JO" dirty="0">
              <a:latin typeface="Arial Narrow" charset="0"/>
              <a:cs typeface="Arial" charset="0"/>
            </a:endParaRPr>
          </a:p>
          <a:p>
            <a:pPr eaLnBrk="1" hangingPunct="1">
              <a:buFontTx/>
              <a:buNone/>
            </a:pPr>
            <a:endParaRPr lang="ar-JO" dirty="0">
              <a:latin typeface="Arial Narrow" charset="0"/>
              <a:cs typeface="Arial" charset="0"/>
            </a:endParaRPr>
          </a:p>
        </p:txBody>
      </p:sp>
    </p:spTree>
    <p:extLst>
      <p:ext uri="{BB962C8B-B14F-4D97-AF65-F5344CB8AC3E}">
        <p14:creationId xmlns="" xmlns:p14="http://schemas.microsoft.com/office/powerpoint/2010/main" val="3969060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19" y="337626"/>
            <a:ext cx="8447649" cy="5788538"/>
          </a:xfrm>
        </p:spPr>
        <p:txBody>
          <a:bodyPr>
            <a:normAutofit fontScale="92500" lnSpcReduction="10000"/>
          </a:bodyPr>
          <a:lstStyle/>
          <a:p>
            <a:pPr>
              <a:buNone/>
            </a:pPr>
            <a:r>
              <a:rPr lang="en-US" dirty="0" smtClean="0">
                <a:solidFill>
                  <a:srgbClr val="00B050"/>
                </a:solidFill>
                <a:latin typeface="SimSun" pitchFamily="2" charset="-122"/>
                <a:ea typeface="SimSun" pitchFamily="2" charset="-122"/>
              </a:rPr>
              <a:t>-The columnar cells are the active cells</a:t>
            </a:r>
          </a:p>
          <a:p>
            <a:pPr>
              <a:buNone/>
            </a:pPr>
            <a:r>
              <a:rPr lang="en-US" dirty="0" smtClean="0">
                <a:solidFill>
                  <a:srgbClr val="00B050"/>
                </a:solidFill>
                <a:latin typeface="SimSun" pitchFamily="2" charset="-122"/>
                <a:ea typeface="SimSun" pitchFamily="2" charset="-122"/>
              </a:rPr>
              <a:t>-Usually </a:t>
            </a:r>
            <a:r>
              <a:rPr lang="en-US" dirty="0" smtClean="0">
                <a:solidFill>
                  <a:srgbClr val="00B050"/>
                </a:solidFill>
                <a:latin typeface="SimSun" pitchFamily="2" charset="-122"/>
                <a:ea typeface="SimSun" pitchFamily="2" charset="-122"/>
              </a:rPr>
              <a:t>Euthyroid</a:t>
            </a:r>
            <a:r>
              <a:rPr lang="en-US" dirty="0" smtClean="0">
                <a:solidFill>
                  <a:srgbClr val="00B050"/>
                </a:solidFill>
                <a:latin typeface="SimSun" pitchFamily="2" charset="-122"/>
                <a:ea typeface="SimSun" pitchFamily="2" charset="-122"/>
              </a:rPr>
              <a:t> (active)</a:t>
            </a:r>
          </a:p>
          <a:p>
            <a:pPr>
              <a:buNone/>
            </a:pPr>
            <a:r>
              <a:rPr lang="en-US" dirty="0" smtClean="0">
                <a:solidFill>
                  <a:srgbClr val="00B050"/>
                </a:solidFill>
                <a:latin typeface="SimSun" pitchFamily="2" charset="-122"/>
                <a:ea typeface="SimSun" pitchFamily="2" charset="-122"/>
              </a:rPr>
              <a:t>Picture on the next page shows loads of colloid and large follicles</a:t>
            </a:r>
          </a:p>
          <a:p>
            <a:pPr>
              <a:buNone/>
            </a:pPr>
            <a:endParaRPr lang="en-US" dirty="0" smtClean="0">
              <a:solidFill>
                <a:srgbClr val="00B050"/>
              </a:solidFill>
              <a:latin typeface="SimSun" pitchFamily="2" charset="-122"/>
              <a:ea typeface="SimSun" pitchFamily="2" charset="-122"/>
            </a:endParaRPr>
          </a:p>
          <a:p>
            <a:pPr>
              <a:buNone/>
            </a:pPr>
            <a:r>
              <a:rPr lang="en-US" dirty="0" smtClean="0">
                <a:solidFill>
                  <a:srgbClr val="00B050"/>
                </a:solidFill>
                <a:latin typeface="SimSun" pitchFamily="2" charset="-122"/>
                <a:ea typeface="SimSun" pitchFamily="2" charset="-122"/>
              </a:rPr>
              <a:t>-</a:t>
            </a:r>
            <a:r>
              <a:rPr lang="en-US" dirty="0" smtClean="0">
                <a:solidFill>
                  <a:srgbClr val="00B050"/>
                </a:solidFill>
                <a:latin typeface="SimSun" pitchFamily="2" charset="-122"/>
                <a:ea typeface="SimSun" pitchFamily="2" charset="-122"/>
              </a:rPr>
              <a:t>Plummer syndrome: </a:t>
            </a:r>
          </a:p>
          <a:p>
            <a:pPr>
              <a:buNone/>
            </a:pPr>
            <a:r>
              <a:rPr lang="en-US" dirty="0" smtClean="0">
                <a:solidFill>
                  <a:srgbClr val="00B050"/>
                </a:solidFill>
                <a:latin typeface="SimSun" pitchFamily="2" charset="-122"/>
                <a:ea typeface="SimSun" pitchFamily="2" charset="-122"/>
              </a:rPr>
              <a:t>Some nodules might become autonomous, i.e they will stop responding to the negative feedback – when T3 and T4 inhibit the release of TSH – so the hormonal level will not drop to normal, forming a </a:t>
            </a:r>
            <a:r>
              <a:rPr lang="en-US" dirty="0" smtClean="0">
                <a:solidFill>
                  <a:srgbClr val="00B050"/>
                </a:solidFill>
                <a:latin typeface="SimSun" pitchFamily="2" charset="-122"/>
                <a:ea typeface="SimSun" pitchFamily="2" charset="-122"/>
              </a:rPr>
              <a:t>multinodular</a:t>
            </a:r>
            <a:r>
              <a:rPr lang="en-US" dirty="0" smtClean="0">
                <a:solidFill>
                  <a:srgbClr val="00B050"/>
                </a:solidFill>
                <a:latin typeface="SimSun" pitchFamily="2" charset="-122"/>
                <a:ea typeface="SimSun" pitchFamily="2" charset="-122"/>
              </a:rPr>
              <a:t> goiter. </a:t>
            </a:r>
            <a:endParaRPr lang="en-US" dirty="0">
              <a:solidFill>
                <a:srgbClr val="00B050"/>
              </a:solidFill>
              <a:latin typeface="SimSun" pitchFamily="2" charset="-122"/>
              <a:ea typeface="SimSun"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0" y="274638"/>
            <a:ext cx="8229600" cy="1143000"/>
          </a:xfrm>
        </p:spPr>
        <p:txBody>
          <a:bodyPr/>
          <a:lstStyle/>
          <a:p>
            <a:pPr eaLnBrk="1" hangingPunct="1"/>
            <a:r>
              <a:rPr lang="en-US" dirty="0">
                <a:latin typeface="Calibri" charset="0"/>
              </a:rPr>
              <a:t>Multinodular</a:t>
            </a:r>
            <a:r>
              <a:rPr lang="en-US" dirty="0">
                <a:latin typeface="Calibri" charset="0"/>
              </a:rPr>
              <a:t> Goiter</a:t>
            </a:r>
            <a:endParaRPr lang="ar-JO" dirty="0">
              <a:latin typeface="Calibri" charset="0"/>
              <a:cs typeface="Times New Roman" charset="0"/>
            </a:endParaRPr>
          </a:p>
        </p:txBody>
      </p:sp>
      <p:pic>
        <p:nvPicPr>
          <p:cNvPr id="39939" name="Picture 2" descr="C:\Users\USER\Desktop\3.jpg"/>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a:xfrm>
            <a:off x="422030" y="1744394"/>
            <a:ext cx="8229600" cy="3055937"/>
          </a:xfrm>
          <a:noFill/>
        </p:spPr>
      </p:pic>
    </p:spTree>
    <p:extLst>
      <p:ext uri="{BB962C8B-B14F-4D97-AF65-F5344CB8AC3E}">
        <p14:creationId xmlns="" xmlns:p14="http://schemas.microsoft.com/office/powerpoint/2010/main" val="240037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629400"/>
          </a:xfrm>
        </p:spPr>
        <p:txBody>
          <a:bodyPr>
            <a:normAutofit/>
          </a:bodyPr>
          <a:lstStyle/>
          <a:p>
            <a:pPr eaLnBrk="1" hangingPunct="1">
              <a:buFontTx/>
              <a:buNone/>
            </a:pPr>
            <a:r>
              <a:rPr lang="en-US" dirty="0" smtClean="0">
                <a:solidFill>
                  <a:srgbClr val="00B050"/>
                </a:solidFill>
                <a:latin typeface="SimSun" pitchFamily="2" charset="-122"/>
                <a:ea typeface="SimSun" pitchFamily="2" charset="-122"/>
              </a:rPr>
              <a:t>Note: all thyroid related pathologies are more common in women than in men</a:t>
            </a:r>
          </a:p>
          <a:p>
            <a:pPr eaLnBrk="1" hangingPunct="1">
              <a:buFontTx/>
              <a:buNone/>
            </a:pPr>
            <a:r>
              <a:rPr lang="en-US" u="sng" dirty="0" smtClean="0">
                <a:latin typeface="Arial Narrow" charset="0"/>
              </a:rPr>
              <a:t>Sub-acute </a:t>
            </a:r>
            <a:r>
              <a:rPr lang="en-US" u="sng" dirty="0">
                <a:latin typeface="Arial Narrow" charset="0"/>
              </a:rPr>
              <a:t>Granulomatous (de </a:t>
            </a:r>
            <a:r>
              <a:rPr lang="en-US" u="sng" dirty="0">
                <a:latin typeface="Arial Narrow" charset="0"/>
              </a:rPr>
              <a:t>Quervain</a:t>
            </a:r>
            <a:r>
              <a:rPr lang="en-US" u="sng" dirty="0">
                <a:latin typeface="Arial Narrow" charset="0"/>
              </a:rPr>
              <a:t>) Thyroiditis </a:t>
            </a:r>
          </a:p>
          <a:p>
            <a:pPr eaLnBrk="1" hangingPunct="1">
              <a:buFontTx/>
              <a:buNone/>
            </a:pPr>
            <a:r>
              <a:rPr lang="en-US" dirty="0">
                <a:latin typeface="Arial Narrow" charset="0"/>
              </a:rPr>
              <a:t>-  Is much less common than Hashimoto disease</a:t>
            </a:r>
            <a:endParaRPr lang="ar-JO" dirty="0">
              <a:latin typeface="Calibri" charset="0"/>
              <a:cs typeface="Arial" charset="0"/>
            </a:endParaRPr>
          </a:p>
          <a:p>
            <a:pPr eaLnBrk="1" hangingPunct="1">
              <a:buFontTx/>
              <a:buNone/>
            </a:pPr>
            <a:r>
              <a:rPr lang="en-US" dirty="0">
                <a:latin typeface="Arial Narrow" charset="0"/>
              </a:rPr>
              <a:t>- Is most common between the ages of 30 and 50 and,</a:t>
            </a:r>
          </a:p>
          <a:p>
            <a:pPr eaLnBrk="1" hangingPunct="1">
              <a:buFontTx/>
              <a:buNone/>
            </a:pPr>
            <a:r>
              <a:rPr lang="en-US" dirty="0">
                <a:latin typeface="Arial Narrow" charset="0"/>
              </a:rPr>
              <a:t>-  More frequently in women than in men. </a:t>
            </a:r>
          </a:p>
          <a:p>
            <a:pPr eaLnBrk="1" hangingPunct="1">
              <a:buFontTx/>
              <a:buNone/>
            </a:pPr>
            <a:r>
              <a:rPr lang="en-US" dirty="0">
                <a:latin typeface="Arial Narrow" charset="0"/>
              </a:rPr>
              <a:t>- Is believed to be caused by a </a:t>
            </a:r>
            <a:r>
              <a:rPr lang="en-US" dirty="0">
                <a:solidFill>
                  <a:srgbClr val="FF0000"/>
                </a:solidFill>
                <a:latin typeface="Arial Narrow" charset="0"/>
              </a:rPr>
              <a:t>viral infection </a:t>
            </a:r>
            <a:r>
              <a:rPr lang="en-US" dirty="0">
                <a:latin typeface="Arial Narrow" charset="0"/>
              </a:rPr>
              <a:t>and a majority of patients have a history of an upper respiratory infection just before the onset of thyroiditis.</a:t>
            </a:r>
          </a:p>
          <a:p>
            <a:pPr eaLnBrk="1" hangingPunct="1">
              <a:buFontTx/>
              <a:buNone/>
            </a:pPr>
            <a:r>
              <a:rPr lang="en-US" dirty="0">
                <a:latin typeface="Arial Narrow" charset="0"/>
              </a:rPr>
              <a:t> </a:t>
            </a:r>
            <a:r>
              <a:rPr lang="en-US" u="sng" dirty="0">
                <a:latin typeface="Arial Narrow" charset="0"/>
              </a:rPr>
              <a:t>Gross-</a:t>
            </a:r>
            <a:r>
              <a:rPr lang="en-US" dirty="0">
                <a:latin typeface="Arial Narrow" charset="0"/>
              </a:rPr>
              <a:t> The gland has intact capsule, and may be unilaterally or bilaterally enlarged. </a:t>
            </a:r>
          </a:p>
        </p:txBody>
      </p:sp>
    </p:spTree>
    <p:extLst>
      <p:ext uri="{BB962C8B-B14F-4D97-AF65-F5344CB8AC3E}">
        <p14:creationId xmlns="" xmlns:p14="http://schemas.microsoft.com/office/powerpoint/2010/main" val="2343500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9144000" cy="6248400"/>
          </a:xfrm>
        </p:spPr>
        <p:txBody>
          <a:bodyPr>
            <a:normAutofit/>
          </a:bodyPr>
          <a:lstStyle/>
          <a:p>
            <a:pPr eaLnBrk="1" hangingPunct="1">
              <a:buFont typeface="Arial" charset="0"/>
              <a:buNone/>
            </a:pPr>
            <a:r>
              <a:rPr lang="en-US" dirty="0">
                <a:latin typeface="Arial Narrow" charset="0"/>
              </a:rPr>
              <a:t>-  </a:t>
            </a:r>
            <a:r>
              <a:rPr lang="en-US" dirty="0">
                <a:latin typeface="Arial Narrow" charset="0"/>
              </a:rPr>
              <a:t>Multinodular</a:t>
            </a:r>
            <a:r>
              <a:rPr lang="en-US" dirty="0">
                <a:latin typeface="Arial Narrow" charset="0"/>
              </a:rPr>
              <a:t> goiters cause </a:t>
            </a:r>
            <a:r>
              <a:rPr lang="en-US" dirty="0">
                <a:latin typeface="Arial Narrow" charset="0"/>
              </a:rPr>
              <a:t>multilobulated</a:t>
            </a:r>
            <a:r>
              <a:rPr lang="en-US" dirty="0">
                <a:latin typeface="Arial Narrow" charset="0"/>
              </a:rPr>
              <a:t>, asymmetrically enlarged glands which attain massive size and old lesions often show  fibrosis, hemorrhage, calcification </a:t>
            </a:r>
          </a:p>
          <a:p>
            <a:pPr eaLnBrk="1" hangingPunct="1">
              <a:buFontTx/>
              <a:buNone/>
            </a:pPr>
            <a:r>
              <a:rPr lang="en-US" dirty="0">
                <a:latin typeface="Arial Narrow" charset="0"/>
              </a:rPr>
              <a:t>-  </a:t>
            </a:r>
            <a:r>
              <a:rPr lang="en-US" dirty="0">
                <a:latin typeface="Arial Narrow" charset="0"/>
              </a:rPr>
              <a:t>Multinodular</a:t>
            </a:r>
            <a:r>
              <a:rPr lang="en-US" dirty="0">
                <a:latin typeface="Arial Narrow" charset="0"/>
              </a:rPr>
              <a:t> goiters </a:t>
            </a:r>
            <a:r>
              <a:rPr lang="en-US" dirty="0" smtClean="0">
                <a:latin typeface="Arial Narrow" charset="0"/>
              </a:rPr>
              <a:t> </a:t>
            </a:r>
            <a:r>
              <a:rPr lang="en-US" dirty="0">
                <a:latin typeface="Arial Narrow" charset="0"/>
              </a:rPr>
              <a:t>typically are hormonally silent,</a:t>
            </a:r>
          </a:p>
          <a:p>
            <a:pPr eaLnBrk="1" hangingPunct="1">
              <a:buFontTx/>
              <a:buNone/>
            </a:pPr>
            <a:r>
              <a:rPr lang="en-US" dirty="0">
                <a:latin typeface="Arial Narrow" charset="0"/>
              </a:rPr>
              <a:t>-  10% of patients can manifest with thyrotoxicosis due to the development of </a:t>
            </a:r>
            <a:r>
              <a:rPr lang="en-US" dirty="0">
                <a:solidFill>
                  <a:srgbClr val="FF0000"/>
                </a:solidFill>
                <a:latin typeface="Arial Narrow" charset="0"/>
              </a:rPr>
              <a:t>autonomous nodules </a:t>
            </a:r>
            <a:r>
              <a:rPr lang="en-US" dirty="0">
                <a:latin typeface="Arial Narrow" charset="0"/>
              </a:rPr>
              <a:t>producing hormone independent of TSH stimulation and this condition, called toxic</a:t>
            </a:r>
            <a:r>
              <a:rPr lang="en-US" dirty="0">
                <a:latin typeface="Calibri" charset="0"/>
              </a:rPr>
              <a:t> </a:t>
            </a:r>
            <a:r>
              <a:rPr lang="en-US" dirty="0">
                <a:latin typeface="Arial Narrow" charset="0"/>
              </a:rPr>
              <a:t>multinodular</a:t>
            </a:r>
            <a:r>
              <a:rPr lang="en-US" dirty="0">
                <a:latin typeface="Arial Narrow" charset="0"/>
              </a:rPr>
              <a:t> goiter or </a:t>
            </a:r>
            <a:r>
              <a:rPr lang="en-US" b="1" u="sng" dirty="0">
                <a:latin typeface="Arial Narrow" charset="0"/>
              </a:rPr>
              <a:t>Plummer syndrome</a:t>
            </a:r>
            <a:r>
              <a:rPr lang="en-US" dirty="0">
                <a:latin typeface="Arial Narrow" charset="0"/>
              </a:rPr>
              <a:t> </a:t>
            </a:r>
          </a:p>
          <a:p>
            <a:pPr eaLnBrk="1" hangingPunct="1">
              <a:buFontTx/>
              <a:buNone/>
            </a:pPr>
            <a:endParaRPr lang="ar-JO" u="sng" dirty="0">
              <a:latin typeface="Arial Narrow" charset="0"/>
              <a:cs typeface="Arial" charset="0"/>
            </a:endParaRPr>
          </a:p>
        </p:txBody>
      </p:sp>
    </p:spTree>
    <p:extLst>
      <p:ext uri="{BB962C8B-B14F-4D97-AF65-F5344CB8AC3E}">
        <p14:creationId xmlns="" xmlns:p14="http://schemas.microsoft.com/office/powerpoint/2010/main" val="619638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a:xfrm>
            <a:off x="0" y="228600"/>
            <a:ext cx="9144000" cy="5897563"/>
          </a:xfrm>
        </p:spPr>
        <p:txBody>
          <a:bodyPr/>
          <a:lstStyle/>
          <a:p>
            <a:pPr eaLnBrk="1" hangingPunct="1">
              <a:buFontTx/>
              <a:buNone/>
            </a:pPr>
            <a:r>
              <a:rPr lang="en-US" u="sng" dirty="0">
                <a:latin typeface="Arial Narrow" charset="0"/>
              </a:rPr>
              <a:t>Clinical Features :</a:t>
            </a:r>
          </a:p>
          <a:p>
            <a:pPr eaLnBrk="1" hangingPunct="1">
              <a:buFontTx/>
              <a:buNone/>
            </a:pPr>
            <a:r>
              <a:rPr lang="en-US" dirty="0">
                <a:latin typeface="Arial Narrow" charset="0"/>
              </a:rPr>
              <a:t>a. The dominant features are </a:t>
            </a:r>
            <a:r>
              <a:rPr lang="en-US" i="1" dirty="0">
                <a:latin typeface="Arial Narrow" charset="0"/>
              </a:rPr>
              <a:t>mass effects</a:t>
            </a:r>
            <a:r>
              <a:rPr lang="en-US" dirty="0">
                <a:latin typeface="Arial Narrow" charset="0"/>
              </a:rPr>
              <a:t> of the goiter </a:t>
            </a:r>
          </a:p>
          <a:p>
            <a:pPr eaLnBrk="1" hangingPunct="1">
              <a:buFontTx/>
              <a:buNone/>
            </a:pPr>
            <a:r>
              <a:rPr lang="en-US" dirty="0">
                <a:latin typeface="Arial Narrow" charset="0"/>
              </a:rPr>
              <a:t>b. </a:t>
            </a:r>
            <a:r>
              <a:rPr lang="en-US" dirty="0" smtClean="0">
                <a:latin typeface="Arial Narrow" charset="0"/>
              </a:rPr>
              <a:t> </a:t>
            </a:r>
            <a:r>
              <a:rPr lang="en-US" dirty="0">
                <a:latin typeface="Arial Narrow" charset="0"/>
              </a:rPr>
              <a:t>may cause airway obstruction,   dysphagia, and compression of large vessels in the neck and upper thorax </a:t>
            </a:r>
          </a:p>
          <a:p>
            <a:pPr eaLnBrk="1" hangingPunct="1">
              <a:buFontTx/>
              <a:buNone/>
            </a:pPr>
            <a:r>
              <a:rPr lang="en-US" dirty="0">
                <a:latin typeface="Arial Narrow" charset="0"/>
              </a:rPr>
              <a:t>c. The incidence of malignancy in long-standing </a:t>
            </a:r>
            <a:r>
              <a:rPr lang="en-US" dirty="0">
                <a:latin typeface="Arial Narrow" charset="0"/>
              </a:rPr>
              <a:t>multinodular</a:t>
            </a:r>
            <a:r>
              <a:rPr lang="en-US" dirty="0">
                <a:latin typeface="Arial Narrow" charset="0"/>
              </a:rPr>
              <a:t> goiters is low (less than 5%) </a:t>
            </a:r>
            <a:r>
              <a:rPr lang="en-US" dirty="0">
                <a:solidFill>
                  <a:srgbClr val="FF0000"/>
                </a:solidFill>
                <a:latin typeface="Arial Narrow" charset="0"/>
              </a:rPr>
              <a:t>but not zero </a:t>
            </a:r>
            <a:r>
              <a:rPr lang="en-US" dirty="0">
                <a:latin typeface="Arial Narrow" charset="0"/>
              </a:rPr>
              <a:t>and concern for malignancy arises with goiters that demonstrate sudden changes in size or associated symptoms ( </a:t>
            </a:r>
            <a:r>
              <a:rPr lang="en-US" dirty="0" smtClean="0">
                <a:latin typeface="Arial Narrow" charset="0"/>
              </a:rPr>
              <a:t>hoarseness</a:t>
            </a:r>
            <a:r>
              <a:rPr lang="en-US" dirty="0" smtClean="0">
                <a:latin typeface="Arial Narrow" charset="0"/>
              </a:rPr>
              <a:t>)</a:t>
            </a:r>
          </a:p>
          <a:p>
            <a:pPr eaLnBrk="1" hangingPunct="1"/>
            <a:endParaRPr lang="en-US" dirty="0">
              <a:latin typeface="Calibri" charset="0"/>
            </a:endParaRPr>
          </a:p>
        </p:txBody>
      </p:sp>
    </p:spTree>
    <p:extLst>
      <p:ext uri="{BB962C8B-B14F-4D97-AF65-F5344CB8AC3E}">
        <p14:creationId xmlns="" xmlns:p14="http://schemas.microsoft.com/office/powerpoint/2010/main" val="3053929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4294967295"/>
          </p:nvPr>
        </p:nvSpPr>
        <p:spPr>
          <a:xfrm>
            <a:off x="0" y="304800"/>
            <a:ext cx="9144000" cy="6553200"/>
          </a:xfrm>
        </p:spPr>
        <p:txBody>
          <a:bodyPr>
            <a:normAutofit lnSpcReduction="10000"/>
          </a:bodyPr>
          <a:lstStyle/>
          <a:p>
            <a:pPr eaLnBrk="1" hangingPunct="1">
              <a:buFontTx/>
              <a:buNone/>
            </a:pPr>
            <a:r>
              <a:rPr lang="en-US" dirty="0">
                <a:latin typeface="Arial Narrow" charset="0"/>
              </a:rPr>
              <a:t> </a:t>
            </a:r>
            <a:r>
              <a:rPr lang="en-US" b="1" u="sng" dirty="0" smtClean="0">
                <a:latin typeface="Arial Narrow" charset="0"/>
              </a:rPr>
              <a:t>Thyroid </a:t>
            </a:r>
            <a:r>
              <a:rPr lang="en-US" b="1" u="sng" dirty="0">
                <a:latin typeface="Arial Narrow" charset="0"/>
              </a:rPr>
              <a:t>tumors :</a:t>
            </a:r>
            <a:r>
              <a:rPr lang="en-US" dirty="0">
                <a:latin typeface="Arial Narrow" charset="0"/>
              </a:rPr>
              <a:t> </a:t>
            </a:r>
            <a:endParaRPr lang="en-US" dirty="0" smtClean="0">
              <a:latin typeface="Arial Narrow" charset="0"/>
            </a:endParaRPr>
          </a:p>
          <a:p>
            <a:pPr eaLnBrk="1" hangingPunct="1">
              <a:buFontTx/>
              <a:buNone/>
            </a:pPr>
            <a:r>
              <a:rPr lang="en-US" dirty="0" smtClean="0">
                <a:latin typeface="Arial Narrow" charset="0"/>
              </a:rPr>
              <a:t>-present as solitary nodules.</a:t>
            </a:r>
          </a:p>
          <a:p>
            <a:pPr eaLnBrk="1" hangingPunct="1">
              <a:buFontTx/>
              <a:buNone/>
            </a:pPr>
            <a:r>
              <a:rPr lang="en-US" dirty="0" smtClean="0">
                <a:solidFill>
                  <a:srgbClr val="00B050"/>
                </a:solidFill>
                <a:latin typeface="SimSun" pitchFamily="2" charset="-122"/>
                <a:ea typeface="SimSun" pitchFamily="2" charset="-122"/>
              </a:rPr>
              <a:t>(unlike goiters), not every single nodule = malignancy</a:t>
            </a:r>
            <a:endParaRPr lang="en-US" dirty="0">
              <a:solidFill>
                <a:srgbClr val="00B050"/>
              </a:solidFill>
              <a:latin typeface="SimSun" pitchFamily="2" charset="-122"/>
              <a:ea typeface="SimSun" pitchFamily="2" charset="-122"/>
            </a:endParaRPr>
          </a:p>
          <a:p>
            <a:pPr eaLnBrk="1" hangingPunct="1">
              <a:buFontTx/>
              <a:buNone/>
            </a:pPr>
            <a:r>
              <a:rPr lang="en-US" dirty="0">
                <a:latin typeface="Arial Narrow" charset="0"/>
              </a:rPr>
              <a:t>- </a:t>
            </a:r>
            <a:r>
              <a:rPr lang="en-US" dirty="0" smtClean="0">
                <a:latin typeface="Arial Narrow" charset="0"/>
              </a:rPr>
              <a:t>the</a:t>
            </a:r>
            <a:r>
              <a:rPr lang="en-US" dirty="0" smtClean="0">
                <a:latin typeface="Calibri" charset="0"/>
              </a:rPr>
              <a:t> </a:t>
            </a:r>
            <a:r>
              <a:rPr lang="en-US" dirty="0">
                <a:latin typeface="Arial Narrow" charset="0"/>
              </a:rPr>
              <a:t>majority of solitary nodules of the thyroid prove to </a:t>
            </a:r>
            <a:r>
              <a:rPr lang="en-US" dirty="0" smtClean="0">
                <a:latin typeface="Arial Narrow" charset="0"/>
              </a:rPr>
              <a:t>be benign </a:t>
            </a:r>
            <a:r>
              <a:rPr lang="en-US" dirty="0" smtClean="0">
                <a:latin typeface="Arial Narrow" charset="0"/>
              </a:rPr>
              <a:t>: </a:t>
            </a:r>
            <a:r>
              <a:rPr lang="en-US" dirty="0" smtClean="0">
                <a:solidFill>
                  <a:srgbClr val="00B050"/>
                </a:solidFill>
                <a:latin typeface="Arial Narrow" charset="0"/>
              </a:rPr>
              <a:t>90%</a:t>
            </a:r>
            <a:endParaRPr lang="en-US" dirty="0">
              <a:latin typeface="Arial Narrow" charset="0"/>
            </a:endParaRPr>
          </a:p>
          <a:p>
            <a:pPr eaLnBrk="1" hangingPunct="1">
              <a:buFontTx/>
              <a:buNone/>
            </a:pPr>
            <a:r>
              <a:rPr lang="en-US" dirty="0">
                <a:latin typeface="Arial Narrow" charset="0"/>
              </a:rPr>
              <a:t>a.   Follicular adenomas </a:t>
            </a:r>
          </a:p>
          <a:p>
            <a:pPr eaLnBrk="1" hangingPunct="1">
              <a:buFontTx/>
              <a:buNone/>
            </a:pPr>
            <a:r>
              <a:rPr lang="en-US" dirty="0">
                <a:latin typeface="Arial Narrow" charset="0"/>
              </a:rPr>
              <a:t>b.  A dominant nodule in </a:t>
            </a:r>
            <a:r>
              <a:rPr lang="en-US" dirty="0">
                <a:latin typeface="Arial Narrow" charset="0"/>
              </a:rPr>
              <a:t>multinodular</a:t>
            </a:r>
            <a:r>
              <a:rPr lang="en-US" dirty="0">
                <a:latin typeface="Arial Narrow" charset="0"/>
              </a:rPr>
              <a:t> goiter</a:t>
            </a:r>
          </a:p>
          <a:p>
            <a:pPr marL="514350" indent="-514350" eaLnBrk="1" hangingPunct="1">
              <a:buFontTx/>
              <a:buAutoNum type="alphaLcPeriod" startAt="3"/>
            </a:pPr>
            <a:r>
              <a:rPr lang="en-US" dirty="0" smtClean="0">
                <a:latin typeface="Arial Narrow" charset="0"/>
              </a:rPr>
              <a:t>Simple </a:t>
            </a:r>
            <a:r>
              <a:rPr lang="en-US" dirty="0">
                <a:latin typeface="Arial Narrow" charset="0"/>
              </a:rPr>
              <a:t>cysts or foci of </a:t>
            </a:r>
            <a:r>
              <a:rPr lang="en-US" dirty="0" smtClean="0">
                <a:latin typeface="Arial Narrow" charset="0"/>
              </a:rPr>
              <a:t>thyroiditis</a:t>
            </a:r>
          </a:p>
          <a:p>
            <a:pPr marL="0" indent="0" eaLnBrk="1" hangingPunct="1">
              <a:buNone/>
            </a:pPr>
            <a:endParaRPr lang="en-US" dirty="0">
              <a:latin typeface="Arial Narrow" charset="0"/>
            </a:endParaRPr>
          </a:p>
          <a:p>
            <a:pPr eaLnBrk="1" hangingPunct="1">
              <a:buFontTx/>
              <a:buNone/>
            </a:pPr>
            <a:r>
              <a:rPr lang="en-US" dirty="0">
                <a:latin typeface="Arial Narrow" charset="0"/>
              </a:rPr>
              <a:t>-  Carcinomas of the thyroid,  are uncommon, accounting for much less than 10% of solitary thyroid nodules.</a:t>
            </a:r>
            <a:endParaRPr lang="ar-JO" dirty="0">
              <a:latin typeface="Arial Narrow" charset="0"/>
              <a:cs typeface="Arial" charset="0"/>
            </a:endParaRPr>
          </a:p>
          <a:p>
            <a:pPr eaLnBrk="1" hangingPunct="1">
              <a:buFontTx/>
              <a:buNone/>
            </a:pPr>
            <a:endParaRPr lang="en-US" dirty="0">
              <a:latin typeface="Calibri" charset="0"/>
            </a:endParaRPr>
          </a:p>
          <a:p>
            <a:pPr eaLnBrk="1" hangingPunct="1">
              <a:buFontTx/>
              <a:buNone/>
            </a:pPr>
            <a:endParaRPr lang="ar-JO" dirty="0">
              <a:latin typeface="Arial Narrow" charset="0"/>
              <a:cs typeface="Arial" charset="0"/>
            </a:endParaRPr>
          </a:p>
        </p:txBody>
      </p:sp>
    </p:spTree>
    <p:extLst>
      <p:ext uri="{BB962C8B-B14F-4D97-AF65-F5344CB8AC3E}">
        <p14:creationId xmlns="" xmlns:p14="http://schemas.microsoft.com/office/powerpoint/2010/main" val="4281320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9144000" cy="6324600"/>
          </a:xfrm>
        </p:spPr>
        <p:txBody>
          <a:bodyPr rtlCol="0">
            <a:normAutofit/>
          </a:bodyPr>
          <a:lstStyle/>
          <a:p>
            <a:pPr eaLnBrk="1" fontAlgn="auto" hangingPunct="1">
              <a:spcAft>
                <a:spcPts val="0"/>
              </a:spcAft>
              <a:buFontTx/>
              <a:buNone/>
              <a:defRPr/>
            </a:pPr>
            <a:r>
              <a:rPr lang="en-US" dirty="0" smtClean="0">
                <a:latin typeface="Arial Narrow" pitchFamily="34" charset="0"/>
                <a:ea typeface="+mn-ea"/>
              </a:rPr>
              <a:t> -  Several clinical criteria provide a clue to the nature of a </a:t>
            </a:r>
          </a:p>
          <a:p>
            <a:pPr eaLnBrk="1" fontAlgn="auto" hangingPunct="1">
              <a:spcAft>
                <a:spcPts val="0"/>
              </a:spcAft>
              <a:buFontTx/>
              <a:buNone/>
              <a:defRPr/>
            </a:pPr>
            <a:r>
              <a:rPr lang="en-US" dirty="0" smtClean="0">
                <a:latin typeface="Arial Narrow" pitchFamily="34" charset="0"/>
                <a:ea typeface="+mn-ea"/>
              </a:rPr>
              <a:t>    given thyroid nodule: </a:t>
            </a:r>
          </a:p>
          <a:p>
            <a:pPr eaLnBrk="1" fontAlgn="auto" hangingPunct="1">
              <a:spcAft>
                <a:spcPts val="0"/>
              </a:spcAft>
              <a:buFontTx/>
              <a:buNone/>
              <a:defRPr/>
            </a:pPr>
            <a:r>
              <a:rPr lang="en-US" i="1" dirty="0" smtClean="0">
                <a:latin typeface="Arial Narrow" pitchFamily="34" charset="0"/>
                <a:ea typeface="+mn-ea"/>
              </a:rPr>
              <a:t>a. </a:t>
            </a:r>
            <a:r>
              <a:rPr lang="en-US" i="1" dirty="0" smtClean="0">
                <a:solidFill>
                  <a:srgbClr val="FF0000"/>
                </a:solidFill>
                <a:latin typeface="Arial Narrow" pitchFamily="34" charset="0"/>
                <a:ea typeface="+mn-ea"/>
              </a:rPr>
              <a:t>Solitary</a:t>
            </a:r>
            <a:r>
              <a:rPr lang="en-US" i="1" dirty="0" smtClean="0">
                <a:latin typeface="Arial Narrow" pitchFamily="34" charset="0"/>
                <a:ea typeface="+mn-ea"/>
              </a:rPr>
              <a:t> nodules,</a:t>
            </a:r>
            <a:r>
              <a:rPr lang="en-US" dirty="0" smtClean="0">
                <a:latin typeface="Arial Narrow" pitchFamily="34" charset="0"/>
                <a:ea typeface="+mn-ea"/>
              </a:rPr>
              <a:t> in general, are more likely to be </a:t>
            </a:r>
            <a:r>
              <a:rPr lang="en-US" dirty="0" smtClean="0">
                <a:latin typeface="Arial Narrow" pitchFamily="34" charset="0"/>
                <a:ea typeface="+mn-ea"/>
              </a:rPr>
              <a:t>neoplastic</a:t>
            </a:r>
            <a:r>
              <a:rPr lang="en-US" dirty="0" smtClean="0">
                <a:latin typeface="Arial Narrow" pitchFamily="34" charset="0"/>
                <a:ea typeface="+mn-ea"/>
              </a:rPr>
              <a:t> than are multiple nodules.</a:t>
            </a:r>
          </a:p>
          <a:p>
            <a:pPr marL="514350" indent="-514350" eaLnBrk="1" fontAlgn="auto" hangingPunct="1">
              <a:spcAft>
                <a:spcPts val="0"/>
              </a:spcAft>
              <a:buFontTx/>
              <a:buNone/>
              <a:defRPr/>
            </a:pPr>
            <a:r>
              <a:rPr lang="en-US" i="1" dirty="0" smtClean="0">
                <a:latin typeface="Arial Narrow" pitchFamily="34" charset="0"/>
                <a:ea typeface="+mn-ea"/>
              </a:rPr>
              <a:t>b.  Nodules in </a:t>
            </a:r>
            <a:r>
              <a:rPr lang="en-US" i="1" dirty="0" smtClean="0">
                <a:solidFill>
                  <a:srgbClr val="FF0000"/>
                </a:solidFill>
                <a:latin typeface="Arial Narrow" pitchFamily="34" charset="0"/>
                <a:ea typeface="+mn-ea"/>
              </a:rPr>
              <a:t>younger</a:t>
            </a:r>
            <a:r>
              <a:rPr lang="en-US" i="1" dirty="0" smtClean="0">
                <a:latin typeface="Arial Narrow" pitchFamily="34" charset="0"/>
                <a:ea typeface="+mn-ea"/>
              </a:rPr>
              <a:t> patients</a:t>
            </a:r>
            <a:r>
              <a:rPr lang="en-US" dirty="0" smtClean="0">
                <a:latin typeface="Arial Narrow" pitchFamily="34" charset="0"/>
                <a:ea typeface="+mn-ea"/>
              </a:rPr>
              <a:t> are more likely to be </a:t>
            </a:r>
            <a:r>
              <a:rPr lang="en-US" dirty="0" smtClean="0">
                <a:latin typeface="Arial Narrow" pitchFamily="34" charset="0"/>
                <a:ea typeface="+mn-ea"/>
              </a:rPr>
              <a:t>neoplastic</a:t>
            </a:r>
            <a:r>
              <a:rPr lang="en-US" dirty="0" smtClean="0">
                <a:latin typeface="Arial Narrow" pitchFamily="34" charset="0"/>
                <a:ea typeface="+mn-ea"/>
              </a:rPr>
              <a:t> than are those in older patients.</a:t>
            </a:r>
            <a:r>
              <a:rPr lang="en-US" i="1" dirty="0" smtClean="0">
                <a:latin typeface="Arial Narrow" pitchFamily="34" charset="0"/>
                <a:ea typeface="+mn-ea"/>
              </a:rPr>
              <a:t> </a:t>
            </a:r>
          </a:p>
          <a:p>
            <a:pPr marL="514350" indent="-514350" eaLnBrk="1" fontAlgn="auto" hangingPunct="1">
              <a:spcAft>
                <a:spcPts val="0"/>
              </a:spcAft>
              <a:buFontTx/>
              <a:buAutoNum type="alphaLcPeriod" startAt="3"/>
              <a:defRPr/>
            </a:pPr>
            <a:r>
              <a:rPr lang="en-US" i="1" dirty="0" smtClean="0">
                <a:latin typeface="Arial Narrow" pitchFamily="34" charset="0"/>
                <a:ea typeface="+mn-ea"/>
              </a:rPr>
              <a:t>Nodules in </a:t>
            </a:r>
            <a:r>
              <a:rPr lang="en-US" i="1" dirty="0" smtClean="0">
                <a:solidFill>
                  <a:srgbClr val="FF0000"/>
                </a:solidFill>
                <a:latin typeface="Arial Narrow" pitchFamily="34" charset="0"/>
                <a:ea typeface="+mn-ea"/>
              </a:rPr>
              <a:t>males</a:t>
            </a:r>
            <a:r>
              <a:rPr lang="en-US" dirty="0" smtClean="0">
                <a:latin typeface="Arial Narrow" pitchFamily="34" charset="0"/>
                <a:ea typeface="+mn-ea"/>
              </a:rPr>
              <a:t> are more likely to be neoplastic than are those in females.</a:t>
            </a:r>
            <a:r>
              <a:rPr lang="en-US" dirty="0" smtClean="0">
                <a:ea typeface="+mn-ea"/>
              </a:rPr>
              <a:t> </a:t>
            </a:r>
            <a:endParaRPr lang="en-US" dirty="0">
              <a:latin typeface="Arial Narrow" pitchFamily="34" charset="0"/>
            </a:endParaRPr>
          </a:p>
          <a:p>
            <a:pPr marL="514350" indent="-514350">
              <a:buNone/>
              <a:defRPr/>
            </a:pPr>
            <a:r>
              <a:rPr lang="en-US" dirty="0">
                <a:latin typeface="Arial Narrow" pitchFamily="34" charset="0"/>
              </a:rPr>
              <a:t> </a:t>
            </a:r>
            <a:r>
              <a:rPr lang="en-US" dirty="0" smtClean="0">
                <a:latin typeface="Arial Narrow" pitchFamily="34" charset="0"/>
              </a:rPr>
              <a:t>d. </a:t>
            </a:r>
            <a:r>
              <a:rPr lang="en-US" dirty="0">
                <a:latin typeface="Arial Narrow" pitchFamily="34" charset="0"/>
              </a:rPr>
              <a:t>Nodules that take up radioactive iodine in imaging studies (</a:t>
            </a:r>
            <a:r>
              <a:rPr lang="en-US" b="1" i="1" dirty="0">
                <a:latin typeface="Arial Narrow" pitchFamily="34" charset="0"/>
              </a:rPr>
              <a:t>hot nodules</a:t>
            </a:r>
            <a:r>
              <a:rPr lang="en-US" b="1" dirty="0">
                <a:latin typeface="Arial Narrow" pitchFamily="34" charset="0"/>
              </a:rPr>
              <a:t>) </a:t>
            </a:r>
            <a:r>
              <a:rPr lang="en-US" dirty="0">
                <a:latin typeface="Arial Narrow" pitchFamily="34" charset="0"/>
              </a:rPr>
              <a:t>are more likely to be benign than </a:t>
            </a:r>
            <a:r>
              <a:rPr lang="en-US" dirty="0" smtClean="0">
                <a:latin typeface="Arial Narrow" pitchFamily="34" charset="0"/>
              </a:rPr>
              <a:t>malignant.</a:t>
            </a:r>
            <a:endParaRPr lang="en-US" dirty="0">
              <a:latin typeface="Arial Narrow" pitchFamily="34" charset="0"/>
            </a:endParaRPr>
          </a:p>
          <a:p>
            <a:pPr marL="514350" indent="-514350" eaLnBrk="1" fontAlgn="auto" hangingPunct="1">
              <a:spcAft>
                <a:spcPts val="0"/>
              </a:spcAft>
              <a:buFontTx/>
              <a:buAutoNum type="alphaLcPeriod" startAt="3"/>
              <a:defRPr/>
            </a:pPr>
            <a:endParaRPr lang="en-US" dirty="0" smtClean="0">
              <a:ea typeface="+mn-ea"/>
            </a:endParaRPr>
          </a:p>
        </p:txBody>
      </p:sp>
    </p:spTree>
    <p:extLst>
      <p:ext uri="{BB962C8B-B14F-4D97-AF65-F5344CB8AC3E}">
        <p14:creationId xmlns="" xmlns:p14="http://schemas.microsoft.com/office/powerpoint/2010/main" val="482314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6248400"/>
          </a:xfrm>
        </p:spPr>
        <p:txBody>
          <a:bodyPr rtlCol="0">
            <a:normAutofit/>
          </a:bodyPr>
          <a:lstStyle/>
          <a:p>
            <a:pPr marL="571500" indent="-571500" eaLnBrk="1" fontAlgn="auto" hangingPunct="1">
              <a:spcAft>
                <a:spcPts val="0"/>
              </a:spcAft>
              <a:buFontTx/>
              <a:buNone/>
              <a:defRPr/>
            </a:pPr>
            <a:r>
              <a:rPr lang="en-US" u="sng" dirty="0" smtClean="0">
                <a:latin typeface="Arial Narrow" pitchFamily="34" charset="0"/>
                <a:ea typeface="+mn-ea"/>
              </a:rPr>
              <a:t>Follicular </a:t>
            </a:r>
            <a:r>
              <a:rPr lang="en-US" u="sng" dirty="0" smtClean="0">
                <a:latin typeface="Arial Narrow" pitchFamily="34" charset="0"/>
                <a:ea typeface="+mn-ea"/>
              </a:rPr>
              <a:t>adenomas </a:t>
            </a:r>
            <a:endParaRPr lang="en-US" u="sng" dirty="0" smtClean="0">
              <a:latin typeface="Arial Narrow" pitchFamily="34" charset="0"/>
              <a:ea typeface="+mn-ea"/>
            </a:endParaRPr>
          </a:p>
          <a:p>
            <a:pPr marL="571500" indent="-571500" eaLnBrk="1" fontAlgn="auto" hangingPunct="1">
              <a:spcAft>
                <a:spcPts val="0"/>
              </a:spcAft>
              <a:buFontTx/>
              <a:buChar char="-"/>
              <a:defRPr/>
            </a:pPr>
            <a:r>
              <a:rPr lang="en-US" dirty="0" smtClean="0">
                <a:latin typeface="Arial Narrow" pitchFamily="34" charset="0"/>
                <a:ea typeface="+mn-ea"/>
              </a:rPr>
              <a:t>Are </a:t>
            </a:r>
            <a:r>
              <a:rPr lang="en-US" dirty="0" smtClean="0">
                <a:latin typeface="Arial Narrow" pitchFamily="34" charset="0"/>
                <a:ea typeface="+mn-ea"/>
              </a:rPr>
              <a:t>benign </a:t>
            </a:r>
            <a:r>
              <a:rPr lang="en-US" dirty="0" smtClean="0">
                <a:latin typeface="Arial Narrow" pitchFamily="34" charset="0"/>
                <a:ea typeface="+mn-ea"/>
              </a:rPr>
              <a:t>neoplasms</a:t>
            </a:r>
            <a:r>
              <a:rPr lang="en-US" dirty="0" smtClean="0">
                <a:latin typeface="Arial Narrow" pitchFamily="34" charset="0"/>
                <a:ea typeface="+mn-ea"/>
              </a:rPr>
              <a:t> derived from follicular epithelium. </a:t>
            </a:r>
            <a:endParaRPr lang="en-US" dirty="0" smtClean="0">
              <a:latin typeface="Arial Narrow" pitchFamily="34" charset="0"/>
              <a:ea typeface="+mn-ea"/>
            </a:endParaRPr>
          </a:p>
          <a:p>
            <a:pPr marL="571500" indent="-571500" eaLnBrk="1" fontAlgn="auto" hangingPunct="1">
              <a:spcAft>
                <a:spcPts val="0"/>
              </a:spcAft>
              <a:buFontTx/>
              <a:buChar char="-"/>
              <a:defRPr/>
            </a:pPr>
            <a:r>
              <a:rPr lang="en-US" dirty="0" smtClean="0">
                <a:solidFill>
                  <a:srgbClr val="00B050"/>
                </a:solidFill>
                <a:latin typeface="SimSun" pitchFamily="2" charset="-122"/>
                <a:ea typeface="SimSun" pitchFamily="2" charset="-122"/>
              </a:rPr>
              <a:t>Usually called nodules</a:t>
            </a:r>
            <a:endParaRPr lang="en-US" dirty="0" smtClean="0">
              <a:solidFill>
                <a:srgbClr val="00B050"/>
              </a:solidFill>
              <a:latin typeface="SimSun" pitchFamily="2" charset="-122"/>
              <a:ea typeface="SimSun" pitchFamily="2" charset="-122"/>
            </a:endParaRPr>
          </a:p>
          <a:p>
            <a:pPr eaLnBrk="1" fontAlgn="auto" hangingPunct="1">
              <a:spcAft>
                <a:spcPts val="0"/>
              </a:spcAft>
              <a:buFontTx/>
              <a:buNone/>
              <a:defRPr/>
            </a:pPr>
            <a:r>
              <a:rPr lang="en-US" dirty="0" smtClean="0">
                <a:latin typeface="Arial Narrow" pitchFamily="34" charset="0"/>
                <a:ea typeface="+mn-ea"/>
              </a:rPr>
              <a:t>-   solitary. </a:t>
            </a:r>
          </a:p>
          <a:p>
            <a:pPr eaLnBrk="1" fontAlgn="auto" hangingPunct="1">
              <a:spcAft>
                <a:spcPts val="0"/>
              </a:spcAft>
              <a:buFontTx/>
              <a:buChar char="-"/>
              <a:defRPr/>
            </a:pPr>
            <a:r>
              <a:rPr lang="en-US" dirty="0" smtClean="0">
                <a:latin typeface="Arial Narrow" pitchFamily="34" charset="0"/>
                <a:ea typeface="+mn-ea"/>
              </a:rPr>
              <a:t>The tumor is demarcated and compressed the adjacent thyroid parenchyma by a well-defined, intact capsule</a:t>
            </a:r>
          </a:p>
          <a:p>
            <a:pPr eaLnBrk="1" fontAlgn="auto" hangingPunct="1">
              <a:spcAft>
                <a:spcPts val="0"/>
              </a:spcAft>
              <a:buFontTx/>
              <a:buChar char="-"/>
              <a:defRPr/>
            </a:pPr>
            <a:r>
              <a:rPr lang="en-US" dirty="0" smtClean="0">
                <a:latin typeface="Arial Narrow" pitchFamily="34" charset="0"/>
              </a:rPr>
              <a:t>-</a:t>
            </a:r>
            <a:r>
              <a:rPr lang="en-US" dirty="0" smtClean="0">
                <a:solidFill>
                  <a:srgbClr val="00B050"/>
                </a:solidFill>
                <a:latin typeface="SimSun" pitchFamily="2" charset="-122"/>
                <a:ea typeface="SimSun" pitchFamily="2" charset="-122"/>
              </a:rPr>
              <a:t>the majority are</a:t>
            </a:r>
            <a:r>
              <a:rPr lang="en-US" dirty="0" smtClean="0">
                <a:latin typeface="Arial Narrow" pitchFamily="34" charset="0"/>
              </a:rPr>
              <a:t> </a:t>
            </a:r>
            <a:r>
              <a:rPr lang="en-US" dirty="0" smtClean="0">
                <a:latin typeface="Arial Narrow" pitchFamily="34" charset="0"/>
              </a:rPr>
              <a:t>cold nodules on scanning but might be functional</a:t>
            </a:r>
            <a:r>
              <a:rPr lang="en-US" dirty="0" smtClean="0">
                <a:latin typeface="Arial Narrow" pitchFamily="34" charset="0"/>
              </a:rPr>
              <a:t>. (</a:t>
            </a:r>
            <a:r>
              <a:rPr lang="en-US" dirty="0" smtClean="0">
                <a:solidFill>
                  <a:srgbClr val="00B050"/>
                </a:solidFill>
                <a:latin typeface="SimSun" pitchFamily="2" charset="-122"/>
                <a:ea typeface="SimSun" pitchFamily="2" charset="-122"/>
              </a:rPr>
              <a:t>causing hyperthyroidism)</a:t>
            </a:r>
            <a:endParaRPr lang="en-US" dirty="0" smtClean="0">
              <a:latin typeface="Arial Narrow" pitchFamily="34" charset="0"/>
              <a:ea typeface="+mn-ea"/>
            </a:endParaRPr>
          </a:p>
          <a:p>
            <a:pPr marL="0" indent="0" eaLnBrk="1" fontAlgn="auto" hangingPunct="1">
              <a:spcAft>
                <a:spcPts val="0"/>
              </a:spcAft>
              <a:buNone/>
              <a:defRPr/>
            </a:pPr>
            <a:endParaRPr lang="en-US" dirty="0" smtClean="0">
              <a:latin typeface="Arial Narrow" pitchFamily="34" charset="0"/>
              <a:ea typeface="+mn-ea"/>
            </a:endParaRPr>
          </a:p>
          <a:p>
            <a:pPr eaLnBrk="1" fontAlgn="auto" hangingPunct="1">
              <a:spcAft>
                <a:spcPts val="0"/>
              </a:spcAft>
              <a:buFontTx/>
              <a:buNone/>
              <a:defRPr/>
            </a:pPr>
            <a:endParaRPr lang="en-US" dirty="0" smtClean="0">
              <a:latin typeface="Arial Narrow" pitchFamily="34" charset="0"/>
              <a:ea typeface="+mn-ea"/>
            </a:endParaRPr>
          </a:p>
        </p:txBody>
      </p:sp>
    </p:spTree>
    <p:extLst>
      <p:ext uri="{BB962C8B-B14F-4D97-AF65-F5344CB8AC3E}">
        <p14:creationId xmlns="" xmlns:p14="http://schemas.microsoft.com/office/powerpoint/2010/main" val="490876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9144000" cy="6477000"/>
          </a:xfrm>
        </p:spPr>
        <p:txBody>
          <a:bodyPr>
            <a:normAutofit/>
          </a:bodyPr>
          <a:lstStyle/>
          <a:p>
            <a:pPr eaLnBrk="1" hangingPunct="1">
              <a:buFontTx/>
              <a:buNone/>
            </a:pPr>
            <a:r>
              <a:rPr lang="en-US" dirty="0">
                <a:latin typeface="Arial Narrow" charset="0"/>
              </a:rPr>
              <a:t>. </a:t>
            </a:r>
            <a:endParaRPr lang="ar-JO" dirty="0">
              <a:latin typeface="Arial Narrow" charset="0"/>
              <a:cs typeface="Arial" charset="0"/>
            </a:endParaRPr>
          </a:p>
          <a:p>
            <a:pPr eaLnBrk="1" hangingPunct="1">
              <a:buFontTx/>
              <a:buNone/>
            </a:pPr>
            <a:r>
              <a:rPr lang="en-US" u="sng" dirty="0">
                <a:latin typeface="Arial Narrow" charset="0"/>
              </a:rPr>
              <a:t> Microscopic examination of follicular adenoma,</a:t>
            </a:r>
          </a:p>
          <a:p>
            <a:pPr eaLnBrk="1" hangingPunct="1">
              <a:buFontTx/>
              <a:buNone/>
            </a:pPr>
            <a:r>
              <a:rPr lang="en-US" dirty="0">
                <a:latin typeface="Arial Narrow" charset="0"/>
              </a:rPr>
              <a:t>-  The  cells are arranged in follicles and its variants</a:t>
            </a:r>
          </a:p>
          <a:p>
            <a:pPr eaLnBrk="1" hangingPunct="1">
              <a:buFontTx/>
              <a:buAutoNum type="alphaLcPeriod"/>
            </a:pPr>
            <a:r>
              <a:rPr lang="en-US" dirty="0">
                <a:latin typeface="Arial Narrow" charset="0"/>
              </a:rPr>
              <a:t>Hurthle</a:t>
            </a:r>
            <a:r>
              <a:rPr lang="en-US" dirty="0">
                <a:latin typeface="Arial Narrow" charset="0"/>
              </a:rPr>
              <a:t> cell adenoma: </a:t>
            </a:r>
          </a:p>
          <a:p>
            <a:pPr eaLnBrk="1" hangingPunct="1">
              <a:buFont typeface="Arial" charset="0"/>
              <a:buNone/>
            </a:pPr>
            <a:r>
              <a:rPr lang="en-US" dirty="0">
                <a:latin typeface="Arial Narrow" charset="0"/>
              </a:rPr>
              <a:t>-  The neoplastic cells show </a:t>
            </a:r>
            <a:r>
              <a:rPr lang="en-US" dirty="0">
                <a:latin typeface="Arial Narrow" charset="0"/>
              </a:rPr>
              <a:t>oxyphil</a:t>
            </a:r>
            <a:r>
              <a:rPr lang="en-US" dirty="0">
                <a:latin typeface="Arial Narrow" charset="0"/>
              </a:rPr>
              <a:t> or </a:t>
            </a:r>
            <a:r>
              <a:rPr lang="en-US" dirty="0">
                <a:latin typeface="Arial Narrow" charset="0"/>
              </a:rPr>
              <a:t>Hürthle</a:t>
            </a:r>
            <a:r>
              <a:rPr lang="en-US" dirty="0">
                <a:latin typeface="Arial Narrow" charset="0"/>
              </a:rPr>
              <a:t> cell change) and its </a:t>
            </a:r>
            <a:r>
              <a:rPr lang="en-US" dirty="0">
                <a:solidFill>
                  <a:srgbClr val="FF0000"/>
                </a:solidFill>
                <a:latin typeface="Arial Narrow" charset="0"/>
              </a:rPr>
              <a:t>behavior is not different </a:t>
            </a:r>
            <a:r>
              <a:rPr lang="en-US" dirty="0">
                <a:latin typeface="Arial Narrow" charset="0"/>
              </a:rPr>
              <a:t>from  those of a conventional adenoma. </a:t>
            </a:r>
          </a:p>
          <a:p>
            <a:pPr eaLnBrk="1" hangingPunct="1">
              <a:buFontTx/>
              <a:buAutoNum type="alphaLcPeriod" startAt="2"/>
            </a:pPr>
            <a:r>
              <a:rPr lang="en-US" dirty="0">
                <a:latin typeface="Arial Narrow" charset="0"/>
              </a:rPr>
              <a:t>Atypical adenoma: </a:t>
            </a:r>
          </a:p>
          <a:p>
            <a:pPr eaLnBrk="1" hangingPunct="1">
              <a:buFont typeface="Arial" charset="0"/>
              <a:buNone/>
            </a:pPr>
            <a:r>
              <a:rPr lang="en-US" dirty="0">
                <a:latin typeface="Arial Narrow" charset="0"/>
              </a:rPr>
              <a:t>-  The neoplastic cells exhibit focal nuclear </a:t>
            </a:r>
            <a:r>
              <a:rPr lang="en-US" dirty="0">
                <a:latin typeface="Arial Narrow" charset="0"/>
              </a:rPr>
              <a:t>atypia</a:t>
            </a:r>
            <a:r>
              <a:rPr lang="en-US" dirty="0">
                <a:latin typeface="Arial Narrow" charset="0"/>
              </a:rPr>
              <a:t>,  (</a:t>
            </a:r>
            <a:r>
              <a:rPr lang="en-US" dirty="0">
                <a:solidFill>
                  <a:srgbClr val="FF0000"/>
                </a:solidFill>
                <a:latin typeface="Arial Narrow" charset="0"/>
              </a:rPr>
              <a:t>endocrine </a:t>
            </a:r>
            <a:r>
              <a:rPr lang="en-US" dirty="0">
                <a:solidFill>
                  <a:srgbClr val="FF0000"/>
                </a:solidFill>
                <a:latin typeface="Arial Narrow" charset="0"/>
              </a:rPr>
              <a:t>atypia</a:t>
            </a:r>
            <a:r>
              <a:rPr lang="en-US" dirty="0">
                <a:latin typeface="Arial Narrow" charset="0"/>
              </a:rPr>
              <a:t>);and these features do  not constitute evidence of malignancy </a:t>
            </a:r>
            <a:endParaRPr lang="ar-JO" dirty="0">
              <a:latin typeface="Arial Narrow" charset="0"/>
              <a:cs typeface="Arial" charset="0"/>
            </a:endParaRPr>
          </a:p>
        </p:txBody>
      </p:sp>
    </p:spTree>
    <p:extLst>
      <p:ext uri="{BB962C8B-B14F-4D97-AF65-F5344CB8AC3E}">
        <p14:creationId xmlns="" xmlns:p14="http://schemas.microsoft.com/office/powerpoint/2010/main" val="2891938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63305"/>
            <a:ext cx="8229600" cy="1143000"/>
          </a:xfrm>
        </p:spPr>
        <p:txBody>
          <a:bodyPr/>
          <a:lstStyle/>
          <a:p>
            <a:pPr eaLnBrk="1" hangingPunct="1"/>
            <a:r>
              <a:rPr lang="en-US" dirty="0">
                <a:latin typeface="Calibri" charset="0"/>
              </a:rPr>
              <a:t>Follicular adenoma</a:t>
            </a:r>
            <a:endParaRPr lang="ar-JO" dirty="0">
              <a:latin typeface="Calibri" charset="0"/>
              <a:cs typeface="Times New Roman" charset="0"/>
            </a:endParaRPr>
          </a:p>
        </p:txBody>
      </p:sp>
      <p:pic>
        <p:nvPicPr>
          <p:cNvPr id="48131" name="Picture 2" descr="C:\Users\USER\Desktop\4.jpg"/>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a:xfrm>
            <a:off x="351692" y="1206305"/>
            <a:ext cx="3006725" cy="4525963"/>
          </a:xfrm>
          <a:noFill/>
        </p:spPr>
      </p:pic>
      <p:sp>
        <p:nvSpPr>
          <p:cNvPr id="4" name="TextBox 3"/>
          <p:cNvSpPr txBox="1"/>
          <p:nvPr/>
        </p:nvSpPr>
        <p:spPr>
          <a:xfrm>
            <a:off x="3981157" y="844062"/>
            <a:ext cx="4248443" cy="5693866"/>
          </a:xfrm>
          <a:prstGeom prst="rect">
            <a:avLst/>
          </a:prstGeom>
          <a:noFill/>
        </p:spPr>
        <p:txBody>
          <a:bodyPr wrap="square" rtlCol="0">
            <a:spAutoFit/>
          </a:bodyPr>
          <a:lstStyle/>
          <a:p>
            <a:r>
              <a:rPr lang="en-US" sz="2600" dirty="0" smtClean="0">
                <a:solidFill>
                  <a:srgbClr val="00B050"/>
                </a:solidFill>
                <a:latin typeface="SimSun" pitchFamily="2" charset="-122"/>
                <a:ea typeface="SimSun" pitchFamily="2" charset="-122"/>
              </a:rPr>
              <a:t>Soft</a:t>
            </a:r>
          </a:p>
          <a:p>
            <a:r>
              <a:rPr lang="en-US" sz="2600" dirty="0" smtClean="0">
                <a:solidFill>
                  <a:srgbClr val="00B050"/>
                </a:solidFill>
                <a:latin typeface="SimSun" pitchFamily="2" charset="-122"/>
                <a:ea typeface="SimSun" pitchFamily="2" charset="-122"/>
              </a:rPr>
              <a:t>Well-circumscribed</a:t>
            </a:r>
          </a:p>
          <a:p>
            <a:r>
              <a:rPr lang="en-US" sz="2600" dirty="0" smtClean="0">
                <a:solidFill>
                  <a:srgbClr val="00B050"/>
                </a:solidFill>
                <a:latin typeface="SimSun" pitchFamily="2" charset="-122"/>
                <a:ea typeface="SimSun" pitchFamily="2" charset="-122"/>
              </a:rPr>
              <a:t>No infiltration</a:t>
            </a:r>
          </a:p>
          <a:p>
            <a:r>
              <a:rPr lang="en-US" sz="2600" dirty="0" smtClean="0">
                <a:solidFill>
                  <a:srgbClr val="00B050"/>
                </a:solidFill>
                <a:latin typeface="SimSun" pitchFamily="2" charset="-122"/>
                <a:ea typeface="SimSun" pitchFamily="2" charset="-122"/>
              </a:rPr>
              <a:t>Surrounded by a capsule</a:t>
            </a:r>
          </a:p>
          <a:p>
            <a:r>
              <a:rPr lang="en-US" sz="2600" dirty="0" smtClean="0">
                <a:solidFill>
                  <a:srgbClr val="00B050"/>
                </a:solidFill>
                <a:latin typeface="SimSun" pitchFamily="2" charset="-122"/>
                <a:ea typeface="SimSun" pitchFamily="2" charset="-122"/>
              </a:rPr>
              <a:t>ONLY UNDER THE MICROSCOPE YOU CAN KNOW IF THE TUMOR IS BENIGN OR MALIGNANT</a:t>
            </a:r>
          </a:p>
          <a:p>
            <a:r>
              <a:rPr lang="en-US" sz="2600" dirty="0" smtClean="0">
                <a:solidFill>
                  <a:srgbClr val="00B050"/>
                </a:solidFill>
                <a:latin typeface="SimSun" pitchFamily="2" charset="-122"/>
                <a:ea typeface="SimSun" pitchFamily="2" charset="-122"/>
              </a:rPr>
              <a:t>^BY CHECKING IF THERE IS CAPSULE INVASION</a:t>
            </a:r>
          </a:p>
          <a:p>
            <a:r>
              <a:rPr lang="en-US" sz="2600" dirty="0" smtClean="0">
                <a:solidFill>
                  <a:srgbClr val="00B050"/>
                </a:solidFill>
                <a:latin typeface="SimSun" pitchFamily="2" charset="-122"/>
                <a:ea typeface="SimSun" pitchFamily="2" charset="-122"/>
              </a:rPr>
              <a:t>Histologiacally</a:t>
            </a:r>
            <a:r>
              <a:rPr lang="en-US" sz="2600" dirty="0" smtClean="0">
                <a:solidFill>
                  <a:srgbClr val="00B050"/>
                </a:solidFill>
                <a:latin typeface="SimSun" pitchFamily="2" charset="-122"/>
                <a:ea typeface="SimSun" pitchFamily="2" charset="-122"/>
              </a:rPr>
              <a:t> you can see endocrine </a:t>
            </a:r>
            <a:r>
              <a:rPr lang="en-US" sz="2600" dirty="0" smtClean="0">
                <a:solidFill>
                  <a:srgbClr val="00B050"/>
                </a:solidFill>
                <a:latin typeface="SimSun" pitchFamily="2" charset="-122"/>
                <a:ea typeface="SimSun" pitchFamily="2" charset="-122"/>
              </a:rPr>
              <a:t>atypia</a:t>
            </a:r>
            <a:r>
              <a:rPr lang="en-US" sz="2600" dirty="0" smtClean="0">
                <a:solidFill>
                  <a:srgbClr val="00B050"/>
                </a:solidFill>
                <a:latin typeface="SimSun" pitchFamily="2" charset="-122"/>
                <a:ea typeface="SimSun" pitchFamily="2" charset="-122"/>
              </a:rPr>
              <a:t> and yet still have a benign tumor</a:t>
            </a:r>
            <a:endParaRPr lang="en-US" sz="2600" dirty="0">
              <a:solidFill>
                <a:srgbClr val="00B050"/>
              </a:solidFill>
              <a:latin typeface="SimSun" pitchFamily="2" charset="-122"/>
              <a:ea typeface="SimSun" pitchFamily="2" charset="-122"/>
            </a:endParaRPr>
          </a:p>
        </p:txBody>
      </p:sp>
    </p:spTree>
    <p:extLst>
      <p:ext uri="{BB962C8B-B14F-4D97-AF65-F5344CB8AC3E}">
        <p14:creationId xmlns="" xmlns:p14="http://schemas.microsoft.com/office/powerpoint/2010/main" val="679870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a:xfrm>
            <a:off x="0" y="304800"/>
            <a:ext cx="9144000" cy="5715000"/>
          </a:xfrm>
        </p:spPr>
        <p:txBody>
          <a:bodyPr>
            <a:normAutofit lnSpcReduction="10000"/>
          </a:bodyPr>
          <a:lstStyle/>
          <a:p>
            <a:pPr eaLnBrk="1" hangingPunct="1">
              <a:buNone/>
              <a:defRPr/>
            </a:pPr>
            <a:r>
              <a:rPr lang="en-US" dirty="0" smtClean="0">
                <a:latin typeface="Arial Narrow" pitchFamily="34" charset="0"/>
                <a:ea typeface="+mn-ea"/>
              </a:rPr>
              <a:t>Thyroid </a:t>
            </a:r>
            <a:r>
              <a:rPr lang="en-US" dirty="0" smtClean="0">
                <a:latin typeface="Arial Narrow" pitchFamily="34" charset="0"/>
                <a:ea typeface="+mn-ea"/>
              </a:rPr>
              <a:t>adenomas :</a:t>
            </a:r>
          </a:p>
          <a:p>
            <a:pPr marL="514350" indent="-514350" eaLnBrk="1" hangingPunct="1">
              <a:buFont typeface="Arial" charset="0"/>
              <a:buAutoNum type="alphaLcPeriod"/>
              <a:defRPr/>
            </a:pPr>
            <a:r>
              <a:rPr lang="en-US" dirty="0" smtClean="0">
                <a:latin typeface="Arial Narrow" pitchFamily="34" charset="0"/>
                <a:ea typeface="+mn-ea"/>
              </a:rPr>
              <a:t>Carry an excellent prognosis </a:t>
            </a:r>
          </a:p>
          <a:p>
            <a:pPr marL="514350" indent="-514350" eaLnBrk="1" hangingPunct="1">
              <a:buFont typeface="Arial" charset="0"/>
              <a:buAutoNum type="alphaLcPeriod"/>
              <a:defRPr/>
            </a:pPr>
            <a:r>
              <a:rPr lang="en-US" dirty="0" smtClean="0">
                <a:latin typeface="Arial Narrow" pitchFamily="34" charset="0"/>
                <a:ea typeface="+mn-ea"/>
              </a:rPr>
              <a:t>and do not recur or metastasize </a:t>
            </a:r>
          </a:p>
          <a:p>
            <a:pPr marL="514350" indent="-514350" eaLnBrk="1" hangingPunct="1">
              <a:buFont typeface="Arial" charset="0"/>
              <a:buAutoNum type="alphaLcPeriod"/>
              <a:defRPr/>
            </a:pPr>
            <a:r>
              <a:rPr lang="en-US" dirty="0" smtClean="0">
                <a:latin typeface="Arial Narrow" pitchFamily="34" charset="0"/>
                <a:ea typeface="+mn-ea"/>
              </a:rPr>
              <a:t>and are </a:t>
            </a:r>
            <a:r>
              <a:rPr lang="en-US" i="1" dirty="0" smtClean="0">
                <a:latin typeface="Arial Narrow" pitchFamily="34" charset="0"/>
                <a:ea typeface="+mn-ea"/>
              </a:rPr>
              <a:t>not</a:t>
            </a:r>
            <a:r>
              <a:rPr lang="en-US" dirty="0" smtClean="0">
                <a:latin typeface="Arial Narrow" pitchFamily="34" charset="0"/>
                <a:ea typeface="+mn-ea"/>
              </a:rPr>
              <a:t> forerunners to </a:t>
            </a:r>
            <a:r>
              <a:rPr lang="en-US" dirty="0" smtClean="0">
                <a:latin typeface="Arial Narrow" pitchFamily="34" charset="0"/>
                <a:ea typeface="+mn-ea"/>
              </a:rPr>
              <a:t>carcinomas</a:t>
            </a:r>
            <a:r>
              <a:rPr lang="en-US" dirty="0">
                <a:latin typeface="Arial Narrow" pitchFamily="34" charset="0"/>
              </a:rPr>
              <a:t> </a:t>
            </a:r>
            <a:r>
              <a:rPr lang="en-US" dirty="0" smtClean="0">
                <a:solidFill>
                  <a:srgbClr val="00B050"/>
                </a:solidFill>
                <a:latin typeface="SimSun" pitchFamily="2" charset="-122"/>
                <a:ea typeface="SimSun" pitchFamily="2" charset="-122"/>
              </a:rPr>
              <a:t>(carcinomas do not start as adenomas)</a:t>
            </a:r>
            <a:endParaRPr lang="en-US" dirty="0" smtClean="0">
              <a:latin typeface="Arial Narrow" pitchFamily="34" charset="0"/>
            </a:endParaRPr>
          </a:p>
          <a:p>
            <a:pPr marL="514350" indent="-514350" eaLnBrk="1" hangingPunct="1">
              <a:buNone/>
              <a:defRPr/>
            </a:pPr>
            <a:endParaRPr lang="en-US" dirty="0" smtClean="0">
              <a:latin typeface="Arial Narrow" pitchFamily="34" charset="0"/>
              <a:ea typeface="+mn-ea"/>
            </a:endParaRPr>
          </a:p>
          <a:p>
            <a:pPr marL="514350" indent="-514350" eaLnBrk="1" hangingPunct="1">
              <a:buNone/>
              <a:defRPr/>
            </a:pPr>
            <a:r>
              <a:rPr lang="en-US" dirty="0" smtClean="0">
                <a:latin typeface="Arial Narrow" pitchFamily="34" charset="0"/>
                <a:ea typeface="+mn-ea"/>
              </a:rPr>
              <a:t>-  </a:t>
            </a:r>
            <a:r>
              <a:rPr lang="en-US" dirty="0" smtClean="0">
                <a:latin typeface="Arial Narrow" pitchFamily="34" charset="0"/>
                <a:ea typeface="+mn-ea"/>
              </a:rPr>
              <a:t>About 10% of </a:t>
            </a:r>
            <a:r>
              <a:rPr lang="en-US" i="1" dirty="0" smtClean="0">
                <a:latin typeface="Arial Narrow" pitchFamily="34" charset="0"/>
                <a:ea typeface="+mn-ea"/>
              </a:rPr>
              <a:t>cold</a:t>
            </a:r>
            <a:r>
              <a:rPr lang="en-US" dirty="0" smtClean="0">
                <a:latin typeface="Arial Narrow" pitchFamily="34" charset="0"/>
                <a:ea typeface="+mn-ea"/>
              </a:rPr>
              <a:t> nodules  prove to be malignant and by contrast, malignancy is rare in </a:t>
            </a:r>
            <a:r>
              <a:rPr lang="en-US" i="1" dirty="0" smtClean="0">
                <a:latin typeface="Arial Narrow" pitchFamily="34" charset="0"/>
                <a:ea typeface="+mn-ea"/>
              </a:rPr>
              <a:t>hot </a:t>
            </a:r>
            <a:r>
              <a:rPr lang="en-US" dirty="0" smtClean="0">
                <a:latin typeface="Arial Narrow" pitchFamily="34" charset="0"/>
                <a:ea typeface="+mn-ea"/>
              </a:rPr>
              <a:t>nodules</a:t>
            </a:r>
          </a:p>
          <a:p>
            <a:pPr eaLnBrk="1" hangingPunct="1">
              <a:buFontTx/>
              <a:buNone/>
              <a:defRPr/>
            </a:pPr>
            <a:r>
              <a:rPr lang="en-US" dirty="0" smtClean="0">
                <a:solidFill>
                  <a:srgbClr val="00B050"/>
                </a:solidFill>
                <a:latin typeface="SimSun" pitchFamily="2" charset="-122"/>
                <a:ea typeface="SimSun" pitchFamily="2" charset="-122"/>
              </a:rPr>
              <a:t>Hurthle</a:t>
            </a:r>
            <a:r>
              <a:rPr lang="en-US" dirty="0" smtClean="0">
                <a:solidFill>
                  <a:srgbClr val="00B050"/>
                </a:solidFill>
                <a:latin typeface="SimSun" pitchFamily="2" charset="-122"/>
                <a:ea typeface="SimSun" pitchFamily="2" charset="-122"/>
              </a:rPr>
              <a:t> cell adenoma behaves just like follicular adenoma so we treat it the same way</a:t>
            </a:r>
            <a:endParaRPr lang="en-US" dirty="0" smtClean="0">
              <a:solidFill>
                <a:srgbClr val="00B050"/>
              </a:solidFill>
              <a:latin typeface="SimSun" pitchFamily="2" charset="-122"/>
              <a:ea typeface="SimSun" pitchFamily="2" charset="-122"/>
            </a:endParaRPr>
          </a:p>
        </p:txBody>
      </p:sp>
    </p:spTree>
    <p:extLst>
      <p:ext uri="{BB962C8B-B14F-4D97-AF65-F5344CB8AC3E}">
        <p14:creationId xmlns="" xmlns:p14="http://schemas.microsoft.com/office/powerpoint/2010/main" val="551450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4294967295"/>
          </p:nvPr>
        </p:nvSpPr>
        <p:spPr>
          <a:xfrm>
            <a:off x="0" y="0"/>
            <a:ext cx="9144000" cy="6858000"/>
          </a:xfrm>
        </p:spPr>
        <p:txBody>
          <a:bodyPr>
            <a:normAutofit fontScale="92500" lnSpcReduction="20000"/>
          </a:bodyPr>
          <a:lstStyle/>
          <a:p>
            <a:pPr eaLnBrk="1" hangingPunct="1">
              <a:buFontTx/>
              <a:buNone/>
            </a:pPr>
            <a:r>
              <a:rPr lang="en-US" dirty="0">
                <a:latin typeface="Arial Narrow" charset="0"/>
              </a:rPr>
              <a:t> </a:t>
            </a:r>
            <a:r>
              <a:rPr lang="en-US" b="1" u="sng" dirty="0" smtClean="0">
                <a:latin typeface="Arial Narrow" charset="0"/>
              </a:rPr>
              <a:t>Carcinomas </a:t>
            </a:r>
            <a:r>
              <a:rPr lang="en-US" b="1" u="sng" dirty="0">
                <a:latin typeface="Arial Narrow" charset="0"/>
              </a:rPr>
              <a:t>:</a:t>
            </a:r>
          </a:p>
          <a:p>
            <a:pPr eaLnBrk="1" hangingPunct="1">
              <a:buFontTx/>
              <a:buNone/>
            </a:pPr>
            <a:r>
              <a:rPr lang="en-US" b="1" u="sng" dirty="0">
                <a:latin typeface="Arial Narrow" charset="0"/>
              </a:rPr>
              <a:t>-  </a:t>
            </a:r>
            <a:r>
              <a:rPr lang="en-US" dirty="0">
                <a:latin typeface="Arial Narrow" charset="0"/>
              </a:rPr>
              <a:t>Accounting for about 1.5% of all cancers</a:t>
            </a:r>
          </a:p>
          <a:p>
            <a:pPr eaLnBrk="1" hangingPunct="1">
              <a:buFontTx/>
              <a:buNone/>
            </a:pPr>
            <a:r>
              <a:rPr lang="en-US" dirty="0">
                <a:latin typeface="Arial Narrow" charset="0"/>
              </a:rPr>
              <a:t> -  A female predominance has been noted among patients who develop thyroid carcinoma in the early and middle adult years </a:t>
            </a:r>
          </a:p>
          <a:p>
            <a:pPr eaLnBrk="1" hangingPunct="1">
              <a:buFontTx/>
              <a:buNone/>
            </a:pPr>
            <a:r>
              <a:rPr lang="en-US" dirty="0" smtClean="0">
                <a:latin typeface="Arial Narrow" charset="0"/>
              </a:rPr>
              <a:t>-***** </a:t>
            </a:r>
            <a:r>
              <a:rPr lang="en-US" dirty="0">
                <a:latin typeface="Arial Narrow" charset="0"/>
              </a:rPr>
              <a:t>cases manifesting in childhood and late adult life are distributed equally between men and women</a:t>
            </a:r>
          </a:p>
          <a:p>
            <a:pPr eaLnBrk="1" hangingPunct="1">
              <a:buFontTx/>
              <a:buNone/>
            </a:pPr>
            <a:r>
              <a:rPr lang="en-US" dirty="0">
                <a:latin typeface="Arial Narrow" charset="0"/>
              </a:rPr>
              <a:t>-  The major subtypes of thyroid carcinoma are are </a:t>
            </a:r>
          </a:p>
          <a:p>
            <a:pPr eaLnBrk="1" hangingPunct="1">
              <a:buFontTx/>
              <a:buNone/>
            </a:pPr>
            <a:r>
              <a:rPr lang="en-US" dirty="0">
                <a:latin typeface="Arial Narrow" charset="0"/>
              </a:rPr>
              <a:t>1. Papillary carcinoma ( for more than 85% of cases</a:t>
            </a:r>
            <a:r>
              <a:rPr lang="en-US" dirty="0" smtClean="0">
                <a:latin typeface="Arial Narrow" charset="0"/>
              </a:rPr>
              <a:t>)</a:t>
            </a:r>
            <a:r>
              <a:rPr lang="en-US" dirty="0" smtClean="0">
                <a:solidFill>
                  <a:srgbClr val="00B050"/>
                </a:solidFill>
                <a:latin typeface="SimSun" pitchFamily="2" charset="-122"/>
                <a:ea typeface="SimSun" pitchFamily="2" charset="-122"/>
              </a:rPr>
              <a:t>(can occur </a:t>
            </a:r>
            <a:r>
              <a:rPr lang="en-US" dirty="0" smtClean="0">
                <a:solidFill>
                  <a:srgbClr val="00B050"/>
                </a:solidFill>
                <a:latin typeface="SimSun" pitchFamily="2" charset="-122"/>
                <a:ea typeface="SimSun" pitchFamily="2" charset="-122"/>
              </a:rPr>
              <a:t>during childhood)</a:t>
            </a:r>
            <a:endParaRPr lang="en-US" dirty="0">
              <a:latin typeface="Arial Narrow" charset="0"/>
            </a:endParaRPr>
          </a:p>
          <a:p>
            <a:pPr eaLnBrk="1" hangingPunct="1">
              <a:buFontTx/>
              <a:buNone/>
            </a:pPr>
            <a:r>
              <a:rPr lang="en-US" dirty="0">
                <a:latin typeface="Arial Narrow" charset="0"/>
              </a:rPr>
              <a:t>2. Follicular carcinoma (5% to 15% of cases)</a:t>
            </a:r>
          </a:p>
          <a:p>
            <a:pPr eaLnBrk="1" hangingPunct="1">
              <a:buFontTx/>
              <a:buNone/>
            </a:pPr>
            <a:r>
              <a:rPr lang="en-US" dirty="0">
                <a:latin typeface="Arial Narrow" charset="0"/>
              </a:rPr>
              <a:t>3. Anaplastic  carcinoma (less than 5% of cases</a:t>
            </a:r>
            <a:r>
              <a:rPr lang="en-US" dirty="0" smtClean="0">
                <a:latin typeface="Arial Narrow" charset="0"/>
              </a:rPr>
              <a:t>)</a:t>
            </a:r>
          </a:p>
          <a:p>
            <a:pPr>
              <a:buNone/>
            </a:pPr>
            <a:r>
              <a:rPr lang="en-US" dirty="0" smtClean="0">
                <a:latin typeface="Arial Narrow" charset="0"/>
              </a:rPr>
              <a:t>4. Medullary </a:t>
            </a:r>
            <a:r>
              <a:rPr lang="en-US" dirty="0">
                <a:latin typeface="Arial Narrow" charset="0"/>
              </a:rPr>
              <a:t>carcinoma (5% of cases) </a:t>
            </a:r>
            <a:r>
              <a:rPr lang="en-US" dirty="0" smtClean="0">
                <a:latin typeface="Arial Narrow" charset="0"/>
              </a:rPr>
              <a:t>(</a:t>
            </a:r>
            <a:r>
              <a:rPr lang="en-US" dirty="0" smtClean="0">
                <a:solidFill>
                  <a:srgbClr val="00B050"/>
                </a:solidFill>
                <a:latin typeface="SimSun" pitchFamily="2" charset="-122"/>
                <a:ea typeface="SimSun" pitchFamily="2" charset="-122"/>
              </a:rPr>
              <a:t>parafollicular</a:t>
            </a:r>
            <a:r>
              <a:rPr lang="en-US" dirty="0" smtClean="0">
                <a:solidFill>
                  <a:srgbClr val="00B050"/>
                </a:solidFill>
                <a:latin typeface="SimSun" pitchFamily="2" charset="-122"/>
                <a:ea typeface="SimSun" pitchFamily="2" charset="-122"/>
              </a:rPr>
              <a:t> cells)</a:t>
            </a:r>
          </a:p>
          <a:p>
            <a:pPr>
              <a:buNone/>
            </a:pPr>
            <a:r>
              <a:rPr lang="en-US" dirty="0" smtClean="0">
                <a:solidFill>
                  <a:srgbClr val="00B050"/>
                </a:solidFill>
                <a:latin typeface="SimSun" pitchFamily="2" charset="-122"/>
                <a:ea typeface="SimSun" pitchFamily="2" charset="-122"/>
              </a:rPr>
              <a:t>** in extreme ages, both genders are equally at the risk of being affected, (for normal age usually females are affected)</a:t>
            </a:r>
            <a:endParaRPr lang="en-US" dirty="0" smtClean="0">
              <a:solidFill>
                <a:srgbClr val="00B050"/>
              </a:solidFill>
              <a:latin typeface="SimSun" pitchFamily="2" charset="-122"/>
              <a:ea typeface="SimSun" pitchFamily="2" charset="-122"/>
            </a:endParaRPr>
          </a:p>
          <a:p>
            <a:pPr>
              <a:buNone/>
            </a:pPr>
            <a:endParaRPr lang="en-US" dirty="0">
              <a:latin typeface="Arial Narrow" charset="0"/>
            </a:endParaRPr>
          </a:p>
          <a:p>
            <a:pPr eaLnBrk="1" hangingPunct="1">
              <a:buFontTx/>
              <a:buNone/>
            </a:pPr>
            <a:endParaRPr lang="en-US" dirty="0">
              <a:latin typeface="Arial Narrow" charset="0"/>
            </a:endParaRPr>
          </a:p>
        </p:txBody>
      </p:sp>
    </p:spTree>
    <p:extLst>
      <p:ext uri="{BB962C8B-B14F-4D97-AF65-F5344CB8AC3E}">
        <p14:creationId xmlns="" xmlns:p14="http://schemas.microsoft.com/office/powerpoint/2010/main" val="1756218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5791200"/>
          </a:xfrm>
        </p:spPr>
        <p:txBody>
          <a:bodyPr>
            <a:normAutofit fontScale="92500" lnSpcReduction="10000"/>
          </a:bodyPr>
          <a:lstStyle/>
          <a:p>
            <a:pPr eaLnBrk="1" hangingPunct="1">
              <a:lnSpc>
                <a:spcPct val="90000"/>
              </a:lnSpc>
              <a:buFontTx/>
              <a:buNone/>
            </a:pPr>
            <a:endParaRPr lang="en-US" dirty="0">
              <a:latin typeface="Arial Narrow" charset="0"/>
            </a:endParaRPr>
          </a:p>
          <a:p>
            <a:pPr eaLnBrk="1" hangingPunct="1">
              <a:lnSpc>
                <a:spcPct val="90000"/>
              </a:lnSpc>
              <a:buFontTx/>
              <a:buNone/>
            </a:pPr>
            <a:r>
              <a:rPr lang="en-US" b="1" dirty="0">
                <a:latin typeface="Arial Narrow" charset="0"/>
              </a:rPr>
              <a:t> </a:t>
            </a:r>
            <a:r>
              <a:rPr lang="en-US" u="sng" dirty="0" smtClean="0">
                <a:latin typeface="Arial Narrow" charset="0"/>
              </a:rPr>
              <a:t>PATHOGENESIS</a:t>
            </a:r>
          </a:p>
          <a:p>
            <a:pPr eaLnBrk="1" hangingPunct="1">
              <a:lnSpc>
                <a:spcPct val="90000"/>
              </a:lnSpc>
              <a:buFontTx/>
              <a:buNone/>
            </a:pPr>
            <a:r>
              <a:rPr lang="en-US" sz="3500" u="sng" dirty="0" smtClean="0">
                <a:solidFill>
                  <a:srgbClr val="FF0000"/>
                </a:solidFill>
                <a:latin typeface="Arial Narrow" charset="0"/>
                <a:cs typeface="Arial" charset="0"/>
              </a:rPr>
              <a:t>A. Genetic factors</a:t>
            </a:r>
            <a:endParaRPr lang="ar-JO" sz="3500" dirty="0" smtClean="0">
              <a:solidFill>
                <a:srgbClr val="FF0000"/>
              </a:solidFill>
              <a:latin typeface="Calibri" charset="0"/>
              <a:cs typeface="Arial" charset="0"/>
            </a:endParaRPr>
          </a:p>
          <a:p>
            <a:pPr eaLnBrk="1" hangingPunct="1">
              <a:lnSpc>
                <a:spcPct val="90000"/>
              </a:lnSpc>
              <a:buFontTx/>
              <a:buNone/>
            </a:pPr>
            <a:r>
              <a:rPr lang="en-US" b="1" dirty="0" smtClean="0">
                <a:latin typeface="Arial Narrow" charset="0"/>
              </a:rPr>
              <a:t>A.   </a:t>
            </a:r>
            <a:r>
              <a:rPr lang="en-US" u="sng" dirty="0" smtClean="0">
                <a:latin typeface="Arial Narrow" charset="0"/>
              </a:rPr>
              <a:t>Papillary </a:t>
            </a:r>
            <a:r>
              <a:rPr lang="en-US" u="sng" dirty="0">
                <a:latin typeface="Arial Narrow" charset="0"/>
              </a:rPr>
              <a:t>thyroid carcinomas</a:t>
            </a:r>
            <a:r>
              <a:rPr lang="en-US" b="1" dirty="0">
                <a:latin typeface="Arial Narrow" charset="0"/>
              </a:rPr>
              <a:t>: </a:t>
            </a:r>
          </a:p>
          <a:p>
            <a:pPr eaLnBrk="1" hangingPunct="1">
              <a:lnSpc>
                <a:spcPct val="90000"/>
              </a:lnSpc>
              <a:buFontTx/>
              <a:buNone/>
            </a:pPr>
            <a:r>
              <a:rPr lang="en-US" dirty="0" smtClean="0">
                <a:latin typeface="Arial Narrow" charset="0"/>
              </a:rPr>
              <a:t>1.    rearrangements </a:t>
            </a:r>
            <a:r>
              <a:rPr lang="en-US" dirty="0">
                <a:latin typeface="Arial Narrow" charset="0"/>
              </a:rPr>
              <a:t>of </a:t>
            </a:r>
            <a:r>
              <a:rPr lang="en-US" i="1" dirty="0">
                <a:latin typeface="Arial Narrow" charset="0"/>
              </a:rPr>
              <a:t>RET</a:t>
            </a:r>
            <a:r>
              <a:rPr lang="en-US" dirty="0">
                <a:latin typeface="Arial Narrow" charset="0"/>
              </a:rPr>
              <a:t> </a:t>
            </a:r>
          </a:p>
          <a:p>
            <a:pPr marL="571500" indent="-571500">
              <a:lnSpc>
                <a:spcPct val="90000"/>
              </a:lnSpc>
              <a:buNone/>
            </a:pPr>
            <a:r>
              <a:rPr lang="en-US" dirty="0">
                <a:latin typeface="Arial Narrow" charset="0"/>
              </a:rPr>
              <a:t>-    The </a:t>
            </a:r>
            <a:r>
              <a:rPr lang="en-US" i="1" dirty="0">
                <a:latin typeface="Arial Narrow" charset="0"/>
              </a:rPr>
              <a:t>RET</a:t>
            </a:r>
            <a:r>
              <a:rPr lang="en-US" dirty="0">
                <a:latin typeface="Arial Narrow" charset="0"/>
              </a:rPr>
              <a:t> gene is not normally expressed in follicular cells but in papillary cancers, chromosomal rearrangements place the tyrosine kinase domain of </a:t>
            </a:r>
            <a:r>
              <a:rPr lang="en-US" i="1" dirty="0">
                <a:latin typeface="Arial Narrow" charset="0"/>
              </a:rPr>
              <a:t>RET</a:t>
            </a:r>
            <a:r>
              <a:rPr lang="en-US" dirty="0">
                <a:latin typeface="Arial Narrow" charset="0"/>
              </a:rPr>
              <a:t> under the transcriptional control of genes that are constitutively expressed in the thyroid epithelium and the novel fusion proteins  so formed are known as  RET/PTC and are present in  20% to 40% of papillary thyroid cancers.</a:t>
            </a:r>
          </a:p>
          <a:p>
            <a:pPr marL="571500" indent="-571500">
              <a:lnSpc>
                <a:spcPct val="90000"/>
              </a:lnSpc>
              <a:buNone/>
            </a:pPr>
            <a:r>
              <a:rPr lang="en-US" dirty="0" smtClean="0">
                <a:latin typeface="Arial Narrow" charset="0"/>
              </a:rPr>
              <a:t>-</a:t>
            </a:r>
            <a:endParaRPr lang="ar-JO" dirty="0">
              <a:latin typeface="Calibri" charset="0"/>
              <a:cs typeface="Arial" charset="0"/>
            </a:endParaRPr>
          </a:p>
          <a:p>
            <a:pPr eaLnBrk="1" hangingPunct="1">
              <a:lnSpc>
                <a:spcPct val="90000"/>
              </a:lnSpc>
              <a:buFontTx/>
              <a:buNone/>
            </a:pPr>
            <a:endParaRPr lang="ar-JO" dirty="0">
              <a:latin typeface="Calibri" charset="0"/>
              <a:cs typeface="Arial" charset="0"/>
            </a:endParaRPr>
          </a:p>
        </p:txBody>
      </p:sp>
    </p:spTree>
    <p:extLst>
      <p:ext uri="{BB962C8B-B14F-4D97-AF65-F5344CB8AC3E}">
        <p14:creationId xmlns="" xmlns:p14="http://schemas.microsoft.com/office/powerpoint/2010/main" val="19588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lnSpcReduction="10000"/>
          </a:bodyPr>
          <a:lstStyle/>
          <a:p>
            <a:pPr>
              <a:buNone/>
            </a:pPr>
            <a:r>
              <a:rPr lang="en-US" u="sng" dirty="0">
                <a:latin typeface="Arial Narrow" charset="0"/>
              </a:rPr>
              <a:t>Histologic examination reveals </a:t>
            </a:r>
          </a:p>
          <a:p>
            <a:pPr>
              <a:buNone/>
            </a:pPr>
            <a:r>
              <a:rPr lang="en-US" dirty="0">
                <a:latin typeface="Arial Narrow" charset="0"/>
              </a:rPr>
              <a:t>1.  Disruption of thyroid follicles, with extravasation of colloid </a:t>
            </a:r>
          </a:p>
          <a:p>
            <a:pPr eaLnBrk="1" hangingPunct="1">
              <a:lnSpc>
                <a:spcPct val="90000"/>
              </a:lnSpc>
              <a:buFontTx/>
              <a:buNone/>
            </a:pPr>
            <a:r>
              <a:rPr lang="en-US" dirty="0" smtClean="0">
                <a:latin typeface="Arial Narrow" charset="0"/>
              </a:rPr>
              <a:t>leading </a:t>
            </a:r>
            <a:r>
              <a:rPr lang="en-US" dirty="0">
                <a:latin typeface="Arial Narrow" charset="0"/>
              </a:rPr>
              <a:t>to a </a:t>
            </a:r>
            <a:r>
              <a:rPr lang="en-US" dirty="0">
                <a:latin typeface="Arial Narrow" charset="0"/>
              </a:rPr>
              <a:t>neutrophilic</a:t>
            </a:r>
            <a:r>
              <a:rPr lang="en-US" dirty="0">
                <a:latin typeface="Arial Narrow" charset="0"/>
              </a:rPr>
              <a:t> infiltrate, which is replaced by  lymphocytes, plasma cells, and macrophages.</a:t>
            </a:r>
          </a:p>
          <a:p>
            <a:pPr eaLnBrk="1" hangingPunct="1">
              <a:lnSpc>
                <a:spcPct val="90000"/>
              </a:lnSpc>
              <a:buFontTx/>
              <a:buNone/>
            </a:pPr>
            <a:r>
              <a:rPr lang="en-US" dirty="0">
                <a:latin typeface="Arial Narrow" charset="0"/>
              </a:rPr>
              <a:t> 2. The </a:t>
            </a:r>
            <a:r>
              <a:rPr lang="en-US" dirty="0">
                <a:latin typeface="Arial Narrow" charset="0"/>
              </a:rPr>
              <a:t>extravasated</a:t>
            </a:r>
            <a:r>
              <a:rPr lang="en-US" dirty="0">
                <a:latin typeface="Arial Narrow" charset="0"/>
              </a:rPr>
              <a:t> colloid provokes a </a:t>
            </a:r>
            <a:r>
              <a:rPr lang="en-US" dirty="0">
                <a:solidFill>
                  <a:srgbClr val="FF0000"/>
                </a:solidFill>
                <a:latin typeface="Arial Narrow" charset="0"/>
              </a:rPr>
              <a:t>granulomatous</a:t>
            </a:r>
            <a:r>
              <a:rPr lang="en-US" dirty="0">
                <a:latin typeface="Arial Narrow" charset="0"/>
              </a:rPr>
              <a:t> </a:t>
            </a:r>
            <a:r>
              <a:rPr lang="en-US" dirty="0" smtClean="0">
                <a:latin typeface="Arial Narrow" charset="0"/>
              </a:rPr>
              <a:t>reaction  </a:t>
            </a:r>
            <a:r>
              <a:rPr lang="en-US" dirty="0">
                <a:latin typeface="Arial Narrow" charset="0"/>
              </a:rPr>
              <a:t>with giant cells that contain fragments of colloid</a:t>
            </a:r>
            <a:r>
              <a:rPr lang="en-US" dirty="0" smtClean="0">
                <a:latin typeface="Arial Narrow" charset="0"/>
              </a:rPr>
              <a:t>.</a:t>
            </a:r>
          </a:p>
          <a:p>
            <a:pPr eaLnBrk="1" hangingPunct="1">
              <a:lnSpc>
                <a:spcPct val="90000"/>
              </a:lnSpc>
              <a:buFontTx/>
              <a:buNone/>
            </a:pPr>
            <a:r>
              <a:rPr lang="en-US" dirty="0" smtClean="0">
                <a:solidFill>
                  <a:srgbClr val="00B050"/>
                </a:solidFill>
                <a:latin typeface="SimSun" pitchFamily="2" charset="-122"/>
                <a:ea typeface="SimSun" pitchFamily="2" charset="-122"/>
              </a:rPr>
              <a:t>What happens exactly is: viral destruction of follicles result in the release of colloid </a:t>
            </a:r>
            <a:r>
              <a:rPr lang="en-US" dirty="0" smtClean="0">
                <a:solidFill>
                  <a:srgbClr val="00B050"/>
                </a:solidFill>
                <a:latin typeface="SimSun" pitchFamily="2" charset="-122"/>
                <a:ea typeface="SimSun" pitchFamily="2" charset="-122"/>
              </a:rPr>
              <a:t>extracellularly</a:t>
            </a:r>
            <a:r>
              <a:rPr lang="en-US" dirty="0" smtClean="0">
                <a:solidFill>
                  <a:srgbClr val="00B050"/>
                </a:solidFill>
                <a:latin typeface="SimSun" pitchFamily="2" charset="-122"/>
                <a:ea typeface="SimSun" pitchFamily="2" charset="-122"/>
              </a:rPr>
              <a:t>; inflammatory reactions with macrophages surrounding the colloid &gt;&gt; </a:t>
            </a:r>
            <a:r>
              <a:rPr lang="en-US" dirty="0" smtClean="0">
                <a:solidFill>
                  <a:srgbClr val="00B050"/>
                </a:solidFill>
                <a:latin typeface="SimSun" pitchFamily="2" charset="-122"/>
                <a:ea typeface="SimSun" pitchFamily="2" charset="-122"/>
              </a:rPr>
              <a:t>granuloma</a:t>
            </a:r>
            <a:endParaRPr lang="en-US" dirty="0">
              <a:solidFill>
                <a:srgbClr val="00B050"/>
              </a:solidFill>
              <a:latin typeface="SimSun" pitchFamily="2" charset="-122"/>
              <a:ea typeface="SimSun" pitchFamily="2" charset="-122"/>
            </a:endParaRPr>
          </a:p>
          <a:p>
            <a:pPr eaLnBrk="1" hangingPunct="1">
              <a:lnSpc>
                <a:spcPct val="90000"/>
              </a:lnSpc>
              <a:buFontTx/>
              <a:buNone/>
            </a:pPr>
            <a:r>
              <a:rPr lang="en-US" dirty="0">
                <a:latin typeface="Arial Narrow" charset="0"/>
              </a:rPr>
              <a:t> 3. Healing occurs by resolution of inflammation and fibrosis.</a:t>
            </a:r>
            <a:r>
              <a:rPr lang="en-US" u="sng" dirty="0">
                <a:latin typeface="Arial Narrow" charset="0"/>
              </a:rPr>
              <a:t> </a:t>
            </a:r>
          </a:p>
          <a:p>
            <a:pPr eaLnBrk="1" hangingPunct="1">
              <a:lnSpc>
                <a:spcPct val="90000"/>
              </a:lnSpc>
              <a:buFontTx/>
              <a:buNone/>
            </a:pPr>
            <a:endParaRPr lang="en-US" u="sng" dirty="0" smtClean="0">
              <a:latin typeface="Arial Narrow" charset="0"/>
            </a:endParaRPr>
          </a:p>
          <a:p>
            <a:pPr eaLnBrk="1" hangingPunct="1">
              <a:lnSpc>
                <a:spcPct val="90000"/>
              </a:lnSpc>
              <a:buFontTx/>
              <a:buNone/>
            </a:pPr>
            <a:r>
              <a:rPr lang="en-US" dirty="0" smtClean="0">
                <a:latin typeface="Arial Narrow" charset="0"/>
              </a:rPr>
              <a:t> </a:t>
            </a:r>
            <a:endParaRPr lang="en-US" u="sng" dirty="0">
              <a:latin typeface="Arial Narrow" charset="0"/>
            </a:endParaRPr>
          </a:p>
          <a:p>
            <a:pPr eaLnBrk="1" hangingPunct="1">
              <a:lnSpc>
                <a:spcPct val="90000"/>
              </a:lnSpc>
              <a:buFontTx/>
              <a:buNone/>
            </a:pPr>
            <a:endParaRPr lang="en-US" dirty="0">
              <a:latin typeface="Arial Narrow" charset="0"/>
            </a:endParaRPr>
          </a:p>
          <a:p>
            <a:pPr eaLnBrk="1" hangingPunct="1">
              <a:lnSpc>
                <a:spcPct val="90000"/>
              </a:lnSpc>
              <a:buFontTx/>
              <a:buNone/>
            </a:pPr>
            <a:endParaRPr lang="en-US" dirty="0">
              <a:latin typeface="Arial Narrow" charset="0"/>
            </a:endParaRPr>
          </a:p>
          <a:p>
            <a:pPr eaLnBrk="1" hangingPunct="1">
              <a:lnSpc>
                <a:spcPct val="90000"/>
              </a:lnSpc>
              <a:buFontTx/>
              <a:buNone/>
            </a:pPr>
            <a:endParaRPr lang="ar-JO" dirty="0">
              <a:latin typeface="Arial Narrow" charset="0"/>
              <a:cs typeface="Arial" charset="0"/>
            </a:endParaRPr>
          </a:p>
        </p:txBody>
      </p:sp>
    </p:spTree>
    <p:extLst>
      <p:ext uri="{BB962C8B-B14F-4D97-AF65-F5344CB8AC3E}">
        <p14:creationId xmlns="" xmlns:p14="http://schemas.microsoft.com/office/powerpoint/2010/main" val="3174374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5791200"/>
          </a:xfrm>
        </p:spPr>
        <p:txBody>
          <a:bodyPr>
            <a:normAutofit/>
          </a:bodyPr>
          <a:lstStyle/>
          <a:p>
            <a:pPr marL="571500" indent="-571500">
              <a:lnSpc>
                <a:spcPct val="90000"/>
              </a:lnSpc>
              <a:buNone/>
            </a:pPr>
            <a:r>
              <a:rPr lang="en-US" u="sng" dirty="0" smtClean="0">
                <a:latin typeface="Arial Narrow" charset="0"/>
              </a:rPr>
              <a:t>Genetics of papillary carcinoma/ continued</a:t>
            </a:r>
          </a:p>
          <a:p>
            <a:pPr marL="571500" indent="-571500">
              <a:lnSpc>
                <a:spcPct val="90000"/>
              </a:lnSpc>
              <a:buNone/>
            </a:pPr>
            <a:endParaRPr lang="en-US" u="sng" dirty="0">
              <a:latin typeface="Arial Narrow" charset="0"/>
            </a:endParaRPr>
          </a:p>
          <a:p>
            <a:pPr marL="571500" indent="-571500">
              <a:lnSpc>
                <a:spcPct val="90000"/>
              </a:lnSpc>
              <a:buNone/>
            </a:pPr>
            <a:r>
              <a:rPr lang="en-US" dirty="0" smtClean="0">
                <a:latin typeface="Arial Narrow" charset="0"/>
              </a:rPr>
              <a:t>The </a:t>
            </a:r>
            <a:r>
              <a:rPr lang="en-US" dirty="0">
                <a:latin typeface="Arial Narrow" charset="0"/>
              </a:rPr>
              <a:t>frequency of </a:t>
            </a:r>
            <a:r>
              <a:rPr lang="en-US" i="1" dirty="0">
                <a:latin typeface="Arial Narrow" charset="0"/>
              </a:rPr>
              <a:t>RET/PTC</a:t>
            </a:r>
            <a:r>
              <a:rPr lang="en-US" dirty="0">
                <a:latin typeface="Arial Narrow" charset="0"/>
              </a:rPr>
              <a:t> rearrangements is significantly higher in papillary cancers </a:t>
            </a:r>
            <a:r>
              <a:rPr lang="en-US" dirty="0" smtClean="0">
                <a:latin typeface="Arial Narrow" charset="0"/>
              </a:rPr>
              <a:t>arising after radiation exposure.</a:t>
            </a:r>
          </a:p>
          <a:p>
            <a:pPr marL="571500" indent="-571500">
              <a:lnSpc>
                <a:spcPct val="90000"/>
              </a:lnSpc>
              <a:buNone/>
            </a:pPr>
            <a:r>
              <a:rPr lang="en-US" dirty="0" smtClean="0">
                <a:latin typeface="Arial Narrow" charset="0"/>
              </a:rPr>
              <a:t>2.  </a:t>
            </a:r>
            <a:r>
              <a:rPr lang="en-US" dirty="0">
                <a:latin typeface="Arial Narrow" charset="0"/>
              </a:rPr>
              <a:t>The second mechanism involves activating point</a:t>
            </a:r>
            <a:endParaRPr lang="ar-JO" dirty="0">
              <a:latin typeface="Calibri" charset="0"/>
              <a:cs typeface="Arial" charset="0"/>
            </a:endParaRPr>
          </a:p>
          <a:p>
            <a:pPr marL="571500" indent="-571500" eaLnBrk="1" hangingPunct="1">
              <a:lnSpc>
                <a:spcPct val="90000"/>
              </a:lnSpc>
              <a:buFontTx/>
              <a:buNone/>
            </a:pPr>
            <a:r>
              <a:rPr lang="en-US" dirty="0">
                <a:latin typeface="Arial Narrow" charset="0"/>
              </a:rPr>
              <a:t>       mutations in </a:t>
            </a:r>
            <a:r>
              <a:rPr lang="en-US" i="1" dirty="0">
                <a:latin typeface="Arial Narrow" charset="0"/>
              </a:rPr>
              <a:t>BRAF</a:t>
            </a:r>
            <a:r>
              <a:rPr lang="en-US" dirty="0">
                <a:latin typeface="Arial Narrow" charset="0"/>
              </a:rPr>
              <a:t>, whose product is an intermediate signaling component in the MAP kinase pathway </a:t>
            </a:r>
            <a:endParaRPr lang="en-US" dirty="0" smtClean="0">
              <a:latin typeface="Arial Narrow" charset="0"/>
            </a:endParaRPr>
          </a:p>
          <a:p>
            <a:pPr marL="571500" indent="-571500" eaLnBrk="1" hangingPunct="1">
              <a:lnSpc>
                <a:spcPct val="90000"/>
              </a:lnSpc>
              <a:buFontTx/>
              <a:buNone/>
            </a:pPr>
            <a:endParaRPr lang="en-US" dirty="0">
              <a:latin typeface="Arial Narrow" charset="0"/>
            </a:endParaRPr>
          </a:p>
          <a:p>
            <a:pPr marL="571500" indent="-571500" eaLnBrk="1" hangingPunct="1">
              <a:lnSpc>
                <a:spcPct val="90000"/>
              </a:lnSpc>
              <a:buFontTx/>
              <a:buNone/>
            </a:pPr>
            <a:r>
              <a:rPr lang="en-US" i="1" dirty="0">
                <a:latin typeface="Arial Narrow" charset="0"/>
              </a:rPr>
              <a:t>Note: RET/PTC</a:t>
            </a:r>
            <a:r>
              <a:rPr lang="en-US" dirty="0">
                <a:latin typeface="Arial Narrow" charset="0"/>
              </a:rPr>
              <a:t> rearrangements and </a:t>
            </a:r>
            <a:r>
              <a:rPr lang="en-US" i="1" dirty="0">
                <a:latin typeface="Arial Narrow" charset="0"/>
              </a:rPr>
              <a:t>BRAF</a:t>
            </a:r>
            <a:r>
              <a:rPr lang="en-US" dirty="0">
                <a:latin typeface="Arial Narrow" charset="0"/>
              </a:rPr>
              <a:t> point mutations are not observed in follicular adenomas or carcinomas. </a:t>
            </a:r>
          </a:p>
          <a:p>
            <a:pPr marL="571500" indent="-571500" eaLnBrk="1" hangingPunct="1">
              <a:lnSpc>
                <a:spcPct val="90000"/>
              </a:lnSpc>
              <a:buFontTx/>
              <a:buNone/>
            </a:pPr>
            <a:endParaRPr lang="en-US" dirty="0">
              <a:latin typeface="Arial Narrow" charset="0"/>
            </a:endParaRPr>
          </a:p>
        </p:txBody>
      </p:sp>
    </p:spTree>
    <p:extLst>
      <p:ext uri="{BB962C8B-B14F-4D97-AF65-F5344CB8AC3E}">
        <p14:creationId xmlns="" xmlns:p14="http://schemas.microsoft.com/office/powerpoint/2010/main" val="1964386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6629400"/>
          </a:xfrm>
        </p:spPr>
        <p:txBody>
          <a:bodyPr>
            <a:normAutofit/>
          </a:bodyPr>
          <a:lstStyle/>
          <a:p>
            <a:pPr eaLnBrk="1" hangingPunct="1">
              <a:buFontTx/>
              <a:buNone/>
            </a:pPr>
            <a:r>
              <a:rPr lang="en-US" b="1" dirty="0" smtClean="0">
                <a:latin typeface="Arial Narrow" charset="0"/>
              </a:rPr>
              <a:t>GENETIC FACTORS</a:t>
            </a:r>
          </a:p>
          <a:p>
            <a:pPr eaLnBrk="1" hangingPunct="1">
              <a:buFontTx/>
              <a:buNone/>
            </a:pPr>
            <a:endParaRPr lang="en-US" b="1" dirty="0">
              <a:latin typeface="Arial Narrow" charset="0"/>
            </a:endParaRPr>
          </a:p>
          <a:p>
            <a:pPr eaLnBrk="1" hangingPunct="1">
              <a:buFontTx/>
              <a:buNone/>
            </a:pPr>
            <a:r>
              <a:rPr lang="en-US" b="1" dirty="0" smtClean="0">
                <a:latin typeface="Arial Narrow" charset="0"/>
              </a:rPr>
              <a:t>B. Follicular </a:t>
            </a:r>
            <a:r>
              <a:rPr lang="en-US" b="1" dirty="0">
                <a:latin typeface="Arial Narrow" charset="0"/>
              </a:rPr>
              <a:t>thyroid carcinomas: </a:t>
            </a:r>
          </a:p>
          <a:p>
            <a:pPr eaLnBrk="1" hangingPunct="1">
              <a:buFontTx/>
              <a:buNone/>
            </a:pPr>
            <a:r>
              <a:rPr lang="en-US" dirty="0" smtClean="0">
                <a:solidFill>
                  <a:srgbClr val="00B050"/>
                </a:solidFill>
                <a:latin typeface="Arial Narrow" charset="0"/>
              </a:rPr>
              <a:t>(most important one)</a:t>
            </a:r>
            <a:r>
              <a:rPr lang="en-US" dirty="0" smtClean="0">
                <a:latin typeface="Arial Narrow" charset="0"/>
              </a:rPr>
              <a:t> </a:t>
            </a:r>
            <a:r>
              <a:rPr lang="en-US" dirty="0">
                <a:latin typeface="Arial Narrow" charset="0"/>
              </a:rPr>
              <a:t>A unique (2;3) translocation presents  in one third to one half of follicular carcinomas which creates a fusion gene composed of portions of </a:t>
            </a:r>
            <a:r>
              <a:rPr lang="en-US" i="1" dirty="0">
                <a:latin typeface="Arial Narrow" charset="0"/>
              </a:rPr>
              <a:t>PAX8</a:t>
            </a:r>
            <a:r>
              <a:rPr lang="en-US" dirty="0">
                <a:latin typeface="Arial Narrow" charset="0"/>
              </a:rPr>
              <a:t>, a gene that is important in thyroid development, and the peroxisome proliferator-activated receptor gene (</a:t>
            </a:r>
            <a:r>
              <a:rPr lang="en-US" i="1" dirty="0">
                <a:latin typeface="Arial Narrow" charset="0"/>
              </a:rPr>
              <a:t>PPARG</a:t>
            </a:r>
            <a:r>
              <a:rPr lang="en-US" dirty="0">
                <a:latin typeface="Arial Narrow" charset="0"/>
              </a:rPr>
              <a:t>), whose product is a nuclear receptor implicated in cell differentiation</a:t>
            </a:r>
          </a:p>
          <a:p>
            <a:pPr eaLnBrk="1" hangingPunct="1">
              <a:buFontTx/>
              <a:buNone/>
            </a:pPr>
            <a:r>
              <a:rPr lang="en-US" dirty="0" smtClean="0">
                <a:solidFill>
                  <a:srgbClr val="00B050"/>
                </a:solidFill>
                <a:latin typeface="SimSun" pitchFamily="2" charset="-122"/>
                <a:ea typeface="SimSun" pitchFamily="2" charset="-122"/>
              </a:rPr>
              <a:t>50% of follicular carcinomas ^</a:t>
            </a:r>
            <a:endParaRPr lang="ar-JO" dirty="0">
              <a:solidFill>
                <a:srgbClr val="00B050"/>
              </a:solidFill>
              <a:latin typeface="SimSun" pitchFamily="2" charset="-122"/>
              <a:ea typeface="SimSun" pitchFamily="2" charset="-122"/>
              <a:cs typeface="Arial" charset="0"/>
            </a:endParaRPr>
          </a:p>
        </p:txBody>
      </p:sp>
    </p:spTree>
    <p:extLst>
      <p:ext uri="{BB962C8B-B14F-4D97-AF65-F5344CB8AC3E}">
        <p14:creationId xmlns="" xmlns:p14="http://schemas.microsoft.com/office/powerpoint/2010/main" val="4074836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686800" cy="5592763"/>
          </a:xfrm>
        </p:spPr>
        <p:txBody>
          <a:bodyPr>
            <a:normAutofit/>
          </a:bodyPr>
          <a:lstStyle/>
          <a:p>
            <a:pPr marL="514350" indent="-514350" eaLnBrk="1" fontAlgn="auto" hangingPunct="1">
              <a:spcAft>
                <a:spcPts val="0"/>
              </a:spcAft>
              <a:buFontTx/>
              <a:buNone/>
              <a:defRPr/>
            </a:pPr>
            <a:r>
              <a:rPr lang="en-US" b="1" dirty="0" smtClean="0">
                <a:latin typeface="Arial Narrow" pitchFamily="34" charset="0"/>
              </a:rPr>
              <a:t>GENETIC FACTORS</a:t>
            </a:r>
            <a:endParaRPr lang="en-US" b="1" dirty="0" smtClean="0">
              <a:latin typeface="Arial Narrow" pitchFamily="34" charset="0"/>
              <a:ea typeface="+mn-ea"/>
            </a:endParaRPr>
          </a:p>
          <a:p>
            <a:pPr marL="514350" indent="-514350" eaLnBrk="1" fontAlgn="auto" hangingPunct="1">
              <a:spcAft>
                <a:spcPts val="0"/>
              </a:spcAft>
              <a:buFontTx/>
              <a:buNone/>
              <a:defRPr/>
            </a:pPr>
            <a:endParaRPr lang="en-US" b="1" dirty="0">
              <a:latin typeface="Arial Narrow" pitchFamily="34" charset="0"/>
            </a:endParaRPr>
          </a:p>
          <a:p>
            <a:pPr marL="514350" indent="-514350" eaLnBrk="1" fontAlgn="auto" hangingPunct="1">
              <a:spcAft>
                <a:spcPts val="0"/>
              </a:spcAft>
              <a:buFontTx/>
              <a:buNone/>
              <a:defRPr/>
            </a:pPr>
            <a:r>
              <a:rPr lang="en-US" b="1" dirty="0" smtClean="0">
                <a:latin typeface="Arial Narrow" pitchFamily="34" charset="0"/>
                <a:ea typeface="+mn-ea"/>
              </a:rPr>
              <a:t>C. Anaplastic carcinomas:</a:t>
            </a:r>
            <a:r>
              <a:rPr lang="en-US" dirty="0" smtClean="0">
                <a:latin typeface="Arial Narrow" pitchFamily="34" charset="0"/>
                <a:ea typeface="+mn-ea"/>
              </a:rPr>
              <a:t> </a:t>
            </a:r>
          </a:p>
          <a:p>
            <a:pPr marL="514350" indent="-514350" eaLnBrk="1" fontAlgn="auto" hangingPunct="1">
              <a:spcAft>
                <a:spcPts val="0"/>
              </a:spcAft>
              <a:buFontTx/>
              <a:buNone/>
              <a:defRPr/>
            </a:pPr>
            <a:endParaRPr lang="en-US" dirty="0" smtClean="0">
              <a:latin typeface="Arial Narrow" pitchFamily="34" charset="0"/>
              <a:ea typeface="+mn-ea"/>
            </a:endParaRPr>
          </a:p>
          <a:p>
            <a:pPr eaLnBrk="1" fontAlgn="auto" hangingPunct="1">
              <a:spcAft>
                <a:spcPts val="0"/>
              </a:spcAft>
              <a:buFontTx/>
              <a:buNone/>
              <a:defRPr/>
            </a:pPr>
            <a:r>
              <a:rPr lang="en-US" dirty="0" smtClean="0">
                <a:latin typeface="Arial Narrow" pitchFamily="34" charset="0"/>
                <a:ea typeface="+mn-ea"/>
              </a:rPr>
              <a:t>Inactivation of </a:t>
            </a:r>
            <a:r>
              <a:rPr lang="en-US" i="1" dirty="0" smtClean="0">
                <a:latin typeface="Arial Narrow" pitchFamily="34" charset="0"/>
                <a:ea typeface="+mn-ea"/>
              </a:rPr>
              <a:t>TP53</a:t>
            </a:r>
            <a:r>
              <a:rPr lang="en-US" dirty="0" smtClean="0">
                <a:latin typeface="Arial Narrow" pitchFamily="34" charset="0"/>
                <a:ea typeface="+mn-ea"/>
              </a:rPr>
              <a:t>,  restricted to anaplastic carcinomas and may also relate to their aggressive behavior</a:t>
            </a:r>
            <a:endParaRPr lang="en-US" dirty="0">
              <a:ea typeface="+mn-ea"/>
            </a:endParaRPr>
          </a:p>
        </p:txBody>
      </p:sp>
    </p:spTree>
    <p:extLst>
      <p:ext uri="{BB962C8B-B14F-4D97-AF65-F5344CB8AC3E}">
        <p14:creationId xmlns="" xmlns:p14="http://schemas.microsoft.com/office/powerpoint/2010/main" val="3897362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a:xfrm>
            <a:off x="0" y="381000"/>
            <a:ext cx="9144000" cy="6248400"/>
          </a:xfrm>
        </p:spPr>
        <p:txBody>
          <a:bodyPr>
            <a:normAutofit/>
          </a:bodyPr>
          <a:lstStyle/>
          <a:p>
            <a:pPr eaLnBrk="1" hangingPunct="1">
              <a:buFontTx/>
              <a:buNone/>
            </a:pPr>
            <a:r>
              <a:rPr lang="en-US" u="sng" dirty="0" smtClean="0">
                <a:latin typeface="Arial Narrow" charset="0"/>
              </a:rPr>
              <a:t>GENETIC FACTORS</a:t>
            </a:r>
          </a:p>
          <a:p>
            <a:pPr eaLnBrk="1" hangingPunct="1">
              <a:buFontTx/>
              <a:buNone/>
            </a:pPr>
            <a:endParaRPr lang="en-US" u="sng" dirty="0">
              <a:latin typeface="Arial Narrow" charset="0"/>
            </a:endParaRPr>
          </a:p>
          <a:p>
            <a:pPr eaLnBrk="1" hangingPunct="1">
              <a:buFontTx/>
              <a:buNone/>
            </a:pPr>
            <a:r>
              <a:rPr lang="en-US" u="sng" dirty="0" smtClean="0">
                <a:latin typeface="Arial Narrow" charset="0"/>
              </a:rPr>
              <a:t>D. Medullary </a:t>
            </a:r>
            <a:r>
              <a:rPr lang="en-US" u="sng" dirty="0">
                <a:latin typeface="Arial Narrow" charset="0"/>
              </a:rPr>
              <a:t>thyroid carcinomas:</a:t>
            </a:r>
            <a:r>
              <a:rPr lang="en-US" dirty="0">
                <a:latin typeface="Arial Narrow" charset="0"/>
              </a:rPr>
              <a:t> </a:t>
            </a:r>
          </a:p>
          <a:p>
            <a:pPr eaLnBrk="1" hangingPunct="1">
              <a:buFontTx/>
              <a:buNone/>
            </a:pPr>
            <a:r>
              <a:rPr lang="en-US" dirty="0">
                <a:latin typeface="Arial Narrow" charset="0"/>
              </a:rPr>
              <a:t>- Arise from the  C cells,. </a:t>
            </a:r>
          </a:p>
          <a:p>
            <a:pPr eaLnBrk="1" hangingPunct="1">
              <a:buFontTx/>
              <a:buNone/>
            </a:pPr>
            <a:r>
              <a:rPr lang="en-US" dirty="0">
                <a:latin typeface="Arial Narrow" charset="0"/>
              </a:rPr>
              <a:t>a.  Familial medullary thyroid carcinomas occur in multiple endocrine </a:t>
            </a:r>
            <a:r>
              <a:rPr lang="en-US" dirty="0">
                <a:latin typeface="Arial Narrow" charset="0"/>
              </a:rPr>
              <a:t>neoplasia</a:t>
            </a:r>
            <a:r>
              <a:rPr lang="en-US" dirty="0">
                <a:latin typeface="Arial Narrow" charset="0"/>
              </a:rPr>
              <a:t> type 2 (MEN-2)  and are associated with </a:t>
            </a:r>
            <a:r>
              <a:rPr lang="en-US" dirty="0">
                <a:latin typeface="Arial Narrow" charset="0"/>
              </a:rPr>
              <a:t>germline</a:t>
            </a:r>
            <a:r>
              <a:rPr lang="en-US" dirty="0">
                <a:latin typeface="Arial Narrow" charset="0"/>
              </a:rPr>
              <a:t> </a:t>
            </a:r>
            <a:r>
              <a:rPr lang="en-US" i="1" dirty="0">
                <a:latin typeface="Arial Narrow" charset="0"/>
              </a:rPr>
              <a:t>RET</a:t>
            </a:r>
            <a:r>
              <a:rPr lang="en-US" dirty="0">
                <a:latin typeface="Arial Narrow" charset="0"/>
              </a:rPr>
              <a:t> proto-oncogene mutations . </a:t>
            </a:r>
            <a:r>
              <a:rPr lang="en-US" dirty="0" smtClean="0">
                <a:solidFill>
                  <a:srgbClr val="00B050"/>
                </a:solidFill>
                <a:latin typeface="SimSun" pitchFamily="2" charset="-122"/>
                <a:ea typeface="SimSun" pitchFamily="2" charset="-122"/>
              </a:rPr>
              <a:t>30%</a:t>
            </a:r>
            <a:endParaRPr lang="ar-JO" dirty="0">
              <a:latin typeface="Arial Narrow" charset="0"/>
              <a:cs typeface="Arial" charset="0"/>
            </a:endParaRPr>
          </a:p>
          <a:p>
            <a:pPr eaLnBrk="1" hangingPunct="1">
              <a:buFontTx/>
              <a:buNone/>
            </a:pPr>
            <a:r>
              <a:rPr lang="en-US" i="1" dirty="0">
                <a:latin typeface="Arial Narrow" charset="0"/>
              </a:rPr>
              <a:t>b. RET</a:t>
            </a:r>
            <a:r>
              <a:rPr lang="en-US" dirty="0">
                <a:latin typeface="Arial Narrow" charset="0"/>
              </a:rPr>
              <a:t> mutations are also seen in approximately one half</a:t>
            </a:r>
            <a:endParaRPr lang="ar-JO" dirty="0">
              <a:latin typeface="Calibri" charset="0"/>
              <a:cs typeface="Arial" charset="0"/>
            </a:endParaRPr>
          </a:p>
          <a:p>
            <a:pPr eaLnBrk="1" hangingPunct="1">
              <a:buFontTx/>
              <a:buNone/>
            </a:pPr>
            <a:r>
              <a:rPr lang="en-US" dirty="0">
                <a:latin typeface="Arial Narrow" charset="0"/>
              </a:rPr>
              <a:t>    of </a:t>
            </a:r>
            <a:r>
              <a:rPr lang="en-US" dirty="0">
                <a:latin typeface="Arial Narrow" charset="0"/>
              </a:rPr>
              <a:t>nonfamilial</a:t>
            </a:r>
            <a:r>
              <a:rPr lang="en-US" dirty="0">
                <a:latin typeface="Arial Narrow" charset="0"/>
              </a:rPr>
              <a:t> (sporadic) medullary thyroid cancers</a:t>
            </a:r>
            <a:r>
              <a:rPr lang="en-US" dirty="0" smtClean="0">
                <a:latin typeface="Arial Narrow" charset="0"/>
              </a:rPr>
              <a:t>. </a:t>
            </a:r>
            <a:r>
              <a:rPr lang="en-US" dirty="0" smtClean="0">
                <a:solidFill>
                  <a:srgbClr val="00B050"/>
                </a:solidFill>
                <a:latin typeface="SimSun" pitchFamily="2" charset="-122"/>
                <a:ea typeface="SimSun" pitchFamily="2" charset="-122"/>
              </a:rPr>
              <a:t>70%</a:t>
            </a:r>
            <a:r>
              <a:rPr lang="en-US" dirty="0" smtClean="0">
                <a:latin typeface="SimSun" pitchFamily="2" charset="-122"/>
                <a:ea typeface="SimSun" pitchFamily="2" charset="-122"/>
              </a:rPr>
              <a:t> </a:t>
            </a:r>
            <a:endParaRPr lang="en-US" dirty="0">
              <a:latin typeface="SimSun" pitchFamily="2" charset="-122"/>
              <a:ea typeface="SimSun" pitchFamily="2" charset="-122"/>
            </a:endParaRPr>
          </a:p>
          <a:p>
            <a:pPr eaLnBrk="1" hangingPunct="1">
              <a:buFontTx/>
              <a:buNone/>
            </a:pPr>
            <a:endParaRPr lang="en-US" dirty="0">
              <a:latin typeface="Arial Narrow" charset="0"/>
            </a:endParaRPr>
          </a:p>
        </p:txBody>
      </p:sp>
    </p:spTree>
    <p:extLst>
      <p:ext uri="{BB962C8B-B14F-4D97-AF65-F5344CB8AC3E}">
        <p14:creationId xmlns="" xmlns:p14="http://schemas.microsoft.com/office/powerpoint/2010/main" val="1615160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4294967295"/>
          </p:nvPr>
        </p:nvSpPr>
        <p:spPr>
          <a:xfrm>
            <a:off x="0" y="304800"/>
            <a:ext cx="9144000" cy="6400800"/>
          </a:xfrm>
        </p:spPr>
        <p:txBody>
          <a:bodyPr/>
          <a:lstStyle/>
          <a:p>
            <a:pPr eaLnBrk="1" hangingPunct="1">
              <a:buFontTx/>
              <a:buNone/>
            </a:pPr>
            <a:endParaRPr lang="en-US" dirty="0">
              <a:latin typeface="Arial Narrow" charset="0"/>
            </a:endParaRPr>
          </a:p>
          <a:p>
            <a:pPr eaLnBrk="1" hangingPunct="1">
              <a:buFontTx/>
              <a:buNone/>
            </a:pPr>
            <a:r>
              <a:rPr lang="en-US" b="1" u="sng" dirty="0">
                <a:latin typeface="Arial Narrow" charset="0"/>
              </a:rPr>
              <a:t>B. Environmental Factors</a:t>
            </a:r>
            <a:r>
              <a:rPr lang="en-US" b="1" dirty="0">
                <a:latin typeface="Arial Narrow" charset="0"/>
              </a:rPr>
              <a:t>.</a:t>
            </a:r>
            <a:r>
              <a:rPr lang="en-US" dirty="0">
                <a:latin typeface="Arial Narrow" charset="0"/>
              </a:rPr>
              <a:t> </a:t>
            </a:r>
          </a:p>
          <a:p>
            <a:pPr eaLnBrk="1" hangingPunct="1">
              <a:buFontTx/>
              <a:buNone/>
            </a:pPr>
            <a:r>
              <a:rPr lang="en-US" dirty="0">
                <a:latin typeface="Arial Narrow" charset="0"/>
              </a:rPr>
              <a:t>a. The major risk factor to papillary thyroid cancer is exposure to ionizing radiation</a:t>
            </a:r>
            <a:r>
              <a:rPr lang="en-US" b="1" dirty="0">
                <a:latin typeface="Arial Narrow" charset="0"/>
              </a:rPr>
              <a:t>,</a:t>
            </a:r>
            <a:r>
              <a:rPr lang="en-US" dirty="0">
                <a:latin typeface="Arial Narrow" charset="0"/>
              </a:rPr>
              <a:t> during the first 2 decades of life. </a:t>
            </a:r>
            <a:r>
              <a:rPr lang="en-US" dirty="0" smtClean="0">
                <a:solidFill>
                  <a:srgbClr val="00B050"/>
                </a:solidFill>
                <a:latin typeface="SimSun" pitchFamily="2" charset="-122"/>
                <a:ea typeface="SimSun" pitchFamily="2" charset="-122"/>
              </a:rPr>
              <a:t>(papillary carcinoma risk &gt; other thyroid carcinoma risks)</a:t>
            </a:r>
            <a:endParaRPr lang="en-US" dirty="0">
              <a:latin typeface="Arial Narrow" charset="0"/>
            </a:endParaRPr>
          </a:p>
          <a:p>
            <a:pPr eaLnBrk="1" hangingPunct="1">
              <a:buFontTx/>
              <a:buNone/>
            </a:pPr>
            <a:r>
              <a:rPr lang="en-US" b="1" dirty="0">
                <a:latin typeface="Arial Narrow" charset="0"/>
              </a:rPr>
              <a:t>b. Deficiency of dietary iodine: </a:t>
            </a:r>
            <a:r>
              <a:rPr lang="en-US" dirty="0">
                <a:latin typeface="Arial Narrow" charset="0"/>
              </a:rPr>
              <a:t>and by extension, an association with goiter is linked with a higher frequency of follicular carcinomas. </a:t>
            </a:r>
          </a:p>
          <a:p>
            <a:pPr eaLnBrk="1" hangingPunct="1">
              <a:buFontTx/>
              <a:buNone/>
            </a:pPr>
            <a:endParaRPr lang="ar-JO" dirty="0">
              <a:latin typeface="Arial Narrow" charset="0"/>
              <a:cs typeface="Arial" charset="0"/>
            </a:endParaRPr>
          </a:p>
          <a:p>
            <a:pPr eaLnBrk="1" hangingPunct="1">
              <a:buFontTx/>
              <a:buNone/>
            </a:pPr>
            <a:endParaRPr lang="en-US" dirty="0">
              <a:latin typeface="Arial Narrow" charset="0"/>
            </a:endParaRPr>
          </a:p>
        </p:txBody>
      </p:sp>
    </p:spTree>
    <p:extLst>
      <p:ext uri="{BB962C8B-B14F-4D97-AF65-F5344CB8AC3E}">
        <p14:creationId xmlns="" xmlns:p14="http://schemas.microsoft.com/office/powerpoint/2010/main" val="2608738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9144000" cy="5562600"/>
          </a:xfrm>
        </p:spPr>
        <p:txBody>
          <a:bodyPr>
            <a:normAutofit/>
          </a:bodyPr>
          <a:lstStyle/>
          <a:p>
            <a:pPr marL="514350" indent="-514350" eaLnBrk="1" hangingPunct="1">
              <a:lnSpc>
                <a:spcPct val="80000"/>
              </a:lnSpc>
              <a:buFontTx/>
              <a:buNone/>
            </a:pPr>
            <a:r>
              <a:rPr lang="en-US" sz="3000" u="sng" dirty="0">
                <a:latin typeface="Arial Narrow" charset="0"/>
              </a:rPr>
              <a:t> </a:t>
            </a:r>
            <a:r>
              <a:rPr lang="en-US" sz="3000" b="1" u="sng" dirty="0">
                <a:latin typeface="Arial Narrow" charset="0"/>
              </a:rPr>
              <a:t>Papillary Carcinoma :</a:t>
            </a:r>
            <a:r>
              <a:rPr lang="en-US" sz="3000" dirty="0">
                <a:latin typeface="Arial Narrow" charset="0"/>
              </a:rPr>
              <a:t> </a:t>
            </a:r>
            <a:endParaRPr lang="en-US" sz="3000" dirty="0" smtClean="0">
              <a:latin typeface="Arial Narrow" charset="0"/>
            </a:endParaRPr>
          </a:p>
          <a:p>
            <a:pPr marL="514350" indent="-514350" eaLnBrk="1" hangingPunct="1">
              <a:lnSpc>
                <a:spcPct val="80000"/>
              </a:lnSpc>
              <a:buFontTx/>
              <a:buNone/>
            </a:pPr>
            <a:endParaRPr lang="en-US" sz="3000" dirty="0">
              <a:latin typeface="Arial Narrow" charset="0"/>
            </a:endParaRPr>
          </a:p>
          <a:p>
            <a:pPr marL="514350" indent="-514350" eaLnBrk="1" hangingPunct="1">
              <a:lnSpc>
                <a:spcPct val="80000"/>
              </a:lnSpc>
              <a:buFontTx/>
              <a:buNone/>
            </a:pPr>
            <a:r>
              <a:rPr lang="en-US" sz="3000" dirty="0" smtClean="0">
                <a:latin typeface="Arial Narrow" charset="0"/>
              </a:rPr>
              <a:t> Is the </a:t>
            </a:r>
            <a:r>
              <a:rPr lang="en-US" sz="3000" dirty="0">
                <a:latin typeface="Arial Narrow" charset="0"/>
              </a:rPr>
              <a:t>most common form</a:t>
            </a:r>
          </a:p>
          <a:p>
            <a:pPr marL="514350" indent="-514350" eaLnBrk="1" hangingPunct="1">
              <a:lnSpc>
                <a:spcPct val="80000"/>
              </a:lnSpc>
              <a:buFontTx/>
              <a:buNone/>
            </a:pPr>
            <a:r>
              <a:rPr lang="en-US" sz="3000" dirty="0">
                <a:latin typeface="Arial Narrow" charset="0"/>
              </a:rPr>
              <a:t>-    accounts for the majority of thyroid carcinomas associated with previous exposure to ionizing radiation. </a:t>
            </a:r>
          </a:p>
          <a:p>
            <a:pPr eaLnBrk="1" hangingPunct="1">
              <a:lnSpc>
                <a:spcPct val="80000"/>
              </a:lnSpc>
              <a:buFontTx/>
              <a:buChar char="-"/>
            </a:pPr>
            <a:r>
              <a:rPr lang="en-US" sz="3000" dirty="0" smtClean="0">
                <a:latin typeface="Arial Narrow" charset="0"/>
              </a:rPr>
              <a:t>May </a:t>
            </a:r>
            <a:r>
              <a:rPr lang="en-US" sz="3000" dirty="0">
                <a:latin typeface="Arial Narrow" charset="0"/>
              </a:rPr>
              <a:t>occur at any age</a:t>
            </a:r>
            <a:r>
              <a:rPr lang="en-US" sz="3000" dirty="0" smtClean="0">
                <a:latin typeface="Arial Narrow" charset="0"/>
              </a:rPr>
              <a:t>,</a:t>
            </a:r>
          </a:p>
          <a:p>
            <a:pPr eaLnBrk="1" hangingPunct="1">
              <a:lnSpc>
                <a:spcPct val="80000"/>
              </a:lnSpc>
              <a:buFontTx/>
              <a:buChar char="-"/>
            </a:pPr>
            <a:endParaRPr lang="en-US" sz="3000" dirty="0">
              <a:latin typeface="Arial Narrow" charset="0"/>
            </a:endParaRPr>
          </a:p>
          <a:p>
            <a:pPr marL="514350" indent="-514350" eaLnBrk="1" hangingPunct="1">
              <a:lnSpc>
                <a:spcPct val="80000"/>
              </a:lnSpc>
              <a:buFontTx/>
              <a:buNone/>
            </a:pPr>
            <a:r>
              <a:rPr lang="en-US" sz="3000" u="sng" dirty="0">
                <a:latin typeface="Arial Narrow" charset="0"/>
              </a:rPr>
              <a:t>Gross:  </a:t>
            </a:r>
            <a:r>
              <a:rPr lang="en-US" sz="3000" dirty="0">
                <a:latin typeface="Arial Narrow" charset="0"/>
              </a:rPr>
              <a:t>Either  solitary or </a:t>
            </a:r>
            <a:r>
              <a:rPr lang="en-US" sz="3000" b="1" dirty="0">
                <a:latin typeface="Arial Narrow" charset="0"/>
              </a:rPr>
              <a:t>multifocal lesions </a:t>
            </a:r>
            <a:r>
              <a:rPr lang="en-US" sz="3000" dirty="0" smtClean="0">
                <a:solidFill>
                  <a:srgbClr val="00B050"/>
                </a:solidFill>
                <a:latin typeface="SimSun" pitchFamily="2" charset="-122"/>
                <a:ea typeface="SimSun" pitchFamily="2" charset="-122"/>
              </a:rPr>
              <a:t>(this is an exception from other carcinomas) </a:t>
            </a:r>
            <a:endParaRPr lang="en-US" sz="3000" b="1" dirty="0">
              <a:latin typeface="Arial Narrow" charset="0"/>
            </a:endParaRPr>
          </a:p>
          <a:p>
            <a:pPr eaLnBrk="1" hangingPunct="1">
              <a:lnSpc>
                <a:spcPct val="80000"/>
              </a:lnSpc>
              <a:buFontTx/>
              <a:buChar char="-"/>
            </a:pPr>
            <a:r>
              <a:rPr lang="en-US" sz="3000" dirty="0" smtClean="0">
                <a:latin typeface="Arial Narrow" charset="0"/>
              </a:rPr>
              <a:t>Some </a:t>
            </a:r>
            <a:r>
              <a:rPr lang="en-US" sz="3000" dirty="0">
                <a:latin typeface="Arial Narrow" charset="0"/>
              </a:rPr>
              <a:t>are well circumscribed and even encapsulated; others infiltrate the adjacent parenchyma and the definitive diagnosis is made by microscopic </a:t>
            </a:r>
            <a:r>
              <a:rPr lang="en-US" sz="3000" dirty="0" smtClean="0">
                <a:latin typeface="Arial Narrow" charset="0"/>
              </a:rPr>
              <a:t>examination</a:t>
            </a:r>
          </a:p>
          <a:p>
            <a:pPr eaLnBrk="1" hangingPunct="1">
              <a:lnSpc>
                <a:spcPct val="80000"/>
              </a:lnSpc>
              <a:buFontTx/>
              <a:buChar char="-"/>
            </a:pPr>
            <a:endParaRPr lang="en-US" sz="3000" dirty="0">
              <a:latin typeface="Arial Narrow" charset="0"/>
            </a:endParaRPr>
          </a:p>
          <a:p>
            <a:pPr marL="514350" indent="-514350" eaLnBrk="1" hangingPunct="1">
              <a:lnSpc>
                <a:spcPct val="80000"/>
              </a:lnSpc>
              <a:buFontTx/>
              <a:buNone/>
            </a:pPr>
            <a:endParaRPr lang="ar-JO" sz="3000" dirty="0">
              <a:latin typeface="Calibri" charset="0"/>
              <a:cs typeface="Arial" charset="0"/>
            </a:endParaRPr>
          </a:p>
        </p:txBody>
      </p:sp>
    </p:spTree>
    <p:extLst>
      <p:ext uri="{BB962C8B-B14F-4D97-AF65-F5344CB8AC3E}">
        <p14:creationId xmlns="" xmlns:p14="http://schemas.microsoft.com/office/powerpoint/2010/main" val="741907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4294967295"/>
          </p:nvPr>
        </p:nvSpPr>
        <p:spPr>
          <a:xfrm>
            <a:off x="0" y="228600"/>
            <a:ext cx="9144000" cy="6629400"/>
          </a:xfrm>
        </p:spPr>
        <p:txBody>
          <a:bodyPr>
            <a:normAutofit fontScale="92500" lnSpcReduction="20000"/>
          </a:bodyPr>
          <a:lstStyle/>
          <a:p>
            <a:pPr marL="514350" indent="-514350">
              <a:lnSpc>
                <a:spcPct val="80000"/>
              </a:lnSpc>
              <a:buNone/>
            </a:pPr>
            <a:r>
              <a:rPr lang="en-US" u="sng" dirty="0" smtClean="0">
                <a:latin typeface="Arial Narrow" charset="0"/>
              </a:rPr>
              <a:t>Microscopically</a:t>
            </a:r>
            <a:r>
              <a:rPr lang="en-US" u="sng" dirty="0">
                <a:latin typeface="Arial Narrow" charset="0"/>
              </a:rPr>
              <a:t>:</a:t>
            </a:r>
            <a:r>
              <a:rPr lang="en-US" dirty="0">
                <a:latin typeface="Arial Narrow" charset="0"/>
              </a:rPr>
              <a:t> </a:t>
            </a:r>
            <a:endParaRPr lang="en-US" dirty="0" smtClean="0">
              <a:latin typeface="Arial Narrow" charset="0"/>
            </a:endParaRPr>
          </a:p>
          <a:p>
            <a:pPr marL="514350" indent="-514350">
              <a:lnSpc>
                <a:spcPct val="80000"/>
              </a:lnSpc>
              <a:buNone/>
            </a:pPr>
            <a:r>
              <a:rPr lang="en-US" dirty="0" smtClean="0">
                <a:latin typeface="Arial Narrow" charset="0"/>
              </a:rPr>
              <a:t>The </a:t>
            </a:r>
            <a:r>
              <a:rPr lang="en-US" dirty="0">
                <a:latin typeface="Arial Narrow" charset="0"/>
              </a:rPr>
              <a:t>diagnosis of papillary carcinoma is based on nuclear features </a:t>
            </a:r>
            <a:r>
              <a:rPr lang="en-US" b="1" u="sng" dirty="0">
                <a:latin typeface="Arial Narrow" charset="0"/>
              </a:rPr>
              <a:t>even in the absence of a papillary architecture. </a:t>
            </a:r>
            <a:endParaRPr lang="en-US" b="1" u="sng" dirty="0" smtClean="0">
              <a:latin typeface="Arial Narrow" charset="0"/>
            </a:endParaRPr>
          </a:p>
          <a:p>
            <a:pPr marL="514350" indent="-514350">
              <a:lnSpc>
                <a:spcPct val="80000"/>
              </a:lnSpc>
              <a:buNone/>
            </a:pPr>
            <a:endParaRPr lang="en-US" dirty="0">
              <a:latin typeface="Arial Narrow" charset="0"/>
            </a:endParaRPr>
          </a:p>
          <a:p>
            <a:pPr marL="514350" indent="-514350">
              <a:lnSpc>
                <a:spcPct val="80000"/>
              </a:lnSpc>
              <a:buNone/>
            </a:pPr>
            <a:r>
              <a:rPr lang="en-US" dirty="0">
                <a:latin typeface="Arial Narrow" charset="0"/>
              </a:rPr>
              <a:t>1. The nuclei of papillary carcinoma cells </a:t>
            </a:r>
            <a:r>
              <a:rPr lang="en-US" dirty="0" smtClean="0">
                <a:latin typeface="Arial Narrow" charset="0"/>
              </a:rPr>
              <a:t>show:</a:t>
            </a:r>
            <a:endParaRPr lang="en-US" dirty="0">
              <a:latin typeface="Arial Narrow" charset="0"/>
            </a:endParaRPr>
          </a:p>
          <a:p>
            <a:pPr marL="514350" indent="-514350">
              <a:lnSpc>
                <a:spcPct val="80000"/>
              </a:lnSpc>
              <a:buNone/>
            </a:pPr>
            <a:r>
              <a:rPr lang="en-US" dirty="0" smtClean="0">
                <a:solidFill>
                  <a:srgbClr val="00B050"/>
                </a:solidFill>
                <a:latin typeface="SimSun" pitchFamily="2" charset="-122"/>
                <a:ea typeface="SimSun" pitchFamily="2" charset="-122"/>
              </a:rPr>
              <a:t>*this can only be seen in histological sections, not in cytological sections*</a:t>
            </a:r>
            <a:endParaRPr lang="en-US" dirty="0">
              <a:solidFill>
                <a:srgbClr val="00B050"/>
              </a:solidFill>
              <a:latin typeface="SimSun" pitchFamily="2" charset="-122"/>
              <a:ea typeface="SimSun" pitchFamily="2" charset="-122"/>
            </a:endParaRPr>
          </a:p>
          <a:p>
            <a:pPr marL="514350" indent="-514350" eaLnBrk="1" hangingPunct="1">
              <a:buFontTx/>
              <a:buNone/>
            </a:pPr>
            <a:r>
              <a:rPr lang="en-US" dirty="0" smtClean="0">
                <a:latin typeface="Arial Narrow" charset="0"/>
              </a:rPr>
              <a:t>a.  </a:t>
            </a:r>
            <a:r>
              <a:rPr lang="en-US" dirty="0">
                <a:latin typeface="Arial Narrow" charset="0"/>
              </a:rPr>
              <a:t>optically clear nuclei,  or "Orphan Annie eye" nuclei </a:t>
            </a:r>
            <a:r>
              <a:rPr lang="en-US" dirty="0" smtClean="0">
                <a:latin typeface="Arial Narrow" charset="0"/>
              </a:rPr>
              <a:t>, seen on histological but not cytological preparations ( formalin </a:t>
            </a:r>
            <a:r>
              <a:rPr lang="en-US" dirty="0" smtClean="0">
                <a:latin typeface="Arial Narrow" charset="0"/>
              </a:rPr>
              <a:t>artefact</a:t>
            </a:r>
            <a:r>
              <a:rPr lang="en-US" dirty="0" smtClean="0">
                <a:latin typeface="Arial Narrow" charset="0"/>
              </a:rPr>
              <a:t>)</a:t>
            </a:r>
            <a:endParaRPr lang="en-US" dirty="0">
              <a:latin typeface="Arial Narrow" charset="0"/>
            </a:endParaRPr>
          </a:p>
          <a:p>
            <a:pPr marL="514350" indent="-514350" eaLnBrk="1" hangingPunct="1">
              <a:buFontTx/>
              <a:buNone/>
            </a:pPr>
            <a:r>
              <a:rPr lang="en-US" dirty="0">
                <a:latin typeface="Arial Narrow" charset="0"/>
              </a:rPr>
              <a:t>b. Have invaginations of the cytoplasm to the nucleus ( </a:t>
            </a:r>
            <a:r>
              <a:rPr lang="en-US" dirty="0">
                <a:latin typeface="Arial Narrow" charset="0"/>
              </a:rPr>
              <a:t>pseudoinclusions</a:t>
            </a:r>
            <a:r>
              <a:rPr lang="en-US" dirty="0">
                <a:latin typeface="Arial Narrow" charset="0"/>
              </a:rPr>
              <a:t>) </a:t>
            </a:r>
          </a:p>
          <a:p>
            <a:pPr marL="514350" indent="-514350" eaLnBrk="1" hangingPunct="1">
              <a:buFontTx/>
              <a:buNone/>
            </a:pPr>
            <a:r>
              <a:rPr lang="en-US" dirty="0">
                <a:latin typeface="Arial Narrow" charset="0"/>
              </a:rPr>
              <a:t>2.  </a:t>
            </a:r>
            <a:r>
              <a:rPr lang="en-US" dirty="0" smtClean="0">
                <a:latin typeface="Arial Narrow" charset="0"/>
              </a:rPr>
              <a:t> </a:t>
            </a:r>
            <a:r>
              <a:rPr lang="en-US" dirty="0">
                <a:latin typeface="Arial Narrow" charset="0"/>
              </a:rPr>
              <a:t>papillary architecture is common</a:t>
            </a:r>
          </a:p>
          <a:p>
            <a:pPr marL="514350" indent="-514350" eaLnBrk="1" hangingPunct="1">
              <a:buFontTx/>
              <a:buNone/>
            </a:pPr>
            <a:r>
              <a:rPr lang="en-US" dirty="0">
                <a:latin typeface="Arial Narrow" charset="0"/>
              </a:rPr>
              <a:t>3. Concentrically calcified structures(</a:t>
            </a:r>
            <a:r>
              <a:rPr lang="en-US" dirty="0">
                <a:latin typeface="Arial Narrow" charset="0"/>
              </a:rPr>
              <a:t>psammoma</a:t>
            </a:r>
            <a:r>
              <a:rPr lang="en-US" dirty="0">
                <a:latin typeface="Arial Narrow" charset="0"/>
              </a:rPr>
              <a:t> bodies)</a:t>
            </a:r>
          </a:p>
          <a:p>
            <a:pPr marL="514350" indent="-514350" eaLnBrk="1" hangingPunct="1">
              <a:buFontTx/>
              <a:buNone/>
            </a:pPr>
            <a:r>
              <a:rPr lang="en-US" dirty="0">
                <a:latin typeface="Arial Narrow" charset="0"/>
              </a:rPr>
              <a:t>4. Foci of lymphatic permeation by tumor cells are  present, but invasion of blood vessels is relatively uncommon</a:t>
            </a:r>
          </a:p>
          <a:p>
            <a:pPr marL="514350" indent="-514350" eaLnBrk="1" hangingPunct="1">
              <a:buFontTx/>
              <a:buNone/>
            </a:pPr>
            <a:r>
              <a:rPr lang="en-US" dirty="0">
                <a:latin typeface="Arial Narrow" charset="0"/>
              </a:rPr>
              <a:t>5. Metastases to  cervical lymph nodes  in  half of cases. </a:t>
            </a:r>
            <a:endParaRPr lang="ar-JO" dirty="0">
              <a:latin typeface="Calibri" charset="0"/>
              <a:cs typeface="Arial" charset="0"/>
            </a:endParaRPr>
          </a:p>
        </p:txBody>
      </p:sp>
    </p:spTree>
    <p:extLst>
      <p:ext uri="{BB962C8B-B14F-4D97-AF65-F5344CB8AC3E}">
        <p14:creationId xmlns="" xmlns:p14="http://schemas.microsoft.com/office/powerpoint/2010/main" val="2820351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0" y="274638"/>
            <a:ext cx="8229600" cy="1143000"/>
          </a:xfrm>
        </p:spPr>
        <p:txBody>
          <a:bodyPr/>
          <a:lstStyle/>
          <a:p>
            <a:pPr eaLnBrk="1" hangingPunct="1"/>
            <a:r>
              <a:rPr lang="en-US" dirty="0">
                <a:latin typeface="Calibri" charset="0"/>
              </a:rPr>
              <a:t>Papillary carcinoma</a:t>
            </a:r>
            <a:endParaRPr lang="ar-JO">
              <a:latin typeface="Calibri" charset="0"/>
              <a:cs typeface="Times New Roman" charset="0"/>
            </a:endParaRPr>
          </a:p>
        </p:txBody>
      </p:sp>
      <p:pic>
        <p:nvPicPr>
          <p:cNvPr id="61443" name="Picture 2" descr="C:\Users\USER\Desktop\1.jpg"/>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a:xfrm>
            <a:off x="0" y="1905000"/>
            <a:ext cx="8839200" cy="4724400"/>
          </a:xfrm>
          <a:noFill/>
        </p:spPr>
      </p:pic>
      <p:sp>
        <p:nvSpPr>
          <p:cNvPr id="5" name="TextBox 4"/>
          <p:cNvSpPr txBox="1"/>
          <p:nvPr/>
        </p:nvSpPr>
        <p:spPr>
          <a:xfrm>
            <a:off x="6400800" y="6231988"/>
            <a:ext cx="2743200" cy="646331"/>
          </a:xfrm>
          <a:prstGeom prst="rect">
            <a:avLst/>
          </a:prstGeom>
          <a:noFill/>
        </p:spPr>
        <p:txBody>
          <a:bodyPr wrap="square" rtlCol="0">
            <a:spAutoFit/>
          </a:bodyPr>
          <a:lstStyle/>
          <a:p>
            <a:r>
              <a:rPr lang="en-US" dirty="0" smtClean="0">
                <a:solidFill>
                  <a:srgbClr val="00B050"/>
                </a:solidFill>
                <a:latin typeface="SimSun" pitchFamily="2" charset="-122"/>
                <a:ea typeface="SimSun" pitchFamily="2" charset="-122"/>
              </a:rPr>
              <a:t>Well demarcated </a:t>
            </a:r>
          </a:p>
          <a:p>
            <a:r>
              <a:rPr lang="en-US" dirty="0" smtClean="0">
                <a:solidFill>
                  <a:srgbClr val="00B050"/>
                </a:solidFill>
                <a:latin typeface="SimSun" pitchFamily="2" charset="-122"/>
                <a:ea typeface="SimSun" pitchFamily="2" charset="-122"/>
              </a:rPr>
              <a:t>-inclusions</a:t>
            </a:r>
            <a:endParaRPr lang="en-US" dirty="0">
              <a:solidFill>
                <a:srgbClr val="00B050"/>
              </a:solidFill>
              <a:latin typeface="SimSun" pitchFamily="2" charset="-122"/>
              <a:ea typeface="SimSun" pitchFamily="2" charset="-122"/>
            </a:endParaRPr>
          </a:p>
        </p:txBody>
      </p:sp>
    </p:spTree>
    <p:extLst>
      <p:ext uri="{BB962C8B-B14F-4D97-AF65-F5344CB8AC3E}">
        <p14:creationId xmlns="" xmlns:p14="http://schemas.microsoft.com/office/powerpoint/2010/main" val="31787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6098" y="0"/>
            <a:ext cx="8229600" cy="1143000"/>
          </a:xfrm>
        </p:spPr>
        <p:txBody>
          <a:bodyPr/>
          <a:lstStyle/>
          <a:p>
            <a:r>
              <a:rPr lang="en-US" dirty="0" smtClean="0"/>
              <a:t>Psammoma</a:t>
            </a:r>
            <a:r>
              <a:rPr lang="en-US" dirty="0" smtClean="0"/>
              <a:t> bodies</a:t>
            </a:r>
            <a:endParaRPr lang="en-US" dirty="0"/>
          </a:p>
        </p:txBody>
      </p:sp>
      <p:pic>
        <p:nvPicPr>
          <p:cNvPr id="4" name="Content Placeholder 3" descr="Psammoma bodies 1.png"/>
          <p:cNvPicPr>
            <a:picLocks noGrp="1" noChangeAspect="1"/>
          </p:cNvPicPr>
          <p:nvPr>
            <p:ph idx="4294967295"/>
          </p:nvPr>
        </p:nvPicPr>
        <p:blipFill>
          <a:blip r:embed="rId2">
            <a:extLst>
              <a:ext uri="{28A0092B-C50C-407E-A947-70E740481C1C}">
                <a14:useLocalDpi xmlns="" xmlns:a14="http://schemas.microsoft.com/office/drawing/2010/main" val="0"/>
              </a:ext>
            </a:extLst>
          </a:blip>
          <a:srcRect t="17927" b="17927"/>
          <a:stretch>
            <a:fillRect/>
          </a:stretch>
        </p:blipFill>
        <p:spPr>
          <a:xfrm>
            <a:off x="267286" y="886265"/>
            <a:ext cx="8229600" cy="4525963"/>
          </a:xfrm>
        </p:spPr>
      </p:pic>
      <p:sp>
        <p:nvSpPr>
          <p:cNvPr id="5" name="TextBox 4"/>
          <p:cNvSpPr txBox="1"/>
          <p:nvPr/>
        </p:nvSpPr>
        <p:spPr>
          <a:xfrm>
            <a:off x="436098" y="5739618"/>
            <a:ext cx="6049108" cy="646331"/>
          </a:xfrm>
          <a:prstGeom prst="rect">
            <a:avLst/>
          </a:prstGeom>
          <a:noFill/>
        </p:spPr>
        <p:txBody>
          <a:bodyPr wrap="square" rtlCol="0">
            <a:spAutoFit/>
          </a:bodyPr>
          <a:lstStyle/>
          <a:p>
            <a:r>
              <a:rPr lang="en-US" dirty="0" smtClean="0">
                <a:solidFill>
                  <a:srgbClr val="00B050"/>
                </a:solidFill>
                <a:latin typeface="SimSun" pitchFamily="2" charset="-122"/>
                <a:ea typeface="SimSun" pitchFamily="2" charset="-122"/>
              </a:rPr>
              <a:t>Calcified and concentric tissue arrangements, can be found in other parts of the body in carcinomas </a:t>
            </a:r>
            <a:endParaRPr lang="en-US" dirty="0">
              <a:solidFill>
                <a:srgbClr val="00B050"/>
              </a:solidFill>
              <a:latin typeface="SimSun" pitchFamily="2" charset="-122"/>
              <a:ea typeface="SimSun" pitchFamily="2" charset="-122"/>
            </a:endParaRPr>
          </a:p>
        </p:txBody>
      </p:sp>
    </p:spTree>
    <p:extLst>
      <p:ext uri="{BB962C8B-B14F-4D97-AF65-F5344CB8AC3E}">
        <p14:creationId xmlns="" xmlns:p14="http://schemas.microsoft.com/office/powerpoint/2010/main" val="3420879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4294967295"/>
          </p:nvPr>
        </p:nvSpPr>
        <p:spPr>
          <a:xfrm>
            <a:off x="0" y="304800"/>
            <a:ext cx="9144000" cy="6553200"/>
          </a:xfrm>
        </p:spPr>
        <p:txBody>
          <a:bodyPr/>
          <a:lstStyle/>
          <a:p>
            <a:pPr eaLnBrk="1" hangingPunct="1">
              <a:buFontTx/>
              <a:buNone/>
            </a:pPr>
            <a:r>
              <a:rPr lang="en-US" u="sng" dirty="0">
                <a:latin typeface="Arial Narrow" charset="0"/>
              </a:rPr>
              <a:t>Clinical Features  of papillary carcinomas</a:t>
            </a:r>
          </a:p>
          <a:p>
            <a:pPr eaLnBrk="1" hangingPunct="1">
              <a:buFontTx/>
              <a:buNone/>
            </a:pPr>
            <a:r>
              <a:rPr lang="en-US" dirty="0">
                <a:latin typeface="Arial Narrow" charset="0"/>
              </a:rPr>
              <a:t>a.  Are nonfunctional tumors </a:t>
            </a:r>
            <a:r>
              <a:rPr lang="en-US" dirty="0" smtClean="0">
                <a:solidFill>
                  <a:srgbClr val="00B050"/>
                </a:solidFill>
                <a:latin typeface="SimSun" pitchFamily="2" charset="-122"/>
                <a:ea typeface="SimSun" pitchFamily="2" charset="-122"/>
              </a:rPr>
              <a:t>(usually cold) </a:t>
            </a:r>
            <a:r>
              <a:rPr lang="en-US" dirty="0" smtClean="0">
                <a:latin typeface="Arial Narrow" charset="0"/>
              </a:rPr>
              <a:t>manifest </a:t>
            </a:r>
            <a:r>
              <a:rPr lang="en-US" dirty="0">
                <a:latin typeface="Arial Narrow" charset="0"/>
              </a:rPr>
              <a:t>as painless </a:t>
            </a:r>
            <a:r>
              <a:rPr lang="en-US" dirty="0" smtClean="0">
                <a:latin typeface="Arial Narrow" charset="0"/>
              </a:rPr>
              <a:t>masses </a:t>
            </a:r>
            <a:r>
              <a:rPr lang="en-US" dirty="0">
                <a:latin typeface="Arial Narrow" charset="0"/>
              </a:rPr>
              <a:t>in the neck, either within the thyroid or as metastasis in a cervical lymph node </a:t>
            </a:r>
            <a:r>
              <a:rPr lang="en-US" dirty="0" smtClean="0">
                <a:solidFill>
                  <a:srgbClr val="00B050"/>
                </a:solidFill>
                <a:latin typeface="SimSun" pitchFamily="2" charset="-122"/>
                <a:ea typeface="SimSun" pitchFamily="2" charset="-122"/>
              </a:rPr>
              <a:t>50%</a:t>
            </a:r>
            <a:endParaRPr lang="ar-JO" dirty="0">
              <a:latin typeface="Arial Narrow" charset="0"/>
              <a:cs typeface="Arial" charset="0"/>
            </a:endParaRPr>
          </a:p>
          <a:p>
            <a:pPr eaLnBrk="1" hangingPunct="1">
              <a:buFontTx/>
              <a:buNone/>
            </a:pPr>
            <a:r>
              <a:rPr lang="en-US" dirty="0">
                <a:latin typeface="Arial Narrow" charset="0"/>
              </a:rPr>
              <a:t>b.  Are indolent lesions, with 10-year survival rates of 95%. </a:t>
            </a:r>
            <a:endParaRPr lang="ar-JO" dirty="0">
              <a:latin typeface="Arial Narrow" charset="0"/>
              <a:cs typeface="Arial" charset="0"/>
            </a:endParaRPr>
          </a:p>
          <a:p>
            <a:pPr eaLnBrk="1" hangingPunct="1">
              <a:buFontTx/>
              <a:buNone/>
            </a:pPr>
            <a:r>
              <a:rPr lang="en-US" dirty="0">
                <a:latin typeface="Arial Narrow" charset="0"/>
              </a:rPr>
              <a:t> c.  The presence of isolated cervical nodal metastases does not  have </a:t>
            </a:r>
            <a:r>
              <a:rPr lang="en-US" dirty="0" smtClean="0">
                <a:latin typeface="Arial Narrow" charset="0"/>
              </a:rPr>
              <a:t> </a:t>
            </a:r>
            <a:r>
              <a:rPr lang="en-US" dirty="0">
                <a:latin typeface="Arial Narrow" charset="0"/>
              </a:rPr>
              <a:t>influence on good prognosis of these lesions. </a:t>
            </a:r>
            <a:endParaRPr lang="ar-JO" dirty="0">
              <a:latin typeface="Calibri" charset="0"/>
              <a:cs typeface="Arial" charset="0"/>
            </a:endParaRPr>
          </a:p>
          <a:p>
            <a:pPr eaLnBrk="1" hangingPunct="1">
              <a:buFontTx/>
              <a:buNone/>
            </a:pPr>
            <a:r>
              <a:rPr lang="en-US" dirty="0">
                <a:latin typeface="Arial Narrow" charset="0"/>
              </a:rPr>
              <a:t>d.  In a minority of patients, </a:t>
            </a:r>
            <a:r>
              <a:rPr lang="en-US" dirty="0">
                <a:latin typeface="Arial Narrow" charset="0"/>
              </a:rPr>
              <a:t>hematogenous</a:t>
            </a:r>
            <a:r>
              <a:rPr lang="en-US" dirty="0">
                <a:latin typeface="Arial Narrow" charset="0"/>
              </a:rPr>
              <a:t> metastases are present at the time of diagnosis, most commonly to lung. </a:t>
            </a:r>
            <a:endParaRPr lang="ar-JO" dirty="0">
              <a:latin typeface="Calibri" charset="0"/>
              <a:cs typeface="Arial" charset="0"/>
            </a:endParaRPr>
          </a:p>
          <a:p>
            <a:pPr eaLnBrk="1" hangingPunct="1">
              <a:buFontTx/>
              <a:buNone/>
            </a:pPr>
            <a:endParaRPr lang="en-US" dirty="0">
              <a:latin typeface="Arial Narrow" charset="0"/>
            </a:endParaRPr>
          </a:p>
          <a:p>
            <a:pPr eaLnBrk="1" hangingPunct="1">
              <a:buFontTx/>
              <a:buNone/>
            </a:pPr>
            <a:endParaRPr lang="ar-JO" dirty="0">
              <a:latin typeface="Calibri" charset="0"/>
              <a:cs typeface="Arial" charset="0"/>
            </a:endParaRPr>
          </a:p>
        </p:txBody>
      </p:sp>
    </p:spTree>
    <p:extLst>
      <p:ext uri="{BB962C8B-B14F-4D97-AF65-F5344CB8AC3E}">
        <p14:creationId xmlns="" xmlns:p14="http://schemas.microsoft.com/office/powerpoint/2010/main" val="3236861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0" y="228600"/>
            <a:ext cx="9144000" cy="6477000"/>
          </a:xfrm>
        </p:spPr>
        <p:txBody>
          <a:bodyPr>
            <a:normAutofit fontScale="92500" lnSpcReduction="20000"/>
          </a:bodyPr>
          <a:lstStyle/>
          <a:p>
            <a:pPr>
              <a:lnSpc>
                <a:spcPct val="90000"/>
              </a:lnSpc>
              <a:buNone/>
            </a:pPr>
            <a:r>
              <a:rPr lang="en-US" dirty="0">
                <a:latin typeface="Arial Narrow" charset="0"/>
              </a:rPr>
              <a:t> </a:t>
            </a:r>
            <a:r>
              <a:rPr lang="en-US" u="sng" dirty="0" smtClean="0">
                <a:latin typeface="Arial Narrow" charset="0"/>
              </a:rPr>
              <a:t>Clinical Features</a:t>
            </a:r>
            <a:r>
              <a:rPr lang="en-US" dirty="0" smtClean="0">
                <a:latin typeface="Arial Narrow" charset="0"/>
              </a:rPr>
              <a:t> :</a:t>
            </a:r>
          </a:p>
          <a:p>
            <a:pPr>
              <a:lnSpc>
                <a:spcPct val="90000"/>
              </a:lnSpc>
              <a:buNone/>
            </a:pPr>
            <a:r>
              <a:rPr lang="en-US" dirty="0" smtClean="0">
                <a:latin typeface="Arial Narrow" charset="0"/>
              </a:rPr>
              <a:t>-Acute onset characterized by neck pain  ( with swallowing) </a:t>
            </a:r>
          </a:p>
          <a:p>
            <a:pPr>
              <a:lnSpc>
                <a:spcPct val="90000"/>
              </a:lnSpc>
              <a:buNone/>
            </a:pPr>
            <a:r>
              <a:rPr lang="en-US" dirty="0" smtClean="0">
                <a:solidFill>
                  <a:srgbClr val="00B050"/>
                </a:solidFill>
                <a:latin typeface="SimSun" pitchFamily="2" charset="-122"/>
                <a:ea typeface="SimSun" pitchFamily="2" charset="-122"/>
              </a:rPr>
              <a:t>This syndrome is the only thyroid-related disease where the gland is painful</a:t>
            </a:r>
          </a:p>
          <a:p>
            <a:pPr>
              <a:lnSpc>
                <a:spcPct val="90000"/>
              </a:lnSpc>
              <a:buNone/>
            </a:pPr>
            <a:r>
              <a:rPr lang="en-US" dirty="0" smtClean="0">
                <a:latin typeface="Arial Narrow" charset="0"/>
              </a:rPr>
              <a:t>-  Fever, malaise, and variable enlargement of the thyroid. </a:t>
            </a:r>
            <a:r>
              <a:rPr lang="en-US" dirty="0" smtClean="0">
                <a:solidFill>
                  <a:srgbClr val="00B050"/>
                </a:solidFill>
                <a:latin typeface="SimSun" pitchFamily="2" charset="-122"/>
                <a:ea typeface="SimSun" pitchFamily="2" charset="-122"/>
              </a:rPr>
              <a:t>(typical syndromes of an infection) </a:t>
            </a:r>
            <a:r>
              <a:rPr lang="en-US" dirty="0" smtClean="0">
                <a:solidFill>
                  <a:srgbClr val="00B050"/>
                </a:solidFill>
                <a:latin typeface="SimSun" pitchFamily="2" charset="-122"/>
                <a:ea typeface="SimSun" pitchFamily="2" charset="-122"/>
              </a:rPr>
              <a:t>there also might be upper respiratory tract symptoms</a:t>
            </a:r>
            <a:endParaRPr lang="en-US" dirty="0" smtClean="0">
              <a:latin typeface="Arial Narrow" charset="0"/>
            </a:endParaRPr>
          </a:p>
          <a:p>
            <a:pPr>
              <a:lnSpc>
                <a:spcPct val="90000"/>
              </a:lnSpc>
              <a:buNone/>
            </a:pPr>
            <a:r>
              <a:rPr lang="en-US" dirty="0" smtClean="0">
                <a:latin typeface="Arial Narrow" charset="0"/>
              </a:rPr>
              <a:t>-   Transient hyperthyroidism may occur as a result of disruption of follicles and release of excessive hormones.</a:t>
            </a:r>
          </a:p>
          <a:p>
            <a:pPr>
              <a:lnSpc>
                <a:spcPct val="90000"/>
              </a:lnSpc>
              <a:buNone/>
            </a:pPr>
            <a:r>
              <a:rPr lang="en-US" dirty="0" smtClean="0">
                <a:latin typeface="Arial Narrow" charset="0"/>
              </a:rPr>
              <a:t> -  The leukocyte count is increased. &gt;&gt; </a:t>
            </a:r>
            <a:r>
              <a:rPr lang="en-US" dirty="0" smtClean="0">
                <a:solidFill>
                  <a:srgbClr val="00B050"/>
                </a:solidFill>
                <a:latin typeface="SimSun" pitchFamily="2" charset="-122"/>
                <a:ea typeface="SimSun" pitchFamily="2" charset="-122"/>
              </a:rPr>
              <a:t>HIGH </a:t>
            </a:r>
            <a:r>
              <a:rPr lang="en-US" dirty="0" smtClean="0">
                <a:solidFill>
                  <a:srgbClr val="00B050"/>
                </a:solidFill>
                <a:latin typeface="SimSun" pitchFamily="2" charset="-122"/>
                <a:ea typeface="SimSun" pitchFamily="2" charset="-122"/>
              </a:rPr>
              <a:t>WBC like any other viral infection</a:t>
            </a:r>
            <a:endParaRPr lang="en-US" dirty="0" smtClean="0">
              <a:latin typeface="Arial Narrow" charset="0"/>
            </a:endParaRPr>
          </a:p>
          <a:p>
            <a:pPr eaLnBrk="1" hangingPunct="1">
              <a:buFontTx/>
              <a:buNone/>
            </a:pPr>
            <a:r>
              <a:rPr lang="en-US" dirty="0" smtClean="0">
                <a:latin typeface="Arial Narrow" charset="0"/>
              </a:rPr>
              <a:t> </a:t>
            </a:r>
            <a:r>
              <a:rPr lang="en-US" dirty="0">
                <a:latin typeface="Arial Narrow" charset="0"/>
              </a:rPr>
              <a:t>With progression of disease and gland destruction, a transient hypothyroid phase may ensue. </a:t>
            </a:r>
          </a:p>
          <a:p>
            <a:pPr eaLnBrk="1" hangingPunct="1">
              <a:buFontTx/>
              <a:buNone/>
            </a:pPr>
            <a:r>
              <a:rPr lang="en-US" dirty="0">
                <a:latin typeface="Arial Narrow" charset="0"/>
              </a:rPr>
              <a:t>-  The condition typically is </a:t>
            </a:r>
            <a:r>
              <a:rPr lang="en-US" dirty="0">
                <a:solidFill>
                  <a:srgbClr val="FF0000"/>
                </a:solidFill>
                <a:latin typeface="Arial Narrow" charset="0"/>
              </a:rPr>
              <a:t>self-limited</a:t>
            </a:r>
            <a:r>
              <a:rPr lang="en-US" dirty="0">
                <a:latin typeface="Arial Narrow" charset="0"/>
              </a:rPr>
              <a:t>, with most patients returning to a </a:t>
            </a:r>
            <a:r>
              <a:rPr lang="en-US" dirty="0">
                <a:latin typeface="Arial Narrow" charset="0"/>
              </a:rPr>
              <a:t>euthyroid</a:t>
            </a:r>
            <a:r>
              <a:rPr lang="en-US" dirty="0">
                <a:latin typeface="Arial Narrow" charset="0"/>
              </a:rPr>
              <a:t> state within 6 to 8 weeks</a:t>
            </a:r>
          </a:p>
          <a:p>
            <a:pPr eaLnBrk="1" hangingPunct="1">
              <a:buFontTx/>
              <a:buNone/>
            </a:pPr>
            <a:endParaRPr lang="en-US" dirty="0">
              <a:latin typeface="Arial Narrow" charset="0"/>
            </a:endParaRPr>
          </a:p>
          <a:p>
            <a:pPr eaLnBrk="1" hangingPunct="1">
              <a:buFontTx/>
              <a:buNone/>
            </a:pPr>
            <a:endParaRPr lang="ar-JO" dirty="0">
              <a:latin typeface="Calibri" charset="0"/>
              <a:cs typeface="Arial" charset="0"/>
            </a:endParaRPr>
          </a:p>
        </p:txBody>
      </p:sp>
    </p:spTree>
    <p:extLst>
      <p:ext uri="{BB962C8B-B14F-4D97-AF65-F5344CB8AC3E}">
        <p14:creationId xmlns="" xmlns:p14="http://schemas.microsoft.com/office/powerpoint/2010/main" val="12933273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4294967295"/>
          </p:nvPr>
        </p:nvSpPr>
        <p:spPr>
          <a:xfrm>
            <a:off x="0" y="304800"/>
            <a:ext cx="9144000" cy="6553200"/>
          </a:xfrm>
        </p:spPr>
        <p:txBody>
          <a:bodyPr>
            <a:normAutofit fontScale="47500" lnSpcReduction="20000"/>
          </a:bodyPr>
          <a:lstStyle/>
          <a:p>
            <a:pPr eaLnBrk="1" hangingPunct="1">
              <a:buFontTx/>
              <a:buNone/>
            </a:pPr>
            <a:r>
              <a:rPr lang="en-US" sz="4500" b="1" u="sng" dirty="0">
                <a:latin typeface="Arial Narrow" charset="0"/>
              </a:rPr>
              <a:t>Follicular Carcinoma </a:t>
            </a:r>
            <a:r>
              <a:rPr lang="en-US" sz="4500" b="1" u="sng" dirty="0" smtClean="0">
                <a:latin typeface="Arial Narrow" charset="0"/>
              </a:rPr>
              <a:t>:</a:t>
            </a:r>
          </a:p>
          <a:p>
            <a:pPr eaLnBrk="1" hangingPunct="1">
              <a:buFontTx/>
              <a:buNone/>
            </a:pPr>
            <a:endParaRPr lang="ar-JO" sz="4500" dirty="0">
              <a:latin typeface="Calibri" charset="0"/>
              <a:cs typeface="Arial" charset="0"/>
            </a:endParaRPr>
          </a:p>
          <a:p>
            <a:pPr eaLnBrk="1" hangingPunct="1">
              <a:buFontTx/>
              <a:buNone/>
            </a:pPr>
            <a:r>
              <a:rPr lang="en-US" sz="4500" dirty="0">
                <a:latin typeface="Arial Narrow" charset="0"/>
              </a:rPr>
              <a:t>--  </a:t>
            </a:r>
            <a:r>
              <a:rPr lang="en-US" sz="4500" b="1" dirty="0">
                <a:latin typeface="Arial Narrow" charset="0"/>
              </a:rPr>
              <a:t>More common in women and in areas with dietary iodine deficiency .</a:t>
            </a:r>
          </a:p>
          <a:p>
            <a:pPr eaLnBrk="1" hangingPunct="1">
              <a:buFontTx/>
              <a:buChar char="-"/>
            </a:pPr>
            <a:r>
              <a:rPr lang="en-US" sz="4500" b="1" dirty="0" smtClean="0">
                <a:latin typeface="Arial Narrow" charset="0"/>
              </a:rPr>
              <a:t>The </a:t>
            </a:r>
            <a:r>
              <a:rPr lang="en-US" sz="4500" b="1" dirty="0">
                <a:latin typeface="Arial Narrow" charset="0"/>
              </a:rPr>
              <a:t>peak incidence between the ages of 40 and 60 </a:t>
            </a:r>
            <a:r>
              <a:rPr lang="en-US" sz="4500" b="1" dirty="0" smtClean="0">
                <a:latin typeface="Arial Narrow" charset="0"/>
              </a:rPr>
              <a:t>years</a:t>
            </a:r>
          </a:p>
          <a:p>
            <a:pPr marL="0" indent="0" eaLnBrk="1" hangingPunct="1">
              <a:buNone/>
            </a:pPr>
            <a:endParaRPr lang="en-US" sz="4500" b="1" dirty="0">
              <a:latin typeface="Arial Narrow" charset="0"/>
            </a:endParaRPr>
          </a:p>
          <a:p>
            <a:pPr eaLnBrk="1" hangingPunct="1">
              <a:buFontTx/>
              <a:buNone/>
            </a:pPr>
            <a:r>
              <a:rPr lang="en-US" sz="4500" b="1" u="sng" dirty="0">
                <a:latin typeface="Arial Narrow" charset="0"/>
              </a:rPr>
              <a:t>On microscopic examination,</a:t>
            </a:r>
          </a:p>
          <a:p>
            <a:pPr eaLnBrk="1" hangingPunct="1">
              <a:buFontTx/>
              <a:buNone/>
            </a:pPr>
            <a:r>
              <a:rPr lang="en-US" sz="4500" b="1" dirty="0">
                <a:latin typeface="Arial Narrow" charset="0"/>
              </a:rPr>
              <a:t>-  Are composed of fairly uniform cells forming small follicles, </a:t>
            </a:r>
            <a:endParaRPr lang="ar-JO" sz="4500" b="1" dirty="0">
              <a:latin typeface="Calibri" charset="0"/>
              <a:cs typeface="Arial" charset="0"/>
            </a:endParaRPr>
          </a:p>
          <a:p>
            <a:pPr eaLnBrk="1" hangingPunct="1">
              <a:buFontTx/>
              <a:buNone/>
            </a:pPr>
            <a:r>
              <a:rPr lang="en-US" sz="4500" b="1" dirty="0">
                <a:latin typeface="Arial Narrow" charset="0"/>
              </a:rPr>
              <a:t>-  In other cases, follicular differentiation is less apparent</a:t>
            </a:r>
          </a:p>
          <a:p>
            <a:pPr eaLnBrk="1" hangingPunct="1">
              <a:buFontTx/>
              <a:buNone/>
            </a:pPr>
            <a:r>
              <a:rPr lang="en-US" sz="4500" b="1" dirty="0">
                <a:latin typeface="Arial Narrow" charset="0"/>
              </a:rPr>
              <a:t>-   It may be</a:t>
            </a:r>
          </a:p>
          <a:p>
            <a:pPr eaLnBrk="1" hangingPunct="1">
              <a:buFontTx/>
              <a:buNone/>
            </a:pPr>
            <a:r>
              <a:rPr lang="en-US" sz="4500" b="1" dirty="0">
                <a:latin typeface="Arial Narrow" charset="0"/>
              </a:rPr>
              <a:t>a.  widely invasive, infiltrating the thyroid parenchyma and </a:t>
            </a:r>
            <a:r>
              <a:rPr lang="en-US" sz="4500" b="1" dirty="0">
                <a:latin typeface="Arial Narrow" charset="0"/>
              </a:rPr>
              <a:t>extrathyroidal</a:t>
            </a:r>
            <a:r>
              <a:rPr lang="en-US" sz="4500" b="1" dirty="0">
                <a:latin typeface="Arial Narrow" charset="0"/>
              </a:rPr>
              <a:t> soft tissues, or </a:t>
            </a:r>
          </a:p>
          <a:p>
            <a:pPr eaLnBrk="1" hangingPunct="1">
              <a:buFontTx/>
              <a:buNone/>
            </a:pPr>
            <a:r>
              <a:rPr lang="en-US" sz="4500" b="1" dirty="0">
                <a:latin typeface="Arial Narrow" charset="0"/>
              </a:rPr>
              <a:t>b. Minimally invasive that may be impossible to distinguish from follicular adenomas on gross examination and the . </a:t>
            </a:r>
            <a:endParaRPr lang="en-US" sz="4500" b="1" dirty="0" smtClean="0">
              <a:latin typeface="Arial Narrow" charset="0"/>
            </a:endParaRPr>
          </a:p>
          <a:p>
            <a:pPr eaLnBrk="1" hangingPunct="1">
              <a:buFontTx/>
              <a:buNone/>
            </a:pPr>
            <a:endParaRPr lang="en-US" sz="4500" b="1" dirty="0" smtClean="0">
              <a:latin typeface="Arial Narrow" charset="0"/>
            </a:endParaRPr>
          </a:p>
          <a:p>
            <a:pPr>
              <a:buFontTx/>
              <a:buChar char="-"/>
            </a:pPr>
            <a:r>
              <a:rPr lang="en-US" sz="4500" b="1" dirty="0" smtClean="0">
                <a:latin typeface="Arial Narrow" charset="0"/>
              </a:rPr>
              <a:t>requires </a:t>
            </a:r>
            <a:r>
              <a:rPr lang="en-US" sz="4500" b="1" dirty="0">
                <a:latin typeface="Arial Narrow" charset="0"/>
              </a:rPr>
              <a:t>extensive histologic sampling  to exclude capsular and/or vascular invasion </a:t>
            </a:r>
            <a:endParaRPr lang="en-US" sz="4500" b="1" dirty="0" smtClean="0">
              <a:solidFill>
                <a:srgbClr val="00B050"/>
              </a:solidFill>
              <a:latin typeface="SimSun" pitchFamily="2" charset="-122"/>
              <a:ea typeface="SimSun" pitchFamily="2" charset="-122"/>
            </a:endParaRPr>
          </a:p>
          <a:p>
            <a:pPr>
              <a:buFontTx/>
              <a:buChar char="-"/>
            </a:pPr>
            <a:r>
              <a:rPr lang="en-US" sz="4500" b="1" dirty="0" smtClean="0">
                <a:solidFill>
                  <a:srgbClr val="00B050"/>
                </a:solidFill>
                <a:latin typeface="SimSun" pitchFamily="2" charset="-122"/>
                <a:ea typeface="SimSun" pitchFamily="2" charset="-122"/>
              </a:rPr>
              <a:t>Survival rate decreases with metastasis</a:t>
            </a:r>
          </a:p>
          <a:p>
            <a:pPr>
              <a:buFontTx/>
              <a:buChar char="-"/>
            </a:pPr>
            <a:r>
              <a:rPr lang="en-US" sz="4500" b="1" dirty="0" smtClean="0">
                <a:solidFill>
                  <a:srgbClr val="00B050"/>
                </a:solidFill>
                <a:latin typeface="SimSun" pitchFamily="2" charset="-122"/>
                <a:ea typeface="SimSun" pitchFamily="2" charset="-122"/>
              </a:rPr>
              <a:t>Blood metastasis &gt;&gt; to bones and common places </a:t>
            </a:r>
            <a:endParaRPr lang="en-US" sz="4500" b="1" dirty="0">
              <a:solidFill>
                <a:srgbClr val="00B050"/>
              </a:solidFill>
              <a:latin typeface="SimSun" pitchFamily="2" charset="-122"/>
              <a:ea typeface="SimSun" pitchFamily="2" charset="-122"/>
            </a:endParaRPr>
          </a:p>
          <a:p>
            <a:pPr eaLnBrk="1" hangingPunct="1">
              <a:buFontTx/>
              <a:buNone/>
            </a:pPr>
            <a:endParaRPr lang="en-US" sz="4500" b="1" dirty="0">
              <a:latin typeface="Arial Narrow" charset="0"/>
            </a:endParaRPr>
          </a:p>
          <a:p>
            <a:pPr eaLnBrk="1" hangingPunct="1">
              <a:buFontTx/>
              <a:buNone/>
            </a:pPr>
            <a:endParaRPr lang="en-US" sz="4500" b="1" dirty="0">
              <a:latin typeface="Arial Narrow" charset="0"/>
            </a:endParaRPr>
          </a:p>
          <a:p>
            <a:pPr eaLnBrk="1" hangingPunct="1">
              <a:buFontTx/>
              <a:buNone/>
            </a:pPr>
            <a:endParaRPr lang="en-US" b="1" dirty="0">
              <a:latin typeface="Arial Narrow" charset="0"/>
            </a:endParaRPr>
          </a:p>
          <a:p>
            <a:pPr eaLnBrk="1" hangingPunct="1">
              <a:buFontTx/>
              <a:buNone/>
            </a:pPr>
            <a:endParaRPr lang="ar-JO" b="1" dirty="0">
              <a:latin typeface="Calibri" charset="0"/>
              <a:cs typeface="Arial" charset="0"/>
            </a:endParaRPr>
          </a:p>
        </p:txBody>
      </p:sp>
    </p:spTree>
    <p:extLst>
      <p:ext uri="{BB962C8B-B14F-4D97-AF65-F5344CB8AC3E}">
        <p14:creationId xmlns="" xmlns:p14="http://schemas.microsoft.com/office/powerpoint/2010/main" val="3802164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4294967295"/>
          </p:nvPr>
        </p:nvSpPr>
        <p:spPr>
          <a:xfrm>
            <a:off x="0" y="228600"/>
            <a:ext cx="9144000" cy="5791200"/>
          </a:xfrm>
        </p:spPr>
        <p:txBody>
          <a:bodyPr>
            <a:normAutofit/>
          </a:bodyPr>
          <a:lstStyle/>
          <a:p>
            <a:pPr eaLnBrk="1" hangingPunct="1">
              <a:buFontTx/>
              <a:buNone/>
            </a:pPr>
            <a:r>
              <a:rPr lang="en-US" u="sng" dirty="0" smtClean="0">
                <a:latin typeface="Arial Narrow" charset="0"/>
              </a:rPr>
              <a:t>Clinical </a:t>
            </a:r>
            <a:r>
              <a:rPr lang="en-US" u="sng" dirty="0">
                <a:latin typeface="Arial Narrow" charset="0"/>
              </a:rPr>
              <a:t>Features </a:t>
            </a:r>
          </a:p>
          <a:p>
            <a:pPr eaLnBrk="1" hangingPunct="1">
              <a:buFontTx/>
              <a:buNone/>
            </a:pPr>
            <a:r>
              <a:rPr lang="en-US" dirty="0">
                <a:latin typeface="Arial Narrow" charset="0"/>
              </a:rPr>
              <a:t>-   Manifest most frequently as solitary </a:t>
            </a:r>
            <a:r>
              <a:rPr lang="en-US" i="1" dirty="0">
                <a:latin typeface="Arial Narrow" charset="0"/>
              </a:rPr>
              <a:t>cold thyroid nodules.</a:t>
            </a:r>
          </a:p>
          <a:p>
            <a:pPr eaLnBrk="1" hangingPunct="1">
              <a:buFontTx/>
              <a:buNone/>
            </a:pPr>
            <a:r>
              <a:rPr lang="en-US" dirty="0">
                <a:latin typeface="Arial Narrow" charset="0"/>
              </a:rPr>
              <a:t>-   Tend to metastasize through the bloodstream (</a:t>
            </a:r>
            <a:r>
              <a:rPr lang="en-US" i="1" dirty="0">
                <a:latin typeface="Arial Narrow" charset="0"/>
              </a:rPr>
              <a:t>hematogenous</a:t>
            </a:r>
            <a:r>
              <a:rPr lang="en-US" i="1" dirty="0">
                <a:latin typeface="Arial Narrow" charset="0"/>
              </a:rPr>
              <a:t> dissemination</a:t>
            </a:r>
            <a:r>
              <a:rPr lang="en-US" dirty="0">
                <a:latin typeface="Arial Narrow" charset="0"/>
              </a:rPr>
              <a:t>) to lungs, bone, and liver. </a:t>
            </a:r>
          </a:p>
          <a:p>
            <a:pPr eaLnBrk="1" hangingPunct="1">
              <a:buFontTx/>
              <a:buNone/>
            </a:pPr>
            <a:r>
              <a:rPr lang="en-US" dirty="0">
                <a:latin typeface="Arial Narrow" charset="0"/>
              </a:rPr>
              <a:t>-   Regional nodal metastases are uncommon . </a:t>
            </a:r>
          </a:p>
          <a:p>
            <a:pPr eaLnBrk="1" hangingPunct="1">
              <a:buFontTx/>
              <a:buNone/>
            </a:pPr>
            <a:r>
              <a:rPr lang="en-US" dirty="0">
                <a:latin typeface="Arial Narrow" charset="0"/>
              </a:rPr>
              <a:t>-  As many as half of patients with widely invasive carcinomas succumb to their disease within 10 years,</a:t>
            </a:r>
          </a:p>
          <a:p>
            <a:pPr eaLnBrk="1" hangingPunct="1">
              <a:buFontTx/>
              <a:buNone/>
            </a:pPr>
            <a:r>
              <a:rPr lang="en-US" dirty="0">
                <a:latin typeface="Arial Narrow" charset="0"/>
              </a:rPr>
              <a:t>    while less than 10% of patients with minimally invasive </a:t>
            </a:r>
          </a:p>
          <a:p>
            <a:pPr eaLnBrk="1" hangingPunct="1">
              <a:buFontTx/>
              <a:buNone/>
            </a:pPr>
            <a:r>
              <a:rPr lang="en-US" dirty="0">
                <a:latin typeface="Arial Narrow" charset="0"/>
              </a:rPr>
              <a:t>   follicular carcinomas die within the same time span. </a:t>
            </a:r>
          </a:p>
          <a:p>
            <a:pPr eaLnBrk="1" hangingPunct="1">
              <a:buFontTx/>
              <a:buNone/>
            </a:pPr>
            <a:endParaRPr lang="ar-JO" dirty="0">
              <a:latin typeface="Arial Narrow" charset="0"/>
              <a:cs typeface="Arial" charset="0"/>
            </a:endParaRPr>
          </a:p>
        </p:txBody>
      </p:sp>
    </p:spTree>
    <p:extLst>
      <p:ext uri="{BB962C8B-B14F-4D97-AF65-F5344CB8AC3E}">
        <p14:creationId xmlns="" xmlns:p14="http://schemas.microsoft.com/office/powerpoint/2010/main" val="4098885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0" y="274638"/>
            <a:ext cx="8229600" cy="1143000"/>
          </a:xfrm>
        </p:spPr>
        <p:txBody>
          <a:bodyPr/>
          <a:lstStyle/>
          <a:p>
            <a:pPr eaLnBrk="1" hangingPunct="1"/>
            <a:r>
              <a:rPr lang="en-US" dirty="0">
                <a:latin typeface="Calibri" charset="0"/>
              </a:rPr>
              <a:t>Follicular carcinoma</a:t>
            </a:r>
            <a:endParaRPr lang="ar-JO">
              <a:latin typeface="Calibri" charset="0"/>
              <a:cs typeface="Times New Roman" charset="0"/>
            </a:endParaRPr>
          </a:p>
        </p:txBody>
      </p:sp>
      <p:pic>
        <p:nvPicPr>
          <p:cNvPr id="66563" name="Picture 2" descr="C:\Users\USER\Desktop\3.jpg"/>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a:xfrm>
            <a:off x="478301" y="1822206"/>
            <a:ext cx="8229600" cy="3097213"/>
          </a:xfrm>
          <a:noFill/>
        </p:spPr>
      </p:pic>
      <p:sp>
        <p:nvSpPr>
          <p:cNvPr id="4" name="TextBox 3"/>
          <p:cNvSpPr txBox="1"/>
          <p:nvPr/>
        </p:nvSpPr>
        <p:spPr>
          <a:xfrm>
            <a:off x="478301" y="1209822"/>
            <a:ext cx="4206241" cy="369332"/>
          </a:xfrm>
          <a:prstGeom prst="rect">
            <a:avLst/>
          </a:prstGeom>
          <a:noFill/>
        </p:spPr>
        <p:txBody>
          <a:bodyPr wrap="square" rtlCol="0">
            <a:spAutoFit/>
          </a:bodyPr>
          <a:lstStyle/>
          <a:p>
            <a:r>
              <a:rPr lang="en-US" dirty="0" smtClean="0">
                <a:solidFill>
                  <a:srgbClr val="00B050"/>
                </a:solidFill>
                <a:latin typeface="SimSun" pitchFamily="2" charset="-122"/>
                <a:ea typeface="SimSun" pitchFamily="2" charset="-122"/>
              </a:rPr>
              <a:t>Capsular invasion</a:t>
            </a:r>
            <a:endParaRPr lang="en-US" dirty="0">
              <a:solidFill>
                <a:srgbClr val="00B050"/>
              </a:solidFill>
              <a:latin typeface="SimSun" pitchFamily="2" charset="-122"/>
              <a:ea typeface="SimSun" pitchFamily="2" charset="-122"/>
            </a:endParaRPr>
          </a:p>
        </p:txBody>
      </p:sp>
    </p:spTree>
    <p:extLst>
      <p:ext uri="{BB962C8B-B14F-4D97-AF65-F5344CB8AC3E}">
        <p14:creationId xmlns="" xmlns:p14="http://schemas.microsoft.com/office/powerpoint/2010/main" val="3105086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2" descr="C:\Users\USER\Desktop\2.jpg"/>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a:xfrm>
            <a:off x="998806" y="1262576"/>
            <a:ext cx="6407150" cy="4525963"/>
          </a:xfrm>
          <a:noFill/>
        </p:spPr>
      </p:pic>
    </p:spTree>
    <p:extLst>
      <p:ext uri="{BB962C8B-B14F-4D97-AF65-F5344CB8AC3E}">
        <p14:creationId xmlns="" xmlns:p14="http://schemas.microsoft.com/office/powerpoint/2010/main" val="805775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4294967295"/>
          </p:nvPr>
        </p:nvSpPr>
        <p:spPr>
          <a:xfrm>
            <a:off x="0" y="228600"/>
            <a:ext cx="9144000" cy="5791200"/>
          </a:xfrm>
        </p:spPr>
        <p:txBody>
          <a:bodyPr>
            <a:normAutofit fontScale="92500" lnSpcReduction="10000"/>
          </a:bodyPr>
          <a:lstStyle/>
          <a:p>
            <a:pPr marL="0" indent="0" eaLnBrk="1" hangingPunct="1">
              <a:buNone/>
            </a:pPr>
            <a:endParaRPr lang="en-US" dirty="0">
              <a:latin typeface="Arial Narrow" charset="0"/>
            </a:endParaRPr>
          </a:p>
          <a:p>
            <a:pPr eaLnBrk="1" hangingPunct="1">
              <a:buFontTx/>
              <a:buNone/>
            </a:pPr>
            <a:r>
              <a:rPr lang="en-US" dirty="0">
                <a:latin typeface="Arial Narrow" charset="0"/>
              </a:rPr>
              <a:t> </a:t>
            </a:r>
            <a:r>
              <a:rPr lang="en-US" u="sng" dirty="0">
                <a:latin typeface="Arial Narrow" charset="0"/>
              </a:rPr>
              <a:t>3. Anaplastic Carcinoma </a:t>
            </a:r>
            <a:endParaRPr lang="en-US" b="1" u="sng" dirty="0">
              <a:latin typeface="Arial Narrow" charset="0"/>
            </a:endParaRPr>
          </a:p>
          <a:p>
            <a:pPr eaLnBrk="1" hangingPunct="1">
              <a:buFontTx/>
              <a:buNone/>
            </a:pPr>
            <a:r>
              <a:rPr lang="en-US" dirty="0">
                <a:latin typeface="Arial Narrow" charset="0"/>
              </a:rPr>
              <a:t>-   Are undifferentiated tumors of the thyroid  epithelium,</a:t>
            </a:r>
          </a:p>
          <a:p>
            <a:pPr eaLnBrk="1" hangingPunct="1">
              <a:buFontTx/>
              <a:buNone/>
            </a:pPr>
            <a:r>
              <a:rPr lang="en-US" dirty="0">
                <a:latin typeface="Arial Narrow" charset="0"/>
              </a:rPr>
              <a:t>-   The mean age of 65 years.</a:t>
            </a:r>
          </a:p>
          <a:p>
            <a:pPr eaLnBrk="1" hangingPunct="1">
              <a:buFontTx/>
              <a:buNone/>
            </a:pPr>
            <a:r>
              <a:rPr lang="en-US" dirty="0">
                <a:latin typeface="Arial Narrow" charset="0"/>
              </a:rPr>
              <a:t>-   They are aggressive, with a mortality rate of 100%. </a:t>
            </a:r>
          </a:p>
          <a:p>
            <a:pPr>
              <a:buNone/>
            </a:pPr>
            <a:r>
              <a:rPr lang="en-US" dirty="0">
                <a:latin typeface="Arial Narrow" charset="0"/>
              </a:rPr>
              <a:t>-  Approximately a quarter of patients have a past history  a well-differentiated carcinoma, and a 1/4</a:t>
            </a:r>
            <a:r>
              <a:rPr lang="en-US" baseline="30000" dirty="0">
                <a:latin typeface="Arial Narrow" charset="0"/>
              </a:rPr>
              <a:t>th</a:t>
            </a:r>
            <a:r>
              <a:rPr lang="en-US" dirty="0">
                <a:latin typeface="Arial Narrow" charset="0"/>
              </a:rPr>
              <a:t> harbor a well-differentiated tumor in the resected specimen. </a:t>
            </a:r>
          </a:p>
          <a:p>
            <a:pPr>
              <a:buFontTx/>
              <a:buChar char="-"/>
            </a:pPr>
            <a:r>
              <a:rPr lang="en-US" dirty="0" smtClean="0">
                <a:latin typeface="Arial Narrow" charset="0"/>
              </a:rPr>
              <a:t>Metastases </a:t>
            </a:r>
            <a:r>
              <a:rPr lang="en-US" dirty="0">
                <a:latin typeface="Arial Narrow" charset="0"/>
              </a:rPr>
              <a:t>to distant sites are common, but death occurs in less than 1 year as a result of aggressive local growth which  compromise of vital structures in the neck. </a:t>
            </a:r>
            <a:r>
              <a:rPr lang="en-US" dirty="0" smtClean="0">
                <a:solidFill>
                  <a:srgbClr val="00B050"/>
                </a:solidFill>
                <a:latin typeface="SimSun" pitchFamily="2" charset="-122"/>
                <a:ea typeface="SimSun" pitchFamily="2" charset="-122"/>
              </a:rPr>
              <a:t>(early metastasis)</a:t>
            </a:r>
            <a:endParaRPr lang="ar-JO" dirty="0">
              <a:latin typeface="Arial Narrow" charset="0"/>
              <a:cs typeface="Arial" charset="0"/>
            </a:endParaRPr>
          </a:p>
          <a:p>
            <a:pPr marL="0" indent="0">
              <a:buNone/>
            </a:pPr>
            <a:endParaRPr lang="en-US" dirty="0">
              <a:latin typeface="Arial Narrow" charset="0"/>
            </a:endParaRPr>
          </a:p>
          <a:p>
            <a:pPr eaLnBrk="1" hangingPunct="1">
              <a:buFontTx/>
              <a:buNone/>
            </a:pPr>
            <a:endParaRPr lang="en-US" dirty="0">
              <a:latin typeface="Arial Narrow" charset="0"/>
            </a:endParaRPr>
          </a:p>
          <a:p>
            <a:pPr eaLnBrk="1" hangingPunct="1">
              <a:buFontTx/>
              <a:buNone/>
            </a:pPr>
            <a:endParaRPr lang="ar-JO" dirty="0">
              <a:latin typeface="Arial Narrow" charset="0"/>
              <a:cs typeface="Arial" charset="0"/>
            </a:endParaRPr>
          </a:p>
        </p:txBody>
      </p:sp>
    </p:spTree>
    <p:extLst>
      <p:ext uri="{BB962C8B-B14F-4D97-AF65-F5344CB8AC3E}">
        <p14:creationId xmlns="" xmlns:p14="http://schemas.microsoft.com/office/powerpoint/2010/main" val="1574764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4294967295"/>
          </p:nvPr>
        </p:nvSpPr>
        <p:spPr>
          <a:xfrm>
            <a:off x="-1" y="182879"/>
            <a:ext cx="8820443" cy="6260123"/>
          </a:xfrm>
        </p:spPr>
        <p:txBody>
          <a:bodyPr>
            <a:normAutofit fontScale="92500" lnSpcReduction="10000"/>
          </a:bodyPr>
          <a:lstStyle/>
          <a:p>
            <a:pPr eaLnBrk="1" hangingPunct="1">
              <a:buFontTx/>
              <a:buNone/>
            </a:pPr>
            <a:r>
              <a:rPr lang="en-US" u="sng" dirty="0">
                <a:latin typeface="Arial Narrow" charset="0"/>
              </a:rPr>
              <a:t>4.  Medullary Carcinoma </a:t>
            </a:r>
            <a:r>
              <a:rPr lang="en-US" u="sng" dirty="0" smtClean="0">
                <a:solidFill>
                  <a:srgbClr val="00B050"/>
                </a:solidFill>
                <a:latin typeface="SimSun" pitchFamily="2" charset="-122"/>
                <a:ea typeface="SimSun" pitchFamily="2" charset="-122"/>
              </a:rPr>
              <a:t>(from c-cells)</a:t>
            </a:r>
            <a:endParaRPr lang="en-US" u="sng" dirty="0">
              <a:latin typeface="Arial Narrow" charset="0"/>
            </a:endParaRPr>
          </a:p>
          <a:p>
            <a:pPr eaLnBrk="1" hangingPunct="1">
              <a:buFontTx/>
              <a:buNone/>
            </a:pPr>
            <a:r>
              <a:rPr lang="en-US" dirty="0">
                <a:latin typeface="Arial Narrow" charset="0"/>
              </a:rPr>
              <a:t>-  </a:t>
            </a:r>
            <a:r>
              <a:rPr lang="en-US" dirty="0" smtClean="0">
                <a:latin typeface="Arial Narrow" charset="0"/>
              </a:rPr>
              <a:t> </a:t>
            </a:r>
            <a:r>
              <a:rPr lang="en-US" dirty="0">
                <a:latin typeface="Arial Narrow" charset="0"/>
              </a:rPr>
              <a:t>neuroendocrine neoplasms.</a:t>
            </a:r>
          </a:p>
          <a:p>
            <a:pPr eaLnBrk="1" hangingPunct="1">
              <a:buFontTx/>
              <a:buNone/>
            </a:pPr>
            <a:r>
              <a:rPr lang="en-US" dirty="0">
                <a:latin typeface="Arial Narrow" charset="0"/>
              </a:rPr>
              <a:t>-  Secrete calcitonin, the measurement of which plays an important role in the diagnosis and postoperative follow-up evaluation of patients.</a:t>
            </a:r>
          </a:p>
          <a:p>
            <a:pPr eaLnBrk="1" hangingPunct="1">
              <a:buFontTx/>
              <a:buNone/>
            </a:pPr>
            <a:r>
              <a:rPr lang="en-US" dirty="0">
                <a:latin typeface="Arial Narrow" charset="0"/>
              </a:rPr>
              <a:t>-  In some cases, the tumor cells elaborate  </a:t>
            </a:r>
            <a:r>
              <a:rPr lang="en-US" dirty="0">
                <a:latin typeface="Arial Narrow" charset="0"/>
              </a:rPr>
              <a:t>somatostatin</a:t>
            </a:r>
            <a:r>
              <a:rPr lang="en-US" dirty="0">
                <a:latin typeface="Arial Narrow" charset="0"/>
              </a:rPr>
              <a:t>, serotonin, and vasoactive intestinal peptide (VIP)</a:t>
            </a:r>
          </a:p>
          <a:p>
            <a:pPr eaLnBrk="1" hangingPunct="1"/>
            <a:endParaRPr lang="en-US" dirty="0" smtClean="0">
              <a:solidFill>
                <a:srgbClr val="00B050"/>
              </a:solidFill>
              <a:latin typeface="SimSun" pitchFamily="2" charset="-122"/>
              <a:ea typeface="SimSun" pitchFamily="2" charset="-122"/>
            </a:endParaRPr>
          </a:p>
          <a:p>
            <a:pPr eaLnBrk="1" hangingPunct="1"/>
            <a:endParaRPr lang="en-US" dirty="0" smtClean="0">
              <a:solidFill>
                <a:srgbClr val="00B050"/>
              </a:solidFill>
              <a:latin typeface="SimSun" pitchFamily="2" charset="-122"/>
              <a:ea typeface="SimSun" pitchFamily="2" charset="-122"/>
            </a:endParaRPr>
          </a:p>
          <a:p>
            <a:pPr eaLnBrk="1" hangingPunct="1"/>
            <a:r>
              <a:rPr lang="en-US" dirty="0" smtClean="0">
                <a:solidFill>
                  <a:srgbClr val="00B050"/>
                </a:solidFill>
                <a:latin typeface="SimSun" pitchFamily="2" charset="-122"/>
                <a:ea typeface="SimSun" pitchFamily="2" charset="-122"/>
              </a:rPr>
              <a:t>Nodules are cold even if the tumor secrets </a:t>
            </a:r>
            <a:r>
              <a:rPr lang="en-US" dirty="0" smtClean="0">
                <a:solidFill>
                  <a:srgbClr val="00B050"/>
                </a:solidFill>
                <a:latin typeface="SimSun" pitchFamily="2" charset="-122"/>
                <a:ea typeface="SimSun" pitchFamily="2" charset="-122"/>
              </a:rPr>
              <a:t>calcitonin</a:t>
            </a:r>
            <a:r>
              <a:rPr lang="en-US" dirty="0" smtClean="0">
                <a:solidFill>
                  <a:srgbClr val="00B050"/>
                </a:solidFill>
                <a:latin typeface="SimSun" pitchFamily="2" charset="-122"/>
                <a:ea typeface="SimSun" pitchFamily="2" charset="-122"/>
              </a:rPr>
              <a:t>, hot and cold are terms used to describe whether iodine production is present or not.</a:t>
            </a:r>
            <a:endParaRPr lang="en-US" dirty="0">
              <a:solidFill>
                <a:srgbClr val="00B050"/>
              </a:solidFill>
              <a:latin typeface="SimSun" pitchFamily="2" charset="-122"/>
              <a:ea typeface="SimSun" pitchFamily="2" charset="-122"/>
            </a:endParaRPr>
          </a:p>
        </p:txBody>
      </p:sp>
    </p:spTree>
    <p:extLst>
      <p:ext uri="{BB962C8B-B14F-4D97-AF65-F5344CB8AC3E}">
        <p14:creationId xmlns="" xmlns:p14="http://schemas.microsoft.com/office/powerpoint/2010/main" val="2285102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9144000" cy="5486400"/>
          </a:xfrm>
        </p:spPr>
        <p:txBody>
          <a:bodyPr>
            <a:normAutofit/>
          </a:bodyPr>
          <a:lstStyle/>
          <a:p>
            <a:pPr eaLnBrk="1" hangingPunct="1">
              <a:lnSpc>
                <a:spcPct val="90000"/>
              </a:lnSpc>
              <a:buFontTx/>
              <a:buNone/>
            </a:pPr>
            <a:endParaRPr lang="en-US" dirty="0" smtClean="0">
              <a:latin typeface="Arial Narrow" charset="0"/>
            </a:endParaRPr>
          </a:p>
          <a:p>
            <a:pPr eaLnBrk="1" hangingPunct="1">
              <a:lnSpc>
                <a:spcPct val="90000"/>
              </a:lnSpc>
              <a:buFontTx/>
              <a:buNone/>
            </a:pPr>
            <a:r>
              <a:rPr lang="en-US" dirty="0">
                <a:latin typeface="Arial Narrow" charset="0"/>
              </a:rPr>
              <a:t>-</a:t>
            </a:r>
            <a:r>
              <a:rPr lang="en-US" dirty="0" smtClean="0">
                <a:latin typeface="Arial Narrow" charset="0"/>
              </a:rPr>
              <a:t>    </a:t>
            </a:r>
            <a:r>
              <a:rPr lang="en-US" dirty="0">
                <a:latin typeface="Arial Narrow" charset="0"/>
              </a:rPr>
              <a:t>Are sporadic in about 70% of cases and the remaining 30% are </a:t>
            </a:r>
            <a:r>
              <a:rPr lang="en-US" i="1" dirty="0">
                <a:latin typeface="Arial Narrow" charset="0"/>
              </a:rPr>
              <a:t>familial</a:t>
            </a:r>
            <a:r>
              <a:rPr lang="en-US" dirty="0">
                <a:latin typeface="Arial Narrow" charset="0"/>
              </a:rPr>
              <a:t> cases</a:t>
            </a:r>
            <a:endParaRPr lang="ar-JO" dirty="0">
              <a:latin typeface="Calibri" charset="0"/>
              <a:cs typeface="Arial" charset="0"/>
            </a:endParaRPr>
          </a:p>
          <a:p>
            <a:pPr eaLnBrk="1" hangingPunct="1">
              <a:lnSpc>
                <a:spcPct val="90000"/>
              </a:lnSpc>
              <a:buFontTx/>
              <a:buNone/>
            </a:pPr>
            <a:r>
              <a:rPr lang="en-US" dirty="0">
                <a:latin typeface="Arial Narrow" charset="0"/>
              </a:rPr>
              <a:t>a.  Occurring in the setting of MEN syndrome 2A or 2B,</a:t>
            </a:r>
          </a:p>
          <a:p>
            <a:pPr marL="514350" indent="-514350" eaLnBrk="1" hangingPunct="1">
              <a:lnSpc>
                <a:spcPct val="90000"/>
              </a:lnSpc>
              <a:buFontTx/>
              <a:buAutoNum type="alphaLcPeriod" startAt="2"/>
            </a:pPr>
            <a:r>
              <a:rPr lang="en-US" dirty="0" smtClean="0">
                <a:latin typeface="Arial Narrow" charset="0"/>
              </a:rPr>
              <a:t>or </a:t>
            </a:r>
            <a:r>
              <a:rPr lang="en-US" dirty="0">
                <a:latin typeface="Arial Narrow" charset="0"/>
              </a:rPr>
              <a:t>familial medullary thyroid carcinoma without an associated MEN </a:t>
            </a:r>
            <a:r>
              <a:rPr lang="en-US" dirty="0" smtClean="0">
                <a:latin typeface="Arial Narrow" charset="0"/>
              </a:rPr>
              <a:t>syndrome</a:t>
            </a:r>
          </a:p>
          <a:p>
            <a:pPr marL="514350" indent="-514350" eaLnBrk="1" hangingPunct="1">
              <a:lnSpc>
                <a:spcPct val="90000"/>
              </a:lnSpc>
              <a:buFontTx/>
              <a:buAutoNum type="alphaLcPeriod" startAt="2"/>
            </a:pPr>
            <a:endParaRPr lang="en-US" dirty="0">
              <a:latin typeface="Arial Narrow" charset="0"/>
            </a:endParaRPr>
          </a:p>
          <a:p>
            <a:pPr eaLnBrk="1" hangingPunct="1">
              <a:lnSpc>
                <a:spcPct val="90000"/>
              </a:lnSpc>
              <a:buFontTx/>
              <a:buNone/>
            </a:pPr>
            <a:r>
              <a:rPr lang="en-US" u="sng" dirty="0">
                <a:latin typeface="Arial Narrow" charset="0"/>
              </a:rPr>
              <a:t>Note: Both familial and sporadic forms demonstrate activating </a:t>
            </a:r>
            <a:r>
              <a:rPr lang="en-US" i="1" u="sng" dirty="0">
                <a:latin typeface="Arial Narrow" charset="0"/>
              </a:rPr>
              <a:t>RET</a:t>
            </a:r>
            <a:r>
              <a:rPr lang="en-US" u="sng" dirty="0">
                <a:latin typeface="Arial Narrow" charset="0"/>
              </a:rPr>
              <a:t> mutations</a:t>
            </a:r>
            <a:r>
              <a:rPr lang="en-US" dirty="0">
                <a:latin typeface="Arial Narrow" charset="0"/>
              </a:rPr>
              <a:t>. </a:t>
            </a:r>
          </a:p>
        </p:txBody>
      </p:sp>
    </p:spTree>
    <p:extLst>
      <p:ext uri="{BB962C8B-B14F-4D97-AF65-F5344CB8AC3E}">
        <p14:creationId xmlns="" xmlns:p14="http://schemas.microsoft.com/office/powerpoint/2010/main" val="2299870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a:xfrm>
            <a:off x="0" y="381000"/>
            <a:ext cx="9144000" cy="5638800"/>
          </a:xfrm>
        </p:spPr>
        <p:txBody>
          <a:bodyPr>
            <a:normAutofit/>
          </a:bodyPr>
          <a:lstStyle/>
          <a:p>
            <a:pPr>
              <a:buNone/>
            </a:pPr>
            <a:r>
              <a:rPr lang="en-US" dirty="0">
                <a:latin typeface="Arial Narrow" charset="0"/>
              </a:rPr>
              <a:t>  </a:t>
            </a:r>
            <a:endParaRPr lang="en-US" dirty="0" smtClean="0">
              <a:latin typeface="Arial Narrow" charset="0"/>
            </a:endParaRPr>
          </a:p>
          <a:p>
            <a:pPr>
              <a:buNone/>
            </a:pPr>
            <a:r>
              <a:rPr lang="en-US" dirty="0" smtClean="0">
                <a:latin typeface="Arial Narrow" charset="0"/>
              </a:rPr>
              <a:t>Cases </a:t>
            </a:r>
            <a:r>
              <a:rPr lang="en-US" dirty="0">
                <a:latin typeface="Arial Narrow" charset="0"/>
              </a:rPr>
              <a:t>associated with MEN-2A or MEN-2B </a:t>
            </a:r>
            <a:r>
              <a:rPr lang="en-US" dirty="0" smtClean="0">
                <a:latin typeface="Arial Narrow" charset="0"/>
              </a:rPr>
              <a:t>show </a:t>
            </a:r>
            <a:r>
              <a:rPr lang="en-US" dirty="0">
                <a:latin typeface="Arial Narrow" charset="0"/>
              </a:rPr>
              <a:t>multicentric</a:t>
            </a:r>
            <a:r>
              <a:rPr lang="en-US" dirty="0">
                <a:latin typeface="Arial Narrow" charset="0"/>
              </a:rPr>
              <a:t> C cell hyperplasia in the surrounding thyroid parenchyma, a feature usually absent in sporadic lesions. </a:t>
            </a:r>
            <a:endParaRPr lang="ar-JO" dirty="0">
              <a:latin typeface="Calibri" charset="0"/>
              <a:cs typeface="Arial" charset="0"/>
            </a:endParaRPr>
          </a:p>
          <a:p>
            <a:pPr eaLnBrk="1" hangingPunct="1">
              <a:buFontTx/>
              <a:buNone/>
            </a:pPr>
            <a:endParaRPr lang="en-US" dirty="0">
              <a:latin typeface="Arial Narrow" charset="0"/>
            </a:endParaRPr>
          </a:p>
          <a:p>
            <a:pPr eaLnBrk="1" hangingPunct="1">
              <a:buFontTx/>
              <a:buNone/>
            </a:pPr>
            <a:r>
              <a:rPr lang="en-US" dirty="0">
                <a:latin typeface="Arial Narrow" charset="0"/>
              </a:rPr>
              <a:t>T</a:t>
            </a:r>
            <a:r>
              <a:rPr lang="en-US" dirty="0" smtClean="0">
                <a:latin typeface="Arial Narrow" charset="0"/>
              </a:rPr>
              <a:t>hese </a:t>
            </a:r>
            <a:r>
              <a:rPr lang="en-US" dirty="0">
                <a:latin typeface="Arial Narrow" charset="0"/>
              </a:rPr>
              <a:t>foci are believed to represent the precursor lesions from which medullary carcinomas arise. </a:t>
            </a:r>
          </a:p>
        </p:txBody>
      </p:sp>
    </p:spTree>
    <p:extLst>
      <p:ext uri="{BB962C8B-B14F-4D97-AF65-F5344CB8AC3E}">
        <p14:creationId xmlns="" xmlns:p14="http://schemas.microsoft.com/office/powerpoint/2010/main" val="33032596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20506"/>
            <a:ext cx="8229600" cy="5605658"/>
          </a:xfrm>
        </p:spPr>
        <p:txBody>
          <a:bodyPr/>
          <a:lstStyle/>
          <a:p>
            <a:pPr>
              <a:buNone/>
            </a:pPr>
            <a:r>
              <a:rPr lang="en-US" u="sng" dirty="0">
                <a:latin typeface="Arial Narrow" charset="0"/>
              </a:rPr>
              <a:t>Clinical Features </a:t>
            </a:r>
            <a:endParaRPr lang="ar-JO" u="sng" dirty="0">
              <a:latin typeface="Arial Narrow" charset="0"/>
              <a:cs typeface="Arial" charset="0"/>
            </a:endParaRPr>
          </a:p>
          <a:p>
            <a:pPr>
              <a:buNone/>
            </a:pPr>
            <a:r>
              <a:rPr lang="en-US" dirty="0">
                <a:latin typeface="Arial Narrow" charset="0"/>
              </a:rPr>
              <a:t>-   The sporadic cases manifests most often as a mass in the neck, sometimes associated with compression effects such as dysphagia or hoarseness. </a:t>
            </a:r>
            <a:endParaRPr lang="ar-JO" dirty="0">
              <a:latin typeface="Calibri" charset="0"/>
              <a:cs typeface="Arial" charset="0"/>
            </a:endParaRPr>
          </a:p>
          <a:p>
            <a:pPr>
              <a:buNone/>
            </a:pPr>
            <a:r>
              <a:rPr lang="en-US" dirty="0">
                <a:latin typeface="Arial Narrow" charset="0"/>
              </a:rPr>
              <a:t>-  In some instances, the initial manifestations are caused by the secretion of a peptide hormone (e.g., diarrhea caused by the secretion of VIP). </a:t>
            </a:r>
          </a:p>
          <a:p>
            <a:endParaRPr lang="en-US" dirty="0"/>
          </a:p>
        </p:txBody>
      </p:sp>
    </p:spTree>
    <p:extLst>
      <p:ext uri="{BB962C8B-B14F-4D97-AF65-F5344CB8AC3E}">
        <p14:creationId xmlns="" xmlns:p14="http://schemas.microsoft.com/office/powerpoint/2010/main" val="3511136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4294967295"/>
          </p:nvPr>
        </p:nvSpPr>
        <p:spPr>
          <a:xfrm>
            <a:off x="0" y="152400"/>
            <a:ext cx="9144000" cy="5867400"/>
          </a:xfrm>
        </p:spPr>
        <p:txBody>
          <a:bodyPr>
            <a:normAutofit fontScale="92500" lnSpcReduction="20000"/>
          </a:bodyPr>
          <a:lstStyle/>
          <a:p>
            <a:pPr eaLnBrk="1" hangingPunct="1">
              <a:buFontTx/>
              <a:buNone/>
            </a:pPr>
            <a:r>
              <a:rPr lang="en-US" dirty="0">
                <a:latin typeface="Arial Narrow" charset="0"/>
              </a:rPr>
              <a:t>-  Screening of the patient's relatives for elevated calcitonin levels or </a:t>
            </a:r>
            <a:r>
              <a:rPr lang="en-US" i="1" dirty="0">
                <a:latin typeface="Arial Narrow" charset="0"/>
              </a:rPr>
              <a:t>RET</a:t>
            </a:r>
            <a:r>
              <a:rPr lang="en-US" dirty="0">
                <a:latin typeface="Arial Narrow" charset="0"/>
              </a:rPr>
              <a:t> mutations permits early detection of tumors in familial cases. </a:t>
            </a:r>
            <a:r>
              <a:rPr lang="en-US" dirty="0" smtClean="0">
                <a:solidFill>
                  <a:srgbClr val="00B050"/>
                </a:solidFill>
                <a:latin typeface="SimSun" pitchFamily="2" charset="-122"/>
                <a:ea typeface="SimSun" pitchFamily="2" charset="-122"/>
              </a:rPr>
              <a:t>Thyroidectomy</a:t>
            </a:r>
            <a:r>
              <a:rPr lang="en-US" dirty="0" smtClean="0">
                <a:solidFill>
                  <a:srgbClr val="00B050"/>
                </a:solidFill>
                <a:latin typeface="SimSun" pitchFamily="2" charset="-122"/>
                <a:ea typeface="SimSun" pitchFamily="2" charset="-122"/>
              </a:rPr>
              <a:t> to prevent cancer</a:t>
            </a:r>
            <a:endParaRPr lang="en-US" dirty="0">
              <a:solidFill>
                <a:srgbClr val="00B050"/>
              </a:solidFill>
              <a:latin typeface="SimSun" pitchFamily="2" charset="-122"/>
              <a:ea typeface="SimSun" pitchFamily="2" charset="-122"/>
            </a:endParaRPr>
          </a:p>
          <a:p>
            <a:pPr eaLnBrk="1" hangingPunct="1">
              <a:buFontTx/>
              <a:buChar char="-"/>
            </a:pPr>
            <a:r>
              <a:rPr lang="en-US" dirty="0" smtClean="0">
                <a:latin typeface="Arial Narrow" charset="0"/>
              </a:rPr>
              <a:t>All </a:t>
            </a:r>
            <a:r>
              <a:rPr lang="en-US" dirty="0">
                <a:latin typeface="Arial Narrow" charset="0"/>
              </a:rPr>
              <a:t>members of MEN-2 </a:t>
            </a:r>
            <a:r>
              <a:rPr lang="en-US" dirty="0" smtClean="0">
                <a:latin typeface="Arial Narrow" charset="0"/>
              </a:rPr>
              <a:t>carrying </a:t>
            </a:r>
            <a:r>
              <a:rPr lang="en-US" i="1" dirty="0">
                <a:latin typeface="Arial Narrow" charset="0"/>
              </a:rPr>
              <a:t>RET</a:t>
            </a:r>
            <a:r>
              <a:rPr lang="en-US" dirty="0">
                <a:latin typeface="Arial Narrow" charset="0"/>
              </a:rPr>
              <a:t> mutations are offered prophylactic thyroidectomies to prevent the</a:t>
            </a:r>
            <a:endParaRPr lang="ar-JO" dirty="0">
              <a:latin typeface="Arial Narrow" charset="0"/>
              <a:cs typeface="Arial" charset="0"/>
            </a:endParaRPr>
          </a:p>
          <a:p>
            <a:pPr marL="0" indent="0" eaLnBrk="1" hangingPunct="1">
              <a:buNone/>
            </a:pPr>
            <a:r>
              <a:rPr lang="en-US" dirty="0">
                <a:latin typeface="Arial Narrow" charset="0"/>
              </a:rPr>
              <a:t> </a:t>
            </a:r>
            <a:r>
              <a:rPr lang="en-US" dirty="0" smtClean="0">
                <a:latin typeface="Arial Narrow" charset="0"/>
              </a:rPr>
              <a:t>   development </a:t>
            </a:r>
            <a:r>
              <a:rPr lang="en-US" dirty="0">
                <a:latin typeface="Arial Narrow" charset="0"/>
              </a:rPr>
              <a:t>of medullary carcinomas</a:t>
            </a:r>
          </a:p>
          <a:p>
            <a:pPr eaLnBrk="1" hangingPunct="1">
              <a:buFontTx/>
              <a:buNone/>
            </a:pPr>
            <a:r>
              <a:rPr lang="en-US" dirty="0">
                <a:latin typeface="Arial Narrow" charset="0"/>
              </a:rPr>
              <a:t>-  Often, the only finding in the resected thyroid of these asymptomatic carriers is the presence of C cell </a:t>
            </a:r>
            <a:endParaRPr lang="ar-JO" dirty="0">
              <a:latin typeface="Arial Narrow" charset="0"/>
              <a:cs typeface="Arial" charset="0"/>
            </a:endParaRPr>
          </a:p>
          <a:p>
            <a:pPr eaLnBrk="1" hangingPunct="1">
              <a:buFontTx/>
              <a:buNone/>
            </a:pPr>
            <a:r>
              <a:rPr lang="en-US" dirty="0">
                <a:latin typeface="Arial Narrow" charset="0"/>
              </a:rPr>
              <a:t>    hyperplasia or small (&lt;1 cm) </a:t>
            </a:r>
            <a:r>
              <a:rPr lang="en-US" i="1" dirty="0">
                <a:latin typeface="Arial Narrow" charset="0"/>
              </a:rPr>
              <a:t>micromedullary</a:t>
            </a:r>
            <a:r>
              <a:rPr lang="en-US" dirty="0">
                <a:latin typeface="Arial Narrow" charset="0"/>
              </a:rPr>
              <a:t> carcinomas</a:t>
            </a:r>
            <a:r>
              <a:rPr lang="en-US" dirty="0">
                <a:latin typeface="Calibri" charset="0"/>
              </a:rPr>
              <a:t>.</a:t>
            </a:r>
          </a:p>
          <a:p>
            <a:pPr eaLnBrk="1" hangingPunct="1">
              <a:buFontTx/>
              <a:buChar char="-"/>
            </a:pPr>
            <a:r>
              <a:rPr lang="en-US" dirty="0" smtClean="0">
                <a:latin typeface="Arial Narrow" charset="0"/>
              </a:rPr>
              <a:t>Recent </a:t>
            </a:r>
            <a:r>
              <a:rPr lang="en-US" dirty="0">
                <a:latin typeface="Arial Narrow" charset="0"/>
              </a:rPr>
              <a:t>studies have shown that specific </a:t>
            </a:r>
            <a:r>
              <a:rPr lang="en-US" i="1" dirty="0">
                <a:latin typeface="Arial Narrow" charset="0"/>
              </a:rPr>
              <a:t>RET</a:t>
            </a:r>
            <a:r>
              <a:rPr lang="en-US" dirty="0">
                <a:latin typeface="Arial Narrow" charset="0"/>
              </a:rPr>
              <a:t> mutations correlate with an aggressive behavior in medullary carcinomas. </a:t>
            </a:r>
            <a:endParaRPr lang="en-US" dirty="0" smtClean="0">
              <a:latin typeface="Arial Narrow" charset="0"/>
            </a:endParaRPr>
          </a:p>
          <a:p>
            <a:pPr eaLnBrk="1" hangingPunct="1">
              <a:buFontTx/>
              <a:buChar char="-"/>
            </a:pPr>
            <a:r>
              <a:rPr lang="en-US" dirty="0" smtClean="0">
                <a:solidFill>
                  <a:srgbClr val="00B050"/>
                </a:solidFill>
                <a:latin typeface="SimSun" pitchFamily="2" charset="-122"/>
                <a:ea typeface="SimSun" pitchFamily="2" charset="-122"/>
                <a:cs typeface="Arial" charset="0"/>
              </a:rPr>
              <a:t>We monitor </a:t>
            </a:r>
            <a:r>
              <a:rPr lang="en-US" dirty="0" smtClean="0">
                <a:solidFill>
                  <a:srgbClr val="00B050"/>
                </a:solidFill>
                <a:latin typeface="SimSun" pitchFamily="2" charset="-122"/>
                <a:ea typeface="SimSun" pitchFamily="2" charset="-122"/>
                <a:cs typeface="Arial" charset="0"/>
              </a:rPr>
              <a:t>calcitonin</a:t>
            </a:r>
            <a:r>
              <a:rPr lang="en-US" dirty="0" smtClean="0">
                <a:solidFill>
                  <a:srgbClr val="00B050"/>
                </a:solidFill>
                <a:latin typeface="SimSun" pitchFamily="2" charset="-122"/>
                <a:ea typeface="SimSun" pitchFamily="2" charset="-122"/>
                <a:cs typeface="Arial" charset="0"/>
              </a:rPr>
              <a:t> level for diagnosis and follow-up</a:t>
            </a:r>
            <a:endParaRPr lang="ar-JO" dirty="0">
              <a:solidFill>
                <a:srgbClr val="00B050"/>
              </a:solidFill>
              <a:latin typeface="SimSun" pitchFamily="2" charset="-122"/>
              <a:ea typeface="SimSun" pitchFamily="2" charset="-122"/>
              <a:cs typeface="Arial" charset="0"/>
            </a:endParaRPr>
          </a:p>
          <a:p>
            <a:pPr eaLnBrk="1" hangingPunct="1"/>
            <a:endParaRPr lang="ar-JO" dirty="0">
              <a:latin typeface="Arial Narrow" charset="0"/>
              <a:cs typeface="Arial" charset="0"/>
            </a:endParaRPr>
          </a:p>
        </p:txBody>
      </p:sp>
    </p:spTree>
    <p:extLst>
      <p:ext uri="{BB962C8B-B14F-4D97-AF65-F5344CB8AC3E}">
        <p14:creationId xmlns="" xmlns:p14="http://schemas.microsoft.com/office/powerpoint/2010/main" val="4093817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4294967295"/>
          </p:nvPr>
        </p:nvSpPr>
        <p:spPr>
          <a:xfrm>
            <a:off x="0" y="0"/>
            <a:ext cx="8991600" cy="6858000"/>
          </a:xfrm>
        </p:spPr>
        <p:txBody>
          <a:bodyPr>
            <a:normAutofit fontScale="85000" lnSpcReduction="20000"/>
          </a:bodyPr>
          <a:lstStyle/>
          <a:p>
            <a:pPr eaLnBrk="1" hangingPunct="1">
              <a:buFontTx/>
              <a:buNone/>
            </a:pPr>
            <a:r>
              <a:rPr lang="en-US" dirty="0">
                <a:latin typeface="Arial Narrow" charset="0"/>
              </a:rPr>
              <a:t> </a:t>
            </a:r>
            <a:r>
              <a:rPr lang="en-US" dirty="0" smtClean="0">
                <a:latin typeface="Arial Narrow" charset="0"/>
              </a:rPr>
              <a:t>        </a:t>
            </a:r>
            <a:r>
              <a:rPr lang="en-US" u="sng" dirty="0" smtClean="0">
                <a:latin typeface="Arial Narrow" charset="0"/>
              </a:rPr>
              <a:t>Sub-acute </a:t>
            </a:r>
            <a:r>
              <a:rPr lang="en-US" u="sng" dirty="0">
                <a:latin typeface="Arial Narrow" charset="0"/>
              </a:rPr>
              <a:t>Lymphocytic Thyroiditis :</a:t>
            </a:r>
          </a:p>
          <a:p>
            <a:pPr eaLnBrk="1" hangingPunct="1">
              <a:buFontTx/>
              <a:buChar char="-"/>
            </a:pPr>
            <a:r>
              <a:rPr lang="en-US" dirty="0" smtClean="0">
                <a:latin typeface="Arial Narrow" charset="0"/>
              </a:rPr>
              <a:t>Also </a:t>
            </a:r>
            <a:r>
              <a:rPr lang="en-US" dirty="0">
                <a:latin typeface="Arial Narrow" charset="0"/>
              </a:rPr>
              <a:t>is known as </a:t>
            </a:r>
            <a:r>
              <a:rPr lang="en-US" i="1" dirty="0">
                <a:latin typeface="Arial Narrow" charset="0"/>
              </a:rPr>
              <a:t>silent</a:t>
            </a:r>
            <a:r>
              <a:rPr lang="en-US" dirty="0">
                <a:latin typeface="Arial Narrow" charset="0"/>
              </a:rPr>
              <a:t> or </a:t>
            </a:r>
            <a:r>
              <a:rPr lang="en-US" i="1" dirty="0">
                <a:latin typeface="Arial Narrow" charset="0"/>
              </a:rPr>
              <a:t>painless</a:t>
            </a:r>
            <a:r>
              <a:rPr lang="en-US" dirty="0">
                <a:latin typeface="Arial Narrow" charset="0"/>
              </a:rPr>
              <a:t> </a:t>
            </a:r>
            <a:r>
              <a:rPr lang="en-US" dirty="0">
                <a:latin typeface="Arial Narrow" charset="0"/>
              </a:rPr>
              <a:t>thyroiditis</a:t>
            </a:r>
            <a:r>
              <a:rPr lang="en-US" dirty="0" smtClean="0">
                <a:latin typeface="Arial Narrow" charset="0"/>
              </a:rPr>
              <a:t>;</a:t>
            </a:r>
          </a:p>
          <a:p>
            <a:pPr eaLnBrk="1" hangingPunct="1">
              <a:buFontTx/>
              <a:buChar char="-"/>
            </a:pPr>
            <a:r>
              <a:rPr lang="en-US" dirty="0" smtClean="0">
                <a:solidFill>
                  <a:srgbClr val="00B050"/>
                </a:solidFill>
                <a:latin typeface="SimSun" pitchFamily="2" charset="-122"/>
                <a:ea typeface="SimSun" pitchFamily="2" charset="-122"/>
              </a:rPr>
              <a:t>Less common than other thyroid-related thingies</a:t>
            </a:r>
            <a:endParaRPr lang="en-US" dirty="0">
              <a:solidFill>
                <a:srgbClr val="00B050"/>
              </a:solidFill>
              <a:latin typeface="SimSun" pitchFamily="2" charset="-122"/>
              <a:ea typeface="SimSun" pitchFamily="2" charset="-122"/>
            </a:endParaRPr>
          </a:p>
          <a:p>
            <a:pPr eaLnBrk="1" hangingPunct="1">
              <a:buFontTx/>
              <a:buNone/>
            </a:pPr>
            <a:r>
              <a:rPr lang="en-US" dirty="0">
                <a:latin typeface="Arial Narrow" charset="0"/>
              </a:rPr>
              <a:t>-  And in a subset of patients the onset of disease follows - pregnancy (</a:t>
            </a:r>
            <a:r>
              <a:rPr lang="en-US" i="1" dirty="0">
                <a:solidFill>
                  <a:srgbClr val="FF0000"/>
                </a:solidFill>
                <a:latin typeface="Arial Narrow" charset="0"/>
              </a:rPr>
              <a:t>postpartum thyroiditis</a:t>
            </a:r>
            <a:r>
              <a:rPr lang="en-US" dirty="0">
                <a:latin typeface="Arial Narrow" charset="0"/>
              </a:rPr>
              <a:t>). </a:t>
            </a:r>
            <a:r>
              <a:rPr lang="en-US" dirty="0" smtClean="0">
                <a:solidFill>
                  <a:srgbClr val="00B050"/>
                </a:solidFill>
                <a:latin typeface="SimSun" pitchFamily="2" charset="-122"/>
                <a:ea typeface="SimSun" pitchFamily="2" charset="-122"/>
              </a:rPr>
              <a:t>After delivery of first child, were the mother to get the disease, that means there is a higher risk of developing the condition again after her next delivery</a:t>
            </a:r>
            <a:endParaRPr lang="en-US" dirty="0">
              <a:latin typeface="Arial Narrow" charset="0"/>
            </a:endParaRPr>
          </a:p>
          <a:p>
            <a:pPr>
              <a:buNone/>
            </a:pPr>
            <a:r>
              <a:rPr lang="en-US" dirty="0">
                <a:latin typeface="Arial Narrow" charset="0"/>
              </a:rPr>
              <a:t>-  Most likely to be </a:t>
            </a:r>
            <a:r>
              <a:rPr lang="en-US" dirty="0">
                <a:solidFill>
                  <a:srgbClr val="FF0000"/>
                </a:solidFill>
                <a:latin typeface="Arial Narrow" charset="0"/>
              </a:rPr>
              <a:t>autoimmune</a:t>
            </a:r>
            <a:r>
              <a:rPr lang="en-US" dirty="0">
                <a:latin typeface="Arial Narrow" charset="0"/>
              </a:rPr>
              <a:t>  because circulating </a:t>
            </a:r>
            <a:r>
              <a:rPr lang="en-US" dirty="0">
                <a:latin typeface="Arial Narrow" charset="0"/>
              </a:rPr>
              <a:t>antithyroid</a:t>
            </a:r>
            <a:r>
              <a:rPr lang="en-US" dirty="0">
                <a:latin typeface="Arial Narrow" charset="0"/>
              </a:rPr>
              <a:t> antibodies are found in a majority of </a:t>
            </a:r>
            <a:r>
              <a:rPr lang="en-US" dirty="0" smtClean="0">
                <a:latin typeface="Arial Narrow" charset="0"/>
              </a:rPr>
              <a:t>patients.</a:t>
            </a:r>
            <a:r>
              <a:rPr lang="en-US" dirty="0" smtClean="0">
                <a:solidFill>
                  <a:srgbClr val="00B050"/>
                </a:solidFill>
                <a:latin typeface="SimSun" pitchFamily="2" charset="-122"/>
                <a:ea typeface="SimSun" pitchFamily="2" charset="-122"/>
              </a:rPr>
              <a:t> (actual mechanism not well understood)</a:t>
            </a:r>
            <a:endParaRPr lang="en-US" dirty="0">
              <a:latin typeface="Arial Narrow" charset="0"/>
            </a:endParaRPr>
          </a:p>
          <a:p>
            <a:pPr eaLnBrk="1" hangingPunct="1">
              <a:buFontTx/>
              <a:buChar char="-"/>
            </a:pPr>
            <a:r>
              <a:rPr lang="en-US" dirty="0" smtClean="0">
                <a:latin typeface="Arial Narrow" charset="0"/>
              </a:rPr>
              <a:t>It </a:t>
            </a:r>
            <a:r>
              <a:rPr lang="en-US" dirty="0">
                <a:latin typeface="Arial Narrow" charset="0"/>
              </a:rPr>
              <a:t>mostly affects middle-aged women, who present with a-  </a:t>
            </a:r>
            <a:r>
              <a:rPr lang="en-US" i="1" dirty="0">
                <a:latin typeface="Arial Narrow" charset="0"/>
              </a:rPr>
              <a:t>painless</a:t>
            </a:r>
            <a:r>
              <a:rPr lang="en-US" dirty="0">
                <a:latin typeface="Arial Narrow" charset="0"/>
              </a:rPr>
              <a:t> neck mass or features of </a:t>
            </a:r>
            <a:r>
              <a:rPr lang="en-US" dirty="0" smtClean="0">
                <a:latin typeface="Arial Narrow" charset="0"/>
              </a:rPr>
              <a:t>thyrotoxicosis</a:t>
            </a:r>
            <a:endParaRPr lang="en-US" dirty="0" smtClean="0">
              <a:latin typeface="Arial Narrow" charset="0"/>
            </a:endParaRPr>
          </a:p>
          <a:p>
            <a:pPr>
              <a:buFontTx/>
              <a:buChar char="-"/>
            </a:pPr>
            <a:r>
              <a:rPr lang="en-US" dirty="0" smtClean="0">
                <a:solidFill>
                  <a:srgbClr val="00B050"/>
                </a:solidFill>
                <a:latin typeface="SimSun" pitchFamily="2" charset="-122"/>
                <a:ea typeface="SimSun" pitchFamily="2" charset="-122"/>
              </a:rPr>
              <a:t>Under the microscope, the main thing we can see is lymphoid aggregates, -ALONE- which distinguishes sub-acute lymphocytic </a:t>
            </a:r>
            <a:r>
              <a:rPr lang="en-US" dirty="0" smtClean="0">
                <a:solidFill>
                  <a:srgbClr val="00B050"/>
                </a:solidFill>
                <a:latin typeface="SimSun" pitchFamily="2" charset="-122"/>
                <a:ea typeface="SimSun" pitchFamily="2" charset="-122"/>
              </a:rPr>
              <a:t>thyroiditis</a:t>
            </a:r>
            <a:r>
              <a:rPr lang="en-US" dirty="0" smtClean="0">
                <a:solidFill>
                  <a:srgbClr val="00B050"/>
                </a:solidFill>
                <a:latin typeface="SimSun" pitchFamily="2" charset="-122"/>
                <a:ea typeface="SimSun" pitchFamily="2" charset="-122"/>
              </a:rPr>
              <a:t> from </a:t>
            </a:r>
            <a:r>
              <a:rPr lang="en-US" dirty="0" smtClean="0">
                <a:solidFill>
                  <a:srgbClr val="00B050"/>
                </a:solidFill>
                <a:latin typeface="SimSun" pitchFamily="2" charset="-122"/>
                <a:ea typeface="SimSun" pitchFamily="2" charset="-122"/>
              </a:rPr>
              <a:t>hashimoto</a:t>
            </a:r>
            <a:r>
              <a:rPr lang="en-US" dirty="0" smtClean="0">
                <a:solidFill>
                  <a:srgbClr val="00B050"/>
                </a:solidFill>
                <a:latin typeface="SimSun" pitchFamily="2" charset="-122"/>
                <a:ea typeface="SimSun" pitchFamily="2" charset="-122"/>
              </a:rPr>
              <a:t>, if we see </a:t>
            </a:r>
            <a:r>
              <a:rPr lang="en-US" dirty="0" smtClean="0">
                <a:solidFill>
                  <a:srgbClr val="00B050"/>
                </a:solidFill>
                <a:latin typeface="SimSun" pitchFamily="2" charset="-122"/>
                <a:ea typeface="SimSun" pitchFamily="2" charset="-122"/>
              </a:rPr>
              <a:t>Hurthle</a:t>
            </a:r>
            <a:r>
              <a:rPr lang="en-US" dirty="0" smtClean="0">
                <a:solidFill>
                  <a:srgbClr val="00B050"/>
                </a:solidFill>
                <a:latin typeface="SimSun" pitchFamily="2" charset="-122"/>
                <a:ea typeface="SimSun" pitchFamily="2" charset="-122"/>
              </a:rPr>
              <a:t> </a:t>
            </a:r>
            <a:r>
              <a:rPr lang="en-US" dirty="0" smtClean="0">
                <a:solidFill>
                  <a:srgbClr val="00B050"/>
                </a:solidFill>
                <a:latin typeface="SimSun" pitchFamily="2" charset="-122"/>
                <a:ea typeface="SimSun" pitchFamily="2" charset="-122"/>
              </a:rPr>
              <a:t>cells with the lymphoid aggregates then = HASHIMOTO</a:t>
            </a:r>
            <a:endParaRPr lang="en-US" dirty="0">
              <a:solidFill>
                <a:srgbClr val="00B050"/>
              </a:solidFill>
              <a:latin typeface="SimSun" pitchFamily="2" charset="-122"/>
              <a:ea typeface="SimSun" pitchFamily="2" charset="-122"/>
            </a:endParaRPr>
          </a:p>
        </p:txBody>
      </p:sp>
    </p:spTree>
    <p:extLst>
      <p:ext uri="{BB962C8B-B14F-4D97-AF65-F5344CB8AC3E}">
        <p14:creationId xmlns="" xmlns:p14="http://schemas.microsoft.com/office/powerpoint/2010/main" val="4126564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422031" y="0"/>
            <a:ext cx="8229600" cy="1143000"/>
          </a:xfrm>
        </p:spPr>
        <p:txBody>
          <a:bodyPr/>
          <a:lstStyle/>
          <a:p>
            <a:pPr eaLnBrk="1" hangingPunct="1"/>
            <a:r>
              <a:rPr lang="en-US" dirty="0">
                <a:latin typeface="Calibri" charset="0"/>
              </a:rPr>
              <a:t>Medullary</a:t>
            </a:r>
            <a:r>
              <a:rPr lang="en-US" dirty="0">
                <a:latin typeface="Calibri" charset="0"/>
              </a:rPr>
              <a:t> carcinoma</a:t>
            </a:r>
            <a:endParaRPr lang="ar-JO" dirty="0">
              <a:latin typeface="Calibri" charset="0"/>
              <a:cs typeface="Times New Roman" charset="0"/>
            </a:endParaRPr>
          </a:p>
        </p:txBody>
      </p:sp>
      <p:pic>
        <p:nvPicPr>
          <p:cNvPr id="73731" name="Picture 2" descr="C:\Users\USER\Desktop\9.jpg"/>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a:xfrm>
            <a:off x="269631" y="928468"/>
            <a:ext cx="8382000" cy="4800600"/>
          </a:xfrm>
          <a:noFill/>
        </p:spPr>
      </p:pic>
      <p:sp>
        <p:nvSpPr>
          <p:cNvPr id="4" name="TextBox 3"/>
          <p:cNvSpPr txBox="1"/>
          <p:nvPr/>
        </p:nvSpPr>
        <p:spPr>
          <a:xfrm>
            <a:off x="269631" y="5729068"/>
            <a:ext cx="5821680" cy="923330"/>
          </a:xfrm>
          <a:prstGeom prst="rect">
            <a:avLst/>
          </a:prstGeom>
          <a:noFill/>
        </p:spPr>
        <p:txBody>
          <a:bodyPr wrap="square" rtlCol="0">
            <a:spAutoFit/>
          </a:bodyPr>
          <a:lstStyle/>
          <a:p>
            <a:r>
              <a:rPr lang="en-US" dirty="0" smtClean="0">
                <a:solidFill>
                  <a:srgbClr val="00B050"/>
                </a:solidFill>
                <a:latin typeface="SimSun" pitchFamily="2" charset="-122"/>
                <a:ea typeface="SimSun" pitchFamily="2" charset="-122"/>
              </a:rPr>
              <a:t>Amyloid released from </a:t>
            </a:r>
            <a:r>
              <a:rPr lang="en-US" dirty="0" smtClean="0">
                <a:solidFill>
                  <a:srgbClr val="00B050"/>
                </a:solidFill>
                <a:latin typeface="SimSun" pitchFamily="2" charset="-122"/>
                <a:ea typeface="SimSun" pitchFamily="2" charset="-122"/>
              </a:rPr>
              <a:t>calcitonin</a:t>
            </a:r>
            <a:endParaRPr lang="en-US" dirty="0" smtClean="0">
              <a:solidFill>
                <a:srgbClr val="00B050"/>
              </a:solidFill>
              <a:latin typeface="SimSun" pitchFamily="2" charset="-122"/>
              <a:ea typeface="SimSun" pitchFamily="2" charset="-122"/>
            </a:endParaRPr>
          </a:p>
          <a:p>
            <a:r>
              <a:rPr lang="en-US" dirty="0" smtClean="0">
                <a:solidFill>
                  <a:srgbClr val="00B050"/>
                </a:solidFill>
                <a:latin typeface="SimSun" pitchFamily="2" charset="-122"/>
                <a:ea typeface="SimSun" pitchFamily="2" charset="-122"/>
              </a:rPr>
              <a:t>All </a:t>
            </a:r>
            <a:r>
              <a:rPr lang="en-US" dirty="0" smtClean="0">
                <a:solidFill>
                  <a:srgbClr val="00B050"/>
                </a:solidFill>
                <a:latin typeface="SimSun" pitchFamily="2" charset="-122"/>
                <a:ea typeface="SimSun" pitchFamily="2" charset="-122"/>
              </a:rPr>
              <a:t>neuroendocrine</a:t>
            </a:r>
            <a:r>
              <a:rPr lang="en-US" dirty="0" smtClean="0">
                <a:solidFill>
                  <a:srgbClr val="00B050"/>
                </a:solidFill>
                <a:latin typeface="SimSun" pitchFamily="2" charset="-122"/>
                <a:ea typeface="SimSun" pitchFamily="2" charset="-122"/>
              </a:rPr>
              <a:t> tumors are small, round, blue cell tumors (blue due to </a:t>
            </a:r>
            <a:r>
              <a:rPr lang="en-US" dirty="0" smtClean="0">
                <a:solidFill>
                  <a:srgbClr val="00B050"/>
                </a:solidFill>
                <a:latin typeface="SimSun" pitchFamily="2" charset="-122"/>
                <a:ea typeface="SimSun" pitchFamily="2" charset="-122"/>
              </a:rPr>
              <a:t>eosinphilia</a:t>
            </a:r>
            <a:r>
              <a:rPr lang="en-US" dirty="0" smtClean="0">
                <a:solidFill>
                  <a:srgbClr val="00B050"/>
                </a:solidFill>
                <a:latin typeface="SimSun" pitchFamily="2" charset="-122"/>
                <a:ea typeface="SimSun" pitchFamily="2" charset="-122"/>
              </a:rPr>
              <a:t>)</a:t>
            </a:r>
            <a:endParaRPr lang="en-US" dirty="0">
              <a:solidFill>
                <a:srgbClr val="00B050"/>
              </a:solidFill>
              <a:latin typeface="SimSun" pitchFamily="2" charset="-122"/>
              <a:ea typeface="SimSun" pitchFamily="2" charset="-122"/>
            </a:endParaRPr>
          </a:p>
        </p:txBody>
      </p:sp>
    </p:spTree>
    <p:extLst>
      <p:ext uri="{BB962C8B-B14F-4D97-AF65-F5344CB8AC3E}">
        <p14:creationId xmlns="" xmlns:p14="http://schemas.microsoft.com/office/powerpoint/2010/main" val="255199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0" y="0"/>
            <a:ext cx="9144000" cy="6858000"/>
          </a:xfrm>
        </p:spPr>
        <p:txBody>
          <a:bodyPr>
            <a:normAutofit fontScale="92500"/>
          </a:bodyPr>
          <a:lstStyle/>
          <a:p>
            <a:pPr eaLnBrk="1" hangingPunct="1">
              <a:buFontTx/>
              <a:buNone/>
            </a:pPr>
            <a:r>
              <a:rPr lang="en-US" i="1" dirty="0">
                <a:latin typeface="Arial Narrow" charset="0"/>
              </a:rPr>
              <a:t> </a:t>
            </a:r>
            <a:r>
              <a:rPr lang="en-US" i="1" dirty="0" smtClean="0">
                <a:latin typeface="Arial Narrow" charset="0"/>
              </a:rPr>
              <a:t>                           </a:t>
            </a:r>
            <a:r>
              <a:rPr lang="en-US" i="1" u="sng" dirty="0" smtClean="0">
                <a:latin typeface="Arial Narrow" charset="0"/>
              </a:rPr>
              <a:t>Riedel </a:t>
            </a:r>
            <a:r>
              <a:rPr lang="en-US" i="1" u="sng" dirty="0">
                <a:latin typeface="Arial Narrow" charset="0"/>
              </a:rPr>
              <a:t>thyroiditis,:</a:t>
            </a:r>
            <a:r>
              <a:rPr lang="en-US" dirty="0">
                <a:latin typeface="Arial Narrow" charset="0"/>
              </a:rPr>
              <a:t> </a:t>
            </a:r>
          </a:p>
          <a:p>
            <a:pPr eaLnBrk="1" hangingPunct="1">
              <a:buFontTx/>
              <a:buNone/>
            </a:pPr>
            <a:r>
              <a:rPr lang="en-US" dirty="0">
                <a:latin typeface="Arial Narrow" charset="0"/>
              </a:rPr>
              <a:t> A rare disorder of  unknown etiology, </a:t>
            </a:r>
            <a:r>
              <a:rPr lang="en-US" dirty="0" smtClean="0">
                <a:solidFill>
                  <a:srgbClr val="00B050"/>
                </a:solidFill>
                <a:latin typeface="SimSun" pitchFamily="2" charset="-122"/>
                <a:ea typeface="SimSun" pitchFamily="2" charset="-122"/>
              </a:rPr>
              <a:t>but there is some evidence suggesting it might be AUTOIMMUNE</a:t>
            </a:r>
            <a:endParaRPr lang="en-US" dirty="0">
              <a:latin typeface="Arial Narrow" charset="0"/>
            </a:endParaRPr>
          </a:p>
          <a:p>
            <a:pPr eaLnBrk="1" hangingPunct="1">
              <a:buFontTx/>
              <a:buNone/>
            </a:pPr>
            <a:r>
              <a:rPr lang="en-US" dirty="0">
                <a:latin typeface="Arial Narrow" charset="0"/>
              </a:rPr>
              <a:t>-   Characterized by extensive fibrosis </a:t>
            </a:r>
            <a:r>
              <a:rPr lang="en-US" dirty="0" smtClean="0">
                <a:solidFill>
                  <a:srgbClr val="00B050"/>
                </a:solidFill>
                <a:latin typeface="SimSun" pitchFamily="2" charset="-122"/>
                <a:ea typeface="SimSun" pitchFamily="2" charset="-122"/>
              </a:rPr>
              <a:t>(main problem) </a:t>
            </a:r>
            <a:r>
              <a:rPr lang="en-US" dirty="0" smtClean="0">
                <a:latin typeface="Arial Narrow" charset="0"/>
              </a:rPr>
              <a:t>involving </a:t>
            </a:r>
            <a:r>
              <a:rPr lang="en-US" dirty="0">
                <a:latin typeface="Arial Narrow" charset="0"/>
              </a:rPr>
              <a:t>the thyroid and contiguous structures simulating a thyroid </a:t>
            </a:r>
            <a:r>
              <a:rPr lang="en-US" dirty="0" smtClean="0">
                <a:latin typeface="Arial Narrow" charset="0"/>
              </a:rPr>
              <a:t>neoplasm. </a:t>
            </a:r>
            <a:r>
              <a:rPr lang="en-US" dirty="0" smtClean="0">
                <a:solidFill>
                  <a:srgbClr val="00B050"/>
                </a:solidFill>
                <a:latin typeface="SimSun" pitchFamily="2" charset="-122"/>
                <a:ea typeface="SimSun" pitchFamily="2" charset="-122"/>
              </a:rPr>
              <a:t>Fibrosis is infiltrative and might go beyond the gland, it fixes the gland to the surrounding tissue. This would make the thyroid gland hard, fixed and immobile, mimicking the features of a malignant tumor</a:t>
            </a:r>
            <a:endParaRPr lang="en-US" dirty="0">
              <a:latin typeface="Arial Narrow" charset="0"/>
            </a:endParaRPr>
          </a:p>
          <a:p>
            <a:pPr eaLnBrk="1" hangingPunct="1">
              <a:buFontTx/>
              <a:buChar char="-"/>
            </a:pPr>
            <a:r>
              <a:rPr lang="en-US" dirty="0">
                <a:latin typeface="Arial Narrow" charset="0"/>
              </a:rPr>
              <a:t>May be associated with idiopathic fibrosis in other parts of the body, such as the </a:t>
            </a:r>
            <a:r>
              <a:rPr lang="en-US" dirty="0" smtClean="0">
                <a:latin typeface="Arial Narrow" charset="0"/>
              </a:rPr>
              <a:t>retro peritoneum</a:t>
            </a:r>
            <a:endParaRPr lang="en-US" dirty="0">
              <a:latin typeface="Arial Narrow" charset="0"/>
            </a:endParaRPr>
          </a:p>
          <a:p>
            <a:pPr eaLnBrk="1" hangingPunct="1">
              <a:buFont typeface="Arial" charset="0"/>
              <a:buNone/>
            </a:pPr>
            <a:r>
              <a:rPr lang="en-US" dirty="0">
                <a:latin typeface="Arial Narrow" charset="0"/>
              </a:rPr>
              <a:t> -  The presence of circulating </a:t>
            </a:r>
            <a:r>
              <a:rPr lang="en-US" dirty="0">
                <a:latin typeface="Arial Narrow" charset="0"/>
              </a:rPr>
              <a:t>antithyroid</a:t>
            </a:r>
            <a:r>
              <a:rPr lang="en-US" dirty="0">
                <a:latin typeface="Arial Narrow" charset="0"/>
              </a:rPr>
              <a:t> antibodies in most patients suggests an </a:t>
            </a:r>
            <a:r>
              <a:rPr lang="en-US" dirty="0">
                <a:solidFill>
                  <a:srgbClr val="FF0000"/>
                </a:solidFill>
                <a:latin typeface="Arial Narrow" charset="0"/>
              </a:rPr>
              <a:t>autoimmune etiology</a:t>
            </a:r>
          </a:p>
          <a:p>
            <a:pPr eaLnBrk="1" hangingPunct="1"/>
            <a:endParaRPr lang="en-US" dirty="0">
              <a:latin typeface="Calibri" charset="0"/>
            </a:endParaRPr>
          </a:p>
        </p:txBody>
      </p:sp>
    </p:spTree>
    <p:extLst>
      <p:ext uri="{BB962C8B-B14F-4D97-AF65-F5344CB8AC3E}">
        <p14:creationId xmlns="" xmlns:p14="http://schemas.microsoft.com/office/powerpoint/2010/main" val="295701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5" y="0"/>
            <a:ext cx="8475785" cy="6858000"/>
          </a:xfrm>
        </p:spPr>
        <p:txBody>
          <a:bodyPr>
            <a:normAutofit fontScale="92500"/>
          </a:bodyPr>
          <a:lstStyle/>
          <a:p>
            <a:pPr>
              <a:buNone/>
            </a:pPr>
            <a:r>
              <a:rPr lang="en-US" dirty="0" smtClean="0">
                <a:solidFill>
                  <a:srgbClr val="00B050"/>
                </a:solidFill>
                <a:latin typeface="SimSun" pitchFamily="2" charset="-122"/>
                <a:ea typeface="SimSun" pitchFamily="2" charset="-122"/>
              </a:rPr>
              <a:t>The doctor focused on this point a lot: there is no relationship between mass effect and the hormonal status of the gland</a:t>
            </a:r>
            <a:r>
              <a:rPr lang="en-US" dirty="0" smtClean="0">
                <a:latin typeface="Arial Narrow" charset="0"/>
              </a:rPr>
              <a:t>       </a:t>
            </a:r>
          </a:p>
          <a:p>
            <a:pPr>
              <a:buNone/>
            </a:pPr>
            <a:r>
              <a:rPr lang="en-US" dirty="0" smtClean="0">
                <a:latin typeface="Arial Narrow" charset="0"/>
              </a:rPr>
              <a:t>  </a:t>
            </a:r>
            <a:r>
              <a:rPr lang="en-US" dirty="0" smtClean="0">
                <a:solidFill>
                  <a:srgbClr val="00B050"/>
                </a:solidFill>
                <a:latin typeface="SimSun" pitchFamily="2" charset="-122"/>
                <a:ea typeface="SimSun" pitchFamily="2" charset="-122"/>
              </a:rPr>
              <a:t>Goiter: increase in the size of the gland.</a:t>
            </a:r>
          </a:p>
          <a:p>
            <a:pPr>
              <a:buNone/>
            </a:pPr>
            <a:r>
              <a:rPr lang="en-US" dirty="0" smtClean="0">
                <a:solidFill>
                  <a:srgbClr val="00B050"/>
                </a:solidFill>
                <a:latin typeface="SimSun" pitchFamily="2" charset="-122"/>
                <a:ea typeface="SimSun" pitchFamily="2" charset="-122"/>
              </a:rPr>
              <a:t>Can be associated with Hyperthyroidism or Hypothyroidism … there is no relationship between size and amount of hormones secreted</a:t>
            </a:r>
          </a:p>
          <a:p>
            <a:pPr>
              <a:buNone/>
            </a:pPr>
            <a:r>
              <a:rPr lang="en-US" dirty="0" smtClean="0">
                <a:solidFill>
                  <a:srgbClr val="00B050"/>
                </a:solidFill>
                <a:latin typeface="SimSun" pitchFamily="2" charset="-122"/>
                <a:ea typeface="SimSun" pitchFamily="2" charset="-122"/>
              </a:rPr>
              <a:t>Exception; </a:t>
            </a:r>
            <a:r>
              <a:rPr lang="en-US" dirty="0" smtClean="0">
                <a:solidFill>
                  <a:srgbClr val="00B050"/>
                </a:solidFill>
                <a:latin typeface="SimSun" pitchFamily="2" charset="-122"/>
                <a:ea typeface="SimSun" pitchFamily="2" charset="-122"/>
              </a:rPr>
              <a:t>Hashimoto </a:t>
            </a:r>
            <a:r>
              <a:rPr lang="en-US" dirty="0" smtClean="0">
                <a:solidFill>
                  <a:srgbClr val="00B050"/>
                </a:solidFill>
                <a:latin typeface="SimSun" pitchFamily="2" charset="-122"/>
                <a:ea typeface="SimSun" pitchFamily="2" charset="-122"/>
              </a:rPr>
              <a:t>&gt;&gt; hypothyroidism, initially it could be hyperthyroidism </a:t>
            </a:r>
            <a:r>
              <a:rPr lang="en-US" dirty="0" smtClean="0">
                <a:solidFill>
                  <a:srgbClr val="00B050"/>
                </a:solidFill>
                <a:latin typeface="SimSun" pitchFamily="2" charset="-122"/>
                <a:ea typeface="SimSun" pitchFamily="2" charset="-122"/>
              </a:rPr>
              <a:t>but in general it causes hypothyroidism</a:t>
            </a:r>
          </a:p>
          <a:p>
            <a:pPr>
              <a:buNone/>
            </a:pPr>
            <a:r>
              <a:rPr lang="en-US" dirty="0" smtClean="0">
                <a:solidFill>
                  <a:srgbClr val="00B050"/>
                </a:solidFill>
                <a:latin typeface="SimSun" pitchFamily="2" charset="-122"/>
                <a:ea typeface="SimSun" pitchFamily="2" charset="-122"/>
              </a:rPr>
              <a:t>Graves is also an exception, it is ALWAYS associated with HYPERTHROIDISM       </a:t>
            </a:r>
            <a:endParaRPr lang="en-US" dirty="0" smtClean="0">
              <a:solidFill>
                <a:srgbClr val="00B050"/>
              </a:solidFill>
              <a:latin typeface="SimSun" pitchFamily="2" charset="-122"/>
              <a:ea typeface="SimSun" pitchFamily="2" charset="-122"/>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92500" lnSpcReduction="20000"/>
          </a:bodyPr>
          <a:lstStyle/>
          <a:p>
            <a:pPr eaLnBrk="1" hangingPunct="1">
              <a:buFontTx/>
              <a:buNone/>
            </a:pPr>
            <a:r>
              <a:rPr lang="en-US" b="1" u="sng" dirty="0" smtClean="0">
                <a:latin typeface="Arial Narrow" charset="0"/>
              </a:rPr>
              <a:t>GRAVES </a:t>
            </a:r>
            <a:r>
              <a:rPr lang="en-US" b="1" u="sng" dirty="0">
                <a:latin typeface="Arial Narrow" charset="0"/>
              </a:rPr>
              <a:t>DISEASE </a:t>
            </a:r>
            <a:endParaRPr lang="en-US" dirty="0" smtClean="0">
              <a:latin typeface="Arial Narrow" charset="0"/>
            </a:endParaRPr>
          </a:p>
          <a:p>
            <a:pPr eaLnBrk="1" hangingPunct="1">
              <a:buFontTx/>
              <a:buNone/>
            </a:pPr>
            <a:r>
              <a:rPr lang="en-US" dirty="0" smtClean="0">
                <a:latin typeface="Arial Narrow" charset="0"/>
              </a:rPr>
              <a:t> </a:t>
            </a:r>
            <a:r>
              <a:rPr lang="en-US" i="1" dirty="0" smtClean="0">
                <a:latin typeface="Arial Narrow" charset="0"/>
              </a:rPr>
              <a:t> </a:t>
            </a:r>
            <a:r>
              <a:rPr lang="en-US" i="1" dirty="0">
                <a:latin typeface="Arial Narrow" charset="0"/>
              </a:rPr>
              <a:t>T</a:t>
            </a:r>
            <a:r>
              <a:rPr lang="en-US" i="1" dirty="0" smtClean="0">
                <a:latin typeface="Arial Narrow" charset="0"/>
              </a:rPr>
              <a:t>he </a:t>
            </a:r>
            <a:r>
              <a:rPr lang="en-US" i="1" dirty="0">
                <a:latin typeface="Arial Narrow" charset="0"/>
              </a:rPr>
              <a:t>most common cause of endogenous hyperthyroidism with a</a:t>
            </a:r>
            <a:r>
              <a:rPr lang="en-US" b="1" i="1" dirty="0">
                <a:latin typeface="Arial Narrow" charset="0"/>
              </a:rPr>
              <a:t> peak incidence in women </a:t>
            </a:r>
            <a:r>
              <a:rPr lang="en-US" b="1" dirty="0">
                <a:latin typeface="Arial Narrow" charset="0"/>
              </a:rPr>
              <a:t> </a:t>
            </a:r>
            <a:r>
              <a:rPr lang="en-US" dirty="0">
                <a:latin typeface="Arial Narrow" charset="0"/>
              </a:rPr>
              <a:t>between the ages of 20 and </a:t>
            </a:r>
            <a:r>
              <a:rPr lang="en-US" dirty="0" smtClean="0">
                <a:latin typeface="Arial Narrow" charset="0"/>
              </a:rPr>
              <a:t>40</a:t>
            </a:r>
            <a:r>
              <a:rPr lang="en-US" dirty="0" smtClean="0">
                <a:latin typeface="Arial Narrow" charset="0"/>
              </a:rPr>
              <a:t>.</a:t>
            </a:r>
          </a:p>
          <a:p>
            <a:pPr eaLnBrk="1" hangingPunct="1">
              <a:buFontTx/>
              <a:buNone/>
            </a:pPr>
            <a:r>
              <a:rPr lang="en-US" dirty="0" smtClean="0">
                <a:solidFill>
                  <a:srgbClr val="00B050"/>
                </a:solidFill>
                <a:latin typeface="SimSun" pitchFamily="2" charset="-122"/>
                <a:ea typeface="SimSun" pitchFamily="2" charset="-122"/>
              </a:rPr>
              <a:t>You can not have GRAVES disease without these 4 clinical signs:</a:t>
            </a:r>
          </a:p>
          <a:p>
            <a:pPr marL="514350" indent="-514350" eaLnBrk="1" hangingPunct="1">
              <a:buFontTx/>
              <a:buAutoNum type="arabicParenR"/>
            </a:pPr>
            <a:r>
              <a:rPr lang="en-US" dirty="0" smtClean="0">
                <a:solidFill>
                  <a:srgbClr val="00B050"/>
                </a:solidFill>
                <a:latin typeface="SimSun" pitchFamily="2" charset="-122"/>
                <a:ea typeface="SimSun" pitchFamily="2" charset="-122"/>
              </a:rPr>
              <a:t>HYPERTHYROIDISM.</a:t>
            </a:r>
          </a:p>
          <a:p>
            <a:pPr marL="514350" indent="-514350" eaLnBrk="1" hangingPunct="1">
              <a:buFontTx/>
              <a:buAutoNum type="arabicParenR"/>
            </a:pPr>
            <a:r>
              <a:rPr lang="en-US" dirty="0" smtClean="0">
                <a:solidFill>
                  <a:srgbClr val="00B050"/>
                </a:solidFill>
                <a:latin typeface="SimSun" pitchFamily="2" charset="-122"/>
                <a:ea typeface="SimSun" pitchFamily="2" charset="-122"/>
              </a:rPr>
              <a:t>DIFFUSE,</a:t>
            </a:r>
          </a:p>
          <a:p>
            <a:pPr marL="514350" indent="-514350" eaLnBrk="1" hangingPunct="1">
              <a:buFontTx/>
              <a:buAutoNum type="arabicParenR"/>
            </a:pPr>
            <a:r>
              <a:rPr lang="en-US" dirty="0" smtClean="0">
                <a:solidFill>
                  <a:srgbClr val="00B050"/>
                </a:solidFill>
                <a:latin typeface="SimSun" pitchFamily="2" charset="-122"/>
                <a:ea typeface="SimSun" pitchFamily="2" charset="-122"/>
              </a:rPr>
              <a:t>SYMMETRIC,</a:t>
            </a:r>
          </a:p>
          <a:p>
            <a:pPr marL="514350" indent="-514350" eaLnBrk="1" hangingPunct="1">
              <a:buFontTx/>
              <a:buAutoNum type="arabicParenR"/>
            </a:pPr>
            <a:r>
              <a:rPr lang="en-US" dirty="0" smtClean="0">
                <a:solidFill>
                  <a:srgbClr val="00B050"/>
                </a:solidFill>
                <a:latin typeface="SimSun" pitchFamily="2" charset="-122"/>
                <a:ea typeface="SimSun" pitchFamily="2" charset="-122"/>
              </a:rPr>
              <a:t>And BILATERAL ENLARGEMENT of GLAND</a:t>
            </a:r>
            <a:endParaRPr lang="en-US" dirty="0" smtClean="0">
              <a:solidFill>
                <a:srgbClr val="00B050"/>
              </a:solidFill>
              <a:latin typeface="SimSun" pitchFamily="2" charset="-122"/>
              <a:ea typeface="SimSun" pitchFamily="2" charset="-122"/>
            </a:endParaRPr>
          </a:p>
          <a:p>
            <a:pPr eaLnBrk="1" hangingPunct="1">
              <a:buFontTx/>
              <a:buNone/>
            </a:pPr>
            <a:r>
              <a:rPr lang="en-US" dirty="0" smtClean="0">
                <a:latin typeface="Arial Narrow" charset="0"/>
              </a:rPr>
              <a:t> </a:t>
            </a:r>
            <a:r>
              <a:rPr lang="en-US" dirty="0">
                <a:latin typeface="Arial Narrow" charset="0"/>
              </a:rPr>
              <a:t>T</a:t>
            </a:r>
            <a:r>
              <a:rPr lang="en-US" dirty="0" smtClean="0">
                <a:latin typeface="Arial Narrow" charset="0"/>
              </a:rPr>
              <a:t>riad </a:t>
            </a:r>
            <a:r>
              <a:rPr lang="en-US" dirty="0">
                <a:latin typeface="Arial Narrow" charset="0"/>
              </a:rPr>
              <a:t>of manifestations:</a:t>
            </a:r>
          </a:p>
          <a:p>
            <a:pPr eaLnBrk="1" hangingPunct="1">
              <a:buFontTx/>
              <a:buNone/>
            </a:pPr>
            <a:r>
              <a:rPr lang="en-US" b="1" i="1" dirty="0">
                <a:latin typeface="Arial Narrow" charset="0"/>
              </a:rPr>
              <a:t> </a:t>
            </a:r>
            <a:r>
              <a:rPr lang="en-US" u="sng" dirty="0">
                <a:latin typeface="Arial Narrow" charset="0"/>
              </a:rPr>
              <a:t>A. Thyrotoxicosis</a:t>
            </a:r>
            <a:r>
              <a:rPr lang="en-US" i="1" dirty="0" smtClean="0">
                <a:latin typeface="Arial Narrow" charset="0"/>
              </a:rPr>
              <a:t>,</a:t>
            </a:r>
            <a:r>
              <a:rPr lang="en-US" dirty="0" smtClean="0">
                <a:latin typeface="Arial Narrow" charset="0"/>
              </a:rPr>
              <a:t>. </a:t>
            </a:r>
            <a:r>
              <a:rPr lang="en-US" b="1" u="sng" dirty="0" smtClean="0">
                <a:latin typeface="Arial Narrow" charset="0"/>
              </a:rPr>
              <a:t>All</a:t>
            </a:r>
            <a:r>
              <a:rPr lang="en-US" b="1" dirty="0" smtClean="0">
                <a:latin typeface="Arial Narrow" charset="0"/>
              </a:rPr>
              <a:t> </a:t>
            </a:r>
            <a:r>
              <a:rPr lang="en-US" b="1" u="sng" dirty="0" smtClean="0">
                <a:latin typeface="Arial Narrow" charset="0"/>
              </a:rPr>
              <a:t>patients </a:t>
            </a:r>
            <a:endParaRPr lang="en-US" b="1" u="sng" dirty="0" smtClean="0">
              <a:latin typeface="Arial Narrow" charset="0"/>
            </a:endParaRPr>
          </a:p>
          <a:p>
            <a:pPr>
              <a:buNone/>
            </a:pPr>
            <a:r>
              <a:rPr lang="en-US" u="sng" dirty="0" smtClean="0">
                <a:latin typeface="Arial Narrow" pitchFamily="34" charset="0"/>
              </a:rPr>
              <a:t>B. Localized</a:t>
            </a:r>
            <a:r>
              <a:rPr lang="en-US" u="sng" dirty="0">
                <a:latin typeface="Arial Narrow" pitchFamily="34" charset="0"/>
              </a:rPr>
              <a:t>, infiltrative </a:t>
            </a:r>
            <a:r>
              <a:rPr lang="en-US" i="1" u="sng" dirty="0">
                <a:latin typeface="Arial Narrow" pitchFamily="34" charset="0"/>
              </a:rPr>
              <a:t>dermopathy</a:t>
            </a:r>
            <a:r>
              <a:rPr lang="en-US" u="sng" dirty="0">
                <a:latin typeface="Arial Narrow" pitchFamily="34" charset="0"/>
              </a:rPr>
              <a:t> </a:t>
            </a:r>
            <a:r>
              <a:rPr lang="en-US" dirty="0">
                <a:latin typeface="Arial Narrow" pitchFamily="34" charset="0"/>
              </a:rPr>
              <a:t>( p</a:t>
            </a:r>
            <a:r>
              <a:rPr lang="en-US" i="1" dirty="0">
                <a:latin typeface="Arial Narrow" pitchFamily="34" charset="0"/>
              </a:rPr>
              <a:t>retibial myxedema</a:t>
            </a:r>
            <a:r>
              <a:rPr lang="en-US" dirty="0" smtClean="0">
                <a:latin typeface="Arial Narrow" pitchFamily="34" charset="0"/>
              </a:rPr>
              <a:t>), minority </a:t>
            </a:r>
            <a:r>
              <a:rPr lang="en-US" dirty="0">
                <a:latin typeface="Arial Narrow" pitchFamily="34" charset="0"/>
              </a:rPr>
              <a:t>of cases and involves the skin overlying the shins, and manifests as scaly thickening </a:t>
            </a:r>
            <a:endParaRPr lang="en-US" dirty="0">
              <a:latin typeface="Arial Narrow" charset="0"/>
            </a:endParaRPr>
          </a:p>
          <a:p>
            <a:pPr eaLnBrk="1" hangingPunct="1">
              <a:buFontTx/>
              <a:buNone/>
            </a:pPr>
            <a:r>
              <a:rPr lang="en-US" u="sng" dirty="0">
                <a:latin typeface="Arial Narrow" charset="0"/>
              </a:rPr>
              <a:t>C</a:t>
            </a:r>
            <a:r>
              <a:rPr lang="en-US" u="sng" dirty="0" smtClean="0">
                <a:latin typeface="Arial Narrow" charset="0"/>
              </a:rPr>
              <a:t>. </a:t>
            </a:r>
            <a:r>
              <a:rPr lang="en-US" u="sng" dirty="0">
                <a:latin typeface="Arial Narrow" charset="0"/>
              </a:rPr>
              <a:t>Infiltrative </a:t>
            </a:r>
            <a:r>
              <a:rPr lang="en-US" i="1" u="sng" dirty="0">
                <a:latin typeface="Arial Narrow" charset="0"/>
              </a:rPr>
              <a:t>ophthalmopathy</a:t>
            </a:r>
            <a:r>
              <a:rPr lang="en-US" u="sng" dirty="0">
                <a:latin typeface="Arial Narrow" charset="0"/>
              </a:rPr>
              <a:t> </a:t>
            </a:r>
            <a:r>
              <a:rPr lang="en-US" dirty="0">
                <a:latin typeface="Arial Narrow" charset="0"/>
              </a:rPr>
              <a:t>with resultant </a:t>
            </a:r>
            <a:r>
              <a:rPr lang="en-US" dirty="0" smtClean="0">
                <a:latin typeface="Arial Narrow" charset="0"/>
              </a:rPr>
              <a:t>exophthalmos </a:t>
            </a:r>
            <a:r>
              <a:rPr lang="en-US" dirty="0">
                <a:latin typeface="Arial Narrow" charset="0"/>
              </a:rPr>
              <a:t>in  40% of </a:t>
            </a:r>
            <a:r>
              <a:rPr lang="en-US" dirty="0" smtClean="0">
                <a:latin typeface="Arial Narrow" charset="0"/>
              </a:rPr>
              <a:t>patients</a:t>
            </a:r>
            <a:endParaRPr lang="en-US" dirty="0">
              <a:latin typeface="Arial Narrow" charset="0"/>
            </a:endParaRPr>
          </a:p>
          <a:p>
            <a:pPr eaLnBrk="1" hangingPunct="1">
              <a:buFontTx/>
              <a:buNone/>
            </a:pPr>
            <a:endParaRPr lang="ar-JO" dirty="0">
              <a:latin typeface="Arial Narrow" charset="0"/>
              <a:cs typeface="Arial" charset="0"/>
            </a:endParaRPr>
          </a:p>
          <a:p>
            <a:pPr eaLnBrk="1" hangingPunct="1">
              <a:buFontTx/>
              <a:buNone/>
            </a:pPr>
            <a:endParaRPr lang="ar-JO" dirty="0">
              <a:latin typeface="Arial Narrow" charset="0"/>
              <a:cs typeface="Arial" charset="0"/>
            </a:endParaRPr>
          </a:p>
        </p:txBody>
      </p:sp>
    </p:spTree>
    <p:extLst>
      <p:ext uri="{BB962C8B-B14F-4D97-AF65-F5344CB8AC3E}">
        <p14:creationId xmlns="" xmlns:p14="http://schemas.microsoft.com/office/powerpoint/2010/main" val="1586593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629400"/>
          </a:xfrm>
        </p:spPr>
        <p:txBody>
          <a:bodyPr rtlCol="0">
            <a:normAutofit fontScale="92500" lnSpcReduction="20000"/>
          </a:bodyPr>
          <a:lstStyle/>
          <a:p>
            <a:pPr>
              <a:buNone/>
            </a:pPr>
            <a:r>
              <a:rPr lang="en-US" dirty="0" smtClean="0">
                <a:solidFill>
                  <a:srgbClr val="00B050"/>
                </a:solidFill>
                <a:latin typeface="SimSun" pitchFamily="2" charset="-122"/>
                <a:ea typeface="SimSun" pitchFamily="2" charset="-122"/>
              </a:rPr>
              <a:t>Localized </a:t>
            </a:r>
            <a:r>
              <a:rPr lang="en-US" dirty="0" smtClean="0">
                <a:solidFill>
                  <a:srgbClr val="00B050"/>
                </a:solidFill>
                <a:latin typeface="SimSun" pitchFamily="2" charset="-122"/>
                <a:ea typeface="SimSun" pitchFamily="2" charset="-122"/>
              </a:rPr>
              <a:t>dermopathy rarely occurs, infiltrative dermopathy is the presence of mucopolysacchrides forming edema-like appearance of the skin</a:t>
            </a:r>
          </a:p>
          <a:p>
            <a:pPr>
              <a:buNone/>
            </a:pPr>
            <a:endParaRPr lang="en-US" dirty="0" smtClean="0">
              <a:latin typeface="Arial Narrow" pitchFamily="34" charset="0"/>
            </a:endParaRPr>
          </a:p>
          <a:p>
            <a:pPr>
              <a:buNone/>
            </a:pPr>
            <a:r>
              <a:rPr lang="en-US" dirty="0" smtClean="0">
                <a:latin typeface="Arial Narrow" pitchFamily="34" charset="0"/>
              </a:rPr>
              <a:t>Exophthalmos</a:t>
            </a:r>
            <a:r>
              <a:rPr lang="en-US" dirty="0" smtClean="0">
                <a:latin typeface="Arial Narrow" pitchFamily="34" charset="0"/>
              </a:rPr>
              <a:t> </a:t>
            </a:r>
            <a:r>
              <a:rPr lang="en-US" dirty="0" smtClean="0">
                <a:latin typeface="Arial Narrow" pitchFamily="34" charset="0"/>
              </a:rPr>
              <a:t>is the </a:t>
            </a:r>
            <a:r>
              <a:rPr lang="en-US" dirty="0" smtClean="0">
                <a:latin typeface="Arial Narrow" charset="0"/>
              </a:rPr>
              <a:t>result </a:t>
            </a:r>
            <a:r>
              <a:rPr lang="en-US" dirty="0">
                <a:latin typeface="Arial Narrow" charset="0"/>
              </a:rPr>
              <a:t>of increased volume of the retro-orbital connective tissues by</a:t>
            </a:r>
          </a:p>
          <a:p>
            <a:pPr marL="514350" indent="-514350">
              <a:buAutoNum type="arabicPeriod"/>
            </a:pPr>
            <a:r>
              <a:rPr lang="en-US" dirty="0" smtClean="0">
                <a:latin typeface="Arial Narrow" charset="0"/>
              </a:rPr>
              <a:t>Marked </a:t>
            </a:r>
            <a:r>
              <a:rPr lang="en-US" dirty="0">
                <a:latin typeface="Arial Narrow" charset="0"/>
              </a:rPr>
              <a:t>infiltration </a:t>
            </a:r>
            <a:r>
              <a:rPr lang="en-US" dirty="0" smtClean="0">
                <a:latin typeface="Arial Narrow" charset="0"/>
              </a:rPr>
              <a:t>of T </a:t>
            </a:r>
            <a:r>
              <a:rPr lang="en-US" dirty="0">
                <a:latin typeface="Arial Narrow" charset="0"/>
              </a:rPr>
              <a:t>cells with inflammatory edema</a:t>
            </a:r>
          </a:p>
          <a:p>
            <a:pPr marL="514350" indent="-514350" eaLnBrk="1" fontAlgn="auto" hangingPunct="1">
              <a:spcAft>
                <a:spcPts val="0"/>
              </a:spcAft>
              <a:buFontTx/>
              <a:buAutoNum type="arabicPeriod"/>
              <a:defRPr/>
            </a:pPr>
            <a:r>
              <a:rPr lang="en-US" dirty="0" smtClean="0">
                <a:latin typeface="Arial Narrow" pitchFamily="34" charset="0"/>
                <a:ea typeface="+mn-ea"/>
              </a:rPr>
              <a:t> Accumulation of  </a:t>
            </a:r>
            <a:r>
              <a:rPr lang="en-US" dirty="0" smtClean="0">
                <a:latin typeface="Arial Narrow" pitchFamily="34" charset="0"/>
                <a:ea typeface="+mn-ea"/>
              </a:rPr>
              <a:t>glycosaminoglycans</a:t>
            </a:r>
            <a:endParaRPr lang="en-US" dirty="0">
              <a:latin typeface="Arial Narrow" pitchFamily="34" charset="0"/>
            </a:endParaRPr>
          </a:p>
          <a:p>
            <a:pPr marL="514350" indent="-514350" eaLnBrk="1" fontAlgn="auto" hangingPunct="1">
              <a:spcAft>
                <a:spcPts val="0"/>
              </a:spcAft>
              <a:buFontTx/>
              <a:buAutoNum type="arabicPeriod"/>
              <a:defRPr/>
            </a:pPr>
            <a:r>
              <a:rPr lang="en-US" dirty="0" smtClean="0">
                <a:latin typeface="Arial Narrow" pitchFamily="34" charset="0"/>
                <a:ea typeface="+mn-ea"/>
              </a:rPr>
              <a:t>Increased numbers of</a:t>
            </a:r>
            <a:r>
              <a:rPr lang="en-US" dirty="0" smtClean="0">
                <a:ea typeface="+mn-ea"/>
              </a:rPr>
              <a:t> </a:t>
            </a:r>
            <a:r>
              <a:rPr lang="en-US" dirty="0" smtClean="0">
                <a:latin typeface="Arial Narrow" pitchFamily="34" charset="0"/>
                <a:ea typeface="+mn-ea"/>
              </a:rPr>
              <a:t>adipocytes (fatty infiltration</a:t>
            </a:r>
            <a:r>
              <a:rPr lang="en-US" dirty="0" smtClean="0">
                <a:latin typeface="Arial Narrow" pitchFamily="34" charset="0"/>
                <a:ea typeface="+mn-ea"/>
              </a:rPr>
              <a:t>).</a:t>
            </a:r>
            <a:endParaRPr lang="en-US" dirty="0" smtClean="0">
              <a:latin typeface="Arial Narrow" pitchFamily="34" charset="0"/>
              <a:ea typeface="+mn-ea"/>
            </a:endParaRPr>
          </a:p>
          <a:p>
            <a:pPr eaLnBrk="1" fontAlgn="auto" hangingPunct="1">
              <a:spcAft>
                <a:spcPts val="0"/>
              </a:spcAft>
              <a:buFontTx/>
              <a:buChar char="-"/>
              <a:defRPr/>
            </a:pPr>
            <a:r>
              <a:rPr lang="en-US" dirty="0" smtClean="0">
                <a:latin typeface="Arial Narrow" pitchFamily="34" charset="0"/>
                <a:ea typeface="+mn-ea"/>
              </a:rPr>
              <a:t>These changes </a:t>
            </a:r>
            <a:r>
              <a:rPr lang="en-US" dirty="0" smtClean="0">
                <a:solidFill>
                  <a:srgbClr val="00B050"/>
                </a:solidFill>
                <a:latin typeface="SimSun" pitchFamily="2" charset="-122"/>
                <a:ea typeface="SimSun" pitchFamily="2" charset="-122"/>
              </a:rPr>
              <a:t>(increased </a:t>
            </a:r>
            <a:r>
              <a:rPr lang="en-US" dirty="0" smtClean="0">
                <a:solidFill>
                  <a:srgbClr val="00B050"/>
                </a:solidFill>
                <a:latin typeface="SimSun" pitchFamily="2" charset="-122"/>
                <a:ea typeface="SimSun" pitchFamily="2" charset="-122"/>
              </a:rPr>
              <a:t>tissue) </a:t>
            </a:r>
            <a:r>
              <a:rPr lang="en-US" dirty="0" smtClean="0">
                <a:latin typeface="Arial Narrow" pitchFamily="34" charset="0"/>
                <a:ea typeface="+mn-ea"/>
              </a:rPr>
              <a:t>displace </a:t>
            </a:r>
            <a:r>
              <a:rPr lang="en-US" dirty="0" smtClean="0">
                <a:latin typeface="Arial Narrow" pitchFamily="34" charset="0"/>
                <a:ea typeface="+mn-ea"/>
              </a:rPr>
              <a:t>the eyeball forward, potentially interfering with the function of the </a:t>
            </a:r>
            <a:r>
              <a:rPr lang="en-US" dirty="0" smtClean="0">
                <a:latin typeface="Arial Narrow" pitchFamily="34" charset="0"/>
                <a:ea typeface="+mn-ea"/>
              </a:rPr>
              <a:t>extraocular</a:t>
            </a:r>
            <a:r>
              <a:rPr lang="en-US" dirty="0" smtClean="0">
                <a:latin typeface="Arial Narrow" pitchFamily="34" charset="0"/>
                <a:ea typeface="+mn-ea"/>
              </a:rPr>
              <a:t> </a:t>
            </a:r>
            <a:r>
              <a:rPr lang="en-US" dirty="0" smtClean="0">
                <a:latin typeface="Arial Narrow" pitchFamily="34" charset="0"/>
                <a:ea typeface="+mn-ea"/>
              </a:rPr>
              <a:t>muscles</a:t>
            </a:r>
            <a:endParaRPr lang="en-US" dirty="0" smtClean="0">
              <a:latin typeface="Arial Narrow" pitchFamily="34" charset="0"/>
              <a:ea typeface="+mn-ea"/>
            </a:endParaRPr>
          </a:p>
          <a:p>
            <a:pPr eaLnBrk="1" fontAlgn="auto" hangingPunct="1">
              <a:spcAft>
                <a:spcPts val="0"/>
              </a:spcAft>
              <a:buFontTx/>
              <a:buChar char="-"/>
              <a:defRPr/>
            </a:pPr>
            <a:r>
              <a:rPr lang="en-US" dirty="0" smtClean="0">
                <a:latin typeface="Arial Narrow" pitchFamily="34" charset="0"/>
                <a:ea typeface="+mn-ea"/>
              </a:rPr>
              <a:t>Exophthalmos may persist  after successful treatment of the thyrotoxicosis, and may result in corneal injury. </a:t>
            </a:r>
            <a:r>
              <a:rPr lang="en-US" dirty="0" smtClean="0">
                <a:solidFill>
                  <a:srgbClr val="00B050"/>
                </a:solidFill>
                <a:latin typeface="SimSun" pitchFamily="2" charset="-122"/>
                <a:ea typeface="SimSun" pitchFamily="2" charset="-122"/>
              </a:rPr>
              <a:t>(ulcer from dry eye)</a:t>
            </a:r>
            <a:endParaRPr lang="en-US" dirty="0" smtClean="0">
              <a:solidFill>
                <a:srgbClr val="00B050"/>
              </a:solidFill>
              <a:latin typeface="SimSun" pitchFamily="2" charset="-122"/>
              <a:ea typeface="SimSun" pitchFamily="2" charset="-122"/>
            </a:endParaRPr>
          </a:p>
          <a:p>
            <a:pPr marL="0" indent="0" eaLnBrk="1" fontAlgn="auto" hangingPunct="1">
              <a:spcAft>
                <a:spcPts val="0"/>
              </a:spcAft>
              <a:buNone/>
              <a:defRPr/>
            </a:pPr>
            <a:endParaRPr lang="en-US" u="sng" dirty="0" smtClean="0">
              <a:latin typeface="Arial Narrow" pitchFamily="34" charset="0"/>
              <a:ea typeface="+mn-ea"/>
            </a:endParaRPr>
          </a:p>
        </p:txBody>
      </p:sp>
    </p:spTree>
    <p:extLst>
      <p:ext uri="{BB962C8B-B14F-4D97-AF65-F5344CB8AC3E}">
        <p14:creationId xmlns="" xmlns:p14="http://schemas.microsoft.com/office/powerpoint/2010/main" val="3786385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5BC3699C2199479908980602319B4D" ma:contentTypeVersion="" ma:contentTypeDescription="Create a new document." ma:contentTypeScope="" ma:versionID="91f68bad66d046a5822093939dd5b4fe">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1B853F-F9E3-406F-8E8B-74E50D43F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A3170FB-3B2C-48EA-A97F-9531227FC306}">
  <ds:schemaRefs>
    <ds:schemaRef ds:uri="http://schemas.microsoft.com/sharepoint/v3/contenttype/forms"/>
  </ds:schemaRefs>
</ds:datastoreItem>
</file>

<file path=customXml/itemProps3.xml><?xml version="1.0" encoding="utf-8"?>
<ds:datastoreItem xmlns:ds="http://schemas.openxmlformats.org/officeDocument/2006/customXml" ds:itemID="{60E7AB91-3A00-44BA-A03A-E2F9C654A95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491</TotalTime>
  <Words>3655</Words>
  <Application>Microsoft Office PowerPoint</Application>
  <PresentationFormat>On-screen Show (4:3)</PresentationFormat>
  <Paragraphs>308</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Pathology lecture 3 Thyroid-continued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Multinodular Goiter</vt:lpstr>
      <vt:lpstr>Slide 20</vt:lpstr>
      <vt:lpstr>Slide 21</vt:lpstr>
      <vt:lpstr>Slide 22</vt:lpstr>
      <vt:lpstr>Slide 23</vt:lpstr>
      <vt:lpstr>Slide 24</vt:lpstr>
      <vt:lpstr>Slide 25</vt:lpstr>
      <vt:lpstr>Follicular adenoma</vt:lpstr>
      <vt:lpstr>Slide 27</vt:lpstr>
      <vt:lpstr>Slide 28</vt:lpstr>
      <vt:lpstr>Slide 29</vt:lpstr>
      <vt:lpstr>Slide 30</vt:lpstr>
      <vt:lpstr>Slide 31</vt:lpstr>
      <vt:lpstr>Slide 32</vt:lpstr>
      <vt:lpstr>Slide 33</vt:lpstr>
      <vt:lpstr>Slide 34</vt:lpstr>
      <vt:lpstr>Slide 35</vt:lpstr>
      <vt:lpstr>Slide 36</vt:lpstr>
      <vt:lpstr>Papillary carcinoma</vt:lpstr>
      <vt:lpstr>Psammoma bodies</vt:lpstr>
      <vt:lpstr>Slide 39</vt:lpstr>
      <vt:lpstr>Slide 40</vt:lpstr>
      <vt:lpstr>Slide 41</vt:lpstr>
      <vt:lpstr>Follicular carcinoma</vt:lpstr>
      <vt:lpstr>Slide 43</vt:lpstr>
      <vt:lpstr>Slide 44</vt:lpstr>
      <vt:lpstr>Slide 45</vt:lpstr>
      <vt:lpstr>Slide 46</vt:lpstr>
      <vt:lpstr>Slide 47</vt:lpstr>
      <vt:lpstr>Slide 48</vt:lpstr>
      <vt:lpstr>Slide 49</vt:lpstr>
      <vt:lpstr>Medullary carcinoma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gland 1</dc:title>
  <dc:creator>heyam awad</dc:creator>
  <cp:lastModifiedBy>user</cp:lastModifiedBy>
  <cp:revision>108</cp:revision>
  <dcterms:created xsi:type="dcterms:W3CDTF">2015-07-13T21:09:45Z</dcterms:created>
  <dcterms:modified xsi:type="dcterms:W3CDTF">2015-07-22T17:08:59Z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0x010100CA5BC3699C2199479908980602319B4D</vt:lpwstr>
  </property>
</Properties>
</file>