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314" r:id="rId6"/>
    <p:sldId id="290" r:id="rId7"/>
    <p:sldId id="291" r:id="rId8"/>
    <p:sldId id="258" r:id="rId9"/>
    <p:sldId id="294" r:id="rId10"/>
    <p:sldId id="293" r:id="rId11"/>
    <p:sldId id="262" r:id="rId12"/>
    <p:sldId id="315" r:id="rId13"/>
    <p:sldId id="292" r:id="rId14"/>
    <p:sldId id="263" r:id="rId15"/>
    <p:sldId id="264" r:id="rId16"/>
    <p:sldId id="265" r:id="rId17"/>
    <p:sldId id="316" r:id="rId18"/>
    <p:sldId id="266" r:id="rId19"/>
    <p:sldId id="267" r:id="rId20"/>
    <p:sldId id="302" r:id="rId21"/>
    <p:sldId id="297" r:id="rId22"/>
    <p:sldId id="298" r:id="rId23"/>
    <p:sldId id="300" r:id="rId24"/>
    <p:sldId id="299" r:id="rId25"/>
    <p:sldId id="301" r:id="rId26"/>
    <p:sldId id="304" r:id="rId27"/>
    <p:sldId id="270" r:id="rId28"/>
    <p:sldId id="306" r:id="rId29"/>
    <p:sldId id="305" r:id="rId30"/>
    <p:sldId id="272" r:id="rId31"/>
    <p:sldId id="307" r:id="rId32"/>
    <p:sldId id="274" r:id="rId33"/>
    <p:sldId id="308" r:id="rId34"/>
    <p:sldId id="309" r:id="rId35"/>
    <p:sldId id="275" r:id="rId36"/>
    <p:sldId id="277" r:id="rId37"/>
    <p:sldId id="278" r:id="rId38"/>
    <p:sldId id="310" r:id="rId39"/>
    <p:sldId id="279" r:id="rId40"/>
    <p:sldId id="280" r:id="rId41"/>
    <p:sldId id="311" r:id="rId42"/>
    <p:sldId id="282" r:id="rId43"/>
    <p:sldId id="317" r:id="rId44"/>
    <p:sldId id="312" r:id="rId45"/>
    <p:sldId id="285" r:id="rId46"/>
    <p:sldId id="313" r:id="rId47"/>
    <p:sldId id="286" r:id="rId48"/>
    <p:sldId id="288"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70" d="100"/>
          <a:sy n="70" d="100"/>
        </p:scale>
        <p:origin x="-1386"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317218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222328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14043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103671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272823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422203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45837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220170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2033311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149469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BB54016-709E-7745-9DF3-1E891C84E3F8}" type="datetimeFigureOut">
              <a:rPr lang="en-US" smtClean="0"/>
              <a:pPr/>
              <a:t>7/26/2015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57786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54016-709E-7745-9DF3-1E891C84E3F8}" type="datetimeFigureOut">
              <a:rPr lang="en-US" smtClean="0"/>
              <a:pPr/>
              <a:t>7/26/2015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F7A75-ABDA-BB42-B2FE-545E7B911125}" type="slidenum">
              <a:rPr lang="en-US" smtClean="0"/>
              <a:pPr/>
              <a:t>‹#›</a:t>
            </a:fld>
            <a:endParaRPr lang="en-US" dirty="0"/>
          </a:p>
        </p:txBody>
      </p:sp>
    </p:spTree>
    <p:extLst>
      <p:ext uri="{BB962C8B-B14F-4D97-AF65-F5344CB8AC3E}">
        <p14:creationId xmlns:p14="http://schemas.microsoft.com/office/powerpoint/2010/main" xmlns="" val="764960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19"/>
            <a:ext cx="7772400" cy="1817039"/>
          </a:xfrm>
        </p:spPr>
        <p:txBody>
          <a:bodyPr/>
          <a:lstStyle/>
          <a:p>
            <a:r>
              <a:rPr lang="en-US" dirty="0" smtClean="0"/>
              <a:t>Adrenal gland</a:t>
            </a:r>
            <a:endParaRPr lang="en-US" dirty="0"/>
          </a:p>
        </p:txBody>
      </p:sp>
      <p:sp>
        <p:nvSpPr>
          <p:cNvPr id="3" name="Subtitle 2"/>
          <p:cNvSpPr>
            <a:spLocks noGrp="1"/>
          </p:cNvSpPr>
          <p:nvPr>
            <p:ph type="subTitle" idx="1"/>
          </p:nvPr>
        </p:nvSpPr>
        <p:spPr>
          <a:xfrm>
            <a:off x="1371600" y="1690255"/>
            <a:ext cx="6400800" cy="1330036"/>
          </a:xfrm>
        </p:spPr>
        <p:txBody>
          <a:bodyPr/>
          <a:lstStyle/>
          <a:p>
            <a:r>
              <a:rPr lang="en-US" dirty="0" smtClean="0"/>
              <a:t>Dr </a:t>
            </a:r>
            <a:r>
              <a:rPr lang="en-US" dirty="0" smtClean="0"/>
              <a:t>Heyam</a:t>
            </a:r>
            <a:r>
              <a:rPr lang="en-US" dirty="0" smtClean="0"/>
              <a:t> </a:t>
            </a:r>
            <a:r>
              <a:rPr lang="en-US" dirty="0" smtClean="0"/>
              <a:t>Awad</a:t>
            </a:r>
            <a:endParaRPr lang="en-US" dirty="0" smtClean="0"/>
          </a:p>
          <a:p>
            <a:r>
              <a:rPr lang="en-US" dirty="0" smtClean="0"/>
              <a:t>FRCPath</a:t>
            </a:r>
            <a:endParaRPr lang="en-US" dirty="0"/>
          </a:p>
        </p:txBody>
      </p:sp>
      <p:sp>
        <p:nvSpPr>
          <p:cNvPr id="4" name="TextBox 3"/>
          <p:cNvSpPr txBox="1"/>
          <p:nvPr/>
        </p:nvSpPr>
        <p:spPr>
          <a:xfrm>
            <a:off x="3370997" y="3343456"/>
            <a:ext cx="2606722" cy="1446550"/>
          </a:xfrm>
          <a:prstGeom prst="rect">
            <a:avLst/>
          </a:prstGeom>
          <a:noFill/>
        </p:spPr>
        <p:txBody>
          <a:bodyPr wrap="square" rtlCol="0">
            <a:spAutoFit/>
          </a:bodyPr>
          <a:lstStyle/>
          <a:p>
            <a:r>
              <a:rPr lang="en-US" sz="4400" dirty="0" smtClean="0">
                <a:solidFill>
                  <a:srgbClr val="00B050"/>
                </a:solidFill>
                <a:latin typeface="Rockwell Condensed" pitchFamily="18" charset="0"/>
              </a:rPr>
              <a:t>Slide notes</a:t>
            </a:r>
          </a:p>
          <a:p>
            <a:r>
              <a:rPr lang="en-US" sz="4400" dirty="0" smtClean="0">
                <a:solidFill>
                  <a:srgbClr val="00B050"/>
                </a:solidFill>
                <a:latin typeface="Rockwell Condensed" pitchFamily="18" charset="0"/>
              </a:rPr>
              <a:t>-A.K</a:t>
            </a:r>
            <a:endParaRPr lang="en-US" sz="4400" dirty="0">
              <a:solidFill>
                <a:srgbClr val="00B050"/>
              </a:solidFill>
              <a:latin typeface="Rockwell Condensed" pitchFamily="18" charset="0"/>
            </a:endParaRPr>
          </a:p>
        </p:txBody>
      </p:sp>
    </p:spTree>
    <p:extLst>
      <p:ext uri="{BB962C8B-B14F-4D97-AF65-F5344CB8AC3E}">
        <p14:creationId xmlns:p14="http://schemas.microsoft.com/office/powerpoint/2010/main" xmlns="" val="392376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MORPHOLOGY</a:t>
            </a:r>
            <a:endParaRPr lang="en-US" dirty="0"/>
          </a:p>
        </p:txBody>
      </p:sp>
      <p:sp>
        <p:nvSpPr>
          <p:cNvPr id="3" name="Content Placeholder 2"/>
          <p:cNvSpPr>
            <a:spLocks noGrp="1"/>
          </p:cNvSpPr>
          <p:nvPr>
            <p:ph idx="1"/>
          </p:nvPr>
        </p:nvSpPr>
        <p:spPr>
          <a:xfrm>
            <a:off x="457200" y="1143000"/>
            <a:ext cx="8229600" cy="4525963"/>
          </a:xfrm>
        </p:spPr>
        <p:txBody>
          <a:bodyPr/>
          <a:lstStyle/>
          <a:p>
            <a:pPr marL="514350" indent="-514350">
              <a:buNone/>
              <a:defRPr/>
            </a:pPr>
            <a:r>
              <a:rPr lang="en-US" dirty="0">
                <a:latin typeface="Arial Narrow" pitchFamily="34" charset="0"/>
              </a:rPr>
              <a:t>The adrenal glands in Cushing disease show  </a:t>
            </a:r>
            <a:r>
              <a:rPr lang="en-US" dirty="0">
                <a:solidFill>
                  <a:srgbClr val="FF0000"/>
                </a:solidFill>
                <a:latin typeface="Arial Narrow" pitchFamily="34" charset="0"/>
              </a:rPr>
              <a:t>bilateral</a:t>
            </a:r>
            <a:r>
              <a:rPr lang="en-US" dirty="0">
                <a:latin typeface="Arial Narrow" pitchFamily="34" charset="0"/>
              </a:rPr>
              <a:t> </a:t>
            </a:r>
            <a:r>
              <a:rPr lang="en-US" dirty="0">
                <a:solidFill>
                  <a:srgbClr val="FF0000"/>
                </a:solidFill>
                <a:latin typeface="Arial Narrow" pitchFamily="34" charset="0"/>
              </a:rPr>
              <a:t>nodular cortical hyperplasia </a:t>
            </a:r>
            <a:r>
              <a:rPr lang="en-US" dirty="0">
                <a:latin typeface="Arial Narrow" pitchFamily="34" charset="0"/>
              </a:rPr>
              <a:t>secondary to the elevated levels of ACTH ("ACTH-dependent" Cushing syndrome).</a:t>
            </a:r>
          </a:p>
          <a:p>
            <a:pPr>
              <a:buNone/>
              <a:defRPr/>
            </a:pPr>
            <a:r>
              <a:rPr lang="en-GB" dirty="0">
                <a:latin typeface="Arial Narrow" pitchFamily="34" charset="0"/>
              </a:rPr>
              <a:t> </a:t>
            </a:r>
          </a:p>
        </p:txBody>
      </p:sp>
      <p:pic>
        <p:nvPicPr>
          <p:cNvPr id="4" name="Content Placeholder 3" descr="endo_4.jpg"/>
          <p:cNvPicPr>
            <a:picLocks noChangeAspect="1"/>
          </p:cNvPicPr>
          <p:nvPr/>
        </p:nvPicPr>
        <p:blipFill>
          <a:blip r:embed="rId2">
            <a:extLst>
              <a:ext uri="{28A0092B-C50C-407E-A947-70E740481C1C}">
                <a14:useLocalDpi xmlns:a14="http://schemas.microsoft.com/office/drawing/2010/main" xmlns="" val="0"/>
              </a:ext>
            </a:extLst>
          </a:blip>
          <a:srcRect t="9262" b="9262"/>
          <a:stretch>
            <a:fillRect/>
          </a:stretch>
        </p:blipFill>
        <p:spPr>
          <a:xfrm>
            <a:off x="1698171" y="3870081"/>
            <a:ext cx="5432961" cy="2987919"/>
          </a:xfrm>
          <a:prstGeom prst="rect">
            <a:avLst/>
          </a:prstGeom>
        </p:spPr>
      </p:pic>
      <p:sp>
        <p:nvSpPr>
          <p:cNvPr id="5" name="Rectangle 4"/>
          <p:cNvSpPr/>
          <p:nvPr/>
        </p:nvSpPr>
        <p:spPr>
          <a:xfrm>
            <a:off x="3711178" y="3408416"/>
            <a:ext cx="3684407" cy="461665"/>
          </a:xfrm>
          <a:prstGeom prst="rect">
            <a:avLst/>
          </a:prstGeom>
        </p:spPr>
        <p:txBody>
          <a:bodyPr wrap="none">
            <a:spAutoFit/>
          </a:bodyPr>
          <a:lstStyle/>
          <a:p>
            <a:r>
              <a:rPr lang="en-US" sz="2400" dirty="0" smtClean="0">
                <a:solidFill>
                  <a:srgbClr val="00B050"/>
                </a:solidFill>
              </a:rPr>
              <a:t>Nodular cortical hyperplasia</a:t>
            </a:r>
            <a:endParaRPr lang="en-US" sz="2400" dirty="0">
              <a:solidFill>
                <a:srgbClr val="00B050"/>
              </a:solidFill>
            </a:endParaRPr>
          </a:p>
        </p:txBody>
      </p:sp>
    </p:spTree>
    <p:extLst>
      <p:ext uri="{BB962C8B-B14F-4D97-AF65-F5344CB8AC3E}">
        <p14:creationId xmlns:p14="http://schemas.microsoft.com/office/powerpoint/2010/main" xmlns="" val="17792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Content Placeholder 2"/>
          <p:cNvSpPr>
            <a:spLocks noGrp="1"/>
          </p:cNvSpPr>
          <p:nvPr>
            <p:ph idx="1"/>
          </p:nvPr>
        </p:nvSpPr>
        <p:spPr>
          <a:xfrm>
            <a:off x="0" y="228600"/>
            <a:ext cx="9144000" cy="6629400"/>
          </a:xfrm>
        </p:spPr>
        <p:txBody>
          <a:bodyPr/>
          <a:lstStyle/>
          <a:p>
            <a:pPr eaLnBrk="1" hangingPunct="1">
              <a:buFontTx/>
              <a:buNone/>
            </a:pPr>
            <a:r>
              <a:rPr lang="en-GB" i="1" dirty="0">
                <a:latin typeface="Arial Narrow" charset="0"/>
              </a:rPr>
              <a:t> </a:t>
            </a:r>
            <a:r>
              <a:rPr lang="en-US" dirty="0">
                <a:latin typeface="Arial Narrow" charset="0"/>
              </a:rPr>
              <a:t> </a:t>
            </a:r>
            <a:r>
              <a:rPr lang="en-US" dirty="0" smtClean="0">
                <a:latin typeface="Arial Narrow" charset="0"/>
              </a:rPr>
              <a:t>   </a:t>
            </a:r>
            <a:r>
              <a:rPr lang="en-GB" b="1" i="1" dirty="0" smtClean="0">
                <a:latin typeface="Arial Narrow" charset="0"/>
              </a:rPr>
              <a:t> </a:t>
            </a:r>
            <a:r>
              <a:rPr lang="en-GB" b="1" i="1" dirty="0" smtClean="0">
                <a:latin typeface="Arial Narrow" charset="0"/>
              </a:rPr>
              <a:t>2)</a:t>
            </a:r>
            <a:r>
              <a:rPr lang="en-GB" sz="3600" b="1" i="1" dirty="0" smtClean="0">
                <a:latin typeface="Arial Narrow" charset="0"/>
              </a:rPr>
              <a:t>PRIMARY </a:t>
            </a:r>
            <a:r>
              <a:rPr lang="en-GB" sz="3600" b="1" i="1" dirty="0" smtClean="0">
                <a:latin typeface="Arial Narrow" charset="0"/>
              </a:rPr>
              <a:t>ADRENAL HYPERPLASIA AND NEOPLASMS</a:t>
            </a:r>
            <a:r>
              <a:rPr lang="en-GB" sz="3600" i="1" dirty="0" smtClean="0">
                <a:latin typeface="Arial Narrow" charset="0"/>
              </a:rPr>
              <a:t> </a:t>
            </a:r>
          </a:p>
          <a:p>
            <a:pPr eaLnBrk="1" hangingPunct="1">
              <a:buFontTx/>
              <a:buNone/>
            </a:pPr>
            <a:r>
              <a:rPr lang="en-GB" sz="3600" i="1" dirty="0" smtClean="0">
                <a:latin typeface="Arial Narrow" charset="0"/>
              </a:rPr>
              <a:t> </a:t>
            </a:r>
            <a:endParaRPr lang="en-GB" i="1" dirty="0" smtClean="0">
              <a:latin typeface="Arial Narrow" charset="0"/>
            </a:endParaRPr>
          </a:p>
          <a:p>
            <a:pPr eaLnBrk="1" hangingPunct="1">
              <a:buFontTx/>
              <a:buChar char="-"/>
            </a:pPr>
            <a:r>
              <a:rPr lang="en-GB" dirty="0" smtClean="0">
                <a:latin typeface="Arial Narrow" charset="0"/>
              </a:rPr>
              <a:t>10</a:t>
            </a:r>
            <a:r>
              <a:rPr lang="en-GB" dirty="0">
                <a:latin typeface="Arial Narrow" charset="0"/>
              </a:rPr>
              <a:t>% to 20% of</a:t>
            </a:r>
            <a:r>
              <a:rPr lang="en-US" dirty="0">
                <a:latin typeface="Arial Narrow" charset="0"/>
              </a:rPr>
              <a:t> cases of endogenous Cushing </a:t>
            </a:r>
            <a:r>
              <a:rPr lang="en-US" dirty="0" smtClean="0">
                <a:latin typeface="Arial Narrow" charset="0"/>
              </a:rPr>
              <a:t>syndrome</a:t>
            </a:r>
          </a:p>
          <a:p>
            <a:pPr eaLnBrk="1" hangingPunct="1">
              <a:buFontTx/>
              <a:buChar char="-"/>
            </a:pPr>
            <a:r>
              <a:rPr lang="en-US" i="1" u="sng" dirty="0" smtClean="0">
                <a:latin typeface="Arial Narrow" charset="0"/>
              </a:rPr>
              <a:t>ACTH</a:t>
            </a:r>
            <a:r>
              <a:rPr lang="en-US" i="1" u="sng" dirty="0">
                <a:latin typeface="Arial Narrow" charset="0"/>
              </a:rPr>
              <a:t>-independent Cushing syndrome,</a:t>
            </a:r>
            <a:r>
              <a:rPr lang="en-US" u="sng" dirty="0">
                <a:latin typeface="Arial Narrow" charset="0"/>
              </a:rPr>
              <a:t> or adrenal Cushing syndrome </a:t>
            </a:r>
            <a:r>
              <a:rPr lang="en-US" dirty="0">
                <a:latin typeface="Arial Narrow" charset="0"/>
              </a:rPr>
              <a:t>;</a:t>
            </a:r>
            <a:r>
              <a:rPr lang="en-US" dirty="0" smtClean="0">
                <a:latin typeface="Arial Narrow" charset="0"/>
              </a:rPr>
              <a:t> </a:t>
            </a:r>
            <a:r>
              <a:rPr lang="en-US" dirty="0">
                <a:latin typeface="Arial Narrow" charset="0"/>
              </a:rPr>
              <a:t>low serum levels of ACTH </a:t>
            </a:r>
          </a:p>
          <a:p>
            <a:pPr eaLnBrk="1" hangingPunct="1">
              <a:buFontTx/>
              <a:buChar char="-"/>
            </a:pPr>
            <a:r>
              <a:rPr lang="en-US" dirty="0" smtClean="0">
                <a:latin typeface="Arial Narrow" charset="0"/>
              </a:rPr>
              <a:t>Caused by adrenal adenoma or carcinoma.</a:t>
            </a:r>
          </a:p>
          <a:p>
            <a:pPr eaLnBrk="1" hangingPunct="1">
              <a:buFontTx/>
              <a:buChar char="-"/>
            </a:pPr>
            <a:r>
              <a:rPr lang="en-US" dirty="0" smtClean="0">
                <a:latin typeface="Arial Narrow" charset="0"/>
              </a:rPr>
              <a:t>primary hyperplasia can cause it but is very rare.</a:t>
            </a:r>
            <a:endParaRPr lang="en-US" dirty="0">
              <a:latin typeface="Arial Narrow" charset="0"/>
            </a:endParaRPr>
          </a:p>
          <a:p>
            <a:pPr marL="0" indent="0" eaLnBrk="1" hangingPunct="1">
              <a:buNone/>
            </a:pPr>
            <a:endParaRPr lang="ar-JO" dirty="0">
              <a:latin typeface="Arial Narrow" charset="0"/>
              <a:cs typeface="Arial" charset="0"/>
            </a:endParaRPr>
          </a:p>
        </p:txBody>
      </p:sp>
    </p:spTree>
    <p:extLst>
      <p:ext uri="{BB962C8B-B14F-4D97-AF65-F5344CB8AC3E}">
        <p14:creationId xmlns:p14="http://schemas.microsoft.com/office/powerpoint/2010/main" xmlns="" val="9214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lgn="ctr" eaLnBrk="1" hangingPunct="1">
              <a:buFontTx/>
              <a:buNone/>
            </a:pPr>
            <a:r>
              <a:rPr lang="en-US" b="1" dirty="0" smtClean="0">
                <a:latin typeface="Arial Narrow" charset="0"/>
              </a:rPr>
              <a:t>ECTOPIC ACTH BY NONPITUITARY TUMORS </a:t>
            </a:r>
          </a:p>
          <a:p>
            <a:pPr algn="ctr" eaLnBrk="1" hangingPunct="1">
              <a:buFontTx/>
              <a:buNone/>
            </a:pPr>
            <a:endParaRPr lang="en-US" b="1" dirty="0" smtClean="0">
              <a:latin typeface="Arial Narrow" charset="0"/>
            </a:endParaRPr>
          </a:p>
          <a:p>
            <a:pPr eaLnBrk="1" hangingPunct="1">
              <a:buFontTx/>
              <a:buNone/>
            </a:pPr>
            <a:r>
              <a:rPr lang="en-US" dirty="0" smtClean="0">
                <a:latin typeface="Arial Narrow" charset="0"/>
              </a:rPr>
              <a:t>-  mostly </a:t>
            </a:r>
            <a:r>
              <a:rPr lang="en-US" dirty="0">
                <a:latin typeface="Arial Narrow" charset="0"/>
              </a:rPr>
              <a:t>caused by  </a:t>
            </a:r>
            <a:r>
              <a:rPr lang="en-US" i="1" dirty="0">
                <a:latin typeface="Arial Narrow" charset="0"/>
              </a:rPr>
              <a:t>small cell carcinoma of the lung</a:t>
            </a:r>
            <a:r>
              <a:rPr lang="en-US" dirty="0">
                <a:latin typeface="Arial Narrow" charset="0"/>
              </a:rPr>
              <a:t>, </a:t>
            </a:r>
          </a:p>
          <a:p>
            <a:pPr eaLnBrk="1" hangingPunct="1">
              <a:lnSpc>
                <a:spcPct val="80000"/>
              </a:lnSpc>
              <a:buFontTx/>
              <a:buChar char="-"/>
            </a:pPr>
            <a:r>
              <a:rPr lang="en-US" dirty="0" smtClean="0">
                <a:latin typeface="Calibri" charset="0"/>
              </a:rPr>
              <a:t>T</a:t>
            </a:r>
            <a:r>
              <a:rPr lang="en-US" dirty="0" smtClean="0">
                <a:latin typeface="Arial Narrow" charset="0"/>
              </a:rPr>
              <a:t>he </a:t>
            </a:r>
            <a:r>
              <a:rPr lang="en-US" dirty="0">
                <a:latin typeface="Arial Narrow" charset="0"/>
              </a:rPr>
              <a:t>adrenal glands undergo bilateral hyperplasia due to elevated </a:t>
            </a:r>
            <a:r>
              <a:rPr lang="en-US" dirty="0" smtClean="0">
                <a:latin typeface="Arial Narrow" charset="0"/>
              </a:rPr>
              <a:t>ACTH</a:t>
            </a:r>
            <a:r>
              <a:rPr lang="en-US" dirty="0" smtClean="0">
                <a:latin typeface="Arial Narrow" charset="0"/>
              </a:rPr>
              <a:t>.</a:t>
            </a:r>
          </a:p>
          <a:p>
            <a:pPr eaLnBrk="1" hangingPunct="1">
              <a:lnSpc>
                <a:spcPct val="80000"/>
              </a:lnSpc>
              <a:buFontTx/>
              <a:buChar char="-"/>
            </a:pPr>
            <a:endParaRPr lang="en-US" dirty="0" smtClean="0">
              <a:latin typeface="Arial Narrow" charset="0"/>
            </a:endParaRPr>
          </a:p>
          <a:p>
            <a:pPr eaLnBrk="1" hangingPunct="1">
              <a:lnSpc>
                <a:spcPct val="80000"/>
              </a:lnSpc>
              <a:buFontTx/>
              <a:buChar char="-"/>
            </a:pPr>
            <a:endParaRPr lang="en-US" dirty="0" smtClean="0">
              <a:latin typeface="Arial Narrow" charset="0"/>
            </a:endParaRPr>
          </a:p>
          <a:p>
            <a:pPr eaLnBrk="1" hangingPunct="1">
              <a:lnSpc>
                <a:spcPct val="80000"/>
              </a:lnSpc>
              <a:buFontTx/>
              <a:buChar char="-"/>
            </a:pPr>
            <a:endParaRPr lang="en-US" dirty="0" smtClean="0">
              <a:latin typeface="Arial Narrow" charset="0"/>
            </a:endParaRPr>
          </a:p>
          <a:p>
            <a:pPr eaLnBrk="1" hangingPunct="1">
              <a:lnSpc>
                <a:spcPct val="80000"/>
              </a:lnSpc>
              <a:buNone/>
            </a:pPr>
            <a:r>
              <a:rPr lang="en-US" dirty="0" smtClean="0">
                <a:latin typeface="Arial Narrow" charset="0"/>
              </a:rPr>
              <a:t>**</a:t>
            </a:r>
            <a:r>
              <a:rPr lang="en-US" dirty="0" smtClean="0">
                <a:solidFill>
                  <a:srgbClr val="00B050"/>
                </a:solidFill>
                <a:latin typeface="Rockwell Condensed" pitchFamily="18" charset="0"/>
              </a:rPr>
              <a:t>pay attention to each cause and whether the ACTH level is elevated or decreased</a:t>
            </a:r>
            <a:endParaRPr lang="en-US" dirty="0">
              <a:latin typeface="Arial Narrow" charset="0"/>
            </a:endParaRPr>
          </a:p>
          <a:p>
            <a:pPr eaLnBrk="1" hangingPunct="1">
              <a:buFontTx/>
              <a:buNone/>
            </a:pPr>
            <a:endParaRPr lang="en-US" u="sng" dirty="0">
              <a:latin typeface="Arial Narrow" charset="0"/>
            </a:endParaRPr>
          </a:p>
          <a:p>
            <a:pPr eaLnBrk="1" hangingPunct="1">
              <a:buFontTx/>
              <a:buNone/>
            </a:pPr>
            <a:r>
              <a:rPr lang="en-US" dirty="0">
                <a:latin typeface="Arial Narrow" charset="0"/>
              </a:rPr>
              <a:t> </a:t>
            </a:r>
            <a:endParaRPr lang="ar-JO" dirty="0">
              <a:latin typeface="Arial Narrow" charset="0"/>
              <a:cs typeface="Arial" charset="0"/>
            </a:endParaRPr>
          </a:p>
        </p:txBody>
      </p:sp>
    </p:spTree>
    <p:extLst>
      <p:ext uri="{BB962C8B-B14F-4D97-AF65-F5344CB8AC3E}">
        <p14:creationId xmlns:p14="http://schemas.microsoft.com/office/powerpoint/2010/main" xmlns="" val="4023784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lnSpcReduction="10000"/>
          </a:bodyPr>
          <a:lstStyle/>
          <a:p>
            <a:pPr eaLnBrk="1" hangingPunct="1">
              <a:buFontTx/>
              <a:buNone/>
            </a:pPr>
            <a:r>
              <a:rPr lang="en-GB" b="1" u="sng" dirty="0" smtClean="0">
                <a:latin typeface="Arial Narrow" charset="0"/>
              </a:rPr>
              <a:t>Changes </a:t>
            </a:r>
            <a:r>
              <a:rPr lang="en-GB" b="1" u="sng" dirty="0">
                <a:latin typeface="Arial Narrow" charset="0"/>
              </a:rPr>
              <a:t>in adrenal in cases of Cushing syndrome:</a:t>
            </a:r>
          </a:p>
          <a:p>
            <a:pPr marL="514350" indent="-514350" eaLnBrk="1" hangingPunct="1">
              <a:lnSpc>
                <a:spcPct val="80000"/>
              </a:lnSpc>
              <a:buFontTx/>
              <a:buAutoNum type="arabicParenR"/>
            </a:pPr>
            <a:r>
              <a:rPr lang="en-GB" b="1" dirty="0" smtClean="0">
                <a:latin typeface="Arial Narrow" charset="0"/>
              </a:rPr>
              <a:t>Cortical </a:t>
            </a:r>
            <a:r>
              <a:rPr lang="en-GB" b="1" dirty="0">
                <a:solidFill>
                  <a:srgbClr val="FF0000"/>
                </a:solidFill>
                <a:latin typeface="Arial Narrow" charset="0"/>
              </a:rPr>
              <a:t>atrophy</a:t>
            </a:r>
            <a:r>
              <a:rPr lang="en-GB" b="1" dirty="0">
                <a:latin typeface="Arial Narrow" charset="0"/>
              </a:rPr>
              <a:t> </a:t>
            </a:r>
            <a:r>
              <a:rPr lang="en-GB" dirty="0">
                <a:latin typeface="Arial Narrow" charset="0"/>
              </a:rPr>
              <a:t>:If the syndrome results from </a:t>
            </a:r>
            <a:r>
              <a:rPr lang="en-GB" dirty="0">
                <a:solidFill>
                  <a:srgbClr val="FF0000"/>
                </a:solidFill>
                <a:latin typeface="Arial Narrow" charset="0"/>
              </a:rPr>
              <a:t>exogenous</a:t>
            </a:r>
            <a:r>
              <a:rPr lang="en-GB" dirty="0">
                <a:latin typeface="Arial Narrow" charset="0"/>
              </a:rPr>
              <a:t> glucocorticoids ,suppression of endogenous ACTH results in </a:t>
            </a:r>
            <a:r>
              <a:rPr lang="en-GB" b="1" dirty="0">
                <a:latin typeface="Arial Narrow" charset="0"/>
              </a:rPr>
              <a:t>bilateral cortical </a:t>
            </a:r>
            <a:r>
              <a:rPr lang="en-GB" b="1" dirty="0" smtClean="0">
                <a:latin typeface="Arial Narrow" charset="0"/>
              </a:rPr>
              <a:t>atrophy</a:t>
            </a:r>
            <a:r>
              <a:rPr lang="en-GB" b="1" dirty="0" smtClean="0">
                <a:latin typeface="Arial Narrow" charset="0"/>
              </a:rPr>
              <a:t>.</a:t>
            </a:r>
          </a:p>
          <a:p>
            <a:pPr marL="514350" indent="-514350" eaLnBrk="1" hangingPunct="1">
              <a:lnSpc>
                <a:spcPct val="80000"/>
              </a:lnSpc>
              <a:buNone/>
            </a:pPr>
            <a:r>
              <a:rPr lang="en-GB" dirty="0" smtClean="0">
                <a:solidFill>
                  <a:srgbClr val="00B050"/>
                </a:solidFill>
                <a:latin typeface="Rockwell Condensed" pitchFamily="18" charset="0"/>
              </a:rPr>
              <a:t>what happens here exactly is that since you are administering cortisol the pituitary is being inhibited and being stopped from secreting ACTH (via negative feedback of cortisol) , &gt;&gt; adrenal cortex not being stimulated &gt;&gt; atrophy</a:t>
            </a:r>
            <a:endParaRPr lang="en-GB" dirty="0">
              <a:solidFill>
                <a:srgbClr val="00B050"/>
              </a:solidFill>
              <a:latin typeface="Rockwell Condensed" pitchFamily="18" charset="0"/>
            </a:endParaRPr>
          </a:p>
          <a:p>
            <a:pPr eaLnBrk="1" hangingPunct="1">
              <a:lnSpc>
                <a:spcPct val="80000"/>
              </a:lnSpc>
              <a:buFontTx/>
              <a:buNone/>
            </a:pPr>
            <a:r>
              <a:rPr lang="en-GB" dirty="0">
                <a:latin typeface="Arial Narrow" charset="0"/>
              </a:rPr>
              <a:t>-   The zona glomerulosa is of normal thickness because it functions independently of </a:t>
            </a:r>
            <a:r>
              <a:rPr lang="en-GB" dirty="0" smtClean="0">
                <a:latin typeface="Arial Narrow" charset="0"/>
              </a:rPr>
              <a:t>ACTH </a:t>
            </a:r>
            <a:r>
              <a:rPr lang="en-GB" dirty="0" smtClean="0">
                <a:solidFill>
                  <a:srgbClr val="00B050"/>
                </a:solidFill>
                <a:latin typeface="Arial Narrow" charset="0"/>
              </a:rPr>
              <a:t>*remember aldosterone isn't regulated by ACTH*</a:t>
            </a:r>
            <a:endParaRPr lang="en-GB" dirty="0">
              <a:latin typeface="Arial Narrow" charset="0"/>
            </a:endParaRPr>
          </a:p>
          <a:p>
            <a:pPr eaLnBrk="1" hangingPunct="1">
              <a:lnSpc>
                <a:spcPct val="80000"/>
              </a:lnSpc>
              <a:buFontTx/>
              <a:buNone/>
            </a:pPr>
            <a:r>
              <a:rPr lang="en-US" b="1" dirty="0" smtClean="0">
                <a:latin typeface="Arial Narrow" charset="0"/>
              </a:rPr>
              <a:t>2) </a:t>
            </a:r>
            <a:r>
              <a:rPr lang="en-US" b="1" dirty="0">
                <a:latin typeface="Arial Narrow" charset="0"/>
              </a:rPr>
              <a:t>Diffuse and nodular </a:t>
            </a:r>
            <a:r>
              <a:rPr lang="en-US" b="1" dirty="0">
                <a:solidFill>
                  <a:srgbClr val="FF0000"/>
                </a:solidFill>
                <a:latin typeface="Arial Narrow" charset="0"/>
              </a:rPr>
              <a:t>hyperplasia</a:t>
            </a:r>
            <a:r>
              <a:rPr lang="en-US" b="1" dirty="0">
                <a:latin typeface="Arial Narrow" charset="0"/>
              </a:rPr>
              <a:t>:</a:t>
            </a:r>
            <a:r>
              <a:rPr lang="en-US" dirty="0">
                <a:latin typeface="Arial Narrow" charset="0"/>
              </a:rPr>
              <a:t>  I</a:t>
            </a:r>
            <a:r>
              <a:rPr lang="en-GB" dirty="0">
                <a:latin typeface="Arial Narrow" charset="0"/>
              </a:rPr>
              <a:t>s found in 60% to 70% of  Cases of </a:t>
            </a:r>
            <a:r>
              <a:rPr lang="en-GB" dirty="0">
                <a:solidFill>
                  <a:srgbClr val="FF0000"/>
                </a:solidFill>
                <a:latin typeface="Arial Narrow" charset="0"/>
              </a:rPr>
              <a:t>endogenous</a:t>
            </a:r>
            <a:r>
              <a:rPr lang="en-GB" dirty="0">
                <a:latin typeface="Arial Narrow" charset="0"/>
              </a:rPr>
              <a:t> Cushing syndrome.</a:t>
            </a:r>
            <a:r>
              <a:rPr lang="en-US" b="1" dirty="0">
                <a:latin typeface="Arial Narrow" charset="0"/>
              </a:rPr>
              <a:t> </a:t>
            </a:r>
          </a:p>
          <a:p>
            <a:pPr eaLnBrk="1" hangingPunct="1">
              <a:lnSpc>
                <a:spcPct val="80000"/>
              </a:lnSpc>
              <a:buFontTx/>
              <a:buChar char="-"/>
            </a:pPr>
            <a:r>
              <a:rPr lang="en-US" b="1" dirty="0" smtClean="0">
                <a:latin typeface="Arial Narrow" charset="0"/>
              </a:rPr>
              <a:t>Secondary </a:t>
            </a:r>
            <a:r>
              <a:rPr lang="en-US" b="1" dirty="0">
                <a:latin typeface="Arial Narrow" charset="0"/>
              </a:rPr>
              <a:t>hyperplasia </a:t>
            </a:r>
            <a:r>
              <a:rPr lang="en-US" dirty="0">
                <a:latin typeface="Arial Narrow" charset="0"/>
              </a:rPr>
              <a:t>is found in patients with ACTH- dependent Cushing syndrome (due to Cushing disease or ectopic production of ACTH</a:t>
            </a:r>
            <a:r>
              <a:rPr lang="en-US" dirty="0" smtClean="0">
                <a:latin typeface="Arial Narrow" charset="0"/>
              </a:rPr>
              <a:t>)</a:t>
            </a:r>
          </a:p>
          <a:p>
            <a:pPr eaLnBrk="1" hangingPunct="1">
              <a:lnSpc>
                <a:spcPct val="80000"/>
              </a:lnSpc>
              <a:buNone/>
            </a:pPr>
            <a:endParaRPr lang="en-US" dirty="0">
              <a:solidFill>
                <a:srgbClr val="00B050"/>
              </a:solidFill>
              <a:latin typeface="Arial Narrow" charset="0"/>
            </a:endParaRPr>
          </a:p>
          <a:p>
            <a:pPr eaLnBrk="1" hangingPunct="1">
              <a:lnSpc>
                <a:spcPct val="80000"/>
              </a:lnSpc>
              <a:buFontTx/>
              <a:buNone/>
            </a:pPr>
            <a:endParaRPr lang="en-GB" dirty="0">
              <a:latin typeface="Arial Narrow" charset="0"/>
            </a:endParaRPr>
          </a:p>
          <a:p>
            <a:pPr eaLnBrk="1" hangingPunct="1">
              <a:lnSpc>
                <a:spcPct val="80000"/>
              </a:lnSpc>
              <a:buFontTx/>
              <a:buNone/>
            </a:pPr>
            <a:endParaRPr lang="en-US" dirty="0">
              <a:latin typeface="Arial Narrow" charset="0"/>
            </a:endParaRPr>
          </a:p>
        </p:txBody>
      </p:sp>
    </p:spTree>
    <p:extLst>
      <p:ext uri="{BB962C8B-B14F-4D97-AF65-F5344CB8AC3E}">
        <p14:creationId xmlns:p14="http://schemas.microsoft.com/office/powerpoint/2010/main" xmlns="" val="417755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B050"/>
                </a:solidFill>
                <a:latin typeface="Rockwell Condensed" pitchFamily="18" charset="0"/>
              </a:rPr>
              <a:t>IMPORTANT NOTE: when you are giving a patient cortisol as medication and you want to stop you need to taper the dose i.e stop it gradually, if you do it SUDDENLY the adrenals would </a:t>
            </a:r>
            <a:r>
              <a:rPr lang="en-US" dirty="0" smtClean="0">
                <a:solidFill>
                  <a:srgbClr val="00B050"/>
                </a:solidFill>
                <a:latin typeface="Rockwell Condensed" pitchFamily="18" charset="0"/>
              </a:rPr>
              <a:t>become </a:t>
            </a:r>
            <a:r>
              <a:rPr lang="en-US" dirty="0" smtClean="0">
                <a:solidFill>
                  <a:srgbClr val="00B050"/>
                </a:solidFill>
                <a:latin typeface="Rockwell Condensed" pitchFamily="18" charset="0"/>
              </a:rPr>
              <a:t>hypertrophic and that could be very dangerous to the </a:t>
            </a:r>
            <a:r>
              <a:rPr lang="en-US" dirty="0" smtClean="0">
                <a:solidFill>
                  <a:srgbClr val="00B050"/>
                </a:solidFill>
                <a:latin typeface="Rockwell Condensed" pitchFamily="18" charset="0"/>
              </a:rPr>
              <a:t>patient and result in adrenal insufficiency (explained in next slides)</a:t>
            </a:r>
            <a:endParaRPr lang="en-US" dirty="0" smtClean="0">
              <a:solidFill>
                <a:srgbClr val="00B050"/>
              </a:solidFill>
              <a:latin typeface="Rockwell Condensed"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rmAutofit/>
          </a:bodyPr>
          <a:lstStyle/>
          <a:p>
            <a:pPr eaLnBrk="1" hangingPunct="1">
              <a:buFontTx/>
              <a:buNone/>
            </a:pPr>
            <a:endParaRPr lang="ar-JO" dirty="0">
              <a:latin typeface="Arial Narrow" charset="0"/>
              <a:cs typeface="Arial" charset="0"/>
            </a:endParaRPr>
          </a:p>
          <a:p>
            <a:pPr eaLnBrk="1" hangingPunct="1">
              <a:lnSpc>
                <a:spcPct val="80000"/>
              </a:lnSpc>
              <a:buFontTx/>
              <a:buNone/>
            </a:pPr>
            <a:r>
              <a:rPr lang="en-GB" b="1" dirty="0">
                <a:latin typeface="Arial Narrow" charset="0"/>
              </a:rPr>
              <a:t> </a:t>
            </a:r>
            <a:r>
              <a:rPr lang="en-GB" b="1" dirty="0" smtClean="0">
                <a:latin typeface="Arial Narrow" charset="0"/>
              </a:rPr>
              <a:t>          Primary </a:t>
            </a:r>
            <a:r>
              <a:rPr lang="en-GB" b="1" dirty="0">
                <a:latin typeface="Arial Narrow" charset="0"/>
              </a:rPr>
              <a:t>adrenocortical neoplasms </a:t>
            </a:r>
            <a:endParaRPr lang="en-GB" b="1" dirty="0" smtClean="0">
              <a:latin typeface="Arial Narrow" charset="0"/>
            </a:endParaRPr>
          </a:p>
          <a:p>
            <a:pPr eaLnBrk="1" hangingPunct="1">
              <a:lnSpc>
                <a:spcPct val="80000"/>
              </a:lnSpc>
              <a:buFontTx/>
              <a:buNone/>
            </a:pPr>
            <a:endParaRPr lang="en-GB" b="1" dirty="0">
              <a:latin typeface="Arial Narrow" charset="0"/>
            </a:endParaRPr>
          </a:p>
          <a:p>
            <a:pPr eaLnBrk="1" hangingPunct="1">
              <a:buFontTx/>
              <a:buNone/>
            </a:pPr>
            <a:r>
              <a:rPr lang="en-US" dirty="0">
                <a:latin typeface="Arial Narrow" charset="0"/>
              </a:rPr>
              <a:t>-   Are more common in women in their 30s to 50s. </a:t>
            </a:r>
          </a:p>
          <a:p>
            <a:pPr eaLnBrk="1" hangingPunct="1">
              <a:buFontTx/>
              <a:buNone/>
            </a:pPr>
            <a:r>
              <a:rPr lang="en-US" dirty="0">
                <a:latin typeface="Arial Narrow" charset="0"/>
              </a:rPr>
              <a:t>a. Adrenocortical adenomas: Are yellow </a:t>
            </a:r>
            <a:r>
              <a:rPr lang="en-US" dirty="0" smtClean="0">
                <a:solidFill>
                  <a:srgbClr val="00B050"/>
                </a:solidFill>
                <a:latin typeface="Arial Narrow" charset="0"/>
              </a:rPr>
              <a:t>soft </a:t>
            </a:r>
            <a:r>
              <a:rPr lang="en-US" dirty="0" smtClean="0">
                <a:latin typeface="Arial Narrow" charset="0"/>
              </a:rPr>
              <a:t>tumors </a:t>
            </a:r>
            <a:r>
              <a:rPr lang="en-US" dirty="0">
                <a:latin typeface="Arial Narrow" charset="0"/>
              </a:rPr>
              <a:t>surrounded by thin capsules, and most weigh less than 30 g </a:t>
            </a:r>
          </a:p>
          <a:p>
            <a:pPr marL="514350" indent="-514350" eaLnBrk="1" hangingPunct="1">
              <a:lnSpc>
                <a:spcPct val="80000"/>
              </a:lnSpc>
              <a:buFontTx/>
              <a:buAutoNum type="alphaLcPeriod" startAt="2"/>
            </a:pPr>
            <a:r>
              <a:rPr lang="en-US" dirty="0" smtClean="0">
                <a:latin typeface="Arial Narrow" charset="0"/>
              </a:rPr>
              <a:t>Carcinomas  </a:t>
            </a:r>
            <a:r>
              <a:rPr lang="en-US" dirty="0">
                <a:latin typeface="Arial Narrow" charset="0"/>
              </a:rPr>
              <a:t>tend to be nonencapsulated masses , exceeding 200 to 300 g in </a:t>
            </a:r>
            <a:r>
              <a:rPr lang="en-US" dirty="0" smtClean="0">
                <a:latin typeface="Arial Narrow" charset="0"/>
              </a:rPr>
              <a:t>weight</a:t>
            </a:r>
          </a:p>
          <a:p>
            <a:pPr marL="514350" indent="-514350" eaLnBrk="1" hangingPunct="1">
              <a:lnSpc>
                <a:spcPct val="80000"/>
              </a:lnSpc>
              <a:buNone/>
            </a:pPr>
            <a:endParaRPr lang="en-US" dirty="0" smtClean="0">
              <a:latin typeface="Arial Narrow" charset="0"/>
            </a:endParaRPr>
          </a:p>
          <a:p>
            <a:pPr marL="514350" indent="-514350" eaLnBrk="1" hangingPunct="1">
              <a:lnSpc>
                <a:spcPct val="80000"/>
              </a:lnSpc>
              <a:buNone/>
            </a:pPr>
            <a:r>
              <a:rPr lang="en-US" dirty="0" smtClean="0">
                <a:solidFill>
                  <a:srgbClr val="00B050"/>
                </a:solidFill>
                <a:latin typeface="Arial Narrow" charset="0"/>
              </a:rPr>
              <a:t>Recall that atypia is seen in both benign and malignant endocrine tumors</a:t>
            </a:r>
            <a:endParaRPr lang="en-US" dirty="0">
              <a:solidFill>
                <a:srgbClr val="00B050"/>
              </a:solidFill>
              <a:latin typeface="Arial Narrow" charset="0"/>
            </a:endParaRPr>
          </a:p>
          <a:p>
            <a:pPr marL="0" indent="0" eaLnBrk="1" hangingPunct="1">
              <a:lnSpc>
                <a:spcPct val="80000"/>
              </a:lnSpc>
              <a:buNone/>
            </a:pPr>
            <a:endParaRPr lang="en-GB" dirty="0">
              <a:latin typeface="Arial Narrow" charset="0"/>
            </a:endParaRPr>
          </a:p>
        </p:txBody>
      </p:sp>
    </p:spTree>
    <p:extLst>
      <p:ext uri="{BB962C8B-B14F-4D97-AF65-F5344CB8AC3E}">
        <p14:creationId xmlns:p14="http://schemas.microsoft.com/office/powerpoint/2010/main" xmlns="" val="716690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idx="1"/>
          </p:nvPr>
        </p:nvSpPr>
        <p:spPr>
          <a:xfrm>
            <a:off x="0" y="304800"/>
            <a:ext cx="9144000" cy="6553200"/>
          </a:xfrm>
        </p:spPr>
        <p:txBody>
          <a:bodyPr>
            <a:normAutofit fontScale="92500" lnSpcReduction="20000"/>
          </a:bodyPr>
          <a:lstStyle/>
          <a:p>
            <a:pPr eaLnBrk="1" hangingPunct="1">
              <a:buFontTx/>
              <a:buNone/>
            </a:pPr>
            <a:r>
              <a:rPr lang="en-US" u="sng" dirty="0" smtClean="0">
                <a:latin typeface="Arial Narrow" charset="0"/>
              </a:rPr>
              <a:t>CLINICAL MANIFESTATIONS OF CUSHING SYNDROME</a:t>
            </a:r>
          </a:p>
          <a:p>
            <a:pPr marL="514350" indent="-514350" eaLnBrk="1" hangingPunct="1">
              <a:buFontTx/>
              <a:buAutoNum type="alphaLcPeriod"/>
            </a:pPr>
            <a:r>
              <a:rPr lang="en-US" dirty="0" smtClean="0">
                <a:latin typeface="Arial Narrow" charset="0"/>
              </a:rPr>
              <a:t>Hypertension </a:t>
            </a:r>
            <a:r>
              <a:rPr lang="en-US" dirty="0">
                <a:latin typeface="Arial Narrow" charset="0"/>
              </a:rPr>
              <a:t>and weight gain </a:t>
            </a:r>
            <a:endParaRPr lang="en-US" dirty="0" smtClean="0">
              <a:latin typeface="Arial Narrow" charset="0"/>
            </a:endParaRPr>
          </a:p>
          <a:p>
            <a:pPr marL="514350" indent="-514350" eaLnBrk="1" hangingPunct="1">
              <a:buFontTx/>
              <a:buAutoNum type="alphaLcPeriod"/>
            </a:pPr>
            <a:r>
              <a:rPr lang="en-US" dirty="0" smtClean="0">
                <a:latin typeface="Arial Narrow" charset="0"/>
              </a:rPr>
              <a:t>truncal </a:t>
            </a:r>
            <a:r>
              <a:rPr lang="en-US" dirty="0">
                <a:latin typeface="Arial Narrow" charset="0"/>
              </a:rPr>
              <a:t>obesity, "moon facies,“  accumulation of fat in the posterior </a:t>
            </a:r>
            <a:r>
              <a:rPr lang="en-US" dirty="0" smtClean="0">
                <a:latin typeface="Arial Narrow" charset="0"/>
              </a:rPr>
              <a:t>in </a:t>
            </a:r>
            <a:r>
              <a:rPr lang="en-US" dirty="0" smtClean="0">
                <a:solidFill>
                  <a:srgbClr val="00B050"/>
                </a:solidFill>
                <a:latin typeface="Rockwell Condensed" pitchFamily="18" charset="0"/>
              </a:rPr>
              <a:t>abdomen</a:t>
            </a:r>
            <a:r>
              <a:rPr lang="en-US" dirty="0" smtClean="0">
                <a:latin typeface="Arial Narrow" charset="0"/>
              </a:rPr>
              <a:t> , neck and back </a:t>
            </a:r>
            <a:r>
              <a:rPr lang="en-US" dirty="0">
                <a:latin typeface="Arial Narrow" charset="0"/>
              </a:rPr>
              <a:t>("buffalo hump") </a:t>
            </a:r>
            <a:r>
              <a:rPr lang="en-US" dirty="0" smtClean="0">
                <a:latin typeface="Arial Narrow" charset="0"/>
              </a:rPr>
              <a:t>.</a:t>
            </a:r>
          </a:p>
          <a:p>
            <a:pPr marL="514350" indent="-514350" eaLnBrk="1" hangingPunct="1">
              <a:buFontTx/>
              <a:buAutoNum type="alphaLcPeriod"/>
            </a:pPr>
            <a:r>
              <a:rPr lang="en-US" dirty="0" smtClean="0">
                <a:latin typeface="Arial Narrow" charset="0"/>
              </a:rPr>
              <a:t>Glucocorticoids </a:t>
            </a:r>
            <a:r>
              <a:rPr lang="en-US" dirty="0">
                <a:latin typeface="Arial Narrow" charset="0"/>
              </a:rPr>
              <a:t>induce gluconeogenesis with resultant </a:t>
            </a:r>
            <a:r>
              <a:rPr lang="en-US" i="1" dirty="0">
                <a:latin typeface="Arial Narrow" charset="0"/>
              </a:rPr>
              <a:t>hyperglycemia, glucosuria,</a:t>
            </a:r>
            <a:r>
              <a:rPr lang="en-US" dirty="0">
                <a:latin typeface="Arial Narrow" charset="0"/>
              </a:rPr>
              <a:t> and </a:t>
            </a:r>
            <a:r>
              <a:rPr lang="en-US" i="1" dirty="0" smtClean="0">
                <a:latin typeface="Arial Narrow" charset="0"/>
              </a:rPr>
              <a:t>polydipsia</a:t>
            </a:r>
            <a:r>
              <a:rPr lang="en-US" i="1" dirty="0" smtClean="0">
                <a:latin typeface="Arial Narrow" charset="0"/>
              </a:rPr>
              <a:t> </a:t>
            </a:r>
            <a:r>
              <a:rPr lang="en-US" i="1" dirty="0" smtClean="0">
                <a:solidFill>
                  <a:srgbClr val="00B050"/>
                </a:solidFill>
                <a:latin typeface="Arial Narrow" charset="0"/>
              </a:rPr>
              <a:t>&gt;&gt; </a:t>
            </a:r>
            <a:r>
              <a:rPr lang="en-US" i="1" dirty="0" smtClean="0">
                <a:solidFill>
                  <a:srgbClr val="00B050"/>
                </a:solidFill>
                <a:latin typeface="Rockwell Condensed" pitchFamily="18" charset="0"/>
              </a:rPr>
              <a:t>diabetes</a:t>
            </a:r>
            <a:endParaRPr lang="en-US" dirty="0">
              <a:latin typeface="Rockwell Condensed" pitchFamily="18" charset="0"/>
            </a:endParaRPr>
          </a:p>
          <a:p>
            <a:pPr marL="514350" indent="-514350" eaLnBrk="1" hangingPunct="1">
              <a:buFontTx/>
              <a:buAutoNum type="alphaLcPeriod"/>
            </a:pPr>
            <a:r>
              <a:rPr lang="en-US" dirty="0" smtClean="0">
                <a:latin typeface="Arial Narrow" charset="0"/>
              </a:rPr>
              <a:t>The </a:t>
            </a:r>
            <a:r>
              <a:rPr lang="en-US" dirty="0">
                <a:latin typeface="Arial Narrow" charset="0"/>
              </a:rPr>
              <a:t>catabolic effects on proteins cause loss of collagen and resorption of bone and bone resorption results in  </a:t>
            </a:r>
            <a:r>
              <a:rPr lang="en-US" i="1" dirty="0">
                <a:latin typeface="Arial Narrow" charset="0"/>
              </a:rPr>
              <a:t>osteoporosis and </a:t>
            </a:r>
            <a:r>
              <a:rPr lang="en-US" dirty="0">
                <a:latin typeface="Arial Narrow" charset="0"/>
              </a:rPr>
              <a:t>susceptibility to fractures</a:t>
            </a:r>
            <a:r>
              <a:rPr lang="en-US" dirty="0" smtClean="0">
                <a:latin typeface="Arial Narrow" charset="0"/>
              </a:rPr>
              <a:t>.</a:t>
            </a:r>
          </a:p>
          <a:p>
            <a:pPr marL="514350" indent="-514350" eaLnBrk="1" hangingPunct="1">
              <a:buFontTx/>
              <a:buAutoNum type="alphaLcPeriod"/>
            </a:pPr>
            <a:r>
              <a:rPr lang="en-US" dirty="0" smtClean="0">
                <a:latin typeface="Arial Narrow" charset="0"/>
              </a:rPr>
              <a:t> </a:t>
            </a:r>
            <a:r>
              <a:rPr lang="en-US" dirty="0">
                <a:latin typeface="Arial Narrow" charset="0"/>
              </a:rPr>
              <a:t>The skin is thin, fragile, and easily bruised; cutaneous striae are particularly common in the abdominal </a:t>
            </a:r>
            <a:r>
              <a:rPr lang="en-US" dirty="0" smtClean="0">
                <a:latin typeface="Arial Narrow" charset="0"/>
              </a:rPr>
              <a:t>area </a:t>
            </a:r>
            <a:r>
              <a:rPr lang="en-US" dirty="0" smtClean="0">
                <a:solidFill>
                  <a:srgbClr val="00B050"/>
                </a:solidFill>
                <a:latin typeface="Rockwell Condensed" pitchFamily="18" charset="0"/>
              </a:rPr>
              <a:t>(from loss of collagen) </a:t>
            </a:r>
            <a:endParaRPr lang="en-US" dirty="0" smtClean="0">
              <a:latin typeface="Rockwell Condensed" pitchFamily="18" charset="0"/>
            </a:endParaRPr>
          </a:p>
          <a:p>
            <a:pPr marL="514350" indent="-514350" eaLnBrk="1" hangingPunct="1">
              <a:buFontTx/>
              <a:buAutoNum type="alphaLcPeriod"/>
            </a:pPr>
            <a:r>
              <a:rPr lang="en-US" dirty="0" smtClean="0">
                <a:latin typeface="Arial Narrow" charset="0"/>
              </a:rPr>
              <a:t> </a:t>
            </a:r>
            <a:r>
              <a:rPr lang="en-US" dirty="0">
                <a:latin typeface="Arial Narrow" charset="0"/>
              </a:rPr>
              <a:t>Patients  are at increased risk for a variety of infections. </a:t>
            </a:r>
            <a:endParaRPr lang="ar-JO" dirty="0">
              <a:latin typeface="Arial Narrow" charset="0"/>
              <a:cs typeface="Arial" charset="0"/>
            </a:endParaRPr>
          </a:p>
          <a:p>
            <a:pPr marL="0" indent="0">
              <a:buNone/>
            </a:pPr>
            <a:r>
              <a:rPr lang="en-US" dirty="0">
                <a:latin typeface="Arial Narrow" charset="0"/>
              </a:rPr>
              <a:t>g. Hirsutism </a:t>
            </a:r>
            <a:r>
              <a:rPr lang="en-US" dirty="0" smtClean="0">
                <a:latin typeface="Arial Narrow" charset="0"/>
              </a:rPr>
              <a:t>and </a:t>
            </a:r>
            <a:r>
              <a:rPr lang="en-US" dirty="0">
                <a:latin typeface="Arial Narrow" charset="0"/>
              </a:rPr>
              <a:t>menstrual abnormalities </a:t>
            </a:r>
          </a:p>
          <a:p>
            <a:pPr marL="0" indent="0">
              <a:buNone/>
            </a:pPr>
            <a:r>
              <a:rPr lang="en-US" dirty="0">
                <a:latin typeface="Arial Narrow" charset="0"/>
              </a:rPr>
              <a:t>h. Mental disturbances ,mood swings, depression, psychosis</a:t>
            </a:r>
          </a:p>
          <a:p>
            <a:pPr marL="0" indent="0" eaLnBrk="1" hangingPunct="1">
              <a:buNone/>
            </a:pPr>
            <a:endParaRPr lang="ar-JO" dirty="0">
              <a:latin typeface="Calibri" charset="0"/>
              <a:cs typeface="Arial" charset="0"/>
            </a:endParaRPr>
          </a:p>
          <a:p>
            <a:pPr eaLnBrk="1" hangingPunct="1">
              <a:buFontTx/>
              <a:buNone/>
            </a:pPr>
            <a:endParaRPr lang="en-US" dirty="0">
              <a:latin typeface="Arial Narrow" charset="0"/>
            </a:endParaRPr>
          </a:p>
        </p:txBody>
      </p:sp>
    </p:spTree>
    <p:extLst>
      <p:ext uri="{BB962C8B-B14F-4D97-AF65-F5344CB8AC3E}">
        <p14:creationId xmlns:p14="http://schemas.microsoft.com/office/powerpoint/2010/main" xmlns="" val="905874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pic>
        <p:nvPicPr>
          <p:cNvPr id="4" name="Content Placeholder 3" descr="Cushing’s-Syndrome-mnemonic.png"/>
          <p:cNvPicPr>
            <a:picLocks noGrp="1" noChangeAspect="1"/>
          </p:cNvPicPr>
          <p:nvPr>
            <p:ph idx="1"/>
          </p:nvPr>
        </p:nvPicPr>
        <p:blipFill>
          <a:blip r:embed="rId2">
            <a:extLst>
              <a:ext uri="{28A0092B-C50C-407E-A947-70E740481C1C}">
                <a14:useLocalDpi xmlns:a14="http://schemas.microsoft.com/office/drawing/2010/main" xmlns="" val="0"/>
              </a:ext>
            </a:extLst>
          </a:blip>
          <a:srcRect t="2374" b="2374"/>
          <a:stretch>
            <a:fillRect/>
          </a:stretch>
        </p:blipFill>
        <p:spPr/>
      </p:pic>
    </p:spTree>
    <p:extLst>
      <p:ext uri="{BB962C8B-B14F-4D97-AF65-F5344CB8AC3E}">
        <p14:creationId xmlns:p14="http://schemas.microsoft.com/office/powerpoint/2010/main" xmlns="" val="3770595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Moon face</a:t>
            </a:r>
            <a:endParaRPr lang="en-US" dirty="0"/>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xmlns="" val="0"/>
              </a:ext>
            </a:extLst>
          </a:blip>
          <a:srcRect t="28982" b="28982"/>
          <a:stretch>
            <a:fillRect/>
          </a:stretch>
        </p:blipFill>
        <p:spPr>
          <a:xfrm>
            <a:off x="1711054" y="1600200"/>
            <a:ext cx="6614903" cy="4525963"/>
          </a:xfrm>
        </p:spPr>
      </p:pic>
    </p:spTree>
    <p:extLst>
      <p:ext uri="{BB962C8B-B14F-4D97-AF65-F5344CB8AC3E}">
        <p14:creationId xmlns:p14="http://schemas.microsoft.com/office/powerpoint/2010/main" xmlns="" val="3142546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Buffalo hump</a:t>
            </a:r>
            <a:endParaRPr lang="en-US" dirty="0"/>
          </a:p>
        </p:txBody>
      </p:sp>
      <p:pic>
        <p:nvPicPr>
          <p:cNvPr id="4" name="Content Placeholder 3" descr="buffalo-hump-2.jpg"/>
          <p:cNvPicPr>
            <a:picLocks noGrp="1" noChangeAspect="1"/>
          </p:cNvPicPr>
          <p:nvPr>
            <p:ph idx="1"/>
          </p:nvPr>
        </p:nvPicPr>
        <p:blipFill>
          <a:blip r:embed="rId2">
            <a:extLst>
              <a:ext uri="{28A0092B-C50C-407E-A947-70E740481C1C}">
                <a14:useLocalDpi xmlns:a14="http://schemas.microsoft.com/office/drawing/2010/main" xmlns="" val="0"/>
              </a:ext>
            </a:extLst>
          </a:blip>
          <a:srcRect t="28638" b="28638"/>
          <a:stretch>
            <a:fillRect/>
          </a:stretch>
        </p:blipFill>
        <p:spPr/>
      </p:pic>
    </p:spTree>
    <p:extLst>
      <p:ext uri="{BB962C8B-B14F-4D97-AF65-F5344CB8AC3E}">
        <p14:creationId xmlns:p14="http://schemas.microsoft.com/office/powerpoint/2010/main" xmlns="" val="165296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8364"/>
            <a:ext cx="8229600" cy="5963106"/>
          </a:xfrm>
        </p:spPr>
        <p:txBody>
          <a:bodyPr>
            <a:noAutofit/>
          </a:bodyPr>
          <a:lstStyle/>
          <a:p>
            <a:pPr>
              <a:buNone/>
            </a:pPr>
            <a:r>
              <a:rPr lang="en-US" sz="3000" dirty="0" smtClean="0">
                <a:solidFill>
                  <a:srgbClr val="00B050"/>
                </a:solidFill>
                <a:latin typeface="Rockwell Condensed" pitchFamily="18" charset="0"/>
              </a:rPr>
              <a:t>As we all know the adrenal glands are made up of a cortex and a medulla</a:t>
            </a:r>
          </a:p>
          <a:p>
            <a:pPr>
              <a:buNone/>
            </a:pPr>
            <a:r>
              <a:rPr lang="en-US" sz="3000" dirty="0" smtClean="0">
                <a:solidFill>
                  <a:srgbClr val="00B050"/>
                </a:solidFill>
                <a:latin typeface="Rockwell Condensed" pitchFamily="18" charset="0"/>
              </a:rPr>
              <a:t>There are 3 zones in the cortex; </a:t>
            </a:r>
            <a:r>
              <a:rPr lang="en-US" sz="3000" dirty="0" smtClean="0">
                <a:solidFill>
                  <a:srgbClr val="00B050"/>
                </a:solidFill>
                <a:latin typeface="Rockwell Condensed" pitchFamily="18" charset="0"/>
              </a:rPr>
              <a:t>Glomerusa</a:t>
            </a:r>
            <a:r>
              <a:rPr lang="en-US" sz="3000" dirty="0" smtClean="0">
                <a:solidFill>
                  <a:srgbClr val="00B050"/>
                </a:solidFill>
                <a:latin typeface="Rockwell Condensed" pitchFamily="18" charset="0"/>
              </a:rPr>
              <a:t> secreting aldosterone, </a:t>
            </a:r>
            <a:r>
              <a:rPr lang="en-US" sz="3000" dirty="0" smtClean="0">
                <a:solidFill>
                  <a:srgbClr val="00B050"/>
                </a:solidFill>
                <a:latin typeface="Rockwell Condensed" pitchFamily="18" charset="0"/>
              </a:rPr>
              <a:t>Fasciculata</a:t>
            </a:r>
            <a:r>
              <a:rPr lang="en-US" sz="3000" dirty="0" smtClean="0">
                <a:solidFill>
                  <a:srgbClr val="00B050"/>
                </a:solidFill>
                <a:latin typeface="Rockwell Condensed" pitchFamily="18" charset="0"/>
              </a:rPr>
              <a:t> secreting cortisol and </a:t>
            </a:r>
            <a:r>
              <a:rPr lang="en-US" sz="3000" dirty="0" smtClean="0">
                <a:solidFill>
                  <a:srgbClr val="00B050"/>
                </a:solidFill>
                <a:latin typeface="Rockwell Condensed" pitchFamily="18" charset="0"/>
              </a:rPr>
              <a:t>reticularis</a:t>
            </a:r>
            <a:r>
              <a:rPr lang="en-US" sz="3000" dirty="0" smtClean="0">
                <a:solidFill>
                  <a:srgbClr val="00B050"/>
                </a:solidFill>
                <a:latin typeface="Rockwell Condensed" pitchFamily="18" charset="0"/>
              </a:rPr>
              <a:t> secreting androgens</a:t>
            </a:r>
          </a:p>
          <a:p>
            <a:pPr>
              <a:buNone/>
            </a:pPr>
            <a:r>
              <a:rPr lang="en-US" sz="3000" dirty="0" smtClean="0">
                <a:solidFill>
                  <a:srgbClr val="00B050"/>
                </a:solidFill>
                <a:latin typeface="Rockwell Condensed" pitchFamily="18" charset="0"/>
              </a:rPr>
              <a:t>The medulla secrets catecholamines</a:t>
            </a:r>
          </a:p>
          <a:p>
            <a:pPr>
              <a:buNone/>
            </a:pPr>
            <a:r>
              <a:rPr lang="en-US" sz="3000" dirty="0" smtClean="0">
                <a:solidFill>
                  <a:srgbClr val="00B050"/>
                </a:solidFill>
                <a:latin typeface="Rockwell Condensed" pitchFamily="18" charset="0"/>
              </a:rPr>
              <a:t>To begin with, the diseases of the cortex could be related to:</a:t>
            </a:r>
          </a:p>
          <a:p>
            <a:pPr>
              <a:buAutoNum type="arabicParenR"/>
            </a:pPr>
            <a:r>
              <a:rPr lang="en-US" sz="3000" dirty="0" smtClean="0">
                <a:solidFill>
                  <a:srgbClr val="00B050"/>
                </a:solidFill>
                <a:latin typeface="Rockwell Condensed" pitchFamily="18" charset="0"/>
              </a:rPr>
              <a:t>Hypersecretion</a:t>
            </a:r>
            <a:endParaRPr lang="en-US" sz="3000" dirty="0" smtClean="0">
              <a:solidFill>
                <a:srgbClr val="00B050"/>
              </a:solidFill>
              <a:latin typeface="Rockwell Condensed" pitchFamily="18" charset="0"/>
            </a:endParaRPr>
          </a:p>
          <a:p>
            <a:pPr>
              <a:buAutoNum type="arabicParenR"/>
            </a:pPr>
            <a:r>
              <a:rPr lang="en-US" sz="3000" dirty="0" smtClean="0">
                <a:solidFill>
                  <a:srgbClr val="00B050"/>
                </a:solidFill>
                <a:latin typeface="Rockwell Condensed" pitchFamily="18" charset="0"/>
              </a:rPr>
              <a:t>Undersecretion</a:t>
            </a:r>
            <a:endParaRPr lang="en-US" sz="3000" dirty="0" smtClean="0">
              <a:solidFill>
                <a:srgbClr val="00B050"/>
              </a:solidFill>
              <a:latin typeface="Rockwell Condensed" pitchFamily="18" charset="0"/>
            </a:endParaRPr>
          </a:p>
          <a:p>
            <a:pPr>
              <a:buAutoNum type="arabicParenR"/>
            </a:pPr>
            <a:r>
              <a:rPr lang="en-US" sz="3000" dirty="0" smtClean="0">
                <a:solidFill>
                  <a:srgbClr val="00B050"/>
                </a:solidFill>
                <a:latin typeface="Rockwell Condensed" pitchFamily="18" charset="0"/>
              </a:rPr>
              <a:t>Mass effect</a:t>
            </a:r>
          </a:p>
          <a:p>
            <a:pPr>
              <a:buNone/>
            </a:pPr>
            <a:r>
              <a:rPr lang="en-US" sz="3000" dirty="0" smtClean="0">
                <a:solidFill>
                  <a:srgbClr val="00B050"/>
                </a:solidFill>
                <a:latin typeface="Rockwell Condensed" pitchFamily="18" charset="0"/>
              </a:rPr>
              <a:t>in the cortex the mass effect is not very prominent, usually it is from an incidental finding or from hormone-secreting pathologies</a:t>
            </a:r>
          </a:p>
          <a:p>
            <a:pPr>
              <a:buNone/>
            </a:pPr>
            <a:endParaRPr lang="en-US" sz="3000" dirty="0">
              <a:solidFill>
                <a:srgbClr val="00B050"/>
              </a:solidFill>
              <a:latin typeface="Rockwell Condense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buffalo</a:t>
            </a:r>
            <a:endParaRPr lang="en-US" dirty="0"/>
          </a:p>
        </p:txBody>
      </p:sp>
      <p:pic>
        <p:nvPicPr>
          <p:cNvPr id="5" name="Picture 4" descr="Unknown.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75652" y="2046374"/>
            <a:ext cx="5362480" cy="4216237"/>
          </a:xfrm>
          <a:prstGeom prst="rect">
            <a:avLst/>
          </a:prstGeom>
        </p:spPr>
      </p:pic>
      <p:sp>
        <p:nvSpPr>
          <p:cNvPr id="6" name="Content Placeholder 5"/>
          <p:cNvSpPr>
            <a:spLocks noGrp="1"/>
          </p:cNvSpPr>
          <p:nvPr>
            <p:ph idx="1"/>
          </p:nvPr>
        </p:nvSpPr>
        <p:spPr>
          <a:xfrm flipV="1">
            <a:off x="457201" y="6126162"/>
            <a:ext cx="918699" cy="45719"/>
          </a:xfrm>
        </p:spPr>
        <p:txBody>
          <a:bodyPr>
            <a:normAutofit fontScale="25000" lnSpcReduction="20000"/>
          </a:bodyPr>
          <a:lstStyle/>
          <a:p>
            <a:endParaRPr lang="en-US" dirty="0"/>
          </a:p>
        </p:txBody>
      </p:sp>
    </p:spTree>
    <p:extLst>
      <p:ext uri="{BB962C8B-B14F-4D97-AF65-F5344CB8AC3E}">
        <p14:creationId xmlns:p14="http://schemas.microsoft.com/office/powerpoint/2010/main" xmlns="" val="1381864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stria</a:t>
            </a:r>
            <a:endParaRPr lang="en-US" dirty="0"/>
          </a:p>
        </p:txBody>
      </p:sp>
      <p:pic>
        <p:nvPicPr>
          <p:cNvPr id="4" name="Content Placeholder 3" descr="8587_5142.jpg"/>
          <p:cNvPicPr>
            <a:picLocks noGrp="1" noChangeAspect="1"/>
          </p:cNvPicPr>
          <p:nvPr>
            <p:ph idx="1"/>
          </p:nvPr>
        </p:nvPicPr>
        <p:blipFill>
          <a:blip r:embed="rId2">
            <a:extLst>
              <a:ext uri="{28A0092B-C50C-407E-A947-70E740481C1C}">
                <a14:useLocalDpi xmlns:a14="http://schemas.microsoft.com/office/drawing/2010/main" xmlns="" val="0"/>
              </a:ext>
            </a:extLst>
          </a:blip>
          <a:srcRect t="13336" b="13336"/>
          <a:stretch>
            <a:fillRect/>
          </a:stretch>
        </p:blipFill>
        <p:spPr/>
      </p:pic>
    </p:spTree>
    <p:extLst>
      <p:ext uri="{BB962C8B-B14F-4D97-AF65-F5344CB8AC3E}">
        <p14:creationId xmlns:p14="http://schemas.microsoft.com/office/powerpoint/2010/main" xmlns="" val="278991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172200"/>
          </a:xfrm>
        </p:spPr>
        <p:txBody>
          <a:bodyPr>
            <a:normAutofit/>
          </a:bodyPr>
          <a:lstStyle/>
          <a:p>
            <a:pPr marL="609600" indent="-609600" algn="ctr" eaLnBrk="1" hangingPunct="1">
              <a:lnSpc>
                <a:spcPct val="80000"/>
              </a:lnSpc>
              <a:buFontTx/>
              <a:buNone/>
            </a:pPr>
            <a:r>
              <a:rPr lang="en-US" b="1" dirty="0" smtClean="0">
                <a:latin typeface="Arial Narrow" charset="0"/>
              </a:rPr>
              <a:t>  HYPERALDOSTERONISM</a:t>
            </a:r>
          </a:p>
          <a:p>
            <a:pPr marL="609600" indent="-609600" eaLnBrk="1" hangingPunct="1">
              <a:lnSpc>
                <a:spcPct val="80000"/>
              </a:lnSpc>
              <a:buFontTx/>
              <a:buNone/>
            </a:pPr>
            <a:endParaRPr lang="en-GB" b="1" dirty="0">
              <a:latin typeface="Arial Narrow" charset="0"/>
            </a:endParaRPr>
          </a:p>
          <a:p>
            <a:pPr marL="609600" indent="-609600" eaLnBrk="1" hangingPunct="1">
              <a:lnSpc>
                <a:spcPct val="80000"/>
              </a:lnSpc>
              <a:buFontTx/>
              <a:buNone/>
            </a:pPr>
            <a:r>
              <a:rPr lang="en-US" u="sng" dirty="0" smtClean="0">
                <a:latin typeface="Arial Narrow" charset="0"/>
              </a:rPr>
              <a:t>Primary hyperaldosteronism:</a:t>
            </a:r>
            <a:endParaRPr lang="en-US" dirty="0">
              <a:latin typeface="Arial Narrow" charset="0"/>
            </a:endParaRPr>
          </a:p>
          <a:p>
            <a:pPr marL="609600" indent="-609600" eaLnBrk="1" hangingPunct="1">
              <a:lnSpc>
                <a:spcPct val="80000"/>
              </a:lnSpc>
              <a:buFontTx/>
              <a:buNone/>
            </a:pPr>
            <a:r>
              <a:rPr lang="en-US" dirty="0" smtClean="0">
                <a:latin typeface="Arial Narrow" charset="0"/>
              </a:rPr>
              <a:t>-    autonomous </a:t>
            </a:r>
            <a:r>
              <a:rPr lang="en-US" dirty="0">
                <a:latin typeface="Arial Narrow" charset="0"/>
              </a:rPr>
              <a:t>overproduction of aldosterone  with secondary suppression of renin- angiotensin system and decreased plasma renin </a:t>
            </a:r>
            <a:r>
              <a:rPr lang="en-US" dirty="0" smtClean="0">
                <a:latin typeface="Arial Narrow" charset="0"/>
              </a:rPr>
              <a:t>activity</a:t>
            </a:r>
          </a:p>
          <a:p>
            <a:pPr marL="609600" indent="-609600" eaLnBrk="1" hangingPunct="1">
              <a:lnSpc>
                <a:spcPct val="80000"/>
              </a:lnSpc>
              <a:buFontTx/>
              <a:buNone/>
            </a:pPr>
            <a:r>
              <a:rPr lang="en-US" dirty="0" smtClean="0">
                <a:solidFill>
                  <a:srgbClr val="00B050"/>
                </a:solidFill>
                <a:latin typeface="Rockwell Condensed" pitchFamily="18" charset="0"/>
              </a:rPr>
              <a:t>*problem in adrenals*</a:t>
            </a:r>
            <a:endParaRPr lang="en-US" dirty="0" smtClean="0">
              <a:solidFill>
                <a:srgbClr val="00B050"/>
              </a:solidFill>
              <a:latin typeface="Rockwell Condensed" pitchFamily="18" charset="0"/>
            </a:endParaRPr>
          </a:p>
          <a:p>
            <a:pPr marL="609600" indent="-609600">
              <a:lnSpc>
                <a:spcPct val="80000"/>
              </a:lnSpc>
              <a:buNone/>
            </a:pPr>
            <a:r>
              <a:rPr lang="en-US" u="sng" dirty="0" smtClean="0">
                <a:latin typeface="Arial Narrow" charset="0"/>
              </a:rPr>
              <a:t>Secondary </a:t>
            </a:r>
            <a:r>
              <a:rPr lang="en-US" u="sng" dirty="0">
                <a:latin typeface="Arial Narrow" charset="0"/>
              </a:rPr>
              <a:t>hyperaldosteronism</a:t>
            </a:r>
            <a:r>
              <a:rPr lang="en-US" dirty="0">
                <a:latin typeface="Arial Narrow" charset="0"/>
              </a:rPr>
              <a:t>:</a:t>
            </a:r>
          </a:p>
          <a:p>
            <a:pPr marL="0" indent="0">
              <a:lnSpc>
                <a:spcPct val="80000"/>
              </a:lnSpc>
              <a:buFontTx/>
              <a:buChar char="-"/>
            </a:pPr>
            <a:r>
              <a:rPr lang="en-US" dirty="0" smtClean="0">
                <a:latin typeface="Arial Narrow" charset="0"/>
              </a:rPr>
              <a:t>Secondary </a:t>
            </a:r>
            <a:r>
              <a:rPr lang="en-US" dirty="0" smtClean="0">
                <a:latin typeface="Arial Narrow" charset="0"/>
              </a:rPr>
              <a:t>to activation </a:t>
            </a:r>
            <a:r>
              <a:rPr lang="en-US" dirty="0">
                <a:latin typeface="Arial Narrow" charset="0"/>
              </a:rPr>
              <a:t>of renin-angiotensin </a:t>
            </a:r>
            <a:r>
              <a:rPr lang="en-US" dirty="0" smtClean="0">
                <a:latin typeface="Arial Narrow" charset="0"/>
              </a:rPr>
              <a:t>system characterized </a:t>
            </a:r>
            <a:r>
              <a:rPr lang="en-US" dirty="0">
                <a:latin typeface="Arial Narrow" charset="0"/>
              </a:rPr>
              <a:t>by increased levels of plasma renin </a:t>
            </a:r>
            <a:endParaRPr lang="en-US" dirty="0" smtClean="0">
              <a:latin typeface="Arial Narrow" charset="0"/>
            </a:endParaRPr>
          </a:p>
          <a:p>
            <a:pPr marL="0" indent="0">
              <a:lnSpc>
                <a:spcPct val="80000"/>
              </a:lnSpc>
              <a:buFontTx/>
              <a:buChar char="-"/>
            </a:pPr>
            <a:endParaRPr lang="en-US" dirty="0" smtClean="0">
              <a:latin typeface="Arial Narrow" charset="0"/>
            </a:endParaRPr>
          </a:p>
          <a:p>
            <a:pPr marL="0" indent="0">
              <a:lnSpc>
                <a:spcPct val="80000"/>
              </a:lnSpc>
              <a:buNone/>
            </a:pPr>
            <a:r>
              <a:rPr lang="en-US" dirty="0" smtClean="0">
                <a:solidFill>
                  <a:srgbClr val="00B050"/>
                </a:solidFill>
                <a:latin typeface="Rockwell Condensed" pitchFamily="18" charset="0"/>
              </a:rPr>
              <a:t>Plasma level of renin determines whether the cause is primary or secondary</a:t>
            </a:r>
            <a:endParaRPr lang="en-US" dirty="0" smtClean="0">
              <a:solidFill>
                <a:srgbClr val="00B050"/>
              </a:solidFill>
              <a:latin typeface="Rockwell Condensed" pitchFamily="18" charset="0"/>
            </a:endParaRPr>
          </a:p>
          <a:p>
            <a:pPr>
              <a:lnSpc>
                <a:spcPct val="80000"/>
              </a:lnSpc>
              <a:buFontTx/>
              <a:buChar char="-"/>
            </a:pPr>
            <a:endParaRPr lang="en-US" dirty="0" smtClean="0">
              <a:latin typeface="Arial Narrow" charset="0"/>
            </a:endParaRPr>
          </a:p>
          <a:p>
            <a:pPr marL="609600" indent="-609600" eaLnBrk="1" hangingPunct="1">
              <a:buFontTx/>
              <a:buNone/>
            </a:pPr>
            <a:endParaRPr lang="en-US" dirty="0">
              <a:latin typeface="Arial Narrow" charset="0"/>
            </a:endParaRPr>
          </a:p>
          <a:p>
            <a:pPr marL="609600" indent="-609600" eaLnBrk="1" hangingPunct="1">
              <a:buFontTx/>
              <a:buNone/>
            </a:pPr>
            <a:endParaRPr lang="ar-JO" dirty="0">
              <a:latin typeface="Arial Narrow" charset="0"/>
              <a:cs typeface="Arial" charset="0"/>
            </a:endParaRPr>
          </a:p>
          <a:p>
            <a:pPr marL="609600" indent="-609600" eaLnBrk="1" hangingPunct="1">
              <a:buFontTx/>
              <a:buNone/>
            </a:pPr>
            <a:endParaRPr lang="ar-JO" dirty="0">
              <a:latin typeface="Arial Narrow" charset="0"/>
              <a:cs typeface="Arial" charset="0"/>
            </a:endParaRPr>
          </a:p>
        </p:txBody>
      </p:sp>
    </p:spTree>
    <p:extLst>
      <p:ext uri="{BB962C8B-B14F-4D97-AF65-F5344CB8AC3E}">
        <p14:creationId xmlns:p14="http://schemas.microsoft.com/office/powerpoint/2010/main" xmlns="" val="3197336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CAUSES OF SECONDARY HYPERALDOSTERONISM</a:t>
            </a:r>
            <a:endParaRPr lang="en-US" sz="3600" dirty="0"/>
          </a:p>
        </p:txBody>
      </p:sp>
      <p:sp>
        <p:nvSpPr>
          <p:cNvPr id="3" name="Content Placeholder 2"/>
          <p:cNvSpPr>
            <a:spLocks noGrp="1"/>
          </p:cNvSpPr>
          <p:nvPr>
            <p:ph idx="1"/>
          </p:nvPr>
        </p:nvSpPr>
        <p:spPr/>
        <p:txBody>
          <a:bodyPr/>
          <a:lstStyle/>
          <a:p>
            <a:pPr marL="609600" indent="-609600">
              <a:lnSpc>
                <a:spcPct val="80000"/>
              </a:lnSpc>
              <a:buNone/>
            </a:pPr>
            <a:endParaRPr lang="en-US" dirty="0" smtClean="0">
              <a:latin typeface="Arial Narrow" charset="0"/>
            </a:endParaRPr>
          </a:p>
          <a:p>
            <a:pPr marL="609600" indent="-609600">
              <a:lnSpc>
                <a:spcPct val="80000"/>
              </a:lnSpc>
              <a:buAutoNum type="alphaLcPeriod"/>
            </a:pPr>
            <a:r>
              <a:rPr lang="en-US" dirty="0" smtClean="0">
                <a:latin typeface="Arial Narrow" charset="0"/>
              </a:rPr>
              <a:t>Decreased </a:t>
            </a:r>
            <a:r>
              <a:rPr lang="en-US" dirty="0">
                <a:latin typeface="Arial Narrow" charset="0"/>
              </a:rPr>
              <a:t>renal perfusion </a:t>
            </a:r>
            <a:endParaRPr lang="en-US" dirty="0" smtClean="0">
              <a:latin typeface="Arial Narrow" charset="0"/>
            </a:endParaRPr>
          </a:p>
          <a:p>
            <a:pPr marL="0" indent="0">
              <a:lnSpc>
                <a:spcPct val="80000"/>
              </a:lnSpc>
              <a:buNone/>
            </a:pPr>
            <a:endParaRPr lang="en-US" dirty="0">
              <a:latin typeface="Arial Narrow" charset="0"/>
            </a:endParaRPr>
          </a:p>
          <a:p>
            <a:pPr marL="0" indent="0">
              <a:lnSpc>
                <a:spcPct val="80000"/>
              </a:lnSpc>
              <a:buNone/>
            </a:pPr>
            <a:r>
              <a:rPr lang="en-US" dirty="0" smtClean="0">
                <a:latin typeface="Arial Narrow" charset="0"/>
              </a:rPr>
              <a:t>b.    Arterial </a:t>
            </a:r>
            <a:r>
              <a:rPr lang="en-US" dirty="0">
                <a:latin typeface="Arial Narrow" charset="0"/>
              </a:rPr>
              <a:t>hypovolemia and edema </a:t>
            </a:r>
            <a:r>
              <a:rPr lang="en-US" dirty="0" smtClean="0">
                <a:latin typeface="Arial Narrow" charset="0"/>
              </a:rPr>
              <a:t>e.g  </a:t>
            </a:r>
            <a:r>
              <a:rPr lang="en-US" dirty="0">
                <a:latin typeface="Arial Narrow" charset="0"/>
              </a:rPr>
              <a:t>heart </a:t>
            </a:r>
            <a:r>
              <a:rPr lang="en-US" dirty="0" smtClean="0">
                <a:latin typeface="Arial Narrow" charset="0"/>
              </a:rPr>
              <a:t>    failure</a:t>
            </a:r>
          </a:p>
          <a:p>
            <a:pPr marL="0" indent="0">
              <a:lnSpc>
                <a:spcPct val="80000"/>
              </a:lnSpc>
              <a:buNone/>
            </a:pPr>
            <a:r>
              <a:rPr lang="en-US" dirty="0" smtClean="0">
                <a:latin typeface="Arial Narrow" charset="0"/>
              </a:rPr>
              <a:t> </a:t>
            </a:r>
            <a:endParaRPr lang="en-US" dirty="0">
              <a:latin typeface="Arial Narrow" charset="0"/>
            </a:endParaRPr>
          </a:p>
          <a:p>
            <a:pPr marL="609600" indent="-609600">
              <a:lnSpc>
                <a:spcPct val="80000"/>
              </a:lnSpc>
              <a:buNone/>
            </a:pPr>
            <a:r>
              <a:rPr lang="en-US" dirty="0">
                <a:latin typeface="Arial Narrow" charset="0"/>
              </a:rPr>
              <a:t>c.  Pregnancy (caused by estrogen-induced increases in plasma renin substrate</a:t>
            </a:r>
          </a:p>
          <a:p>
            <a:pPr marL="609600" indent="-609600">
              <a:buNone/>
            </a:pPr>
            <a:endParaRPr lang="ar-JO" dirty="0">
              <a:latin typeface="Arial Narrow" charset="0"/>
              <a:cs typeface="Arial" charset="0"/>
            </a:endParaRPr>
          </a:p>
          <a:p>
            <a:endParaRPr lang="en-US" dirty="0"/>
          </a:p>
        </p:txBody>
      </p:sp>
    </p:spTree>
    <p:extLst>
      <p:ext uri="{BB962C8B-B14F-4D97-AF65-F5344CB8AC3E}">
        <p14:creationId xmlns:p14="http://schemas.microsoft.com/office/powerpoint/2010/main" xmlns="" val="2135545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514350" indent="-514350" algn="ctr" eaLnBrk="1" hangingPunct="1">
              <a:buFontTx/>
              <a:buNone/>
            </a:pPr>
            <a:endParaRPr lang="en-US" u="sng" dirty="0" smtClean="0">
              <a:latin typeface="Arial Narrow" charset="0"/>
            </a:endParaRPr>
          </a:p>
          <a:p>
            <a:pPr marL="514350" indent="-514350" algn="ctr" eaLnBrk="1" hangingPunct="1">
              <a:buFontTx/>
              <a:buNone/>
            </a:pPr>
            <a:r>
              <a:rPr lang="en-US" u="sng" dirty="0" smtClean="0">
                <a:latin typeface="Arial Narrow" charset="0"/>
              </a:rPr>
              <a:t>PRIMARY HYPERALDOSTERONISM</a:t>
            </a:r>
          </a:p>
          <a:p>
            <a:pPr marL="514350" indent="-514350" eaLnBrk="1" hangingPunct="1">
              <a:lnSpc>
                <a:spcPct val="110000"/>
              </a:lnSpc>
              <a:spcBef>
                <a:spcPts val="0"/>
              </a:spcBef>
              <a:buFontTx/>
              <a:buNone/>
            </a:pPr>
            <a:endParaRPr lang="en-US" i="1" u="sng" dirty="0">
              <a:latin typeface="Arial Narrow" charset="0"/>
            </a:endParaRPr>
          </a:p>
          <a:p>
            <a:pPr marL="514350" indent="-514350" eaLnBrk="1" hangingPunct="1">
              <a:lnSpc>
                <a:spcPct val="110000"/>
              </a:lnSpc>
              <a:spcBef>
                <a:spcPts val="0"/>
              </a:spcBef>
              <a:buFontTx/>
              <a:buNone/>
            </a:pPr>
            <a:r>
              <a:rPr lang="en-US" i="1" u="sng" dirty="0" smtClean="0">
                <a:latin typeface="Arial Narrow" charset="0"/>
              </a:rPr>
              <a:t>a. Bilateral </a:t>
            </a:r>
            <a:r>
              <a:rPr lang="en-US" i="1" u="sng" dirty="0">
                <a:latin typeface="Arial Narrow" charset="0"/>
              </a:rPr>
              <a:t>idiopathic hyperaldosteronism</a:t>
            </a:r>
            <a:r>
              <a:rPr lang="en-US" i="1" dirty="0">
                <a:latin typeface="Arial Narrow" charset="0"/>
              </a:rPr>
              <a:t>,</a:t>
            </a:r>
            <a:r>
              <a:rPr lang="en-US" dirty="0">
                <a:latin typeface="Arial Narrow" charset="0"/>
              </a:rPr>
              <a:t> </a:t>
            </a:r>
          </a:p>
          <a:p>
            <a:pPr marL="514350" indent="-514350" eaLnBrk="1" hangingPunct="1">
              <a:lnSpc>
                <a:spcPct val="110000"/>
              </a:lnSpc>
              <a:spcBef>
                <a:spcPts val="0"/>
              </a:spcBef>
              <a:buFontTx/>
              <a:buNone/>
            </a:pPr>
            <a:r>
              <a:rPr lang="en-US" dirty="0">
                <a:latin typeface="Arial Narrow" charset="0"/>
              </a:rPr>
              <a:t>- </a:t>
            </a:r>
            <a:r>
              <a:rPr lang="en-US" dirty="0" smtClean="0">
                <a:latin typeface="Arial Narrow" charset="0"/>
              </a:rPr>
              <a:t>bilateral </a:t>
            </a:r>
            <a:r>
              <a:rPr lang="en-US" dirty="0">
                <a:latin typeface="Arial Narrow" charset="0"/>
              </a:rPr>
              <a:t>nodular hyperplasia of adrenals </a:t>
            </a:r>
          </a:p>
          <a:p>
            <a:pPr marL="514350" indent="-514350" eaLnBrk="1" hangingPunct="1">
              <a:lnSpc>
                <a:spcPct val="110000"/>
              </a:lnSpc>
              <a:spcBef>
                <a:spcPts val="0"/>
              </a:spcBef>
              <a:buFontTx/>
              <a:buNone/>
            </a:pPr>
            <a:r>
              <a:rPr lang="en-US" dirty="0">
                <a:latin typeface="Arial Narrow" charset="0"/>
              </a:rPr>
              <a:t>- </a:t>
            </a:r>
            <a:r>
              <a:rPr lang="en-US" dirty="0" smtClean="0">
                <a:latin typeface="Arial Narrow" charset="0"/>
              </a:rPr>
              <a:t> </a:t>
            </a:r>
            <a:r>
              <a:rPr lang="en-US" dirty="0">
                <a:latin typeface="Arial Narrow" charset="0"/>
              </a:rPr>
              <a:t>t</a:t>
            </a:r>
            <a:r>
              <a:rPr lang="en-US" b="1" dirty="0">
                <a:latin typeface="Arial Narrow" charset="0"/>
              </a:rPr>
              <a:t>he most common </a:t>
            </a:r>
            <a:r>
              <a:rPr lang="en-US" dirty="0">
                <a:latin typeface="Arial Narrow" charset="0"/>
              </a:rPr>
              <a:t>underlying cause </a:t>
            </a:r>
            <a:r>
              <a:rPr lang="en-US" dirty="0" smtClean="0">
                <a:latin typeface="Arial Narrow" charset="0"/>
              </a:rPr>
              <a:t>(60</a:t>
            </a:r>
            <a:r>
              <a:rPr lang="en-US" dirty="0">
                <a:latin typeface="Arial Narrow" charset="0"/>
              </a:rPr>
              <a:t>% of </a:t>
            </a:r>
            <a:r>
              <a:rPr lang="en-US" dirty="0" smtClean="0">
                <a:latin typeface="Arial Narrow" charset="0"/>
              </a:rPr>
              <a:t>cases)</a:t>
            </a:r>
            <a:endParaRPr lang="en-US" dirty="0">
              <a:latin typeface="Arial Narrow" charset="0"/>
            </a:endParaRPr>
          </a:p>
          <a:p>
            <a:pPr marL="514350" indent="-514350" eaLnBrk="1" hangingPunct="1">
              <a:lnSpc>
                <a:spcPct val="110000"/>
              </a:lnSpc>
              <a:spcBef>
                <a:spcPts val="0"/>
              </a:spcBef>
              <a:buFontTx/>
              <a:buNone/>
            </a:pPr>
            <a:r>
              <a:rPr lang="en-US" i="1" u="sng" dirty="0">
                <a:latin typeface="Arial Narrow" charset="0"/>
              </a:rPr>
              <a:t>b.  Adrenocortical neoplasm</a:t>
            </a:r>
            <a:r>
              <a:rPr lang="en-US" i="1" dirty="0">
                <a:latin typeface="Arial Narrow" charset="0"/>
              </a:rPr>
              <a:t>,</a:t>
            </a:r>
            <a:r>
              <a:rPr lang="en-US" dirty="0">
                <a:latin typeface="Arial Narrow" charset="0"/>
              </a:rPr>
              <a:t> </a:t>
            </a:r>
            <a:r>
              <a:rPr lang="en-US" dirty="0" smtClean="0">
                <a:latin typeface="Arial Narrow" charset="0"/>
              </a:rPr>
              <a:t> </a:t>
            </a:r>
            <a:r>
              <a:rPr lang="en-US" dirty="0">
                <a:latin typeface="Arial Narrow" charset="0"/>
              </a:rPr>
              <a:t>adenoma (the most common cause) or, rarely, an adrenocortical carcinoma.</a:t>
            </a:r>
          </a:p>
          <a:p>
            <a:pPr marL="514350" indent="-514350" eaLnBrk="1" hangingPunct="1">
              <a:lnSpc>
                <a:spcPct val="110000"/>
              </a:lnSpc>
              <a:spcBef>
                <a:spcPts val="0"/>
              </a:spcBef>
              <a:buFontTx/>
              <a:buNone/>
            </a:pPr>
            <a:r>
              <a:rPr lang="en-US" dirty="0">
                <a:latin typeface="Arial Narrow" charset="0"/>
              </a:rPr>
              <a:t>-  In approximately 35% of cases, the cause is a solitary aldosterone-secreting Aldosterone-producing adrenocortical adenoma referred to as </a:t>
            </a:r>
            <a:r>
              <a:rPr lang="en-US" i="1" u="sng" dirty="0">
                <a:solidFill>
                  <a:srgbClr val="FF0000"/>
                </a:solidFill>
                <a:latin typeface="Arial Narrow" charset="0"/>
              </a:rPr>
              <a:t>Conn </a:t>
            </a:r>
            <a:r>
              <a:rPr lang="en-US" i="1" u="sng" dirty="0" smtClean="0">
                <a:solidFill>
                  <a:srgbClr val="FF0000"/>
                </a:solidFill>
                <a:latin typeface="Arial Narrow" charset="0"/>
              </a:rPr>
              <a:t>syndrome. </a:t>
            </a:r>
            <a:r>
              <a:rPr lang="en-US" dirty="0" smtClean="0">
                <a:solidFill>
                  <a:srgbClr val="00B050"/>
                </a:solidFill>
                <a:latin typeface="Rockwell Condensed" pitchFamily="18" charset="0"/>
              </a:rPr>
              <a:t>NORMAL ACTH LEVEL</a:t>
            </a:r>
            <a:endParaRPr lang="en-US" u="sng" dirty="0">
              <a:solidFill>
                <a:srgbClr val="FF0000"/>
              </a:solidFill>
              <a:latin typeface="Arial Narrow" charset="0"/>
            </a:endParaRPr>
          </a:p>
          <a:p>
            <a:pPr marL="514350" indent="-514350" eaLnBrk="1" hangingPunct="1">
              <a:lnSpc>
                <a:spcPct val="110000"/>
              </a:lnSpc>
              <a:spcBef>
                <a:spcPts val="0"/>
              </a:spcBef>
              <a:buFontTx/>
              <a:buNone/>
            </a:pPr>
            <a:r>
              <a:rPr lang="en-US" dirty="0">
                <a:latin typeface="Arial Narrow" charset="0"/>
              </a:rPr>
              <a:t>c.    Rarely, </a:t>
            </a:r>
            <a:r>
              <a:rPr lang="en-US" u="sng" dirty="0">
                <a:latin typeface="Arial Narrow" charset="0"/>
              </a:rPr>
              <a:t>familial hyperaldosteronism </a:t>
            </a:r>
            <a:r>
              <a:rPr lang="en-US" dirty="0">
                <a:latin typeface="Arial Narrow" charset="0"/>
              </a:rPr>
              <a:t>may result from a genetic defect that leads to overactivity of the </a:t>
            </a:r>
            <a:r>
              <a:rPr lang="en-US" i="1" dirty="0">
                <a:latin typeface="Arial Narrow" charset="0"/>
              </a:rPr>
              <a:t>aldosterone synthase</a:t>
            </a:r>
            <a:r>
              <a:rPr lang="en-US" dirty="0">
                <a:latin typeface="Arial Narrow" charset="0"/>
              </a:rPr>
              <a:t> gene, </a:t>
            </a:r>
            <a:r>
              <a:rPr lang="en-US" i="1" dirty="0" smtClean="0">
                <a:latin typeface="Arial Narrow" charset="0"/>
              </a:rPr>
              <a:t>CYP11B2</a:t>
            </a:r>
            <a:r>
              <a:rPr lang="en-US" i="1" dirty="0" smtClean="0">
                <a:latin typeface="Arial Narrow" charset="0"/>
              </a:rPr>
              <a:t> </a:t>
            </a:r>
            <a:r>
              <a:rPr lang="en-US" i="1" dirty="0" smtClean="0">
                <a:solidFill>
                  <a:srgbClr val="00B050"/>
                </a:solidFill>
                <a:latin typeface="Rockwell Condensed" pitchFamily="18" charset="0"/>
              </a:rPr>
              <a:t>which upregulates the enzymes of the aldosterone pathway</a:t>
            </a:r>
            <a:endParaRPr lang="ar-JO" dirty="0">
              <a:latin typeface="Rockwell Condensed" pitchFamily="18" charset="0"/>
              <a:cs typeface="Arial" charset="0"/>
            </a:endParaRPr>
          </a:p>
          <a:p>
            <a:pPr marL="514350" indent="-514350" eaLnBrk="1" hangingPunct="1">
              <a:lnSpc>
                <a:spcPct val="80000"/>
              </a:lnSpc>
              <a:buFontTx/>
              <a:buNone/>
            </a:pPr>
            <a:endParaRPr lang="ar-JO" dirty="0">
              <a:latin typeface="Arial Narrow" charset="0"/>
              <a:cs typeface="Arial" charset="0"/>
            </a:endParaRPr>
          </a:p>
        </p:txBody>
      </p:sp>
    </p:spTree>
    <p:extLst>
      <p:ext uri="{BB962C8B-B14F-4D97-AF65-F5344CB8AC3E}">
        <p14:creationId xmlns:p14="http://schemas.microsoft.com/office/powerpoint/2010/main" xmlns="" val="3492672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Adrenocortical adenoma</a:t>
            </a:r>
            <a:endParaRPr lang="en-US" dirty="0"/>
          </a:p>
        </p:txBody>
      </p:sp>
      <p:pic>
        <p:nvPicPr>
          <p:cNvPr id="4" name="Picture 3" descr="adrenal_adenoma_conn.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6078" y="1239671"/>
            <a:ext cx="7620000" cy="5181600"/>
          </a:xfrm>
          <a:prstGeom prst="rect">
            <a:avLst/>
          </a:prstGeom>
        </p:spPr>
      </p:pic>
    </p:spTree>
    <p:extLst>
      <p:ext uri="{BB962C8B-B14F-4D97-AF65-F5344CB8AC3E}">
        <p14:creationId xmlns:p14="http://schemas.microsoft.com/office/powerpoint/2010/main" xmlns="" val="1915122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Adrenocortical adenoma</a:t>
            </a:r>
            <a:endParaRPr lang="en-US" dirty="0"/>
          </a:p>
        </p:txBody>
      </p:sp>
      <p:pic>
        <p:nvPicPr>
          <p:cNvPr id="4" name="Content Placeholder 3" descr="Primary_aldosteronism_(2)_adrenocortical_adenoma.jpg"/>
          <p:cNvPicPr>
            <a:picLocks noGrp="1" noChangeAspect="1"/>
          </p:cNvPicPr>
          <p:nvPr>
            <p:ph idx="1"/>
          </p:nvPr>
        </p:nvPicPr>
        <p:blipFill>
          <a:blip r:embed="rId2">
            <a:extLst>
              <a:ext uri="{28A0092B-C50C-407E-A947-70E740481C1C}">
                <a14:useLocalDpi xmlns:a14="http://schemas.microsoft.com/office/drawing/2010/main" xmlns="" val="0"/>
              </a:ext>
            </a:extLst>
          </a:blip>
          <a:srcRect t="13475" b="13475"/>
          <a:stretch>
            <a:fillRect/>
          </a:stretch>
        </p:blipFill>
        <p:spPr>
          <a:xfrm>
            <a:off x="457200" y="1417638"/>
            <a:ext cx="8229600" cy="4525963"/>
          </a:xfrm>
        </p:spPr>
      </p:pic>
      <p:sp>
        <p:nvSpPr>
          <p:cNvPr id="5" name="TextBox 4"/>
          <p:cNvSpPr txBox="1"/>
          <p:nvPr/>
        </p:nvSpPr>
        <p:spPr>
          <a:xfrm>
            <a:off x="2565779" y="6113834"/>
            <a:ext cx="4189862" cy="523220"/>
          </a:xfrm>
          <a:prstGeom prst="rect">
            <a:avLst/>
          </a:prstGeom>
          <a:noFill/>
        </p:spPr>
        <p:txBody>
          <a:bodyPr wrap="square" rtlCol="0">
            <a:spAutoFit/>
          </a:bodyPr>
          <a:lstStyle/>
          <a:p>
            <a:r>
              <a:rPr lang="en-US" sz="2800" dirty="0" smtClean="0">
                <a:solidFill>
                  <a:srgbClr val="00B050"/>
                </a:solidFill>
                <a:latin typeface="Rockwell Condensed" pitchFamily="18" charset="0"/>
              </a:rPr>
              <a:t>Atypia of cells</a:t>
            </a:r>
            <a:endParaRPr lang="en-US" sz="2800" dirty="0">
              <a:solidFill>
                <a:srgbClr val="00B050"/>
              </a:solidFill>
              <a:latin typeface="Rockwell Condensed" pitchFamily="18" charset="0"/>
            </a:endParaRPr>
          </a:p>
        </p:txBody>
      </p:sp>
    </p:spTree>
    <p:extLst>
      <p:ext uri="{BB962C8B-B14F-4D97-AF65-F5344CB8AC3E}">
        <p14:creationId xmlns:p14="http://schemas.microsoft.com/office/powerpoint/2010/main" xmlns="" val="3104010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172200"/>
          </a:xfrm>
        </p:spPr>
        <p:txBody>
          <a:bodyPr>
            <a:normAutofit fontScale="85000" lnSpcReduction="10000"/>
          </a:bodyPr>
          <a:lstStyle/>
          <a:p>
            <a:pPr algn="ctr" eaLnBrk="1" hangingPunct="1">
              <a:buFontTx/>
              <a:buNone/>
            </a:pPr>
            <a:r>
              <a:rPr lang="en-US" b="1" u="sng" dirty="0" smtClean="0">
                <a:latin typeface="Arial Narrow" charset="0"/>
              </a:rPr>
              <a:t>CLINICAL </a:t>
            </a:r>
            <a:r>
              <a:rPr lang="en-US" b="1" u="sng" dirty="0" smtClean="0">
                <a:latin typeface="Arial Narrow" charset="0"/>
              </a:rPr>
              <a:t>FEATURES OF </a:t>
            </a:r>
            <a:r>
              <a:rPr lang="en-US" b="1" u="sng" dirty="0" smtClean="0">
                <a:latin typeface="Arial Narrow" charset="0"/>
              </a:rPr>
              <a:t>HYPERALDOSTERONISM</a:t>
            </a:r>
          </a:p>
          <a:p>
            <a:pPr algn="ctr" eaLnBrk="1" hangingPunct="1">
              <a:buFontTx/>
              <a:buNone/>
            </a:pPr>
            <a:endParaRPr lang="en-US" b="1" u="sng" dirty="0" smtClean="0">
              <a:latin typeface="Arial Narrow" charset="0"/>
            </a:endParaRPr>
          </a:p>
          <a:p>
            <a:pPr eaLnBrk="1" hangingPunct="1">
              <a:buFontTx/>
              <a:buNone/>
            </a:pPr>
            <a:r>
              <a:rPr lang="en-US" i="1" dirty="0" smtClean="0">
                <a:latin typeface="Arial Narrow" charset="0"/>
              </a:rPr>
              <a:t>  </a:t>
            </a:r>
            <a:r>
              <a:rPr lang="en-US" b="1" i="1" u="sng" dirty="0">
                <a:latin typeface="Arial Narrow" charset="0"/>
              </a:rPr>
              <a:t>The clinical hallmark is hypertension</a:t>
            </a:r>
          </a:p>
          <a:p>
            <a:pPr eaLnBrk="1" hangingPunct="1">
              <a:buFontTx/>
              <a:buChar char="-"/>
            </a:pPr>
            <a:r>
              <a:rPr lang="en-US" dirty="0" smtClean="0">
                <a:latin typeface="Arial Narrow" charset="0"/>
              </a:rPr>
              <a:t>Hyperaldosteronism </a:t>
            </a:r>
            <a:r>
              <a:rPr lang="en-US" dirty="0">
                <a:latin typeface="Arial Narrow" charset="0"/>
              </a:rPr>
              <a:t>may be the most common cause of secondary hypertension </a:t>
            </a:r>
            <a:endParaRPr lang="en-US" dirty="0" smtClean="0">
              <a:latin typeface="Arial Narrow" charset="0"/>
            </a:endParaRPr>
          </a:p>
          <a:p>
            <a:pPr eaLnBrk="1" hangingPunct="1">
              <a:buNone/>
            </a:pPr>
            <a:r>
              <a:rPr lang="en-US" dirty="0" smtClean="0">
                <a:solidFill>
                  <a:srgbClr val="00B050"/>
                </a:solidFill>
                <a:latin typeface="Rockwell Condensed" pitchFamily="18" charset="0"/>
              </a:rPr>
              <a:t>Note: if a young person comes to you with hypertension then the cause is most probably secondary and can be from hypertaldosteronism but it is rare</a:t>
            </a:r>
          </a:p>
          <a:p>
            <a:pPr eaLnBrk="1" hangingPunct="1">
              <a:buFontTx/>
              <a:buChar char="-"/>
            </a:pPr>
            <a:r>
              <a:rPr lang="en-US" i="1" dirty="0" smtClean="0">
                <a:latin typeface="Arial Narrow" charset="0"/>
              </a:rPr>
              <a:t>Hypokalemia</a:t>
            </a:r>
            <a:r>
              <a:rPr lang="en-US" dirty="0" smtClean="0">
                <a:latin typeface="Arial Narrow" charset="0"/>
              </a:rPr>
              <a:t> </a:t>
            </a:r>
            <a:r>
              <a:rPr lang="en-US" dirty="0">
                <a:latin typeface="Arial Narrow" charset="0"/>
              </a:rPr>
              <a:t>results from renal potassium wasting and, can cause neuromuscular manifestations, including weakness, paresthesias,, and occasionally frank tetany. </a:t>
            </a:r>
            <a:endParaRPr lang="en-US" dirty="0" smtClean="0">
              <a:latin typeface="Arial Narrow" charset="0"/>
            </a:endParaRPr>
          </a:p>
          <a:p>
            <a:pPr>
              <a:buFontTx/>
              <a:buChar char="-"/>
            </a:pPr>
            <a:r>
              <a:rPr lang="en-US" dirty="0" smtClean="0"/>
              <a:t>Parasthesia = </a:t>
            </a:r>
            <a:r>
              <a:rPr lang="en-US" dirty="0"/>
              <a:t>abnormal sensation, typically tingling or pricking (“pins and needles”), caused chiefly by pressure on or damage to peripheral nerves</a:t>
            </a:r>
            <a:r>
              <a:rPr lang="en-US" dirty="0" smtClean="0"/>
              <a:t>.</a:t>
            </a:r>
          </a:p>
          <a:p>
            <a:pPr>
              <a:buFontTx/>
              <a:buChar char="-"/>
            </a:pPr>
            <a:r>
              <a:rPr lang="en-US" dirty="0" smtClean="0"/>
              <a:t>Tetany = intermittent </a:t>
            </a:r>
            <a:r>
              <a:rPr lang="en-US" dirty="0"/>
              <a:t>muscular </a:t>
            </a:r>
            <a:r>
              <a:rPr lang="en-US" dirty="0" smtClean="0"/>
              <a:t>spasms</a:t>
            </a:r>
            <a:r>
              <a:rPr lang="en-US" dirty="0"/>
              <a:t>.</a:t>
            </a:r>
            <a:endParaRPr lang="en-US" dirty="0">
              <a:latin typeface="Arial Narrow" charset="0"/>
            </a:endParaRPr>
          </a:p>
          <a:p>
            <a:pPr eaLnBrk="1" hangingPunct="1">
              <a:buFontTx/>
              <a:buNone/>
            </a:pPr>
            <a:endParaRPr lang="ar-JO" dirty="0">
              <a:latin typeface="Calibri" charset="0"/>
              <a:cs typeface="Arial" charset="0"/>
            </a:endParaRPr>
          </a:p>
        </p:txBody>
      </p:sp>
    </p:spTree>
    <p:extLst>
      <p:ext uri="{BB962C8B-B14F-4D97-AF65-F5344CB8AC3E}">
        <p14:creationId xmlns:p14="http://schemas.microsoft.com/office/powerpoint/2010/main" xmlns="" val="879006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latin typeface="Calibri" charset="0"/>
              </a:rPr>
              <a:t>ADRENAL </a:t>
            </a:r>
            <a:r>
              <a:rPr lang="en-GB" b="1" u="sng" dirty="0" smtClean="0">
                <a:latin typeface="Calibri" charset="0"/>
              </a:rPr>
              <a:t>INSUFFICIENCY</a:t>
            </a:r>
            <a:br>
              <a:rPr lang="en-GB" b="1" u="sng" dirty="0" smtClean="0">
                <a:latin typeface="Calibri" charset="0"/>
              </a:rPr>
            </a:br>
            <a:r>
              <a:rPr lang="en-GB" dirty="0" smtClean="0">
                <a:solidFill>
                  <a:srgbClr val="00B050"/>
                </a:solidFill>
                <a:latin typeface="Rockwell Condensed" pitchFamily="18" charset="0"/>
              </a:rPr>
              <a:t>not enough hormones being produced by the adrenals</a:t>
            </a:r>
            <a:r>
              <a:rPr lang="en-GB" b="1" dirty="0" smtClean="0">
                <a:latin typeface="Arial Narrow" charset="0"/>
              </a:rPr>
              <a:t> </a:t>
            </a:r>
            <a:endParaRPr lang="en-US" dirty="0"/>
          </a:p>
        </p:txBody>
      </p:sp>
      <p:sp>
        <p:nvSpPr>
          <p:cNvPr id="3" name="Content Placeholder 2"/>
          <p:cNvSpPr>
            <a:spLocks noGrp="1"/>
          </p:cNvSpPr>
          <p:nvPr>
            <p:ph idx="1"/>
          </p:nvPr>
        </p:nvSpPr>
        <p:spPr/>
        <p:txBody>
          <a:bodyPr>
            <a:normAutofit/>
          </a:bodyPr>
          <a:lstStyle/>
          <a:p>
            <a:pPr>
              <a:buNone/>
            </a:pPr>
            <a:r>
              <a:rPr lang="en-GB" dirty="0" smtClean="0">
                <a:solidFill>
                  <a:srgbClr val="00B050"/>
                </a:solidFill>
                <a:latin typeface="Rockwell Condensed" pitchFamily="18" charset="0"/>
              </a:rPr>
              <a:t>Causes</a:t>
            </a:r>
            <a:r>
              <a:rPr lang="en-GB" dirty="0" smtClean="0">
                <a:solidFill>
                  <a:srgbClr val="00B050"/>
                </a:solidFill>
                <a:latin typeface="Rockwell Condensed" pitchFamily="18" charset="0"/>
              </a:rPr>
              <a:t> could be primary (acute or chronic) or secondary</a:t>
            </a:r>
            <a:endParaRPr lang="en-GB" dirty="0">
              <a:solidFill>
                <a:srgbClr val="00B050"/>
              </a:solidFill>
              <a:latin typeface="Rockwell Condensed" pitchFamily="18" charset="0"/>
            </a:endParaRPr>
          </a:p>
          <a:p>
            <a:pPr marL="0" indent="0">
              <a:lnSpc>
                <a:spcPct val="80000"/>
              </a:lnSpc>
              <a:buNone/>
            </a:pPr>
            <a:r>
              <a:rPr lang="en-GB" b="1" u="sng" dirty="0" smtClean="0">
                <a:latin typeface="Arial Narrow" charset="0"/>
              </a:rPr>
              <a:t>Acute </a:t>
            </a:r>
            <a:r>
              <a:rPr lang="en-GB" b="1" u="sng" dirty="0">
                <a:latin typeface="Arial Narrow" charset="0"/>
              </a:rPr>
              <a:t>Adrenocortical Insufficiency </a:t>
            </a:r>
            <a:r>
              <a:rPr lang="en-GB" b="1" dirty="0" smtClean="0">
                <a:latin typeface="Arial Narrow" charset="0"/>
              </a:rPr>
              <a:t>:</a:t>
            </a:r>
          </a:p>
          <a:p>
            <a:pPr marL="0" indent="0">
              <a:lnSpc>
                <a:spcPct val="80000"/>
              </a:lnSpc>
              <a:buNone/>
            </a:pPr>
            <a:r>
              <a:rPr lang="en-GB" b="1" dirty="0" smtClean="0">
                <a:latin typeface="Arial Narrow" charset="0"/>
              </a:rPr>
              <a:t> </a:t>
            </a:r>
            <a:r>
              <a:rPr lang="en-GB" b="1" dirty="0">
                <a:latin typeface="Arial Narrow" charset="0"/>
              </a:rPr>
              <a:t>causes</a:t>
            </a:r>
          </a:p>
          <a:p>
            <a:pPr>
              <a:lnSpc>
                <a:spcPct val="80000"/>
              </a:lnSpc>
              <a:buNone/>
            </a:pPr>
            <a:r>
              <a:rPr lang="en-GB" dirty="0">
                <a:latin typeface="Arial Narrow" charset="0"/>
              </a:rPr>
              <a:t>a.   Crisis in patients with chronic adrenocortical insufficiency precipitated by stress</a:t>
            </a:r>
          </a:p>
          <a:p>
            <a:pPr>
              <a:lnSpc>
                <a:spcPct val="80000"/>
              </a:lnSpc>
              <a:buNone/>
            </a:pPr>
            <a:r>
              <a:rPr lang="en-US" dirty="0">
                <a:latin typeface="Arial Narrow" charset="0"/>
              </a:rPr>
              <a:t> b.  In patients maintained on exogenous </a:t>
            </a:r>
            <a:r>
              <a:rPr lang="en-US" dirty="0" smtClean="0">
                <a:latin typeface="Arial Narrow" charset="0"/>
              </a:rPr>
              <a:t>corticosteroids .. Sudden withdrwal, or stress</a:t>
            </a:r>
          </a:p>
          <a:p>
            <a:pPr>
              <a:lnSpc>
                <a:spcPct val="80000"/>
              </a:lnSpc>
              <a:buNone/>
            </a:pPr>
            <a:r>
              <a:rPr lang="en-US" dirty="0" smtClean="0">
                <a:latin typeface="Arial Narrow" charset="0"/>
              </a:rPr>
              <a:t>c. Massive adrenal hemorrhage</a:t>
            </a:r>
            <a:r>
              <a:rPr lang="en-US" dirty="0" smtClean="0">
                <a:latin typeface="Arial Narrow" charset="0"/>
              </a:rPr>
              <a:t>. </a:t>
            </a:r>
            <a:r>
              <a:rPr lang="en-US" dirty="0" smtClean="0">
                <a:solidFill>
                  <a:srgbClr val="00B050"/>
                </a:solidFill>
                <a:latin typeface="Rockwell Condensed" pitchFamily="18" charset="0"/>
              </a:rPr>
              <a:t>Must lose at least 90% of gland’s function</a:t>
            </a:r>
            <a:endParaRPr lang="en-GB" dirty="0">
              <a:latin typeface="Arial Narrow" charset="0"/>
            </a:endParaRPr>
          </a:p>
          <a:p>
            <a:pPr>
              <a:buNone/>
            </a:pPr>
            <a:endParaRPr lang="ar-JO" u="sng" dirty="0">
              <a:latin typeface="Arial Narrow" charset="0"/>
              <a:cs typeface="Arial" charset="0"/>
            </a:endParaRPr>
          </a:p>
          <a:p>
            <a:endParaRPr lang="en-US" dirty="0"/>
          </a:p>
        </p:txBody>
      </p:sp>
    </p:spTree>
    <p:extLst>
      <p:ext uri="{BB962C8B-B14F-4D97-AF65-F5344CB8AC3E}">
        <p14:creationId xmlns:p14="http://schemas.microsoft.com/office/powerpoint/2010/main" xmlns="" val="2232407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a:xfrm>
            <a:off x="0" y="228600"/>
            <a:ext cx="9144000" cy="6629400"/>
          </a:xfrm>
        </p:spPr>
        <p:txBody>
          <a:bodyPr rtlCol="0">
            <a:normAutofit/>
          </a:bodyPr>
          <a:lstStyle/>
          <a:p>
            <a:pPr algn="ctr" eaLnBrk="1" fontAlgn="auto" hangingPunct="1">
              <a:spcAft>
                <a:spcPts val="0"/>
              </a:spcAft>
              <a:buFontTx/>
              <a:buNone/>
              <a:defRPr/>
            </a:pPr>
            <a:r>
              <a:rPr lang="en-US" i="1" dirty="0" smtClean="0">
                <a:solidFill>
                  <a:srgbClr val="FF0000"/>
                </a:solidFill>
                <a:latin typeface="Arial Narrow" pitchFamily="34" charset="0"/>
                <a:ea typeface="+mn-ea"/>
              </a:rPr>
              <a:t>Massive adrenal hemorrhage</a:t>
            </a:r>
            <a:r>
              <a:rPr lang="en-US" dirty="0" smtClean="0">
                <a:solidFill>
                  <a:srgbClr val="FF0000"/>
                </a:solidFill>
                <a:latin typeface="Arial Narrow" pitchFamily="34" charset="0"/>
                <a:ea typeface="+mn-ea"/>
              </a:rPr>
              <a:t> </a:t>
            </a:r>
          </a:p>
          <a:p>
            <a:pPr eaLnBrk="1" fontAlgn="auto" hangingPunct="1">
              <a:spcAft>
                <a:spcPts val="0"/>
              </a:spcAft>
              <a:buFontTx/>
              <a:buNone/>
              <a:defRPr/>
            </a:pPr>
            <a:r>
              <a:rPr lang="en-US" dirty="0" smtClean="0">
                <a:latin typeface="Arial Narrow" pitchFamily="34" charset="0"/>
                <a:ea typeface="+mn-ea"/>
              </a:rPr>
              <a:t>may destroy enough of the adrenal cortex to cause acute adrenocortical insufficiency.</a:t>
            </a:r>
          </a:p>
          <a:p>
            <a:pPr eaLnBrk="1" fontAlgn="auto" hangingPunct="1">
              <a:spcAft>
                <a:spcPts val="0"/>
              </a:spcAft>
              <a:buFontTx/>
              <a:buNone/>
              <a:defRPr/>
            </a:pPr>
            <a:r>
              <a:rPr lang="en-US" dirty="0" smtClean="0">
                <a:latin typeface="Arial Narrow" pitchFamily="34" charset="0"/>
                <a:ea typeface="+mn-ea"/>
              </a:rPr>
              <a:t>-   This condition may occur :</a:t>
            </a:r>
          </a:p>
          <a:p>
            <a:pPr marL="514350" indent="-514350" eaLnBrk="1" fontAlgn="auto" hangingPunct="1">
              <a:spcAft>
                <a:spcPts val="0"/>
              </a:spcAft>
              <a:buFontTx/>
              <a:buNone/>
              <a:defRPr/>
            </a:pPr>
            <a:r>
              <a:rPr lang="en-US" dirty="0" smtClean="0">
                <a:latin typeface="Arial Narrow" pitchFamily="34" charset="0"/>
                <a:ea typeface="+mn-ea"/>
              </a:rPr>
              <a:t>1.   In patients maintained on anticoagulant therapy</a:t>
            </a:r>
          </a:p>
          <a:p>
            <a:pPr marL="514350" indent="-514350" eaLnBrk="1" fontAlgn="auto" hangingPunct="1">
              <a:spcAft>
                <a:spcPts val="0"/>
              </a:spcAft>
              <a:buFontTx/>
              <a:buNone/>
              <a:defRPr/>
            </a:pPr>
            <a:r>
              <a:rPr lang="en-US" dirty="0" smtClean="0">
                <a:latin typeface="Arial Narrow" pitchFamily="34" charset="0"/>
                <a:ea typeface="+mn-ea"/>
              </a:rPr>
              <a:t>2.   Patients suffering from  sepsis : a condition  known as the Waterhouse-Friderichsen syndrome </a:t>
            </a:r>
          </a:p>
          <a:p>
            <a:pPr eaLnBrk="1" fontAlgn="auto" hangingPunct="1">
              <a:spcAft>
                <a:spcPts val="0"/>
              </a:spcAft>
              <a:buFontTx/>
              <a:buChar char="-"/>
              <a:defRPr/>
            </a:pPr>
            <a:r>
              <a:rPr lang="en-US" dirty="0" smtClean="0">
                <a:latin typeface="Arial Narrow" pitchFamily="34" charset="0"/>
              </a:rPr>
              <a:t>Sepsis due to: </a:t>
            </a:r>
            <a:r>
              <a:rPr lang="en-US" i="1" dirty="0" smtClean="0">
                <a:latin typeface="Arial Narrow" pitchFamily="34" charset="0"/>
                <a:ea typeface="+mn-ea"/>
              </a:rPr>
              <a:t>Neisseria </a:t>
            </a:r>
            <a:r>
              <a:rPr lang="en-US" i="1" dirty="0" smtClean="0">
                <a:latin typeface="Arial Narrow" pitchFamily="34" charset="0"/>
                <a:ea typeface="+mn-ea"/>
              </a:rPr>
              <a:t>meningitidis </a:t>
            </a:r>
            <a:r>
              <a:rPr lang="en-US" i="1" dirty="0" smtClean="0">
                <a:solidFill>
                  <a:srgbClr val="00B050"/>
                </a:solidFill>
                <a:latin typeface="Rockwell Condensed" pitchFamily="18" charset="0"/>
              </a:rPr>
              <a:t>(most common cause)</a:t>
            </a:r>
            <a:r>
              <a:rPr lang="en-US" dirty="0" smtClean="0">
                <a:latin typeface="Arial Narrow" pitchFamily="34" charset="0"/>
                <a:ea typeface="+mn-ea"/>
              </a:rPr>
              <a:t> </a:t>
            </a:r>
            <a:r>
              <a:rPr lang="en-US" dirty="0" smtClean="0">
                <a:latin typeface="Arial Narrow" pitchFamily="34" charset="0"/>
                <a:ea typeface="+mn-ea"/>
              </a:rPr>
              <a:t>,</a:t>
            </a:r>
            <a:r>
              <a:rPr lang="en-US" i="1" dirty="0" smtClean="0">
                <a:latin typeface="Arial Narrow" pitchFamily="34" charset="0"/>
                <a:ea typeface="+mn-ea"/>
              </a:rPr>
              <a:t>Pseudomonas</a:t>
            </a:r>
            <a:r>
              <a:rPr lang="en-US" dirty="0" smtClean="0">
                <a:latin typeface="Arial Narrow" pitchFamily="34" charset="0"/>
                <a:ea typeface="+mn-ea"/>
              </a:rPr>
              <a:t> spp., , and </a:t>
            </a:r>
            <a:r>
              <a:rPr lang="en-US" i="1" dirty="0" smtClean="0">
                <a:latin typeface="Arial Narrow" pitchFamily="34" charset="0"/>
                <a:ea typeface="+mn-ea"/>
              </a:rPr>
              <a:t>Haemophilus influenzae</a:t>
            </a:r>
          </a:p>
          <a:p>
            <a:pPr>
              <a:buFontTx/>
              <a:buChar char="-"/>
              <a:defRPr/>
            </a:pPr>
            <a:r>
              <a:rPr lang="en-US" i="1" dirty="0" smtClean="0">
                <a:latin typeface="Arial Narrow" pitchFamily="34" charset="0"/>
              </a:rPr>
              <a:t>Underlying cause??? </a:t>
            </a:r>
            <a:r>
              <a:rPr lang="en-US" dirty="0" smtClean="0">
                <a:latin typeface="Arial Narrow" charset="0"/>
              </a:rPr>
              <a:t> </a:t>
            </a:r>
            <a:r>
              <a:rPr lang="en-US" dirty="0">
                <a:latin typeface="Arial Narrow" charset="0"/>
              </a:rPr>
              <a:t>unclear but probably involves endotoxin-induced vascular injury </a:t>
            </a:r>
            <a:r>
              <a:rPr lang="en-US" dirty="0" smtClean="0">
                <a:latin typeface="Arial Narrow" charset="0"/>
              </a:rPr>
              <a:t>.</a:t>
            </a:r>
            <a:endParaRPr lang="en-US" dirty="0" smtClean="0">
              <a:latin typeface="Arial Narrow" pitchFamily="34" charset="0"/>
              <a:ea typeface="+mn-ea"/>
            </a:endParaRPr>
          </a:p>
          <a:p>
            <a:pPr marL="609600" indent="-609600" eaLnBrk="1" fontAlgn="auto" hangingPunct="1">
              <a:lnSpc>
                <a:spcPct val="80000"/>
              </a:lnSpc>
              <a:spcAft>
                <a:spcPts val="0"/>
              </a:spcAft>
              <a:buFontTx/>
              <a:buNone/>
              <a:defRPr/>
            </a:pPr>
            <a:endParaRPr lang="en-GB" b="1" dirty="0" smtClean="0">
              <a:latin typeface="Arial Narrow" pitchFamily="34" charset="0"/>
              <a:ea typeface="+mn-ea"/>
            </a:endParaRPr>
          </a:p>
        </p:txBody>
      </p:sp>
    </p:spTree>
    <p:extLst>
      <p:ext uri="{BB962C8B-B14F-4D97-AF65-F5344CB8AC3E}">
        <p14:creationId xmlns:p14="http://schemas.microsoft.com/office/powerpoint/2010/main" xmlns="" val="55517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Adrenal gland</a:t>
            </a:r>
            <a:endParaRPr lang="en-US" dirty="0"/>
          </a:p>
        </p:txBody>
      </p:sp>
      <p:pic>
        <p:nvPicPr>
          <p:cNvPr id="4" name="Content Placeholder 3" descr="2671_1.jpg"/>
          <p:cNvPicPr>
            <a:picLocks noGrp="1" noChangeAspect="1"/>
          </p:cNvPicPr>
          <p:nvPr>
            <p:ph idx="1"/>
          </p:nvPr>
        </p:nvPicPr>
        <p:blipFill>
          <a:blip r:embed="rId2">
            <a:extLst>
              <a:ext uri="{28A0092B-C50C-407E-A947-70E740481C1C}">
                <a14:useLocalDpi xmlns:a14="http://schemas.microsoft.com/office/drawing/2010/main" xmlns="" val="0"/>
              </a:ext>
            </a:extLst>
          </a:blip>
          <a:srcRect t="3556" b="3556"/>
          <a:stretch>
            <a:fillRect/>
          </a:stretch>
        </p:blipFill>
        <p:spPr/>
      </p:pic>
    </p:spTree>
    <p:extLst>
      <p:ext uri="{BB962C8B-B14F-4D97-AF65-F5344CB8AC3E}">
        <p14:creationId xmlns:p14="http://schemas.microsoft.com/office/powerpoint/2010/main" xmlns="" val="740882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Massive adrenal hemorrhage</a:t>
            </a:r>
            <a:endParaRPr lang="en-US" dirty="0"/>
          </a:p>
        </p:txBody>
      </p:sp>
      <p:pic>
        <p:nvPicPr>
          <p:cNvPr id="5" name="Content Placeholder 4" descr="Adrenal_Hemorrhage1_PneumococcalSepticemia.jpg"/>
          <p:cNvPicPr>
            <a:picLocks noGrp="1" noChangeAspect="1"/>
          </p:cNvPicPr>
          <p:nvPr>
            <p:ph idx="1"/>
          </p:nvPr>
        </p:nvPicPr>
        <p:blipFill>
          <a:blip r:embed="rId2">
            <a:extLst>
              <a:ext uri="{28A0092B-C50C-407E-A947-70E740481C1C}">
                <a14:useLocalDpi xmlns:a14="http://schemas.microsoft.com/office/drawing/2010/main" xmlns="" val="0"/>
              </a:ext>
            </a:extLst>
          </a:blip>
          <a:srcRect t="13373" b="13373"/>
          <a:stretch>
            <a:fillRect/>
          </a:stretch>
        </p:blipFill>
        <p:spPr/>
      </p:pic>
    </p:spTree>
    <p:extLst>
      <p:ext uri="{BB962C8B-B14F-4D97-AF65-F5344CB8AC3E}">
        <p14:creationId xmlns:p14="http://schemas.microsoft.com/office/powerpoint/2010/main" xmlns="" val="3734703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33400" indent="-533400">
              <a:lnSpc>
                <a:spcPct val="80000"/>
              </a:lnSpc>
            </a:pPr>
            <a:r>
              <a:rPr lang="en-GB" sz="3600" u="sng" dirty="0" smtClean="0">
                <a:latin typeface="Arial Narrow" charset="0"/>
              </a:rPr>
              <a:t>primary chronic adrenocortical insufficiency </a:t>
            </a:r>
            <a:r>
              <a:rPr lang="en-GB" sz="3600" b="1" u="sng" dirty="0" smtClean="0">
                <a:latin typeface="Arial Narrow" charset="0"/>
              </a:rPr>
              <a:t>(</a:t>
            </a:r>
            <a:r>
              <a:rPr lang="en-GB" sz="3600" b="1" u="sng" dirty="0">
                <a:latin typeface="Arial Narrow" charset="0"/>
              </a:rPr>
              <a:t>A</a:t>
            </a:r>
            <a:r>
              <a:rPr lang="en-GB" sz="3600" b="1" u="sng" dirty="0" smtClean="0">
                <a:latin typeface="Arial Narrow" charset="0"/>
              </a:rPr>
              <a:t>ddison disease)</a:t>
            </a:r>
            <a:r>
              <a:rPr lang="en-GB" sz="3600" u="sng" dirty="0" smtClean="0">
                <a:latin typeface="Arial Narrow" charset="0"/>
              </a:rPr>
              <a:t>:</a:t>
            </a:r>
            <a:r>
              <a:rPr lang="en-GB" sz="3600" b="1" dirty="0" smtClean="0">
                <a:latin typeface="Arial Narrow" charset="0"/>
              </a:rPr>
              <a:t>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Narrow" charset="0"/>
              </a:rPr>
              <a:t>-uncommon </a:t>
            </a:r>
            <a:r>
              <a:rPr lang="en-US" dirty="0">
                <a:latin typeface="Arial Narrow" charset="0"/>
              </a:rPr>
              <a:t>disorder resulting from </a:t>
            </a:r>
            <a:r>
              <a:rPr lang="en-US" b="1" dirty="0">
                <a:latin typeface="Arial Narrow" charset="0"/>
              </a:rPr>
              <a:t>progressive</a:t>
            </a:r>
            <a:r>
              <a:rPr lang="en-US" dirty="0">
                <a:latin typeface="Arial Narrow" charset="0"/>
              </a:rPr>
              <a:t> </a:t>
            </a:r>
            <a:r>
              <a:rPr lang="en-US" b="1" dirty="0">
                <a:latin typeface="Arial Narrow" charset="0"/>
              </a:rPr>
              <a:t>destruction</a:t>
            </a:r>
            <a:r>
              <a:rPr lang="en-US" dirty="0">
                <a:latin typeface="Arial Narrow" charset="0"/>
              </a:rPr>
              <a:t> of the adrenal cortex.  </a:t>
            </a:r>
            <a:endParaRPr lang="en-US" dirty="0" smtClean="0">
              <a:latin typeface="Arial Narrow" charset="0"/>
            </a:endParaRPr>
          </a:p>
          <a:p>
            <a:pPr marL="0" indent="0">
              <a:buNone/>
            </a:pPr>
            <a:r>
              <a:rPr lang="en-US" dirty="0" smtClean="0">
                <a:solidFill>
                  <a:srgbClr val="00B050"/>
                </a:solidFill>
                <a:latin typeface="Rockwell Condensed" pitchFamily="18" charset="0"/>
              </a:rPr>
              <a:t>ALL adrenal hormones are affected (even aldosterone)</a:t>
            </a:r>
            <a:endParaRPr lang="en-US" dirty="0" smtClean="0">
              <a:solidFill>
                <a:srgbClr val="00B050"/>
              </a:solidFill>
              <a:latin typeface="Rockwell Condensed" pitchFamily="18" charset="0"/>
            </a:endParaRPr>
          </a:p>
          <a:p>
            <a:pPr marL="0" indent="0">
              <a:buNone/>
            </a:pPr>
            <a:r>
              <a:rPr lang="en-US" dirty="0" smtClean="0">
                <a:latin typeface="Arial Narrow" charset="0"/>
              </a:rPr>
              <a:t>Causes:</a:t>
            </a:r>
          </a:p>
          <a:p>
            <a:pPr>
              <a:buFontTx/>
              <a:buChar char="-"/>
            </a:pPr>
            <a:r>
              <a:rPr lang="en-US" dirty="0" smtClean="0">
                <a:latin typeface="Arial Narrow" charset="0"/>
              </a:rPr>
              <a:t>Autoimmune adrenalitis</a:t>
            </a:r>
            <a:r>
              <a:rPr lang="en-US" dirty="0" smtClean="0">
                <a:latin typeface="Arial Narrow" charset="0"/>
              </a:rPr>
              <a:t>. </a:t>
            </a:r>
            <a:r>
              <a:rPr lang="en-US" dirty="0" smtClean="0">
                <a:solidFill>
                  <a:srgbClr val="00B050"/>
                </a:solidFill>
                <a:latin typeface="Arial Narrow" charset="0"/>
              </a:rPr>
              <a:t>(</a:t>
            </a:r>
            <a:r>
              <a:rPr lang="en-US" dirty="0" smtClean="0">
                <a:solidFill>
                  <a:srgbClr val="00B050"/>
                </a:solidFill>
                <a:latin typeface="Rockwell Condensed" pitchFamily="18" charset="0"/>
              </a:rPr>
              <a:t>Most </a:t>
            </a:r>
            <a:r>
              <a:rPr lang="en-US" dirty="0" smtClean="0">
                <a:solidFill>
                  <a:srgbClr val="00B050"/>
                </a:solidFill>
                <a:latin typeface="Rockwell Condensed" pitchFamily="18" charset="0"/>
              </a:rPr>
              <a:t>common right now)</a:t>
            </a:r>
            <a:endParaRPr lang="en-US" dirty="0" smtClean="0">
              <a:latin typeface="Arial Narrow" charset="0"/>
            </a:endParaRPr>
          </a:p>
          <a:p>
            <a:pPr>
              <a:buFontTx/>
              <a:buChar char="-"/>
            </a:pPr>
            <a:r>
              <a:rPr lang="en-US" dirty="0" smtClean="0">
                <a:latin typeface="Arial Narrow" charset="0"/>
              </a:rPr>
              <a:t>Infections </a:t>
            </a:r>
            <a:r>
              <a:rPr lang="en-US" dirty="0" smtClean="0">
                <a:solidFill>
                  <a:srgbClr val="00B050"/>
                </a:solidFill>
                <a:latin typeface="Rockwell Condensed" pitchFamily="18" charset="0"/>
              </a:rPr>
              <a:t>(before it was the most common, due to TB) </a:t>
            </a:r>
          </a:p>
          <a:p>
            <a:pPr>
              <a:buFontTx/>
              <a:buChar char="-"/>
            </a:pPr>
            <a:r>
              <a:rPr lang="en-US" dirty="0" smtClean="0">
                <a:latin typeface="Arial Narrow" charset="0"/>
              </a:rPr>
              <a:t>Metastatic </a:t>
            </a:r>
            <a:r>
              <a:rPr lang="en-US" dirty="0" smtClean="0">
                <a:latin typeface="Arial Narrow" charset="0"/>
              </a:rPr>
              <a:t>tumors</a:t>
            </a:r>
          </a:p>
          <a:p>
            <a:pPr>
              <a:buFontTx/>
              <a:buChar char="-"/>
            </a:pPr>
            <a:r>
              <a:rPr lang="en-US" dirty="0" smtClean="0">
                <a:solidFill>
                  <a:srgbClr val="00B050"/>
                </a:solidFill>
                <a:latin typeface="Rockwell Condensed" pitchFamily="18" charset="0"/>
              </a:rPr>
              <a:t>Basically anything that destroys the gland</a:t>
            </a:r>
            <a:endParaRPr lang="en-US" dirty="0" smtClean="0">
              <a:solidFill>
                <a:srgbClr val="00B050"/>
              </a:solidFill>
              <a:latin typeface="Rockwell Condensed" pitchFamily="18" charset="0"/>
            </a:endParaRPr>
          </a:p>
          <a:p>
            <a:pPr>
              <a:buFontTx/>
              <a:buChar char="-"/>
            </a:pPr>
            <a:endParaRPr lang="en-US" dirty="0" smtClean="0">
              <a:latin typeface="Arial Narrow" charset="0"/>
            </a:endParaRPr>
          </a:p>
          <a:p>
            <a:pPr>
              <a:buFontTx/>
              <a:buChar char="-"/>
            </a:pPr>
            <a:endParaRPr lang="en-US" dirty="0" smtClean="0">
              <a:latin typeface="Arial Narrow" charset="0"/>
            </a:endParaRPr>
          </a:p>
          <a:p>
            <a:pPr marL="0" indent="0">
              <a:buNone/>
            </a:pPr>
            <a:endParaRPr lang="en-US" dirty="0">
              <a:latin typeface="Arial Narrow" charset="0"/>
            </a:endParaRPr>
          </a:p>
          <a:p>
            <a:pPr marL="0" indent="0">
              <a:buNone/>
            </a:pPr>
            <a:endParaRPr lang="en-US" dirty="0"/>
          </a:p>
        </p:txBody>
      </p:sp>
    </p:spTree>
    <p:extLst>
      <p:ext uri="{BB962C8B-B14F-4D97-AF65-F5344CB8AC3E}">
        <p14:creationId xmlns:p14="http://schemas.microsoft.com/office/powerpoint/2010/main" xmlns="" val="2842856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a:bodyPr>
          <a:lstStyle/>
          <a:p>
            <a:pPr marL="533400" indent="-533400" algn="ctr" eaLnBrk="1" hangingPunct="1">
              <a:lnSpc>
                <a:spcPct val="80000"/>
              </a:lnSpc>
              <a:buFontTx/>
              <a:buNone/>
            </a:pPr>
            <a:r>
              <a:rPr lang="en-US" dirty="0">
                <a:latin typeface="Arial Narrow" charset="0"/>
              </a:rPr>
              <a:t>    </a:t>
            </a:r>
            <a:r>
              <a:rPr lang="en-US" dirty="0" smtClean="0">
                <a:latin typeface="Arial Narrow" charset="0"/>
              </a:rPr>
              <a:t>ADDISON DISEASE</a:t>
            </a:r>
          </a:p>
          <a:p>
            <a:pPr marL="533400" indent="-533400" algn="ctr" eaLnBrk="1" hangingPunct="1">
              <a:lnSpc>
                <a:spcPct val="80000"/>
              </a:lnSpc>
              <a:buFontTx/>
              <a:buNone/>
            </a:pPr>
            <a:endParaRPr lang="ar-JO" dirty="0" smtClean="0">
              <a:latin typeface="Arial Narrow" charset="0"/>
              <a:cs typeface="Arial" charset="0"/>
            </a:endParaRPr>
          </a:p>
          <a:p>
            <a:pPr marL="533400" indent="-533400" eaLnBrk="1" hangingPunct="1">
              <a:lnSpc>
                <a:spcPct val="80000"/>
              </a:lnSpc>
              <a:buFontTx/>
              <a:buNone/>
            </a:pPr>
            <a:r>
              <a:rPr lang="en-US" i="1" u="sng" dirty="0" smtClean="0">
                <a:latin typeface="Arial Narrow" charset="0"/>
              </a:rPr>
              <a:t>1. Autoimmune </a:t>
            </a:r>
            <a:r>
              <a:rPr lang="en-US" i="1" u="sng" dirty="0">
                <a:latin typeface="Arial Narrow" charset="0"/>
              </a:rPr>
              <a:t>adrenalitis</a:t>
            </a:r>
            <a:r>
              <a:rPr lang="en-US" u="sng" dirty="0">
                <a:latin typeface="Arial Narrow" charset="0"/>
              </a:rPr>
              <a:t> </a:t>
            </a:r>
            <a:endParaRPr lang="en-US" u="sng" dirty="0" smtClean="0">
              <a:latin typeface="Arial Narrow" charset="0"/>
            </a:endParaRPr>
          </a:p>
          <a:p>
            <a:pPr marL="533400" indent="-533400" eaLnBrk="1" hangingPunct="1">
              <a:buFontTx/>
              <a:buNone/>
            </a:pPr>
            <a:r>
              <a:rPr lang="en-US" dirty="0" smtClean="0">
                <a:latin typeface="Arial Narrow" charset="0"/>
              </a:rPr>
              <a:t>-     </a:t>
            </a:r>
            <a:r>
              <a:rPr lang="en-US" dirty="0">
                <a:latin typeface="Arial Narrow" charset="0"/>
              </a:rPr>
              <a:t>60% to 70% of </a:t>
            </a:r>
            <a:r>
              <a:rPr lang="en-US" dirty="0" smtClean="0">
                <a:latin typeface="Arial Narrow" charset="0"/>
              </a:rPr>
              <a:t>Addison disease cases </a:t>
            </a:r>
            <a:r>
              <a:rPr lang="en-US" dirty="0">
                <a:latin typeface="Arial Narrow" charset="0"/>
              </a:rPr>
              <a:t>and is the most common cause of primary adrenal insufficiency in developed </a:t>
            </a:r>
            <a:r>
              <a:rPr lang="en-US" dirty="0" smtClean="0">
                <a:latin typeface="Arial Narrow" charset="0"/>
              </a:rPr>
              <a:t>countries.</a:t>
            </a:r>
            <a:endParaRPr lang="en-US" dirty="0">
              <a:latin typeface="Arial Narrow" charset="0"/>
            </a:endParaRPr>
          </a:p>
          <a:p>
            <a:pPr eaLnBrk="1" hangingPunct="1">
              <a:buFontTx/>
              <a:buChar char="-"/>
            </a:pPr>
            <a:r>
              <a:rPr lang="en-US" dirty="0" smtClean="0">
                <a:latin typeface="Arial Narrow" charset="0"/>
              </a:rPr>
              <a:t>There </a:t>
            </a:r>
            <a:r>
              <a:rPr lang="en-US" dirty="0">
                <a:latin typeface="Arial Narrow" charset="0"/>
              </a:rPr>
              <a:t>is autoimmune destruction of steroid-producing cells, and </a:t>
            </a:r>
            <a:r>
              <a:rPr lang="en-US" dirty="0">
                <a:solidFill>
                  <a:srgbClr val="FF0000"/>
                </a:solidFill>
                <a:latin typeface="Arial Narrow" charset="0"/>
              </a:rPr>
              <a:t>autoantibodies to several key steroidogenic enzymes</a:t>
            </a:r>
            <a:r>
              <a:rPr lang="en-US" dirty="0">
                <a:latin typeface="Arial Narrow" charset="0"/>
              </a:rPr>
              <a:t> have been detected in affected patients </a:t>
            </a:r>
          </a:p>
          <a:p>
            <a:pPr marL="533400" indent="-533400" eaLnBrk="1" hangingPunct="1">
              <a:lnSpc>
                <a:spcPct val="80000"/>
              </a:lnSpc>
              <a:buFontTx/>
              <a:buNone/>
            </a:pPr>
            <a:endParaRPr lang="en-GB" b="1" dirty="0">
              <a:latin typeface="Arial Narrow" charset="0"/>
            </a:endParaRPr>
          </a:p>
        </p:txBody>
      </p:sp>
    </p:spTree>
    <p:extLst>
      <p:ext uri="{BB962C8B-B14F-4D97-AF65-F5344CB8AC3E}">
        <p14:creationId xmlns:p14="http://schemas.microsoft.com/office/powerpoint/2010/main" xmlns="" val="2439927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Content Placeholder 2"/>
          <p:cNvSpPr>
            <a:spLocks noGrp="1"/>
          </p:cNvSpPr>
          <p:nvPr>
            <p:ph idx="1"/>
          </p:nvPr>
        </p:nvSpPr>
        <p:spPr>
          <a:xfrm>
            <a:off x="0" y="304800"/>
            <a:ext cx="9144000" cy="6248400"/>
          </a:xfrm>
        </p:spPr>
        <p:txBody>
          <a:bodyPr>
            <a:normAutofit fontScale="92500"/>
          </a:bodyPr>
          <a:lstStyle/>
          <a:p>
            <a:pPr eaLnBrk="1" hangingPunct="1">
              <a:buFontTx/>
              <a:buNone/>
            </a:pPr>
            <a:r>
              <a:rPr lang="en-US" dirty="0">
                <a:latin typeface="Arial Narrow" charset="0"/>
              </a:rPr>
              <a:t>  </a:t>
            </a:r>
            <a:endParaRPr lang="en-US" dirty="0" smtClean="0">
              <a:latin typeface="Arial Narrow" charset="0"/>
            </a:endParaRPr>
          </a:p>
          <a:p>
            <a:pPr algn="ctr" eaLnBrk="1" hangingPunct="1">
              <a:buFontTx/>
              <a:buNone/>
            </a:pPr>
            <a:r>
              <a:rPr lang="en-US" i="1" u="sng" dirty="0" smtClean="0">
                <a:latin typeface="Arial Narrow" charset="0"/>
              </a:rPr>
              <a:t>Addison disease </a:t>
            </a:r>
            <a:endParaRPr lang="en-US" i="1" u="sng" dirty="0">
              <a:latin typeface="Arial Narrow" charset="0"/>
            </a:endParaRPr>
          </a:p>
          <a:p>
            <a:pPr eaLnBrk="1" hangingPunct="1">
              <a:buFontTx/>
              <a:buNone/>
            </a:pPr>
            <a:r>
              <a:rPr lang="en-US" i="1" u="sng" dirty="0" smtClean="0">
                <a:latin typeface="Arial Narrow" charset="0"/>
              </a:rPr>
              <a:t>2. Infections</a:t>
            </a:r>
            <a:r>
              <a:rPr lang="en-US" i="1" dirty="0">
                <a:latin typeface="Arial Narrow" charset="0"/>
              </a:rPr>
              <a:t>,: </a:t>
            </a:r>
            <a:r>
              <a:rPr lang="en-US" u="sng" dirty="0">
                <a:latin typeface="Arial Narrow" charset="0"/>
              </a:rPr>
              <a:t>Tuberculosis and Fungal infections</a:t>
            </a:r>
          </a:p>
          <a:p>
            <a:pPr eaLnBrk="1" hangingPunct="1">
              <a:buFontTx/>
              <a:buChar char="-"/>
            </a:pPr>
            <a:r>
              <a:rPr lang="en-US" dirty="0" smtClean="0">
                <a:latin typeface="Arial Narrow" charset="0"/>
              </a:rPr>
              <a:t>Tuberculous </a:t>
            </a:r>
            <a:r>
              <a:rPr lang="en-US" dirty="0">
                <a:latin typeface="Arial Narrow" charset="0"/>
              </a:rPr>
              <a:t>adrenalitis, which once accounted for as many as 90% of cases of Addison disease, has become less common with the advent of anti-tuberculosis </a:t>
            </a:r>
            <a:r>
              <a:rPr lang="en-US" dirty="0" smtClean="0">
                <a:latin typeface="Arial Narrow" charset="0"/>
              </a:rPr>
              <a:t>therapy</a:t>
            </a:r>
          </a:p>
          <a:p>
            <a:pPr>
              <a:buNone/>
            </a:pPr>
            <a:r>
              <a:rPr lang="en-US" dirty="0" smtClean="0">
                <a:latin typeface="Arial Narrow" charset="0"/>
              </a:rPr>
              <a:t>- Disseminated </a:t>
            </a:r>
            <a:r>
              <a:rPr lang="en-US" dirty="0">
                <a:latin typeface="Arial Narrow" charset="0"/>
              </a:rPr>
              <a:t>infections caused by </a:t>
            </a:r>
            <a:r>
              <a:rPr lang="en-US" i="1" dirty="0">
                <a:latin typeface="Arial Narrow" charset="0"/>
              </a:rPr>
              <a:t>Histoplasma capsulatum</a:t>
            </a:r>
            <a:r>
              <a:rPr lang="en-US" dirty="0">
                <a:latin typeface="Arial Narrow" charset="0"/>
              </a:rPr>
              <a:t> and </a:t>
            </a:r>
            <a:r>
              <a:rPr lang="en-US" i="1" dirty="0">
                <a:latin typeface="Arial Narrow" charset="0"/>
              </a:rPr>
              <a:t>Coccidioides immitis</a:t>
            </a:r>
            <a:r>
              <a:rPr lang="en-US" dirty="0">
                <a:latin typeface="Arial Narrow" charset="0"/>
              </a:rPr>
              <a:t> also may result in chronic adrenocortical insufficiency.</a:t>
            </a:r>
          </a:p>
          <a:p>
            <a:pPr>
              <a:buNone/>
            </a:pPr>
            <a:r>
              <a:rPr lang="en-US" dirty="0">
                <a:latin typeface="Arial Narrow" charset="0"/>
              </a:rPr>
              <a:t>-    Patients with AIDS are at risk for the development of adrenal insufficiency from several infectious (</a:t>
            </a:r>
            <a:r>
              <a:rPr lang="en-US" dirty="0" smtClean="0">
                <a:latin typeface="Arial Narrow" charset="0"/>
              </a:rPr>
              <a:t>cytomegalovirus and TB) </a:t>
            </a:r>
            <a:r>
              <a:rPr lang="en-US" dirty="0">
                <a:latin typeface="Arial Narrow" charset="0"/>
              </a:rPr>
              <a:t>and noninfectious (Kaposi sarcoma)</a:t>
            </a:r>
            <a:r>
              <a:rPr lang="en-US" i="1" dirty="0">
                <a:latin typeface="Arial Narrow" charset="0"/>
              </a:rPr>
              <a:t> </a:t>
            </a:r>
            <a:r>
              <a:rPr lang="en-US" i="1" dirty="0" smtClean="0">
                <a:latin typeface="Arial Narrow" charset="0"/>
              </a:rPr>
              <a:t>.</a:t>
            </a:r>
            <a:endParaRPr lang="en-US" i="1" dirty="0">
              <a:latin typeface="Arial Narrow" charset="0"/>
            </a:endParaRPr>
          </a:p>
          <a:p>
            <a:pPr eaLnBrk="1" hangingPunct="1">
              <a:buFontTx/>
              <a:buChar char="-"/>
            </a:pPr>
            <a:endParaRPr lang="ar-JO" dirty="0">
              <a:latin typeface="Arial Narrow" charset="0"/>
              <a:cs typeface="Arial" charset="0"/>
            </a:endParaRPr>
          </a:p>
        </p:txBody>
      </p:sp>
    </p:spTree>
    <p:extLst>
      <p:ext uri="{BB962C8B-B14F-4D97-AF65-F5344CB8AC3E}">
        <p14:creationId xmlns:p14="http://schemas.microsoft.com/office/powerpoint/2010/main" xmlns="" val="13046484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Content Placeholder 2"/>
          <p:cNvSpPr>
            <a:spLocks noGrp="1"/>
          </p:cNvSpPr>
          <p:nvPr>
            <p:ph idx="1"/>
          </p:nvPr>
        </p:nvSpPr>
        <p:spPr>
          <a:xfrm>
            <a:off x="0" y="304800"/>
            <a:ext cx="9144000" cy="6553200"/>
          </a:xfrm>
        </p:spPr>
        <p:txBody>
          <a:bodyPr/>
          <a:lstStyle/>
          <a:p>
            <a:pPr eaLnBrk="1" hangingPunct="1">
              <a:buFontTx/>
              <a:buNone/>
            </a:pPr>
            <a:endParaRPr lang="en-US" i="1" dirty="0" smtClean="0">
              <a:latin typeface="Arial Narrow" charset="0"/>
            </a:endParaRPr>
          </a:p>
          <a:p>
            <a:pPr algn="ctr" eaLnBrk="1" hangingPunct="1">
              <a:buFontTx/>
              <a:buNone/>
            </a:pPr>
            <a:r>
              <a:rPr lang="en-US" i="1" dirty="0" smtClean="0">
                <a:latin typeface="Arial Narrow" charset="0"/>
              </a:rPr>
              <a:t>ADDISON DISEASE</a:t>
            </a:r>
          </a:p>
          <a:p>
            <a:pPr algn="ctr" eaLnBrk="1" hangingPunct="1">
              <a:buFontTx/>
              <a:buNone/>
            </a:pPr>
            <a:endParaRPr lang="en-US" i="1" dirty="0">
              <a:latin typeface="Arial Narrow" charset="0"/>
            </a:endParaRPr>
          </a:p>
          <a:p>
            <a:pPr eaLnBrk="1" hangingPunct="1">
              <a:buFontTx/>
              <a:buNone/>
            </a:pPr>
            <a:r>
              <a:rPr lang="en-US" i="1" dirty="0" smtClean="0">
                <a:latin typeface="Arial Narrow" charset="0"/>
              </a:rPr>
              <a:t>3-   </a:t>
            </a:r>
            <a:r>
              <a:rPr lang="en-US" i="1" dirty="0">
                <a:latin typeface="Arial Narrow" charset="0"/>
              </a:rPr>
              <a:t>Metastatic neoplasms</a:t>
            </a:r>
            <a:r>
              <a:rPr lang="en-US" dirty="0">
                <a:latin typeface="Arial Narrow" charset="0"/>
              </a:rPr>
              <a:t> involving the </a:t>
            </a:r>
            <a:r>
              <a:rPr lang="en-US" dirty="0" smtClean="0">
                <a:latin typeface="Arial Narrow" charset="0"/>
              </a:rPr>
              <a:t>adrenals:</a:t>
            </a:r>
          </a:p>
          <a:p>
            <a:pPr eaLnBrk="1" hangingPunct="1">
              <a:buFontTx/>
              <a:buNone/>
            </a:pPr>
            <a:endParaRPr lang="en-US" dirty="0">
              <a:latin typeface="Arial Narrow" charset="0"/>
            </a:endParaRPr>
          </a:p>
          <a:p>
            <a:pPr eaLnBrk="1" hangingPunct="1">
              <a:buFontTx/>
              <a:buNone/>
            </a:pPr>
            <a:r>
              <a:rPr lang="en-US" dirty="0">
                <a:latin typeface="Arial Narrow" charset="0"/>
              </a:rPr>
              <a:t> </a:t>
            </a:r>
            <a:r>
              <a:rPr lang="en-US" dirty="0" smtClean="0">
                <a:latin typeface="Arial Narrow" charset="0"/>
              </a:rPr>
              <a:t>  </a:t>
            </a:r>
            <a:r>
              <a:rPr lang="en-US" dirty="0">
                <a:latin typeface="Arial Narrow" charset="0"/>
              </a:rPr>
              <a:t>Carcinomas of the lung and breast are the </a:t>
            </a:r>
            <a:r>
              <a:rPr lang="en-US" dirty="0" smtClean="0">
                <a:latin typeface="Arial Narrow" charset="0"/>
              </a:rPr>
              <a:t>most common primary sources. </a:t>
            </a:r>
            <a:endParaRPr lang="en-US" dirty="0">
              <a:latin typeface="Arial Narrow" charset="0"/>
            </a:endParaRPr>
          </a:p>
          <a:p>
            <a:pPr eaLnBrk="1" hangingPunct="1">
              <a:buFontTx/>
              <a:buNone/>
            </a:pPr>
            <a:endParaRPr lang="en-US" dirty="0">
              <a:latin typeface="Arial Narrow" charset="0"/>
            </a:endParaRPr>
          </a:p>
        </p:txBody>
      </p:sp>
    </p:spTree>
    <p:extLst>
      <p:ext uri="{BB962C8B-B14F-4D97-AF65-F5344CB8AC3E}">
        <p14:creationId xmlns:p14="http://schemas.microsoft.com/office/powerpoint/2010/main" xmlns="" val="364589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Secondary adrenocortical insufficiency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Hypothalamic- pituitary </a:t>
            </a:r>
            <a:r>
              <a:rPr lang="en-US" dirty="0" smtClean="0"/>
              <a:t>diseases </a:t>
            </a:r>
            <a:r>
              <a:rPr lang="en-US" dirty="0" smtClean="0">
                <a:solidFill>
                  <a:srgbClr val="00B050"/>
                </a:solidFill>
                <a:latin typeface="Rockwell Condensed" pitchFamily="18" charset="0"/>
              </a:rPr>
              <a:t>(aldosterone not affected *reminder*)</a:t>
            </a:r>
            <a:r>
              <a:rPr lang="en-US" dirty="0" smtClean="0"/>
              <a:t> </a:t>
            </a:r>
            <a:r>
              <a:rPr lang="en-US" dirty="0" smtClean="0"/>
              <a:t>including:</a:t>
            </a:r>
          </a:p>
          <a:p>
            <a:r>
              <a:rPr lang="en-US" dirty="0" smtClean="0"/>
              <a:t>Metastasis</a:t>
            </a:r>
          </a:p>
          <a:p>
            <a:r>
              <a:rPr lang="en-US" dirty="0" smtClean="0"/>
              <a:t>Infection.</a:t>
            </a:r>
          </a:p>
          <a:p>
            <a:r>
              <a:rPr lang="en-US" dirty="0" smtClean="0"/>
              <a:t>Infarction</a:t>
            </a:r>
          </a:p>
          <a:p>
            <a:r>
              <a:rPr lang="en-US" dirty="0" smtClean="0"/>
              <a:t>Irradiation</a:t>
            </a:r>
            <a:endParaRPr lang="en-US" dirty="0"/>
          </a:p>
          <a:p>
            <a:r>
              <a:rPr lang="en-US" dirty="0" smtClean="0"/>
              <a:t>Can be part of panhypopituitarism</a:t>
            </a:r>
            <a:r>
              <a:rPr lang="en-US" dirty="0" smtClean="0"/>
              <a:t>.</a:t>
            </a:r>
          </a:p>
          <a:p>
            <a:r>
              <a:rPr lang="en-US" dirty="0" smtClean="0">
                <a:solidFill>
                  <a:srgbClr val="00B050"/>
                </a:solidFill>
                <a:latin typeface="Rockwell Condensed" pitchFamily="18" charset="0"/>
              </a:rPr>
              <a:t>Again basically anything that can destroy the hypothalmus or pituitary</a:t>
            </a:r>
            <a:endParaRPr lang="en-US" dirty="0">
              <a:solidFill>
                <a:srgbClr val="00B050"/>
              </a:solidFill>
              <a:latin typeface="Rockwell Condensed" pitchFamily="18" charset="0"/>
            </a:endParaRPr>
          </a:p>
        </p:txBody>
      </p:sp>
    </p:spTree>
    <p:extLst>
      <p:ext uri="{BB962C8B-B14F-4D97-AF65-F5344CB8AC3E}">
        <p14:creationId xmlns:p14="http://schemas.microsoft.com/office/powerpoint/2010/main" xmlns="" val="1354808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Content Placeholder 2"/>
          <p:cNvSpPr>
            <a:spLocks noGrp="1"/>
          </p:cNvSpPr>
          <p:nvPr>
            <p:ph idx="1"/>
          </p:nvPr>
        </p:nvSpPr>
        <p:spPr>
          <a:xfrm>
            <a:off x="0" y="304800"/>
            <a:ext cx="9144000" cy="6553200"/>
          </a:xfrm>
        </p:spPr>
        <p:txBody>
          <a:bodyPr>
            <a:normAutofit fontScale="92500" lnSpcReduction="20000"/>
          </a:bodyPr>
          <a:lstStyle/>
          <a:p>
            <a:pPr eaLnBrk="1" hangingPunct="1">
              <a:buFontTx/>
              <a:buNone/>
            </a:pPr>
            <a:r>
              <a:rPr lang="en-US" u="sng" dirty="0" smtClean="0">
                <a:latin typeface="Arial Narrow" charset="0"/>
              </a:rPr>
              <a:t>Clinical features of  adrenal insufficiency</a:t>
            </a:r>
            <a:endParaRPr lang="en-US" u="sng" dirty="0">
              <a:latin typeface="Arial Narrow" charset="0"/>
            </a:endParaRPr>
          </a:p>
          <a:p>
            <a:pPr eaLnBrk="1" hangingPunct="1">
              <a:buFontTx/>
              <a:buNone/>
            </a:pPr>
            <a:r>
              <a:rPr lang="en-US" dirty="0">
                <a:latin typeface="Arial Narrow" charset="0"/>
              </a:rPr>
              <a:t>-   Clinical manifestations of adrenocortical insufficiency do not appear until at least </a:t>
            </a:r>
            <a:r>
              <a:rPr lang="en-US" dirty="0">
                <a:solidFill>
                  <a:srgbClr val="FF0000"/>
                </a:solidFill>
                <a:latin typeface="Arial Narrow" charset="0"/>
              </a:rPr>
              <a:t>90%</a:t>
            </a:r>
            <a:r>
              <a:rPr lang="en-US" dirty="0">
                <a:latin typeface="Arial Narrow" charset="0"/>
              </a:rPr>
              <a:t> of the adrenal cortex has been compromised. </a:t>
            </a:r>
          </a:p>
          <a:p>
            <a:pPr eaLnBrk="1" hangingPunct="1">
              <a:buFontTx/>
              <a:buNone/>
            </a:pPr>
            <a:r>
              <a:rPr lang="en-US" dirty="0">
                <a:latin typeface="Arial Narrow" charset="0"/>
              </a:rPr>
              <a:t>a.  </a:t>
            </a:r>
            <a:r>
              <a:rPr lang="en-US" dirty="0" smtClean="0">
                <a:latin typeface="Arial Narrow" charset="0"/>
              </a:rPr>
              <a:t>progressive </a:t>
            </a:r>
            <a:r>
              <a:rPr lang="en-US" dirty="0">
                <a:latin typeface="Arial Narrow" charset="0"/>
              </a:rPr>
              <a:t>weakness and easy </a:t>
            </a:r>
            <a:r>
              <a:rPr lang="en-US" dirty="0" smtClean="0">
                <a:latin typeface="Arial Narrow" charset="0"/>
              </a:rPr>
              <a:t>fatigability, </a:t>
            </a:r>
            <a:r>
              <a:rPr lang="en-US" dirty="0" smtClean="0">
                <a:solidFill>
                  <a:srgbClr val="00B050"/>
                </a:solidFill>
                <a:latin typeface="Rockwell Condensed" pitchFamily="18" charset="0"/>
              </a:rPr>
              <a:t>the less hormones secreted the more weakness there is</a:t>
            </a:r>
            <a:endParaRPr lang="en-US" dirty="0">
              <a:latin typeface="Arial Narrow" charset="0"/>
            </a:endParaRPr>
          </a:p>
          <a:p>
            <a:pPr eaLnBrk="1" hangingPunct="1">
              <a:buFontTx/>
              <a:buNone/>
            </a:pPr>
            <a:r>
              <a:rPr lang="en-US" i="1" dirty="0">
                <a:latin typeface="Arial Narrow" charset="0"/>
              </a:rPr>
              <a:t>b. Gastrointestinal disturbances</a:t>
            </a:r>
            <a:r>
              <a:rPr lang="en-US" dirty="0">
                <a:latin typeface="Arial Narrow" charset="0"/>
              </a:rPr>
              <a:t> are common and include anorexia, nausea, vomiting, weight loss, and diarrhea </a:t>
            </a:r>
          </a:p>
          <a:p>
            <a:pPr marL="514350" indent="-514350">
              <a:buAutoNum type="alphaLcPeriod" startAt="3"/>
            </a:pPr>
            <a:r>
              <a:rPr lang="en-US" dirty="0" smtClean="0">
                <a:latin typeface="Arial Narrow" charset="0"/>
              </a:rPr>
              <a:t>In </a:t>
            </a:r>
            <a:r>
              <a:rPr lang="en-US" dirty="0">
                <a:latin typeface="Arial Narrow" charset="0"/>
              </a:rPr>
              <a:t>patients with </a:t>
            </a:r>
            <a:r>
              <a:rPr lang="en-US" b="1" dirty="0">
                <a:latin typeface="Arial Narrow" charset="0"/>
              </a:rPr>
              <a:t>primary adrenal disease</a:t>
            </a:r>
            <a:r>
              <a:rPr lang="en-US" dirty="0">
                <a:latin typeface="Arial Narrow" charset="0"/>
              </a:rPr>
              <a:t>, increased levels of ACTH precursor hormone stimulate melanocytes, with resultant </a:t>
            </a:r>
            <a:r>
              <a:rPr lang="en-US" b="1" i="1" dirty="0">
                <a:latin typeface="Arial Narrow" charset="0"/>
              </a:rPr>
              <a:t>hyperpigmentation</a:t>
            </a:r>
            <a:r>
              <a:rPr lang="en-US" dirty="0">
                <a:latin typeface="Arial Narrow" charset="0"/>
              </a:rPr>
              <a:t> of the skin and mucosal surfaces: The face, axillae, nipples, areolae, and perineum are mainly affected</a:t>
            </a:r>
          </a:p>
          <a:p>
            <a:pPr marL="0" indent="0">
              <a:buNone/>
            </a:pPr>
            <a:r>
              <a:rPr lang="en-US" b="1" u="sng" dirty="0" smtClean="0">
                <a:latin typeface="Arial Narrow" charset="0"/>
              </a:rPr>
              <a:t>Note:  </a:t>
            </a:r>
            <a:r>
              <a:rPr lang="en-US" b="1" u="sng" dirty="0">
                <a:latin typeface="Arial Narrow" charset="0"/>
              </a:rPr>
              <a:t>hyperpigmentation is not seen in patients with secondary adrenocortical insufficiency</a:t>
            </a:r>
            <a:r>
              <a:rPr lang="en-US" dirty="0">
                <a:latin typeface="Arial Narrow" charset="0"/>
              </a:rPr>
              <a:t>.</a:t>
            </a:r>
          </a:p>
          <a:p>
            <a:pPr eaLnBrk="1" hangingPunct="1">
              <a:buFontTx/>
              <a:buNone/>
            </a:pPr>
            <a:r>
              <a:rPr lang="en-US" dirty="0" smtClean="0">
                <a:latin typeface="Arial Narrow" charset="0"/>
              </a:rPr>
              <a:t> </a:t>
            </a:r>
            <a:endParaRPr lang="en-US" dirty="0">
              <a:latin typeface="Arial Narrow" charset="0"/>
            </a:endParaRPr>
          </a:p>
        </p:txBody>
      </p:sp>
    </p:spTree>
    <p:extLst>
      <p:ext uri="{BB962C8B-B14F-4D97-AF65-F5344CB8AC3E}">
        <p14:creationId xmlns:p14="http://schemas.microsoft.com/office/powerpoint/2010/main" xmlns="" val="2281045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85000" lnSpcReduction="10000"/>
          </a:bodyPr>
          <a:lstStyle/>
          <a:p>
            <a:pPr marL="514350" indent="-514350" eaLnBrk="1" hangingPunct="1">
              <a:buFontTx/>
              <a:buNone/>
            </a:pPr>
            <a:r>
              <a:rPr lang="en-US" dirty="0" smtClean="0">
                <a:solidFill>
                  <a:srgbClr val="00B050"/>
                </a:solidFill>
                <a:latin typeface="Rockwell Condensed" pitchFamily="18" charset="0"/>
              </a:rPr>
              <a:t>So if the adrenals are damaged like in primary hypoadrenalism, no cortisol is negatively inhibiting the secretion of CRH and ACTH, therefore more ACTH is being produced,  if you recall we have one long polypeptide chain precursor containing ACTH, MSH, and two unimportant thingies, if we keep producing ACTH, we will also be producing MSH which is responsible for the dark colour of the skin, that is why patients with Addison’s disease are dark coloured and hyperpigmented in certain areas. For secondary hypoadrenalism the ACTH level is low so the synthesis of MSH is low too that’s why we do not see hyperpigmentation there.</a:t>
            </a:r>
            <a:endParaRPr lang="en-US" dirty="0" smtClean="0">
              <a:latin typeface="Arial Narrow" charset="0"/>
            </a:endParaRPr>
          </a:p>
          <a:p>
            <a:pPr marL="514350" indent="-514350" eaLnBrk="1" hangingPunct="1">
              <a:buFontTx/>
              <a:buNone/>
            </a:pPr>
            <a:r>
              <a:rPr lang="en-US" dirty="0" smtClean="0">
                <a:latin typeface="Arial Narrow" charset="0"/>
              </a:rPr>
              <a:t>d</a:t>
            </a:r>
            <a:r>
              <a:rPr lang="en-US" dirty="0" smtClean="0">
                <a:latin typeface="Arial Narrow" charset="0"/>
              </a:rPr>
              <a:t>.   </a:t>
            </a:r>
            <a:r>
              <a:rPr lang="en-US" dirty="0">
                <a:latin typeface="Arial Narrow" charset="0"/>
              </a:rPr>
              <a:t>Decreased </a:t>
            </a:r>
            <a:r>
              <a:rPr lang="en-US" dirty="0" smtClean="0">
                <a:latin typeface="Arial Narrow" charset="0"/>
              </a:rPr>
              <a:t>aldosterone in </a:t>
            </a:r>
            <a:r>
              <a:rPr lang="en-US" b="1" dirty="0" smtClean="0">
                <a:latin typeface="Arial Narrow" charset="0"/>
              </a:rPr>
              <a:t>primary</a:t>
            </a:r>
            <a:r>
              <a:rPr lang="en-US" dirty="0" smtClean="0">
                <a:latin typeface="Arial Narrow" charset="0"/>
              </a:rPr>
              <a:t> hypoadrenalism </a:t>
            </a:r>
            <a:r>
              <a:rPr lang="en-US" dirty="0">
                <a:latin typeface="Arial Narrow" charset="0"/>
              </a:rPr>
              <a:t>results in potassium retention and sodium loss , with consequent</a:t>
            </a:r>
            <a:r>
              <a:rPr lang="en-US" i="1" dirty="0">
                <a:latin typeface="Arial Narrow" charset="0"/>
              </a:rPr>
              <a:t> -  hyperkalemia, hyponatremia, volume depletion,</a:t>
            </a:r>
            <a:r>
              <a:rPr lang="en-US" dirty="0">
                <a:latin typeface="Arial Narrow" charset="0"/>
              </a:rPr>
              <a:t> and</a:t>
            </a:r>
            <a:r>
              <a:rPr lang="en-US" i="1" dirty="0">
                <a:latin typeface="Arial Narrow" charset="0"/>
              </a:rPr>
              <a:t> hypotension</a:t>
            </a:r>
            <a:r>
              <a:rPr lang="en-US" dirty="0">
                <a:latin typeface="Arial Narrow" charset="0"/>
              </a:rPr>
              <a:t>, </a:t>
            </a:r>
          </a:p>
          <a:p>
            <a:pPr marL="514350" indent="-514350" eaLnBrk="1" hangingPunct="1">
              <a:buFontTx/>
              <a:buChar char="-"/>
            </a:pPr>
            <a:r>
              <a:rPr lang="en-US" dirty="0" smtClean="0">
                <a:latin typeface="Arial Narrow" charset="0"/>
              </a:rPr>
              <a:t>In </a:t>
            </a:r>
            <a:r>
              <a:rPr lang="en-US" b="1" dirty="0" smtClean="0">
                <a:latin typeface="Arial Narrow" charset="0"/>
              </a:rPr>
              <a:t>secondary </a:t>
            </a:r>
            <a:r>
              <a:rPr lang="en-US" dirty="0" smtClean="0">
                <a:latin typeface="Arial Narrow" charset="0"/>
              </a:rPr>
              <a:t>hypoadrenalism is characterized by deficient cortisol and androgen output but normal or near-normal aldosterone synthesis. Why</a:t>
            </a:r>
            <a:r>
              <a:rPr lang="en-US" dirty="0" smtClean="0">
                <a:latin typeface="Arial Narrow" charset="0"/>
              </a:rPr>
              <a:t>?</a:t>
            </a:r>
          </a:p>
          <a:p>
            <a:pPr marL="514350" indent="-514350" eaLnBrk="1" hangingPunct="1">
              <a:buFontTx/>
              <a:buChar char="-"/>
            </a:pPr>
            <a:r>
              <a:rPr lang="en-US" dirty="0" smtClean="0">
                <a:solidFill>
                  <a:srgbClr val="00B050"/>
                </a:solidFill>
                <a:latin typeface="Rockwell Condensed" pitchFamily="18" charset="0"/>
                <a:cs typeface="Arial" charset="0"/>
              </a:rPr>
              <a:t>I’m not gonna write why, you should be able to answer that by now :P</a:t>
            </a:r>
            <a:endParaRPr lang="ar-JO" dirty="0">
              <a:solidFill>
                <a:srgbClr val="00B050"/>
              </a:solidFill>
              <a:latin typeface="Rockwell Condensed" pitchFamily="18" charset="0"/>
              <a:cs typeface="Arial" charset="0"/>
            </a:endParaRPr>
          </a:p>
        </p:txBody>
      </p:sp>
    </p:spTree>
    <p:extLst>
      <p:ext uri="{BB962C8B-B14F-4D97-AF65-F5344CB8AC3E}">
        <p14:creationId xmlns:p14="http://schemas.microsoft.com/office/powerpoint/2010/main" xmlns="" val="23682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Adrenal medulla</a:t>
            </a:r>
            <a:endParaRPr lang="en-US" dirty="0"/>
          </a:p>
        </p:txBody>
      </p:sp>
      <p:sp>
        <p:nvSpPr>
          <p:cNvPr id="3" name="Content Placeholder 2"/>
          <p:cNvSpPr>
            <a:spLocks noGrp="1"/>
          </p:cNvSpPr>
          <p:nvPr>
            <p:ph idx="1"/>
          </p:nvPr>
        </p:nvSpPr>
        <p:spPr/>
        <p:txBody>
          <a:bodyPr/>
          <a:lstStyle/>
          <a:p>
            <a:r>
              <a:rPr lang="en-US" dirty="0" smtClean="0"/>
              <a:t>Chromaffin cells… derived from the neural crest.</a:t>
            </a:r>
          </a:p>
          <a:p>
            <a:r>
              <a:rPr lang="en-US" dirty="0" smtClean="0"/>
              <a:t>Secrete catecholamines.</a:t>
            </a:r>
          </a:p>
          <a:p>
            <a:r>
              <a:rPr lang="en-US" dirty="0" smtClean="0"/>
              <a:t>Most important disease: neoplasms</a:t>
            </a:r>
            <a:r>
              <a:rPr lang="en-US" dirty="0" smtClean="0"/>
              <a:t>.</a:t>
            </a:r>
          </a:p>
          <a:p>
            <a:r>
              <a:rPr lang="en-US" dirty="0" smtClean="0">
                <a:solidFill>
                  <a:srgbClr val="00B050"/>
                </a:solidFill>
                <a:latin typeface="Rockwell Condensed" pitchFamily="18" charset="0"/>
              </a:rPr>
              <a:t>ONLY PCC is going to be discussed here, it is a tumor that could be benign or malignant, the majority are benign 90%</a:t>
            </a:r>
          </a:p>
          <a:p>
            <a:endParaRPr lang="en-US" dirty="0" smtClean="0">
              <a:solidFill>
                <a:srgbClr val="00B050"/>
              </a:solidFill>
              <a:latin typeface="Rockwell Condensed" pitchFamily="18" charset="0"/>
            </a:endParaRPr>
          </a:p>
          <a:p>
            <a:endParaRPr lang="en-US" dirty="0">
              <a:solidFill>
                <a:srgbClr val="00B050"/>
              </a:solidFill>
              <a:latin typeface="Rockwell Condensed" pitchFamily="18" charset="0"/>
            </a:endParaRPr>
          </a:p>
        </p:txBody>
      </p:sp>
    </p:spTree>
    <p:extLst>
      <p:ext uri="{BB962C8B-B14F-4D97-AF65-F5344CB8AC3E}">
        <p14:creationId xmlns:p14="http://schemas.microsoft.com/office/powerpoint/2010/main" xmlns="" val="2862829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p:cNvSpPr>
            <a:spLocks noGrp="1"/>
          </p:cNvSpPr>
          <p:nvPr>
            <p:ph type="title"/>
          </p:nvPr>
        </p:nvSpPr>
        <p:spPr>
          <a:xfrm>
            <a:off x="457200" y="292100"/>
            <a:ext cx="8229600" cy="850900"/>
          </a:xfrm>
        </p:spPr>
        <p:txBody>
          <a:bodyPr/>
          <a:lstStyle/>
          <a:p>
            <a:pPr eaLnBrk="1" hangingPunct="1"/>
            <a:r>
              <a:rPr lang="en-US" sz="3600" dirty="0">
                <a:latin typeface="Calibri" charset="0"/>
              </a:rPr>
              <a:t>TUMORS OF THE ADRENAL MEDULLA</a:t>
            </a:r>
            <a:endParaRPr lang="ar-JO" sz="3600">
              <a:latin typeface="Calibri" charset="0"/>
              <a:cs typeface="Times New Roman" charset="0"/>
            </a:endParaRPr>
          </a:p>
        </p:txBody>
      </p:sp>
      <p:sp>
        <p:nvSpPr>
          <p:cNvPr id="167939" name="Content Placeholder 2"/>
          <p:cNvSpPr>
            <a:spLocks noGrp="1"/>
          </p:cNvSpPr>
          <p:nvPr>
            <p:ph idx="1"/>
          </p:nvPr>
        </p:nvSpPr>
        <p:spPr>
          <a:xfrm>
            <a:off x="0" y="1066800"/>
            <a:ext cx="9144000" cy="5486400"/>
          </a:xfrm>
        </p:spPr>
        <p:txBody>
          <a:bodyPr>
            <a:normAutofit/>
          </a:bodyPr>
          <a:lstStyle/>
          <a:p>
            <a:pPr eaLnBrk="1" hangingPunct="1">
              <a:buFontTx/>
              <a:buNone/>
            </a:pPr>
            <a:r>
              <a:rPr lang="en-US" b="1" dirty="0" smtClean="0">
                <a:latin typeface="Arial Narrow" charset="0"/>
              </a:rPr>
              <a:t>Pheochromocytoma</a:t>
            </a:r>
            <a:endParaRPr lang="en-US" b="1" dirty="0">
              <a:latin typeface="Arial Narrow" charset="0"/>
            </a:endParaRPr>
          </a:p>
          <a:p>
            <a:pPr eaLnBrk="1" hangingPunct="1">
              <a:buFontTx/>
              <a:buNone/>
            </a:pPr>
            <a:r>
              <a:rPr lang="en-US" dirty="0" smtClean="0">
                <a:latin typeface="Arial Narrow" charset="0"/>
              </a:rPr>
              <a:t> -  give </a:t>
            </a:r>
            <a:r>
              <a:rPr lang="en-US" dirty="0">
                <a:latin typeface="Arial Narrow" charset="0"/>
              </a:rPr>
              <a:t>rise to a surgically correctable form of hypertension. </a:t>
            </a:r>
            <a:r>
              <a:rPr lang="en-US" dirty="0" smtClean="0">
                <a:solidFill>
                  <a:srgbClr val="00B050"/>
                </a:solidFill>
                <a:latin typeface="Rockwell Condensed" pitchFamily="18" charset="0"/>
              </a:rPr>
              <a:t>(since they secret epinephrine and norepinephrine)</a:t>
            </a:r>
            <a:endParaRPr lang="en-US" dirty="0">
              <a:latin typeface="Rockwell Condensed" pitchFamily="18" charset="0"/>
            </a:endParaRPr>
          </a:p>
          <a:p>
            <a:pPr eaLnBrk="1" hangingPunct="1">
              <a:buFontTx/>
              <a:buNone/>
            </a:pPr>
            <a:r>
              <a:rPr lang="en-US" dirty="0">
                <a:latin typeface="Arial Narrow" charset="0"/>
              </a:rPr>
              <a:t>-   Pheochromocytomas usually subscribe to "</a:t>
            </a:r>
            <a:r>
              <a:rPr lang="en-US" dirty="0">
                <a:solidFill>
                  <a:srgbClr val="FF0000"/>
                </a:solidFill>
                <a:latin typeface="Arial Narrow" charset="0"/>
              </a:rPr>
              <a:t>rule of 10s</a:t>
            </a:r>
            <a:r>
              <a:rPr lang="en-US" dirty="0">
                <a:latin typeface="Arial Narrow" charset="0"/>
              </a:rPr>
              <a:t>": </a:t>
            </a:r>
          </a:p>
          <a:p>
            <a:pPr marL="514350" indent="-514350" eaLnBrk="1" hangingPunct="1">
              <a:buFontTx/>
              <a:buAutoNum type="alphaLcPeriod"/>
            </a:pPr>
            <a:r>
              <a:rPr lang="en-US" i="1" dirty="0" smtClean="0">
                <a:latin typeface="Arial Narrow" charset="0"/>
              </a:rPr>
              <a:t>10</a:t>
            </a:r>
            <a:r>
              <a:rPr lang="en-US" i="1" dirty="0">
                <a:latin typeface="Arial Narrow" charset="0"/>
              </a:rPr>
              <a:t>% of pheochromocytomas are extraadrenal,</a:t>
            </a:r>
            <a:r>
              <a:rPr lang="en-US" dirty="0">
                <a:latin typeface="Arial Narrow" charset="0"/>
              </a:rPr>
              <a:t> </a:t>
            </a:r>
            <a:r>
              <a:rPr lang="en-US" dirty="0" smtClean="0">
                <a:latin typeface="Arial Narrow" charset="0"/>
              </a:rPr>
              <a:t>called </a:t>
            </a:r>
            <a:r>
              <a:rPr lang="en-US" i="1" dirty="0" smtClean="0">
                <a:latin typeface="Arial Narrow" charset="0"/>
              </a:rPr>
              <a:t>paragangliomas</a:t>
            </a:r>
            <a:r>
              <a:rPr lang="en-US" i="1" dirty="0" smtClean="0">
                <a:latin typeface="Arial Narrow" charset="0"/>
              </a:rPr>
              <a:t>, </a:t>
            </a:r>
            <a:r>
              <a:rPr lang="en-US" i="1" dirty="0" smtClean="0">
                <a:solidFill>
                  <a:srgbClr val="00B050"/>
                </a:solidFill>
                <a:latin typeface="Rockwell Condensed" pitchFamily="18" charset="0"/>
              </a:rPr>
              <a:t>i.e they occur in other tissues </a:t>
            </a:r>
            <a:endParaRPr lang="en-US" dirty="0" smtClean="0">
              <a:latin typeface="Arial Narrow" charset="0"/>
            </a:endParaRPr>
          </a:p>
          <a:p>
            <a:pPr marL="514350" indent="-514350" eaLnBrk="1" hangingPunct="1">
              <a:buFontTx/>
              <a:buAutoNum type="alphaLcPeriod"/>
            </a:pPr>
            <a:r>
              <a:rPr lang="en-US" i="1" dirty="0" smtClean="0">
                <a:latin typeface="Arial Narrow" charset="0"/>
              </a:rPr>
              <a:t>10</a:t>
            </a:r>
            <a:r>
              <a:rPr lang="en-US" i="1" dirty="0">
                <a:latin typeface="Arial Narrow" charset="0"/>
              </a:rPr>
              <a:t>% of adrenal pheochromocytomas are bilateral</a:t>
            </a:r>
            <a:r>
              <a:rPr lang="en-US" dirty="0">
                <a:latin typeface="Arial Narrow" charset="0"/>
              </a:rPr>
              <a:t>; this proportion may rise to 50% in cases that are associated with familial syndromes.</a:t>
            </a:r>
            <a:r>
              <a:rPr lang="en-US" i="1" dirty="0">
                <a:latin typeface="Arial Narrow" charset="0"/>
              </a:rPr>
              <a:t> </a:t>
            </a:r>
          </a:p>
        </p:txBody>
      </p:sp>
    </p:spTree>
    <p:extLst>
      <p:ext uri="{BB962C8B-B14F-4D97-AF65-F5344CB8AC3E}">
        <p14:creationId xmlns:p14="http://schemas.microsoft.com/office/powerpoint/2010/main" xmlns="" val="130642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Adrenal cortex</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Hyperadrenalism</a:t>
            </a:r>
            <a:r>
              <a:rPr lang="en-US" dirty="0" smtClean="0"/>
              <a:t> :</a:t>
            </a:r>
          </a:p>
          <a:p>
            <a:pPr marL="0" indent="0">
              <a:buNone/>
            </a:pPr>
            <a:r>
              <a:rPr lang="en-US" dirty="0" smtClean="0"/>
              <a:t>    *</a:t>
            </a:r>
            <a:r>
              <a:rPr lang="en-US" dirty="0" smtClean="0"/>
              <a:t>Hypercortisolism</a:t>
            </a:r>
            <a:r>
              <a:rPr lang="en-US" dirty="0" smtClean="0"/>
              <a:t>, </a:t>
            </a:r>
          </a:p>
          <a:p>
            <a:pPr marL="0" indent="0">
              <a:buNone/>
            </a:pPr>
            <a:r>
              <a:rPr lang="en-US" dirty="0"/>
              <a:t> </a:t>
            </a:r>
            <a:r>
              <a:rPr lang="en-US" dirty="0" smtClean="0"/>
              <a:t>   *hyperaldosteronism.</a:t>
            </a:r>
          </a:p>
          <a:p>
            <a:pPr marL="0" indent="0">
              <a:buNone/>
            </a:pPr>
            <a:r>
              <a:rPr lang="en-US" dirty="0"/>
              <a:t> </a:t>
            </a:r>
            <a:r>
              <a:rPr lang="en-US" dirty="0" smtClean="0"/>
              <a:t>    * </a:t>
            </a:r>
            <a:r>
              <a:rPr lang="en-US" dirty="0" smtClean="0"/>
              <a:t>adrenogenital</a:t>
            </a:r>
            <a:r>
              <a:rPr lang="en-US" dirty="0" smtClean="0"/>
              <a:t> syndromes (will not be discussed here)</a:t>
            </a:r>
          </a:p>
          <a:p>
            <a:r>
              <a:rPr lang="en-US" dirty="0" smtClean="0">
                <a:solidFill>
                  <a:srgbClr val="FF0000"/>
                </a:solidFill>
              </a:rPr>
              <a:t>Hypoadrenalism:</a:t>
            </a:r>
          </a:p>
          <a:p>
            <a:pPr marL="0" indent="0">
              <a:buNone/>
            </a:pPr>
            <a:r>
              <a:rPr lang="en-US" dirty="0" smtClean="0">
                <a:solidFill>
                  <a:srgbClr val="000000"/>
                </a:solidFill>
              </a:rPr>
              <a:t>      *acute adrenal insufficiency</a:t>
            </a:r>
          </a:p>
          <a:p>
            <a:pPr marL="0" indent="0">
              <a:buNone/>
            </a:pPr>
            <a:r>
              <a:rPr lang="en-US" dirty="0">
                <a:solidFill>
                  <a:srgbClr val="000000"/>
                </a:solidFill>
              </a:rPr>
              <a:t> </a:t>
            </a:r>
            <a:r>
              <a:rPr lang="en-US" dirty="0" smtClean="0">
                <a:solidFill>
                  <a:srgbClr val="000000"/>
                </a:solidFill>
              </a:rPr>
              <a:t>     *</a:t>
            </a:r>
            <a:r>
              <a:rPr lang="en-US" dirty="0">
                <a:solidFill>
                  <a:srgbClr val="000000"/>
                </a:solidFill>
              </a:rPr>
              <a:t>chronic adrenal </a:t>
            </a:r>
            <a:r>
              <a:rPr lang="en-US" dirty="0" smtClean="0">
                <a:solidFill>
                  <a:srgbClr val="000000"/>
                </a:solidFill>
              </a:rPr>
              <a:t>insufficiency (Addison disease)</a:t>
            </a:r>
          </a:p>
          <a:p>
            <a:pPr marL="0" indent="0">
              <a:buNone/>
            </a:pPr>
            <a:r>
              <a:rPr lang="en-US" dirty="0">
                <a:solidFill>
                  <a:srgbClr val="000000"/>
                </a:solidFill>
              </a:rPr>
              <a:t> </a:t>
            </a:r>
            <a:r>
              <a:rPr lang="en-US" dirty="0" smtClean="0">
                <a:solidFill>
                  <a:srgbClr val="000000"/>
                </a:solidFill>
              </a:rPr>
              <a:t>     *secondary </a:t>
            </a:r>
            <a:r>
              <a:rPr lang="en-US" dirty="0">
                <a:solidFill>
                  <a:srgbClr val="000000"/>
                </a:solidFill>
              </a:rPr>
              <a:t>adrenal </a:t>
            </a:r>
            <a:r>
              <a:rPr lang="en-US" dirty="0" smtClean="0">
                <a:solidFill>
                  <a:srgbClr val="000000"/>
                </a:solidFill>
              </a:rPr>
              <a:t>insufficiency.</a:t>
            </a:r>
          </a:p>
          <a:p>
            <a:r>
              <a:rPr lang="en-US" dirty="0" smtClean="0">
                <a:solidFill>
                  <a:srgbClr val="FF0000"/>
                </a:solidFill>
              </a:rPr>
              <a:t>Masses = Neoplasms</a:t>
            </a:r>
          </a:p>
          <a:p>
            <a:pPr marL="0" indent="0">
              <a:buNone/>
            </a:pPr>
            <a:r>
              <a:rPr lang="en-US" dirty="0" smtClean="0">
                <a:solidFill>
                  <a:srgbClr val="FF0000"/>
                </a:solidFill>
              </a:rPr>
              <a:t>      </a:t>
            </a:r>
            <a:r>
              <a:rPr lang="en-US" dirty="0" smtClean="0">
                <a:solidFill>
                  <a:srgbClr val="000000"/>
                </a:solidFill>
              </a:rPr>
              <a:t>* adenoma</a:t>
            </a:r>
          </a:p>
          <a:p>
            <a:pPr marL="0" indent="0">
              <a:buNone/>
            </a:pPr>
            <a:r>
              <a:rPr lang="en-US" dirty="0">
                <a:solidFill>
                  <a:srgbClr val="000000"/>
                </a:solidFill>
              </a:rPr>
              <a:t> </a:t>
            </a:r>
            <a:r>
              <a:rPr lang="en-US" dirty="0" smtClean="0">
                <a:solidFill>
                  <a:srgbClr val="000000"/>
                </a:solidFill>
              </a:rPr>
              <a:t>     *carcinoma</a:t>
            </a:r>
          </a:p>
          <a:p>
            <a:pPr marL="0" indent="0">
              <a:buNone/>
            </a:pPr>
            <a:endParaRPr lang="en-US" dirty="0" smtClean="0">
              <a:solidFill>
                <a:srgbClr val="000000"/>
              </a:solidFill>
            </a:endParaRPr>
          </a:p>
          <a:p>
            <a:endParaRPr lang="en-US" dirty="0"/>
          </a:p>
        </p:txBody>
      </p:sp>
    </p:spTree>
    <p:extLst>
      <p:ext uri="{BB962C8B-B14F-4D97-AF65-F5344CB8AC3E}">
        <p14:creationId xmlns:p14="http://schemas.microsoft.com/office/powerpoint/2010/main" xmlns="" val="1078408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8740"/>
            <a:ext cx="8229600" cy="5457423"/>
          </a:xfrm>
        </p:spPr>
        <p:txBody>
          <a:bodyPr>
            <a:normAutofit fontScale="85000" lnSpcReduction="20000"/>
          </a:bodyPr>
          <a:lstStyle/>
          <a:p>
            <a:pPr>
              <a:buNone/>
            </a:pPr>
            <a:r>
              <a:rPr lang="en-US" i="1" dirty="0" smtClean="0">
                <a:solidFill>
                  <a:srgbClr val="00B050"/>
                </a:solidFill>
                <a:latin typeface="Rockwell Condensed" pitchFamily="18" charset="0"/>
              </a:rPr>
              <a:t>To explain more about the previous point, if you find a tumor that is bilateral, i.e both glands are affected, and you want to determine the genetic cause, there is a 50% chance that this is a familial case. (for the 10% that is bilateral)  </a:t>
            </a:r>
          </a:p>
          <a:p>
            <a:pPr>
              <a:buNone/>
            </a:pPr>
            <a:r>
              <a:rPr lang="en-US" i="1" dirty="0" smtClean="0">
                <a:solidFill>
                  <a:srgbClr val="00B050"/>
                </a:solidFill>
                <a:latin typeface="Rockwell Condensed" pitchFamily="18" charset="0"/>
              </a:rPr>
              <a:t>If you notice there is a trend that familial cases are usually bi-lateral because what is the probability of both adrenals  for example being hit with a mutation sporadically,  but if you have a genetic mutation then wouldn’t all your cells be at a higher risk of developing a tumor?  **not the doctors words**</a:t>
            </a:r>
          </a:p>
          <a:p>
            <a:pPr>
              <a:buNone/>
            </a:pPr>
            <a:r>
              <a:rPr lang="en-US" i="1" dirty="0" smtClean="0">
                <a:latin typeface="Arial Narrow" charset="0"/>
              </a:rPr>
              <a:t>c</a:t>
            </a:r>
            <a:r>
              <a:rPr lang="en-US" i="1" dirty="0" smtClean="0">
                <a:latin typeface="Arial Narrow" charset="0"/>
              </a:rPr>
              <a:t>. 10% of adrenal pheochromocytomas are malignant,</a:t>
            </a:r>
            <a:r>
              <a:rPr lang="en-US" dirty="0" smtClean="0">
                <a:latin typeface="Arial Narrow" charset="0"/>
              </a:rPr>
              <a:t> </a:t>
            </a:r>
          </a:p>
          <a:p>
            <a:pPr>
              <a:buFontTx/>
              <a:buChar char="-"/>
            </a:pPr>
            <a:r>
              <a:rPr lang="en-US" dirty="0" smtClean="0">
                <a:latin typeface="Arial Narrow" charset="0"/>
              </a:rPr>
              <a:t>Frank malignancy is somewhat more common in tumors arising in extraadrenal sites.</a:t>
            </a:r>
          </a:p>
          <a:p>
            <a:pPr>
              <a:buFontTx/>
              <a:buChar char="-"/>
            </a:pPr>
            <a:r>
              <a:rPr lang="en-US" dirty="0" smtClean="0">
                <a:solidFill>
                  <a:srgbClr val="00B050"/>
                </a:solidFill>
                <a:latin typeface="Rockwell Condensed" pitchFamily="18" charset="0"/>
              </a:rPr>
              <a:t>So if you have </a:t>
            </a:r>
            <a:r>
              <a:rPr lang="en-US" dirty="0" smtClean="0">
                <a:solidFill>
                  <a:srgbClr val="00B050"/>
                </a:solidFill>
                <a:latin typeface="Rockwell Condensed" pitchFamily="18" charset="0"/>
              </a:rPr>
              <a:t>an extra-adrenal PCC </a:t>
            </a:r>
            <a:r>
              <a:rPr lang="en-US" dirty="0" smtClean="0">
                <a:solidFill>
                  <a:srgbClr val="00B050"/>
                </a:solidFill>
                <a:latin typeface="Rockwell Condensed" pitchFamily="18" charset="0"/>
              </a:rPr>
              <a:t>it is more likely to be </a:t>
            </a:r>
            <a:r>
              <a:rPr lang="en-US" dirty="0" smtClean="0">
                <a:solidFill>
                  <a:srgbClr val="00B050"/>
                </a:solidFill>
                <a:latin typeface="Rockwell Condensed" pitchFamily="18" charset="0"/>
              </a:rPr>
              <a:t>malignant</a:t>
            </a:r>
            <a:endParaRPr lang="en-US" dirty="0" smtClean="0">
              <a:solidFill>
                <a:srgbClr val="00B050"/>
              </a:solidFill>
              <a:latin typeface="Rockwell Condensed" pitchFamily="18" charset="0"/>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en-US" dirty="0" smtClean="0"/>
              <a:t>pheochromocytoma</a:t>
            </a:r>
            <a:endParaRPr lang="en-US" dirty="0"/>
          </a:p>
        </p:txBody>
      </p:sp>
      <p:pic>
        <p:nvPicPr>
          <p:cNvPr id="4" name="Content Placeholder 3" descr="Adrenal_Pheo_Gross1.jpg"/>
          <p:cNvPicPr>
            <a:picLocks noGrp="1" noChangeAspect="1"/>
          </p:cNvPicPr>
          <p:nvPr>
            <p:ph idx="1"/>
          </p:nvPr>
        </p:nvPicPr>
        <p:blipFill>
          <a:blip r:embed="rId2">
            <a:extLst>
              <a:ext uri="{28A0092B-C50C-407E-A947-70E740481C1C}">
                <a14:useLocalDpi xmlns:a14="http://schemas.microsoft.com/office/drawing/2010/main" xmlns="" val="0"/>
              </a:ext>
            </a:extLst>
          </a:blip>
          <a:srcRect l="66" r="66"/>
          <a:stretch>
            <a:fillRect/>
          </a:stretch>
        </p:blipFill>
        <p:spPr>
          <a:xfrm>
            <a:off x="348018" y="2113673"/>
            <a:ext cx="8229600" cy="4525963"/>
          </a:xfrm>
        </p:spPr>
      </p:pic>
      <p:sp>
        <p:nvSpPr>
          <p:cNvPr id="5" name="TextBox 4"/>
          <p:cNvSpPr txBox="1"/>
          <p:nvPr/>
        </p:nvSpPr>
        <p:spPr>
          <a:xfrm>
            <a:off x="238836" y="846138"/>
            <a:ext cx="8229600" cy="1569660"/>
          </a:xfrm>
          <a:prstGeom prst="rect">
            <a:avLst/>
          </a:prstGeom>
          <a:noFill/>
        </p:spPr>
        <p:txBody>
          <a:bodyPr wrap="square" rtlCol="0">
            <a:spAutoFit/>
          </a:bodyPr>
          <a:lstStyle/>
          <a:p>
            <a:r>
              <a:rPr lang="en-US" sz="2600" dirty="0" smtClean="0">
                <a:solidFill>
                  <a:srgbClr val="00B050"/>
                </a:solidFill>
                <a:latin typeface="Rockwell Condensed" pitchFamily="18" charset="0"/>
              </a:rPr>
              <a:t>Areas of hemorrhage</a:t>
            </a:r>
          </a:p>
          <a:p>
            <a:r>
              <a:rPr lang="en-US" sz="2600" dirty="0" smtClean="0">
                <a:solidFill>
                  <a:srgbClr val="00B050"/>
                </a:solidFill>
                <a:latin typeface="Rockwell Condensed" pitchFamily="18" charset="0"/>
              </a:rPr>
              <a:t>Tan-coloured</a:t>
            </a:r>
          </a:p>
          <a:p>
            <a:r>
              <a:rPr lang="en-US" sz="2600" dirty="0" smtClean="0">
                <a:solidFill>
                  <a:srgbClr val="00B050"/>
                </a:solidFill>
                <a:latin typeface="Rockwell Condensed" pitchFamily="18" charset="0"/>
              </a:rPr>
              <a:t>Bigger than cortical adenomas (usually)</a:t>
            </a:r>
          </a:p>
          <a:p>
            <a:endParaRPr lang="en-US" dirty="0" smtClean="0"/>
          </a:p>
        </p:txBody>
      </p:sp>
    </p:spTree>
    <p:extLst>
      <p:ext uri="{BB962C8B-B14F-4D97-AF65-F5344CB8AC3E}">
        <p14:creationId xmlns:p14="http://schemas.microsoft.com/office/powerpoint/2010/main" xmlns="" val="57699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Content Placeholder 2"/>
          <p:cNvSpPr>
            <a:spLocks noGrp="1"/>
          </p:cNvSpPr>
          <p:nvPr>
            <p:ph idx="1"/>
          </p:nvPr>
        </p:nvSpPr>
        <p:spPr>
          <a:xfrm>
            <a:off x="0" y="304800"/>
            <a:ext cx="9144000" cy="6324600"/>
          </a:xfrm>
        </p:spPr>
        <p:txBody>
          <a:bodyPr/>
          <a:lstStyle/>
          <a:p>
            <a:pPr eaLnBrk="1" hangingPunct="1">
              <a:buFontTx/>
              <a:buNone/>
            </a:pPr>
            <a:endParaRPr lang="en-US" dirty="0">
              <a:latin typeface="Arial Narrow" charset="0"/>
            </a:endParaRPr>
          </a:p>
          <a:p>
            <a:pPr eaLnBrk="1" hangingPunct="1">
              <a:buFontTx/>
              <a:buNone/>
            </a:pPr>
            <a:r>
              <a:rPr lang="en-US" u="sng" dirty="0">
                <a:latin typeface="Arial Narrow" charset="0"/>
              </a:rPr>
              <a:t>On microscopic examination</a:t>
            </a:r>
          </a:p>
          <a:p>
            <a:pPr eaLnBrk="1" hangingPunct="1">
              <a:buFontTx/>
              <a:buNone/>
            </a:pPr>
            <a:r>
              <a:rPr lang="en-US" dirty="0">
                <a:latin typeface="Arial Narrow" charset="0"/>
              </a:rPr>
              <a:t>-   Are composed of polygonal to spindle-shaped chromaffin cells and their supporting cells,compartmentalized into small nests, or </a:t>
            </a:r>
            <a:r>
              <a:rPr lang="en-US" b="1" dirty="0">
                <a:latin typeface="Arial Narrow" charset="0"/>
              </a:rPr>
              <a:t>Zellballen,</a:t>
            </a:r>
            <a:r>
              <a:rPr lang="en-US" dirty="0">
                <a:latin typeface="Arial Narrow" charset="0"/>
              </a:rPr>
              <a:t> by a rich vascular network</a:t>
            </a:r>
          </a:p>
          <a:p>
            <a:pPr eaLnBrk="1" hangingPunct="1">
              <a:buFontTx/>
              <a:buNone/>
            </a:pPr>
            <a:r>
              <a:rPr lang="en-US" dirty="0">
                <a:latin typeface="Arial Narrow" charset="0"/>
              </a:rPr>
              <a:t>- The cytoplasm  has a finely granular appearance, because of the presence of granules containing catecholamines. </a:t>
            </a:r>
          </a:p>
          <a:p>
            <a:pPr eaLnBrk="1" hangingPunct="1">
              <a:buFontTx/>
              <a:buChar char="-"/>
            </a:pPr>
            <a:r>
              <a:rPr lang="en-US" dirty="0" smtClean="0">
                <a:latin typeface="Arial Narrow" charset="0"/>
              </a:rPr>
              <a:t>The </a:t>
            </a:r>
            <a:r>
              <a:rPr lang="en-US" dirty="0">
                <a:latin typeface="Arial Narrow" charset="0"/>
              </a:rPr>
              <a:t>nuclei of the neoplastic cells are often </a:t>
            </a:r>
            <a:r>
              <a:rPr lang="en-US" dirty="0" smtClean="0">
                <a:latin typeface="Arial Narrow" charset="0"/>
              </a:rPr>
              <a:t>pleomorphic</a:t>
            </a:r>
          </a:p>
          <a:p>
            <a:pPr eaLnBrk="1" hangingPunct="1">
              <a:buFontTx/>
              <a:buChar char="-"/>
            </a:pPr>
            <a:r>
              <a:rPr lang="en-US" dirty="0" smtClean="0">
                <a:solidFill>
                  <a:srgbClr val="00B050"/>
                </a:solidFill>
                <a:latin typeface="Rockwell Condensed" pitchFamily="18" charset="0"/>
              </a:rPr>
              <a:t>Anaplasia of cells (not necessarily a feature of malignancy)</a:t>
            </a:r>
          </a:p>
          <a:p>
            <a:pPr eaLnBrk="1" hangingPunct="1">
              <a:buFontTx/>
              <a:buChar char="-"/>
            </a:pPr>
            <a:r>
              <a:rPr lang="en-US" dirty="0" smtClean="0">
                <a:solidFill>
                  <a:srgbClr val="00B050"/>
                </a:solidFill>
                <a:latin typeface="Rockwell Condensed" pitchFamily="18" charset="0"/>
              </a:rPr>
              <a:t>**PCC could secret ectopic hormones</a:t>
            </a:r>
            <a:endParaRPr lang="en-US" dirty="0">
              <a:solidFill>
                <a:srgbClr val="00B050"/>
              </a:solidFill>
              <a:latin typeface="Rockwell Condensed" pitchFamily="18" charset="0"/>
            </a:endParaRPr>
          </a:p>
          <a:p>
            <a:pPr eaLnBrk="1" hangingPunct="1"/>
            <a:endParaRPr lang="ar-JO" dirty="0">
              <a:latin typeface="Calibri" charset="0"/>
              <a:cs typeface="Arial" charset="0"/>
            </a:endParaRPr>
          </a:p>
        </p:txBody>
      </p:sp>
    </p:spTree>
    <p:extLst>
      <p:ext uri="{BB962C8B-B14F-4D97-AF65-F5344CB8AC3E}">
        <p14:creationId xmlns:p14="http://schemas.microsoft.com/office/powerpoint/2010/main" xmlns="" val="31353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pheochromocytoma</a:t>
            </a:r>
            <a:endParaRPr lang="en-US" dirty="0"/>
          </a:p>
        </p:txBody>
      </p:sp>
      <p:pic>
        <p:nvPicPr>
          <p:cNvPr id="4" name="Content Placeholder 3" descr="45175207_m.jpg"/>
          <p:cNvPicPr>
            <a:picLocks noGrp="1" noChangeAspect="1"/>
          </p:cNvPicPr>
          <p:nvPr>
            <p:ph idx="1"/>
          </p:nvPr>
        </p:nvPicPr>
        <p:blipFill>
          <a:blip r:embed="rId2">
            <a:extLst>
              <a:ext uri="{28A0092B-C50C-407E-A947-70E740481C1C}">
                <a14:useLocalDpi xmlns:a14="http://schemas.microsoft.com/office/drawing/2010/main" xmlns="" val="0"/>
              </a:ext>
            </a:extLst>
          </a:blip>
          <a:srcRect t="17166" b="17166"/>
          <a:stretch>
            <a:fillRect/>
          </a:stretch>
        </p:blipFill>
        <p:spPr/>
      </p:pic>
    </p:spTree>
    <p:extLst>
      <p:ext uri="{BB962C8B-B14F-4D97-AF65-F5344CB8AC3E}">
        <p14:creationId xmlns:p14="http://schemas.microsoft.com/office/powerpoint/2010/main" xmlns="" val="2271882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a:bodyPr>
          <a:lstStyle/>
          <a:p>
            <a:pPr eaLnBrk="1" hangingPunct="1">
              <a:buFontTx/>
              <a:buNone/>
            </a:pPr>
            <a:r>
              <a:rPr lang="en-US" dirty="0" smtClean="0">
                <a:latin typeface="Arial Narrow" charset="0"/>
              </a:rPr>
              <a:t>Pheochromocytoma.. </a:t>
            </a:r>
          </a:p>
          <a:p>
            <a:pPr eaLnBrk="1" hangingPunct="1">
              <a:buFontTx/>
              <a:buNone/>
            </a:pPr>
            <a:endParaRPr lang="en-US" dirty="0">
              <a:latin typeface="Arial Narrow" charset="0"/>
            </a:endParaRPr>
          </a:p>
          <a:p>
            <a:pPr eaLnBrk="1" hangingPunct="1">
              <a:buFontTx/>
              <a:buNone/>
            </a:pPr>
            <a:r>
              <a:rPr lang="en-US" dirty="0" smtClean="0">
                <a:latin typeface="Arial Narrow" charset="0"/>
              </a:rPr>
              <a:t> - The </a:t>
            </a:r>
            <a:r>
              <a:rPr lang="en-US" dirty="0">
                <a:latin typeface="Arial Narrow" charset="0"/>
              </a:rPr>
              <a:t>definitive diagnosis of </a:t>
            </a:r>
            <a:r>
              <a:rPr lang="en-US" b="1" dirty="0">
                <a:latin typeface="Arial Narrow" charset="0"/>
              </a:rPr>
              <a:t>malignancy</a:t>
            </a:r>
            <a:r>
              <a:rPr lang="en-US" dirty="0">
                <a:latin typeface="Arial Narrow" charset="0"/>
              </a:rPr>
              <a:t> in pheochromocytomas is based exclusively on the presence of metastases. </a:t>
            </a:r>
            <a:endParaRPr lang="en-US" dirty="0" smtClean="0">
              <a:latin typeface="Arial Narrow" charset="0"/>
            </a:endParaRPr>
          </a:p>
          <a:p>
            <a:pPr eaLnBrk="1" hangingPunct="1">
              <a:buFontTx/>
              <a:buNone/>
            </a:pPr>
            <a:r>
              <a:rPr lang="en-US" dirty="0" smtClean="0">
                <a:solidFill>
                  <a:srgbClr val="00B050"/>
                </a:solidFill>
                <a:latin typeface="Rockwell Condensed" pitchFamily="18" charset="0"/>
              </a:rPr>
              <a:t>Metastasis = malignant</a:t>
            </a:r>
            <a:endParaRPr lang="en-US" dirty="0">
              <a:solidFill>
                <a:srgbClr val="00B050"/>
              </a:solidFill>
              <a:latin typeface="Rockwell Condensed" pitchFamily="18" charset="0"/>
            </a:endParaRPr>
          </a:p>
          <a:p>
            <a:pPr eaLnBrk="1" hangingPunct="1">
              <a:buFontTx/>
              <a:buChar char="-"/>
            </a:pPr>
            <a:r>
              <a:rPr lang="en-US" dirty="0" smtClean="0">
                <a:latin typeface="Arial Narrow" charset="0"/>
              </a:rPr>
              <a:t>These </a:t>
            </a:r>
            <a:r>
              <a:rPr lang="en-US" dirty="0">
                <a:latin typeface="Arial Narrow" charset="0"/>
              </a:rPr>
              <a:t>may involve regional lymph nodes as well as more distant sites, including liver, lung, and </a:t>
            </a:r>
            <a:r>
              <a:rPr lang="en-US" dirty="0" smtClean="0">
                <a:latin typeface="Arial Narrow" charset="0"/>
              </a:rPr>
              <a:t>bone. </a:t>
            </a:r>
            <a:r>
              <a:rPr lang="en-US" dirty="0" smtClean="0">
                <a:solidFill>
                  <a:srgbClr val="00B050"/>
                </a:solidFill>
                <a:latin typeface="Rockwell Condensed" pitchFamily="18" charset="0"/>
              </a:rPr>
              <a:t>(like most metastasizing tumors)</a:t>
            </a:r>
            <a:endParaRPr lang="ar-JO" dirty="0">
              <a:latin typeface="Arial Narrow" charset="0"/>
              <a:cs typeface="Arial" charset="0"/>
            </a:endParaRPr>
          </a:p>
          <a:p>
            <a:pPr marL="0" indent="0" eaLnBrk="1" hangingPunct="1">
              <a:buNone/>
            </a:pPr>
            <a:endParaRPr lang="ar-JO" dirty="0">
              <a:latin typeface="Arial Narrow" charset="0"/>
              <a:cs typeface="Arial" charset="0"/>
            </a:endParaRPr>
          </a:p>
          <a:p>
            <a:pPr eaLnBrk="1" hangingPunct="1"/>
            <a:endParaRPr lang="ar-JO" dirty="0">
              <a:latin typeface="Calibri" charset="0"/>
              <a:cs typeface="Arial" charset="0"/>
            </a:endParaRPr>
          </a:p>
          <a:p>
            <a:pPr eaLnBrk="1" hangingPunct="1"/>
            <a:endParaRPr lang="ar-JO" dirty="0">
              <a:latin typeface="Calibri" charset="0"/>
              <a:cs typeface="Arial" charset="0"/>
            </a:endParaRPr>
          </a:p>
        </p:txBody>
      </p:sp>
    </p:spTree>
    <p:extLst>
      <p:ext uri="{BB962C8B-B14F-4D97-AF65-F5344CB8AC3E}">
        <p14:creationId xmlns:p14="http://schemas.microsoft.com/office/powerpoint/2010/main" xmlns="" val="1504348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Content Placeholder 2"/>
          <p:cNvSpPr>
            <a:spLocks noGrp="1"/>
          </p:cNvSpPr>
          <p:nvPr>
            <p:ph idx="1"/>
          </p:nvPr>
        </p:nvSpPr>
        <p:spPr>
          <a:xfrm>
            <a:off x="0" y="381000"/>
            <a:ext cx="9144000" cy="5638800"/>
          </a:xfrm>
        </p:spPr>
        <p:txBody>
          <a:bodyPr>
            <a:normAutofit fontScale="92500" lnSpcReduction="10000"/>
          </a:bodyPr>
          <a:lstStyle/>
          <a:p>
            <a:pPr>
              <a:buNone/>
            </a:pPr>
            <a:r>
              <a:rPr lang="en-US" u="sng" dirty="0">
                <a:latin typeface="Arial Narrow" charset="0"/>
              </a:rPr>
              <a:t>Clinical Features </a:t>
            </a:r>
          </a:p>
          <a:p>
            <a:pPr>
              <a:buFontTx/>
              <a:buChar char="-"/>
            </a:pPr>
            <a:r>
              <a:rPr lang="en-US" dirty="0">
                <a:latin typeface="Arial Narrow" charset="0"/>
              </a:rPr>
              <a:t>The predominant clinical manifestation is </a:t>
            </a:r>
            <a:r>
              <a:rPr lang="en-US" i="1" dirty="0">
                <a:latin typeface="Arial Narrow" charset="0"/>
              </a:rPr>
              <a:t>hypertension</a:t>
            </a:r>
            <a:r>
              <a:rPr lang="en-US" dirty="0">
                <a:latin typeface="Arial Narrow" charset="0"/>
              </a:rPr>
              <a:t> </a:t>
            </a:r>
          </a:p>
          <a:p>
            <a:pPr marL="0" indent="0">
              <a:buNone/>
            </a:pPr>
            <a:endParaRPr lang="en-US" dirty="0">
              <a:latin typeface="Arial Narrow" charset="0"/>
            </a:endParaRPr>
          </a:p>
          <a:p>
            <a:pPr eaLnBrk="1" hangingPunct="1">
              <a:buFontTx/>
              <a:buChar char="-"/>
            </a:pPr>
            <a:r>
              <a:rPr lang="en-US" dirty="0" smtClean="0">
                <a:latin typeface="Arial Narrow" charset="0"/>
              </a:rPr>
              <a:t>Sudden </a:t>
            </a:r>
            <a:r>
              <a:rPr lang="en-US" dirty="0">
                <a:latin typeface="Arial Narrow" charset="0"/>
              </a:rPr>
              <a:t>cardiac death may occur, probably secondary to catecholamine-induced myocardial irritability and ventricular arrhythmias.</a:t>
            </a:r>
          </a:p>
          <a:p>
            <a:pPr eaLnBrk="1" hangingPunct="1">
              <a:buFontTx/>
              <a:buNone/>
            </a:pPr>
            <a:r>
              <a:rPr lang="en-US" dirty="0">
                <a:latin typeface="Arial Narrow" charset="0"/>
              </a:rPr>
              <a:t>-  In some cases, pheochromocytomas secrete hormones such as ACTH and somatostatin. </a:t>
            </a:r>
          </a:p>
          <a:p>
            <a:pPr eaLnBrk="1" hangingPunct="1">
              <a:buFontTx/>
              <a:buChar char="-"/>
            </a:pPr>
            <a:r>
              <a:rPr lang="en-US" dirty="0" smtClean="0">
                <a:latin typeface="Arial Narrow" charset="0"/>
              </a:rPr>
              <a:t>The </a:t>
            </a:r>
            <a:r>
              <a:rPr lang="en-US" dirty="0">
                <a:latin typeface="Arial Narrow" charset="0"/>
              </a:rPr>
              <a:t>laboratory diagnosis of pheochromocytoma is based on demonstration of increased urinary excretion of free catecholamines and their metabolites, such as vanillylmandelic acid and metanephrines.</a:t>
            </a:r>
          </a:p>
          <a:p>
            <a:pPr marL="0" indent="0" eaLnBrk="1" hangingPunct="1">
              <a:buNone/>
            </a:pPr>
            <a:endParaRPr lang="ar-JO" dirty="0">
              <a:latin typeface="Arial Narrow" charset="0"/>
              <a:cs typeface="Arial" charset="0"/>
            </a:endParaRPr>
          </a:p>
          <a:p>
            <a:pPr eaLnBrk="1" hangingPunct="1"/>
            <a:endParaRPr lang="ar-JO" dirty="0">
              <a:latin typeface="Calibri" charset="0"/>
              <a:cs typeface="Arial" charset="0"/>
            </a:endParaRPr>
          </a:p>
        </p:txBody>
      </p:sp>
    </p:spTree>
    <p:extLst>
      <p:ext uri="{BB962C8B-B14F-4D97-AF65-F5344CB8AC3E}">
        <p14:creationId xmlns:p14="http://schemas.microsoft.com/office/powerpoint/2010/main" xmlns="" val="426499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0" y="304800"/>
            <a:ext cx="9144000" cy="6400800"/>
          </a:xfrm>
        </p:spPr>
        <p:txBody>
          <a:bodyPr rtlCol="0">
            <a:normAutofit fontScale="77500" lnSpcReduction="20000"/>
          </a:bodyPr>
          <a:lstStyle/>
          <a:p>
            <a:pPr marL="533400" indent="-533400" eaLnBrk="1" fontAlgn="auto" hangingPunct="1">
              <a:lnSpc>
                <a:spcPct val="90000"/>
              </a:lnSpc>
              <a:spcAft>
                <a:spcPts val="0"/>
              </a:spcAft>
              <a:buFontTx/>
              <a:buNone/>
              <a:defRPr/>
            </a:pPr>
            <a:r>
              <a:rPr lang="en-GB" b="1" dirty="0" smtClean="0">
                <a:latin typeface="Arial Narrow" pitchFamily="34" charset="0"/>
                <a:ea typeface="+mn-ea"/>
              </a:rPr>
              <a:t> </a:t>
            </a:r>
          </a:p>
          <a:p>
            <a:pPr marL="533400" indent="-533400" algn="ctr" eaLnBrk="1" fontAlgn="auto" hangingPunct="1">
              <a:lnSpc>
                <a:spcPct val="90000"/>
              </a:lnSpc>
              <a:spcAft>
                <a:spcPts val="0"/>
              </a:spcAft>
              <a:buFontTx/>
              <a:buNone/>
              <a:defRPr/>
            </a:pPr>
            <a:r>
              <a:rPr lang="en-GB" sz="4400" b="1" dirty="0" smtClean="0">
                <a:latin typeface="Arial Narrow" pitchFamily="34" charset="0"/>
              </a:rPr>
              <a:t>Hypercortisolism</a:t>
            </a:r>
            <a:r>
              <a:rPr lang="en-GB" sz="4400" b="1" dirty="0" smtClean="0">
                <a:latin typeface="Arial Narrow" pitchFamily="34" charset="0"/>
              </a:rPr>
              <a:t> (Cushing Syndrome)</a:t>
            </a:r>
          </a:p>
          <a:p>
            <a:pPr marL="533400" indent="-533400" algn="ctr" eaLnBrk="1" fontAlgn="auto" hangingPunct="1">
              <a:lnSpc>
                <a:spcPct val="90000"/>
              </a:lnSpc>
              <a:spcAft>
                <a:spcPts val="0"/>
              </a:spcAft>
              <a:buFontTx/>
              <a:buNone/>
              <a:defRPr/>
            </a:pPr>
            <a:endParaRPr lang="en-GB" sz="4400" b="1" dirty="0" smtClean="0">
              <a:latin typeface="Arial Narrow" pitchFamily="34" charset="0"/>
            </a:endParaRPr>
          </a:p>
          <a:p>
            <a:pPr marL="533400" indent="-533400">
              <a:lnSpc>
                <a:spcPct val="90000"/>
              </a:lnSpc>
              <a:buNone/>
              <a:defRPr/>
            </a:pPr>
            <a:r>
              <a:rPr lang="en-GB" sz="3900" dirty="0" smtClean="0">
                <a:latin typeface="Arial Narrow" pitchFamily="34" charset="0"/>
              </a:rPr>
              <a:t> - </a:t>
            </a:r>
            <a:r>
              <a:rPr lang="en-GB" sz="3900" dirty="0" smtClean="0">
                <a:solidFill>
                  <a:srgbClr val="FF0000"/>
                </a:solidFill>
                <a:latin typeface="Arial Narrow" pitchFamily="34" charset="0"/>
              </a:rPr>
              <a:t>Exogenous</a:t>
            </a:r>
            <a:r>
              <a:rPr lang="en-GB" sz="3900" dirty="0" smtClean="0">
                <a:latin typeface="Arial Narrow" pitchFamily="34" charset="0"/>
              </a:rPr>
              <a:t> glucocorticoids (Iatrogenic)</a:t>
            </a:r>
            <a:r>
              <a:rPr lang="en-US" sz="3900" dirty="0">
                <a:latin typeface="Arial Narrow" pitchFamily="34" charset="0"/>
              </a:rPr>
              <a:t> </a:t>
            </a:r>
            <a:r>
              <a:rPr lang="en-US" sz="3900" dirty="0" smtClean="0">
                <a:latin typeface="Arial Narrow" pitchFamily="34" charset="0"/>
              </a:rPr>
              <a:t>: </a:t>
            </a:r>
            <a:r>
              <a:rPr lang="en-US" sz="3900" b="1" dirty="0" smtClean="0">
                <a:latin typeface="Arial Narrow" pitchFamily="34" charset="0"/>
              </a:rPr>
              <a:t>M</a:t>
            </a:r>
            <a:r>
              <a:rPr lang="en-GB" sz="3900" b="1" dirty="0" smtClean="0">
                <a:latin typeface="Arial Narrow" pitchFamily="34" charset="0"/>
              </a:rPr>
              <a:t>ost</a:t>
            </a:r>
            <a:r>
              <a:rPr lang="en-GB" sz="3900" b="1" dirty="0" smtClean="0">
                <a:latin typeface="Arial Narrow" pitchFamily="34" charset="0"/>
              </a:rPr>
              <a:t> </a:t>
            </a:r>
            <a:r>
              <a:rPr lang="en-GB" sz="3900" b="1" dirty="0">
                <a:latin typeface="Arial Narrow" pitchFamily="34" charset="0"/>
              </a:rPr>
              <a:t>common </a:t>
            </a:r>
            <a:r>
              <a:rPr lang="en-GB" sz="3900" b="1" dirty="0" smtClean="0">
                <a:latin typeface="Arial Narrow" pitchFamily="34" charset="0"/>
              </a:rPr>
              <a:t>cause.</a:t>
            </a:r>
          </a:p>
          <a:p>
            <a:pPr marL="533400" indent="-533400">
              <a:lnSpc>
                <a:spcPct val="90000"/>
              </a:lnSpc>
              <a:buNone/>
              <a:defRPr/>
            </a:pPr>
            <a:r>
              <a:rPr lang="en-GB" sz="3900" dirty="0" smtClean="0">
                <a:solidFill>
                  <a:srgbClr val="00B050"/>
                </a:solidFill>
                <a:latin typeface="Rockwell Condensed" pitchFamily="18" charset="0"/>
              </a:rPr>
              <a:t>From administration of steroids as medication</a:t>
            </a:r>
            <a:endParaRPr lang="en-GB" sz="3900" dirty="0" smtClean="0">
              <a:solidFill>
                <a:srgbClr val="00B050"/>
              </a:solidFill>
              <a:latin typeface="Rockwell Condensed" pitchFamily="18" charset="0"/>
            </a:endParaRPr>
          </a:p>
          <a:p>
            <a:pPr marL="0" indent="0" eaLnBrk="1" fontAlgn="auto" hangingPunct="1">
              <a:lnSpc>
                <a:spcPct val="90000"/>
              </a:lnSpc>
              <a:spcAft>
                <a:spcPts val="0"/>
              </a:spcAft>
              <a:buNone/>
              <a:defRPr/>
            </a:pPr>
            <a:r>
              <a:rPr lang="en-US" sz="3900" dirty="0" smtClean="0">
                <a:latin typeface="Arial Narrow" pitchFamily="34" charset="0"/>
              </a:rPr>
              <a:t>- </a:t>
            </a:r>
            <a:r>
              <a:rPr lang="en-US" sz="3900" dirty="0" smtClean="0">
                <a:solidFill>
                  <a:srgbClr val="FF0000"/>
                </a:solidFill>
                <a:latin typeface="Arial Narrow" pitchFamily="34" charset="0"/>
              </a:rPr>
              <a:t>E</a:t>
            </a:r>
            <a:r>
              <a:rPr lang="en-GB" sz="3900" dirty="0" smtClean="0">
                <a:solidFill>
                  <a:srgbClr val="FF0000"/>
                </a:solidFill>
                <a:latin typeface="Arial Narrow" pitchFamily="34" charset="0"/>
              </a:rPr>
              <a:t>ndogenous</a:t>
            </a:r>
            <a:r>
              <a:rPr lang="en-GB" sz="3900" dirty="0" smtClean="0">
                <a:latin typeface="Arial Narrow" pitchFamily="34" charset="0"/>
              </a:rPr>
              <a:t> causes</a:t>
            </a:r>
          </a:p>
          <a:p>
            <a:pPr marL="514350" indent="-514350" eaLnBrk="1" fontAlgn="auto" hangingPunct="1">
              <a:lnSpc>
                <a:spcPct val="90000"/>
              </a:lnSpc>
              <a:spcAft>
                <a:spcPts val="0"/>
              </a:spcAft>
              <a:buFontTx/>
              <a:buAutoNum type="alphaUcPeriod"/>
              <a:defRPr/>
            </a:pPr>
            <a:r>
              <a:rPr lang="en-GB" sz="3900" dirty="0" smtClean="0">
                <a:latin typeface="Arial Narrow" pitchFamily="34" charset="0"/>
              </a:rPr>
              <a:t>Primary hypothalamic-pituitary diseases ; </a:t>
            </a:r>
            <a:r>
              <a:rPr lang="en-GB" sz="3900" dirty="0" smtClean="0">
                <a:latin typeface="Arial Narrow" pitchFamily="34" charset="0"/>
              </a:rPr>
              <a:t>hypersecretion</a:t>
            </a:r>
            <a:r>
              <a:rPr lang="en-GB" sz="3900" dirty="0" smtClean="0">
                <a:latin typeface="Arial Narrow" pitchFamily="34" charset="0"/>
              </a:rPr>
              <a:t> of ACTH (Cushing disease) </a:t>
            </a:r>
            <a:endParaRPr lang="en-GB" sz="3900" dirty="0" smtClean="0">
              <a:latin typeface="Arial Narrow" pitchFamily="34" charset="0"/>
            </a:endParaRPr>
          </a:p>
          <a:p>
            <a:pPr marL="514350" indent="-514350" eaLnBrk="1" fontAlgn="auto" hangingPunct="1">
              <a:lnSpc>
                <a:spcPct val="90000"/>
              </a:lnSpc>
              <a:spcAft>
                <a:spcPts val="0"/>
              </a:spcAft>
              <a:buNone/>
              <a:defRPr/>
            </a:pPr>
            <a:r>
              <a:rPr lang="en-GB" sz="3900" dirty="0" smtClean="0">
                <a:solidFill>
                  <a:srgbClr val="00B050"/>
                </a:solidFill>
                <a:latin typeface="Rockwell Condensed" pitchFamily="18" charset="0"/>
              </a:rPr>
              <a:t>When there is a disorder in the </a:t>
            </a:r>
            <a:r>
              <a:rPr lang="en-GB" sz="3900" dirty="0" smtClean="0">
                <a:solidFill>
                  <a:srgbClr val="00B050"/>
                </a:solidFill>
                <a:latin typeface="Rockwell Condensed" pitchFamily="18" charset="0"/>
              </a:rPr>
              <a:t>hypothalmus</a:t>
            </a:r>
            <a:r>
              <a:rPr lang="en-GB" sz="3900" dirty="0" smtClean="0">
                <a:solidFill>
                  <a:srgbClr val="00B050"/>
                </a:solidFill>
                <a:latin typeface="Rockwell Condensed" pitchFamily="18" charset="0"/>
              </a:rPr>
              <a:t> or pituitary making them secret excess CRH or ACTH, this is referred to as Cushing DISEASE, while Cushing SYNDROME just means that there is excess cortisol in the body regardless of from where it came (exogenous or ectopic tissue etc...)</a:t>
            </a:r>
            <a:endParaRPr lang="en-GB" sz="3900" dirty="0" smtClean="0">
              <a:solidFill>
                <a:srgbClr val="00B050"/>
              </a:solidFill>
              <a:latin typeface="Rockwell Condensed" pitchFamily="18" charset="0"/>
            </a:endParaRPr>
          </a:p>
          <a:p>
            <a:pPr marL="514350" indent="-514350">
              <a:lnSpc>
                <a:spcPct val="90000"/>
              </a:lnSpc>
              <a:buNone/>
              <a:defRPr/>
            </a:pPr>
            <a:r>
              <a:rPr lang="en-GB" sz="3900" dirty="0" smtClean="0">
                <a:latin typeface="Arial Narrow" charset="0"/>
              </a:rPr>
              <a:t>B.Primary</a:t>
            </a:r>
            <a:r>
              <a:rPr lang="en-GB" sz="3900" dirty="0" smtClean="0">
                <a:latin typeface="Arial Narrow" charset="0"/>
              </a:rPr>
              <a:t> </a:t>
            </a:r>
            <a:r>
              <a:rPr lang="en-GB" sz="3900" dirty="0">
                <a:latin typeface="Arial Narrow" charset="0"/>
              </a:rPr>
              <a:t>adrenal hyperplasia and neoplasms </a:t>
            </a:r>
            <a:endParaRPr lang="en-GB" sz="3900" dirty="0" smtClean="0">
              <a:latin typeface="Arial Narrow" charset="0"/>
            </a:endParaRPr>
          </a:p>
          <a:p>
            <a:pPr marL="514350" indent="-514350">
              <a:lnSpc>
                <a:spcPct val="90000"/>
              </a:lnSpc>
              <a:buNone/>
              <a:defRPr/>
            </a:pPr>
            <a:r>
              <a:rPr lang="en-US" sz="3900" dirty="0" smtClean="0">
                <a:latin typeface="Arial Narrow" charset="0"/>
              </a:rPr>
              <a:t>C. </a:t>
            </a:r>
            <a:r>
              <a:rPr lang="en-US" sz="3900" dirty="0" smtClean="0">
                <a:latin typeface="Arial Narrow" charset="0"/>
              </a:rPr>
              <a:t>Secretion </a:t>
            </a:r>
            <a:r>
              <a:rPr lang="en-US" sz="3900" dirty="0">
                <a:latin typeface="Arial Narrow" charset="0"/>
              </a:rPr>
              <a:t>of ectopic ACTH by </a:t>
            </a:r>
            <a:r>
              <a:rPr lang="en-US" sz="3900" dirty="0">
                <a:latin typeface="Arial Narrow" charset="0"/>
              </a:rPr>
              <a:t>nonpituitary</a:t>
            </a:r>
            <a:r>
              <a:rPr lang="en-US" sz="3900" dirty="0">
                <a:latin typeface="Arial Narrow" charset="0"/>
              </a:rPr>
              <a:t> tumors </a:t>
            </a:r>
          </a:p>
          <a:p>
            <a:pPr marL="514350" indent="-514350">
              <a:lnSpc>
                <a:spcPct val="90000"/>
              </a:lnSpc>
              <a:buFontTx/>
              <a:buAutoNum type="alphaUcPeriod"/>
              <a:defRPr/>
            </a:pPr>
            <a:endParaRPr lang="en-GB" sz="3900" dirty="0" smtClean="0">
              <a:latin typeface="Arial Narrow" pitchFamily="34" charset="0"/>
            </a:endParaRPr>
          </a:p>
          <a:p>
            <a:pPr marL="571500" indent="-571500" eaLnBrk="1" fontAlgn="auto" hangingPunct="1">
              <a:spcAft>
                <a:spcPts val="0"/>
              </a:spcAft>
              <a:buFontTx/>
              <a:buNone/>
              <a:defRPr/>
            </a:pPr>
            <a:endParaRPr lang="en-GB" dirty="0" smtClean="0">
              <a:latin typeface="Arial Narrow" pitchFamily="34" charset="0"/>
              <a:ea typeface="+mn-ea"/>
            </a:endParaRPr>
          </a:p>
        </p:txBody>
      </p:sp>
    </p:spTree>
    <p:extLst>
      <p:ext uri="{BB962C8B-B14F-4D97-AF65-F5344CB8AC3E}">
        <p14:creationId xmlns:p14="http://schemas.microsoft.com/office/powerpoint/2010/main" xmlns="" val="1897730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2978" y="274638"/>
            <a:ext cx="4523821" cy="483932"/>
          </a:xfrm>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descr="nrendo.2011.12-f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 y="274638"/>
            <a:ext cx="8229600" cy="6624990"/>
          </a:xfrm>
          <a:prstGeom prst="rect">
            <a:avLst/>
          </a:prstGeom>
        </p:spPr>
      </p:pic>
    </p:spTree>
    <p:extLst>
      <p:ext uri="{BB962C8B-B14F-4D97-AF65-F5344CB8AC3E}">
        <p14:creationId xmlns:p14="http://schemas.microsoft.com/office/powerpoint/2010/main" xmlns="" val="165412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1)HYPOTHALAMIC- </a:t>
            </a:r>
            <a:r>
              <a:rPr lang="en-US" dirty="0" smtClean="0"/>
              <a:t>PITUITARY CAUSES</a:t>
            </a:r>
            <a:br>
              <a:rPr lang="en-US" dirty="0" smtClean="0"/>
            </a:br>
            <a:r>
              <a:rPr lang="en-US" dirty="0" smtClean="0"/>
              <a:t>CUSHING DISEASE</a:t>
            </a:r>
            <a:endParaRPr lang="en-US" dirty="0"/>
          </a:p>
        </p:txBody>
      </p:sp>
      <p:sp>
        <p:nvSpPr>
          <p:cNvPr id="3" name="Content Placeholder 2"/>
          <p:cNvSpPr>
            <a:spLocks noGrp="1"/>
          </p:cNvSpPr>
          <p:nvPr>
            <p:ph idx="1"/>
          </p:nvPr>
        </p:nvSpPr>
        <p:spPr/>
        <p:txBody>
          <a:bodyPr/>
          <a:lstStyle/>
          <a:p>
            <a:pPr marL="571500" indent="-571500">
              <a:buNone/>
              <a:defRPr/>
            </a:pPr>
            <a:endParaRPr lang="en-US" dirty="0" smtClean="0">
              <a:latin typeface="Arial Narrow" pitchFamily="34" charset="0"/>
            </a:endParaRPr>
          </a:p>
          <a:p>
            <a:pPr marL="571500" indent="-571500">
              <a:buNone/>
              <a:defRPr/>
            </a:pPr>
            <a:r>
              <a:rPr lang="en-US" dirty="0" smtClean="0">
                <a:latin typeface="Arial Narrow" pitchFamily="34" charset="0"/>
              </a:rPr>
              <a:t>-70</a:t>
            </a:r>
            <a:r>
              <a:rPr lang="en-US" dirty="0">
                <a:latin typeface="Arial Narrow" pitchFamily="34" charset="0"/>
              </a:rPr>
              <a:t>% of cases of spontaneous, endogenous Cushing syndrome  </a:t>
            </a:r>
            <a:r>
              <a:rPr lang="en-US" dirty="0" smtClean="0">
                <a:latin typeface="Arial Narrow" pitchFamily="34" charset="0"/>
              </a:rPr>
              <a:t>are due to Cushing disease.</a:t>
            </a:r>
            <a:endParaRPr lang="en-US" dirty="0">
              <a:latin typeface="Arial Narrow" pitchFamily="34" charset="0"/>
            </a:endParaRPr>
          </a:p>
          <a:p>
            <a:pPr>
              <a:buFontTx/>
              <a:buChar char="-"/>
              <a:defRPr/>
            </a:pPr>
            <a:r>
              <a:rPr lang="en-US" dirty="0" smtClean="0">
                <a:latin typeface="Arial Narrow" pitchFamily="34" charset="0"/>
              </a:rPr>
              <a:t>Occurs </a:t>
            </a:r>
            <a:r>
              <a:rPr lang="en-US" dirty="0">
                <a:latin typeface="Arial Narrow" pitchFamily="34" charset="0"/>
              </a:rPr>
              <a:t>most frequently during young adulthood (the 20s and 30s) </a:t>
            </a:r>
          </a:p>
          <a:p>
            <a:pPr>
              <a:buFontTx/>
              <a:buChar char="-"/>
              <a:defRPr/>
            </a:pPr>
            <a:r>
              <a:rPr lang="en-US" dirty="0" smtClean="0">
                <a:latin typeface="Arial Narrow" pitchFamily="34" charset="0"/>
              </a:rPr>
              <a:t>mainly </a:t>
            </a:r>
            <a:r>
              <a:rPr lang="en-US" dirty="0">
                <a:latin typeface="Arial Narrow" pitchFamily="34" charset="0"/>
              </a:rPr>
              <a:t>affecting </a:t>
            </a:r>
            <a:r>
              <a:rPr lang="en-US" dirty="0" smtClean="0">
                <a:latin typeface="Arial Narrow" pitchFamily="34" charset="0"/>
              </a:rPr>
              <a:t>women.</a:t>
            </a:r>
            <a:endParaRPr lang="en-US" dirty="0">
              <a:latin typeface="Arial Narrow" pitchFamily="34" charset="0"/>
            </a:endParaRPr>
          </a:p>
          <a:p>
            <a:pPr marL="533400" indent="-533400">
              <a:lnSpc>
                <a:spcPct val="90000"/>
              </a:lnSpc>
              <a:buNone/>
              <a:defRPr/>
            </a:pPr>
            <a:endParaRPr lang="en-GB" dirty="0">
              <a:latin typeface="Arial Narrow" pitchFamily="34" charset="0"/>
            </a:endParaRPr>
          </a:p>
          <a:p>
            <a:endParaRPr lang="en-US" dirty="0"/>
          </a:p>
        </p:txBody>
      </p:sp>
    </p:spTree>
    <p:extLst>
      <p:ext uri="{BB962C8B-B14F-4D97-AF65-F5344CB8AC3E}">
        <p14:creationId xmlns:p14="http://schemas.microsoft.com/office/powerpoint/2010/main" xmlns="" val="423570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rtlCol="0">
            <a:normAutofit/>
          </a:bodyPr>
          <a:lstStyle/>
          <a:p>
            <a:pPr marL="533400" indent="-533400" eaLnBrk="1" fontAlgn="auto" hangingPunct="1">
              <a:lnSpc>
                <a:spcPct val="90000"/>
              </a:lnSpc>
              <a:spcAft>
                <a:spcPts val="0"/>
              </a:spcAft>
              <a:buFontTx/>
              <a:buNone/>
              <a:defRPr/>
            </a:pPr>
            <a:r>
              <a:rPr lang="en-GB" dirty="0" smtClean="0">
                <a:latin typeface="Arial Narrow" pitchFamily="34" charset="0"/>
                <a:ea typeface="+mn-ea"/>
              </a:rPr>
              <a:t> </a:t>
            </a:r>
          </a:p>
          <a:p>
            <a:pPr marL="533400" indent="-533400" algn="ctr" eaLnBrk="1" fontAlgn="auto" hangingPunct="1">
              <a:lnSpc>
                <a:spcPct val="90000"/>
              </a:lnSpc>
              <a:spcAft>
                <a:spcPts val="0"/>
              </a:spcAft>
              <a:buFontTx/>
              <a:buNone/>
              <a:defRPr/>
            </a:pPr>
            <a:r>
              <a:rPr lang="en-US" sz="4400" b="1" u="sng" dirty="0" smtClean="0">
                <a:latin typeface="Arial Narrow" pitchFamily="34" charset="0"/>
              </a:rPr>
              <a:t>C</a:t>
            </a:r>
            <a:r>
              <a:rPr lang="en-GB" sz="4400" b="1" u="sng" dirty="0" smtClean="0">
                <a:latin typeface="Arial Narrow" pitchFamily="34" charset="0"/>
              </a:rPr>
              <a:t>USHING DISEASE</a:t>
            </a:r>
          </a:p>
          <a:p>
            <a:pPr marL="533400" indent="-533400" algn="ctr" eaLnBrk="1" fontAlgn="auto" hangingPunct="1">
              <a:lnSpc>
                <a:spcPct val="90000"/>
              </a:lnSpc>
              <a:spcAft>
                <a:spcPts val="0"/>
              </a:spcAft>
              <a:buFontTx/>
              <a:buNone/>
              <a:defRPr/>
            </a:pPr>
            <a:endParaRPr lang="en-GB" b="1" u="sng" dirty="0">
              <a:latin typeface="Arial Narrow" pitchFamily="34" charset="0"/>
            </a:endParaRPr>
          </a:p>
          <a:p>
            <a:pPr marL="533400" indent="-533400" eaLnBrk="1" fontAlgn="auto" hangingPunct="1">
              <a:lnSpc>
                <a:spcPct val="90000"/>
              </a:lnSpc>
              <a:spcAft>
                <a:spcPts val="0"/>
              </a:spcAft>
              <a:buFontTx/>
              <a:buNone/>
              <a:defRPr/>
            </a:pPr>
            <a:r>
              <a:rPr lang="en-GB" dirty="0" smtClean="0">
                <a:latin typeface="Arial Narrow" pitchFamily="34" charset="0"/>
                <a:ea typeface="+mn-ea"/>
              </a:rPr>
              <a:t> </a:t>
            </a:r>
            <a:r>
              <a:rPr lang="en-GB" dirty="0" smtClean="0">
                <a:solidFill>
                  <a:srgbClr val="00B050"/>
                </a:solidFill>
                <a:latin typeface="Rockwell Condensed" pitchFamily="18" charset="0"/>
              </a:rPr>
              <a:t>Causes?</a:t>
            </a:r>
            <a:endParaRPr lang="en-GB" dirty="0" smtClean="0">
              <a:latin typeface="Arial Narrow" pitchFamily="34" charset="0"/>
              <a:ea typeface="+mn-ea"/>
            </a:endParaRPr>
          </a:p>
          <a:p>
            <a:pPr marL="533400" indent="-533400" eaLnBrk="1" fontAlgn="auto" hangingPunct="1">
              <a:lnSpc>
                <a:spcPct val="90000"/>
              </a:lnSpc>
              <a:spcAft>
                <a:spcPts val="0"/>
              </a:spcAft>
              <a:buFontTx/>
              <a:buNone/>
              <a:defRPr/>
            </a:pPr>
            <a:r>
              <a:rPr lang="en-US" dirty="0" smtClean="0">
                <a:latin typeface="Arial Narrow" pitchFamily="34" charset="0"/>
              </a:rPr>
              <a:t>majority</a:t>
            </a:r>
            <a:r>
              <a:rPr lang="en-US" dirty="0" smtClean="0">
                <a:latin typeface="Arial Narrow" pitchFamily="34" charset="0"/>
              </a:rPr>
              <a:t>:</a:t>
            </a:r>
            <a:r>
              <a:rPr lang="en-US" dirty="0" smtClean="0">
                <a:latin typeface="Arial Narrow" pitchFamily="34" charset="0"/>
                <a:ea typeface="+mn-ea"/>
              </a:rPr>
              <a:t> </a:t>
            </a:r>
            <a:r>
              <a:rPr lang="en-US" i="1" dirty="0" smtClean="0">
                <a:latin typeface="Arial Narrow" pitchFamily="34" charset="0"/>
                <a:ea typeface="+mn-ea"/>
              </a:rPr>
              <a:t>pituitary gland contains an ACTH-producing </a:t>
            </a:r>
            <a:r>
              <a:rPr lang="en-US" i="1" u="sng" dirty="0" smtClean="0">
                <a:latin typeface="Arial Narrow" pitchFamily="34" charset="0"/>
                <a:ea typeface="+mn-ea"/>
              </a:rPr>
              <a:t>adenoma</a:t>
            </a:r>
            <a:endParaRPr lang="en-US" u="sng" dirty="0" smtClean="0">
              <a:latin typeface="Arial Narrow" pitchFamily="34" charset="0"/>
              <a:ea typeface="+mn-ea"/>
            </a:endParaRPr>
          </a:p>
          <a:p>
            <a:pPr marL="514350" indent="-514350" eaLnBrk="1" fontAlgn="auto" hangingPunct="1">
              <a:spcAft>
                <a:spcPts val="0"/>
              </a:spcAft>
              <a:buFontTx/>
              <a:buNone/>
              <a:defRPr/>
            </a:pPr>
            <a:r>
              <a:rPr lang="en-US" dirty="0" smtClean="0">
                <a:latin typeface="Arial Narrow" pitchFamily="34" charset="0"/>
                <a:ea typeface="+mn-ea"/>
              </a:rPr>
              <a:t>-   In the remaining patients, the anterior pituitary contains areas of </a:t>
            </a:r>
            <a:r>
              <a:rPr lang="en-US" i="1" u="sng" dirty="0" smtClean="0">
                <a:latin typeface="Arial Narrow" pitchFamily="34" charset="0"/>
                <a:ea typeface="+mn-ea"/>
              </a:rPr>
              <a:t>corticotroph</a:t>
            </a:r>
            <a:r>
              <a:rPr lang="en-US" i="1" u="sng" dirty="0" smtClean="0">
                <a:latin typeface="Arial Narrow" pitchFamily="34" charset="0"/>
                <a:ea typeface="+mn-ea"/>
              </a:rPr>
              <a:t> cell hyperplasia</a:t>
            </a:r>
            <a:r>
              <a:rPr lang="en-US" u="sng" dirty="0" smtClean="0">
                <a:latin typeface="Arial Narrow" pitchFamily="34" charset="0"/>
                <a:ea typeface="+mn-ea"/>
              </a:rPr>
              <a:t> </a:t>
            </a:r>
            <a:r>
              <a:rPr lang="en-US" dirty="0" smtClean="0">
                <a:latin typeface="Arial Narrow" pitchFamily="34" charset="0"/>
                <a:ea typeface="+mn-ea"/>
              </a:rPr>
              <a:t>which may be:</a:t>
            </a:r>
          </a:p>
          <a:p>
            <a:pPr marL="514350" indent="-514350" eaLnBrk="1" fontAlgn="auto" hangingPunct="1">
              <a:spcAft>
                <a:spcPts val="0"/>
              </a:spcAft>
              <a:buFontTx/>
              <a:buNone/>
              <a:defRPr/>
            </a:pPr>
            <a:r>
              <a:rPr lang="en-US" dirty="0" smtClean="0">
                <a:latin typeface="Arial Narrow" pitchFamily="34" charset="0"/>
                <a:ea typeface="+mn-ea"/>
              </a:rPr>
              <a:t>a.  Primary</a:t>
            </a:r>
          </a:p>
          <a:p>
            <a:pPr marL="514350" indent="-514350" eaLnBrk="1" fontAlgn="auto" hangingPunct="1">
              <a:spcAft>
                <a:spcPts val="0"/>
              </a:spcAft>
              <a:buFontTx/>
              <a:buAutoNum type="alphaLcPeriod" startAt="2"/>
              <a:defRPr/>
            </a:pPr>
            <a:r>
              <a:rPr lang="en-US" dirty="0" smtClean="0">
                <a:latin typeface="Arial Narrow" pitchFamily="34" charset="0"/>
                <a:ea typeface="+mn-ea"/>
              </a:rPr>
              <a:t>or, less commonly, secondary to CRH producing tumor</a:t>
            </a:r>
          </a:p>
          <a:p>
            <a:pPr marL="0" indent="0" eaLnBrk="1" fontAlgn="auto" hangingPunct="1">
              <a:spcAft>
                <a:spcPts val="0"/>
              </a:spcAft>
              <a:buNone/>
              <a:defRPr/>
            </a:pPr>
            <a:endParaRPr lang="en-US" dirty="0" smtClean="0">
              <a:latin typeface="Arial Narrow" pitchFamily="34" charset="0"/>
              <a:ea typeface="+mn-ea"/>
            </a:endParaRPr>
          </a:p>
          <a:p>
            <a:pPr eaLnBrk="1" fontAlgn="auto" hangingPunct="1">
              <a:spcAft>
                <a:spcPts val="0"/>
              </a:spcAft>
              <a:buFontTx/>
              <a:buNone/>
              <a:defRPr/>
            </a:pPr>
            <a:endParaRPr lang="en-GB" dirty="0" smtClean="0">
              <a:latin typeface="Arial Narrow" pitchFamily="34" charset="0"/>
              <a:ea typeface="+mn-ea"/>
            </a:endParaRPr>
          </a:p>
        </p:txBody>
      </p:sp>
    </p:spTree>
    <p:extLst>
      <p:ext uri="{BB962C8B-B14F-4D97-AF65-F5344CB8AC3E}">
        <p14:creationId xmlns:p14="http://schemas.microsoft.com/office/powerpoint/2010/main" xmlns="" val="3670821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5470"/>
            <a:ext cx="8229600" cy="5020694"/>
          </a:xfrm>
        </p:spPr>
        <p:txBody>
          <a:bodyPr>
            <a:normAutofit/>
          </a:bodyPr>
          <a:lstStyle/>
          <a:p>
            <a:pPr>
              <a:buNone/>
            </a:pPr>
            <a:r>
              <a:rPr lang="en-US" dirty="0" smtClean="0">
                <a:solidFill>
                  <a:srgbClr val="00B050"/>
                </a:solidFill>
                <a:latin typeface="Rockwell Condensed" pitchFamily="18" charset="0"/>
              </a:rPr>
              <a:t>IMPORTANT NOTE: ACTH regulates cortisol and androgens, it does NOT affect aldosterone secretion in any way nor is it affected by it.</a:t>
            </a:r>
          </a:p>
          <a:p>
            <a:pPr>
              <a:buNone/>
            </a:pPr>
            <a:r>
              <a:rPr lang="en-US" dirty="0" smtClean="0">
                <a:solidFill>
                  <a:srgbClr val="00B050"/>
                </a:solidFill>
                <a:latin typeface="Rockwell Condensed" pitchFamily="18" charset="0"/>
              </a:rPr>
              <a:t>**extra note: the pituitary negative feedback for ACTH is from cortisol, androgens do not effect the release of ACTH but are affected by 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5BC3699C2199479908980602319B4D" ma:contentTypeVersion="" ma:contentTypeDescription="Create a new document." ma:contentTypeScope="" ma:versionID="91f68bad66d046a5822093939dd5b4fe">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11CB9A-4463-4BA1-911E-C2CF776194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FDDE997-BB90-4F98-904A-7444D83A4540}">
  <ds:schemaRefs>
    <ds:schemaRef ds:uri="http://schemas.microsoft.com/sharepoint/v3/contenttype/forms"/>
  </ds:schemaRefs>
</ds:datastoreItem>
</file>

<file path=customXml/itemProps3.xml><?xml version="1.0" encoding="utf-8"?>
<ds:datastoreItem xmlns:ds="http://schemas.openxmlformats.org/officeDocument/2006/customXml" ds:itemID="{B781454C-0A53-475F-A22C-519C7E294FB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344</TotalTime>
  <Words>2354</Words>
  <Application>Microsoft Office PowerPoint</Application>
  <PresentationFormat>On-screen Show (4:3)</PresentationFormat>
  <Paragraphs>240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Adrenal gland</vt:lpstr>
      <vt:lpstr>Slide 2</vt:lpstr>
      <vt:lpstr>Adrenal gland</vt:lpstr>
      <vt:lpstr>Adrenal cortex</vt:lpstr>
      <vt:lpstr>Slide 5</vt:lpstr>
      <vt:lpstr>Slide 6</vt:lpstr>
      <vt:lpstr>1)HYPOTHALAMIC- PITUITARY CAUSES CUSHING DISEASE</vt:lpstr>
      <vt:lpstr>Slide 8</vt:lpstr>
      <vt:lpstr>Slide 9</vt:lpstr>
      <vt:lpstr>MORPHOLOGY</vt:lpstr>
      <vt:lpstr>Slide 11</vt:lpstr>
      <vt:lpstr>Slide 12</vt:lpstr>
      <vt:lpstr>Slide 13</vt:lpstr>
      <vt:lpstr>Slide 14</vt:lpstr>
      <vt:lpstr>Slide 15</vt:lpstr>
      <vt:lpstr>Slide 16</vt:lpstr>
      <vt:lpstr>Clinical features</vt:lpstr>
      <vt:lpstr>Moon face</vt:lpstr>
      <vt:lpstr>Buffalo hump</vt:lpstr>
      <vt:lpstr>buffalo</vt:lpstr>
      <vt:lpstr>stria</vt:lpstr>
      <vt:lpstr>Slide 22</vt:lpstr>
      <vt:lpstr>CAUSES OF SECONDARY HYPERALDOSTERONISM</vt:lpstr>
      <vt:lpstr>Slide 24</vt:lpstr>
      <vt:lpstr>Adrenocortical adenoma</vt:lpstr>
      <vt:lpstr>Adrenocortical adenoma</vt:lpstr>
      <vt:lpstr>Slide 27</vt:lpstr>
      <vt:lpstr>ADRENAL INSUFFICIENCY not enough hormones being produced by the adrenals </vt:lpstr>
      <vt:lpstr>Slide 29</vt:lpstr>
      <vt:lpstr>Massive adrenal hemorrhage</vt:lpstr>
      <vt:lpstr>primary chronic adrenocortical insufficiency (Addison disease):  </vt:lpstr>
      <vt:lpstr>Slide 32</vt:lpstr>
      <vt:lpstr>Slide 33</vt:lpstr>
      <vt:lpstr>Slide 34</vt:lpstr>
      <vt:lpstr>Secondary adrenocortical insufficiency</vt:lpstr>
      <vt:lpstr>Slide 36</vt:lpstr>
      <vt:lpstr>Slide 37</vt:lpstr>
      <vt:lpstr>Adrenal medulla</vt:lpstr>
      <vt:lpstr>TUMORS OF THE ADRENAL MEDULLA</vt:lpstr>
      <vt:lpstr>Slide 40</vt:lpstr>
      <vt:lpstr>pheochromocytoma</vt:lpstr>
      <vt:lpstr>Slide 42</vt:lpstr>
      <vt:lpstr>pheochromocytoma</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Adrenal gland</dc:title>
  <dc:creator>heyam awad</dc:creator>
  <cp:lastModifiedBy>user</cp:lastModifiedBy>
  <cp:revision>77</cp:revision>
  <dcterms:created xsi:type="dcterms:W3CDTF">2015-07-23T16:50:38Z</dcterms:created>
  <dcterms:modified xsi:type="dcterms:W3CDTF">2015-07-26T17:45:53Z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0x010100CA5BC3699C2199479908980602319B4D</vt:lpwstr>
  </property>
</Properties>
</file>