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9" r:id="rId4"/>
    <p:sldId id="260" r:id="rId5"/>
    <p:sldId id="261" r:id="rId6"/>
    <p:sldId id="335" r:id="rId7"/>
    <p:sldId id="262" r:id="rId8"/>
    <p:sldId id="264" r:id="rId9"/>
    <p:sldId id="265" r:id="rId10"/>
    <p:sldId id="267" r:id="rId11"/>
    <p:sldId id="334" r:id="rId12"/>
    <p:sldId id="268" r:id="rId13"/>
    <p:sldId id="270" r:id="rId14"/>
    <p:sldId id="273" r:id="rId15"/>
    <p:sldId id="275" r:id="rId16"/>
    <p:sldId id="276" r:id="rId17"/>
    <p:sldId id="277" r:id="rId18"/>
    <p:sldId id="278" r:id="rId19"/>
    <p:sldId id="280" r:id="rId20"/>
    <p:sldId id="282" r:id="rId21"/>
    <p:sldId id="285" r:id="rId22"/>
    <p:sldId id="287" r:id="rId23"/>
    <p:sldId id="289" r:id="rId24"/>
    <p:sldId id="286" r:id="rId25"/>
    <p:sldId id="333" r:id="rId26"/>
    <p:sldId id="290" r:id="rId27"/>
    <p:sldId id="291" r:id="rId28"/>
    <p:sldId id="292" r:id="rId29"/>
    <p:sldId id="293" r:id="rId30"/>
    <p:sldId id="295" r:id="rId31"/>
    <p:sldId id="298" r:id="rId32"/>
    <p:sldId id="299" r:id="rId33"/>
    <p:sldId id="300" r:id="rId34"/>
    <p:sldId id="302" r:id="rId35"/>
    <p:sldId id="304" r:id="rId36"/>
    <p:sldId id="305" r:id="rId37"/>
    <p:sldId id="307" r:id="rId38"/>
    <p:sldId id="309" r:id="rId39"/>
    <p:sldId id="311" r:id="rId40"/>
    <p:sldId id="312" r:id="rId41"/>
    <p:sldId id="31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4F08F-CFA3-4310-B517-1C497A081A4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FD8F-58B8-40E3-BA00-2DB19EBBE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glomerulus</a:t>
            </a:r>
            <a:r>
              <a:rPr lang="en-US" dirty="0" smtClean="0"/>
              <a:t> is made of an </a:t>
            </a:r>
            <a:r>
              <a:rPr lang="en-US" dirty="0" err="1" smtClean="0"/>
              <a:t>anastomosing</a:t>
            </a:r>
            <a:r>
              <a:rPr lang="en-US" dirty="0" smtClean="0"/>
              <a:t> network of capillaries that is enclosed by </a:t>
            </a:r>
            <a:r>
              <a:rPr lang="en-US" dirty="0" err="1" smtClean="0"/>
              <a:t>bowmans</a:t>
            </a:r>
            <a:r>
              <a:rPr lang="en-US" dirty="0" smtClean="0"/>
              <a:t> capsule, which has 2</a:t>
            </a:r>
            <a:r>
              <a:rPr lang="en-US" baseline="0" dirty="0" smtClean="0"/>
              <a:t> layers of epithelia cells, parietal layer and visceral epithelia cells also known as </a:t>
            </a:r>
            <a:r>
              <a:rPr lang="en-US" baseline="0" dirty="0" err="1" smtClean="0"/>
              <a:t>podocytes</a:t>
            </a:r>
            <a:endParaRPr lang="en-US" baseline="0" dirty="0" smtClean="0"/>
          </a:p>
          <a:p>
            <a:r>
              <a:rPr lang="en-US" baseline="0" dirty="0" smtClean="0"/>
              <a:t>In each network we have a center composed of </a:t>
            </a:r>
            <a:r>
              <a:rPr lang="en-US" baseline="0" dirty="0" err="1" smtClean="0"/>
              <a:t>mesangial</a:t>
            </a:r>
            <a:r>
              <a:rPr lang="en-US" baseline="0" dirty="0" smtClean="0"/>
              <a:t> cells ( specialized </a:t>
            </a:r>
            <a:r>
              <a:rPr lang="en-US" baseline="0" dirty="0" err="1" smtClean="0"/>
              <a:t>stromal</a:t>
            </a:r>
            <a:r>
              <a:rPr lang="en-US" baseline="0" dirty="0" smtClean="0"/>
              <a:t> cells)</a:t>
            </a:r>
          </a:p>
          <a:p>
            <a:r>
              <a:rPr lang="en-US" baseline="0" dirty="0" smtClean="0"/>
              <a:t>Capillary loops are lined from inside by endothelial cells (orange colour) and from </a:t>
            </a:r>
            <a:r>
              <a:rPr lang="en-US" baseline="0" dirty="0" err="1" smtClean="0"/>
              <a:t>outisde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glomerular</a:t>
            </a:r>
            <a:r>
              <a:rPr lang="en-US" baseline="0" dirty="0" smtClean="0"/>
              <a:t> basement membrane and </a:t>
            </a:r>
            <a:r>
              <a:rPr lang="en-US" baseline="0" dirty="0" err="1" smtClean="0"/>
              <a:t>podocytes</a:t>
            </a:r>
            <a:r>
              <a:rPr lang="en-US" baseline="0" dirty="0" smtClean="0"/>
              <a:t>) </a:t>
            </a:r>
          </a:p>
          <a:p>
            <a:r>
              <a:rPr lang="en-US" baseline="0" dirty="0" smtClean="0"/>
              <a:t>Those 3 make up the </a:t>
            </a:r>
            <a:r>
              <a:rPr lang="en-US" baseline="0" dirty="0" err="1" smtClean="0"/>
              <a:t>glomerular</a:t>
            </a:r>
            <a:r>
              <a:rPr lang="en-US" baseline="0" dirty="0" smtClean="0"/>
              <a:t> filtration membrane, it is the functional unit of the </a:t>
            </a:r>
            <a:r>
              <a:rPr lang="en-US" baseline="0" dirty="0" err="1" smtClean="0"/>
              <a:t>glomerulus</a:t>
            </a:r>
            <a:r>
              <a:rPr lang="en-US" baseline="0" dirty="0" smtClean="0"/>
              <a:t> and determines its permeability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D8F-58B8-40E3-BA00-2DB19EBBE5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large microscopic picture of the normal </a:t>
            </a:r>
            <a:r>
              <a:rPr lang="en-US" dirty="0" err="1" smtClean="0"/>
              <a:t>glomerulus</a:t>
            </a:r>
            <a:r>
              <a:rPr lang="en-US" dirty="0" smtClean="0"/>
              <a:t> center, normal capillary is</a:t>
            </a:r>
            <a:r>
              <a:rPr lang="en-US" baseline="0" dirty="0" smtClean="0"/>
              <a:t> patent, capillary basement membrane should be thin</a:t>
            </a:r>
          </a:p>
          <a:p>
            <a:r>
              <a:rPr lang="en-US" baseline="0" dirty="0" err="1" smtClean="0"/>
              <a:t>Mesangial</a:t>
            </a:r>
            <a:r>
              <a:rPr lang="en-US" baseline="0" dirty="0" smtClean="0"/>
              <a:t> part should have normal </a:t>
            </a:r>
            <a:r>
              <a:rPr lang="en-US" baseline="0" dirty="0" err="1" smtClean="0"/>
              <a:t>cellularity</a:t>
            </a:r>
            <a:r>
              <a:rPr lang="en-US" baseline="0" dirty="0" smtClean="0"/>
              <a:t> ( up to 3 nuclei in each area, anything more &gt; </a:t>
            </a:r>
            <a:r>
              <a:rPr lang="en-US" baseline="0" dirty="0" err="1" smtClean="0"/>
              <a:t>mesangial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prolifeation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hypercelluarity</a:t>
            </a:r>
            <a:r>
              <a:rPr lang="en-US" baseline="0" dirty="0" smtClean="0"/>
              <a:t> 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D8F-58B8-40E3-BA00-2DB19EBBE5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was taken by an electron microscope, we can tell since it is detailed and the colour (grey-scale)</a:t>
            </a:r>
          </a:p>
          <a:p>
            <a:r>
              <a:rPr lang="en-US" baseline="0" dirty="0" smtClean="0"/>
              <a:t>Notice the </a:t>
            </a:r>
            <a:r>
              <a:rPr lang="en-US" baseline="0" dirty="0" err="1" smtClean="0"/>
              <a:t>podocytes</a:t>
            </a:r>
            <a:r>
              <a:rPr lang="en-US" baseline="0" dirty="0" smtClean="0"/>
              <a:t> (with projections the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likes to call eye-lashes, foot processes)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D8F-58B8-40E3-BA00-2DB19EBBE5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D8F-58B8-40E3-BA00-2DB19EBBE5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= </a:t>
            </a:r>
            <a:r>
              <a:rPr lang="en-US" dirty="0" err="1" smtClean="0"/>
              <a:t>immunoflorescence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D8F-58B8-40E3-BA00-2DB19EBBE50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see foot processes</a:t>
            </a:r>
            <a:r>
              <a:rPr lang="en-US" baseline="0" dirty="0" smtClean="0"/>
              <a:t> anymore (effacement)</a:t>
            </a:r>
          </a:p>
          <a:p>
            <a:r>
              <a:rPr lang="en-US" baseline="0" dirty="0" smtClean="0"/>
              <a:t>No actual damage to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D8F-58B8-40E3-BA00-2DB19EBBE50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Collagen and fibrous</a:t>
            </a:r>
            <a:r>
              <a:rPr lang="en-US" baseline="0" dirty="0" smtClean="0"/>
              <a:t> tissue stained purple</a:t>
            </a:r>
          </a:p>
          <a:p>
            <a:r>
              <a:rPr lang="en-US" baseline="0" dirty="0" smtClean="0"/>
              <a:t>Look for scar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D8F-58B8-40E3-BA00-2DB19EBBE50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part is the scar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AFD8F-58B8-40E3-BA00-2DB19EBBE50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63CC-9ADE-4FF7-A546-1F5ED5C7F0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7FBA-A751-41F8-B90A-92C5F7DE0E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CCC0-5D73-419B-ABC8-DAAC7BBA9A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3144-0FE3-4AFE-9152-6D74D78605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E2B6-50B5-4091-8872-6BAB41B25C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D4E9-7630-4C7D-8D27-3BC925AAF2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0615-2241-439A-83A9-95C996D6F5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8203E-074A-43B7-9218-C43EDA3B1B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FB96-18B4-4305-B915-14B38A64C1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81BDD-A50D-4319-B606-CD542DAC83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189FC-3597-4ED4-B952-66ECC896AC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AE767-0289-4AA6-A3CF-2451778709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Kidney and Urinary Tract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TEXT read by the doctor is </a:t>
            </a:r>
            <a:r>
              <a:rPr lang="en-US" sz="3600" b="1" dirty="0" err="1" smtClean="0">
                <a:solidFill>
                  <a:srgbClr val="FF0000"/>
                </a:solidFill>
              </a:rPr>
              <a:t>coloured</a:t>
            </a:r>
            <a:r>
              <a:rPr lang="en-US" sz="3600" b="1" dirty="0" smtClean="0">
                <a:solidFill>
                  <a:srgbClr val="FF0000"/>
                </a:solidFill>
              </a:rPr>
              <a:t> RED</a:t>
            </a:r>
          </a:p>
          <a:p>
            <a:pPr marL="0" indent="0" eaLnBrk="1" hangingPunct="1"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Extra notes are </a:t>
            </a:r>
            <a:r>
              <a:rPr lang="en-US" sz="3600" b="1" dirty="0" err="1" smtClean="0">
                <a:solidFill>
                  <a:srgbClr val="C00000"/>
                </a:solidFill>
              </a:rPr>
              <a:t>coloured</a:t>
            </a:r>
            <a:r>
              <a:rPr lang="en-US" sz="3600" b="1" dirty="0" smtClean="0">
                <a:solidFill>
                  <a:srgbClr val="C00000"/>
                </a:solidFill>
              </a:rPr>
              <a:t> maroon</a:t>
            </a:r>
          </a:p>
          <a:p>
            <a:pPr marL="0" indent="0" eaLnBrk="1" hangingPunct="1">
              <a:buFontTx/>
              <a:buNone/>
            </a:pPr>
            <a:r>
              <a:rPr lang="en-US" sz="3600" b="1" dirty="0" smtClean="0"/>
              <a:t>Some pictures have extra information in the “notes” section so do not forget to read them</a:t>
            </a:r>
          </a:p>
          <a:p>
            <a:pPr marL="0" indent="0" eaLnBrk="1" hangingPunct="1">
              <a:buFontTx/>
              <a:buNone/>
            </a:pPr>
            <a:r>
              <a:rPr lang="en-US" sz="3600" b="1" dirty="0" smtClean="0"/>
              <a:t>The doctor said she will mainly ask about what she reads, the skipped slides should be </a:t>
            </a:r>
            <a:r>
              <a:rPr lang="en-US" sz="3600" b="1" dirty="0" smtClean="0">
                <a:solidFill>
                  <a:srgbClr val="FF0000"/>
                </a:solidFill>
              </a:rPr>
              <a:t>briefly read </a:t>
            </a:r>
            <a:r>
              <a:rPr lang="en-US" sz="3600" b="1" dirty="0" smtClean="0"/>
              <a:t>in order to fully understand the diseases</a:t>
            </a:r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E5278-39D4-43CD-AA1F-4FF29E1F7B27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87ADE-9D27-4483-A658-0EBE427F3552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8-Nephrolithiasis </a:t>
            </a:r>
            <a:r>
              <a:rPr lang="en-US" b="1" i="1" u="sng" dirty="0" smtClean="0">
                <a:solidFill>
                  <a:srgbClr val="C00000"/>
                </a:solidFill>
              </a:rPr>
              <a:t>(discussed later, </a:t>
            </a:r>
            <a:r>
              <a:rPr lang="en-US" b="1" i="1" u="sng" dirty="0" err="1" smtClean="0">
                <a:solidFill>
                  <a:srgbClr val="C00000"/>
                </a:solidFill>
              </a:rPr>
              <a:t>dr</a:t>
            </a:r>
            <a:r>
              <a:rPr lang="en-US" b="1" i="1" u="sng" dirty="0" smtClean="0">
                <a:solidFill>
                  <a:srgbClr val="C00000"/>
                </a:solidFill>
              </a:rPr>
              <a:t> skipped this)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Renal stones (meaning of </a:t>
            </a:r>
            <a:r>
              <a:rPr lang="en-US" b="1" dirty="0" err="1" smtClean="0">
                <a:solidFill>
                  <a:srgbClr val="FF0000"/>
                </a:solidFill>
              </a:rPr>
              <a:t>nephrolithiasis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b="1" dirty="0" smtClean="0"/>
              <a:t>It is manifested by:</a:t>
            </a:r>
          </a:p>
          <a:p>
            <a:pPr eaLnBrk="1" hangingPunct="1"/>
            <a:r>
              <a:rPr lang="en-US" b="1" dirty="0" smtClean="0"/>
              <a:t>1-renal colic. </a:t>
            </a:r>
          </a:p>
          <a:p>
            <a:pPr eaLnBrk="1" hangingPunct="1"/>
            <a:r>
              <a:rPr lang="en-US" b="1" dirty="0" smtClean="0"/>
              <a:t>2-hematuria. </a:t>
            </a:r>
          </a:p>
          <a:p>
            <a:pPr eaLnBrk="1" hangingPunct="1"/>
            <a:r>
              <a:rPr lang="en-US" b="1" dirty="0" smtClean="0"/>
              <a:t>3-recurrent stone formation.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Glomerular diseases-1</a:t>
            </a:r>
            <a:endParaRPr lang="ar-JO" b="1" i="1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</a:t>
            </a:r>
            <a:endParaRPr lang="ar-JO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FFB96-18B4-4305-B915-14B38A64C183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D5E76B-4541-4948-8678-0D3D36619FC6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12192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</a:rPr>
              <a:t>GLOMERULAR DISEASES </a:t>
            </a:r>
            <a:b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b="1" u="sng" dirty="0" smtClean="0">
                <a:solidFill>
                  <a:srgbClr val="C00000"/>
                </a:solidFill>
              </a:rPr>
              <a:t>doctor jumped to histology picture in slide 15</a:t>
            </a:r>
            <a:r>
              <a:rPr lang="ar-SA" sz="4000" dirty="0" smtClean="0">
                <a:solidFill>
                  <a:srgbClr val="C00000"/>
                </a:solidFill>
              </a:rPr>
              <a:t> 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chronic </a:t>
            </a:r>
            <a:r>
              <a:rPr lang="en-US" sz="2400" dirty="0" err="1" smtClean="0"/>
              <a:t>glomerulonephritis</a:t>
            </a:r>
            <a:r>
              <a:rPr lang="en-US" sz="2400" dirty="0" smtClean="0"/>
              <a:t> is one of the most common causes of chronic kidney disease in humans.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glomerulus</a:t>
            </a:r>
            <a:r>
              <a:rPr lang="en-US" sz="2400" dirty="0" smtClean="0"/>
              <a:t> consists of an </a:t>
            </a:r>
            <a:r>
              <a:rPr lang="en-US" sz="2400" dirty="0" err="1" smtClean="0"/>
              <a:t>anastomosing</a:t>
            </a:r>
            <a:r>
              <a:rPr lang="en-US" sz="2400" dirty="0" smtClean="0"/>
              <a:t> network of capillaries invested by two layers of epithelium.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visceral epithelium (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podocytes</a:t>
            </a:r>
            <a:r>
              <a:rPr lang="en-US" sz="2400" dirty="0" smtClean="0"/>
              <a:t>) is an intrinsic part of the capillary wall.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parietal epithelium lines </a:t>
            </a:r>
            <a:r>
              <a:rPr lang="en-US" sz="2400" dirty="0" smtClean="0">
                <a:solidFill>
                  <a:srgbClr val="FF0000"/>
                </a:solidFill>
              </a:rPr>
              <a:t>Bowman space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urinary space</a:t>
            </a:r>
            <a:r>
              <a:rPr lang="en-US" sz="2400" dirty="0" smtClean="0"/>
              <a:t>), the cavity in which plasma </a:t>
            </a:r>
            <a:r>
              <a:rPr lang="en-US" sz="2400" dirty="0" err="1" smtClean="0"/>
              <a:t>ultrafiltrate</a:t>
            </a:r>
            <a:r>
              <a:rPr lang="en-US" sz="2400" dirty="0" smtClean="0"/>
              <a:t> first collects. </a:t>
            </a:r>
          </a:p>
          <a:p>
            <a:pPr eaLnBrk="1" hangingPunct="1"/>
            <a:r>
              <a:rPr lang="en-US" sz="2400" b="1" dirty="0" smtClean="0"/>
              <a:t>The glomerular capillary wall is the filtration unit and consists of : </a:t>
            </a:r>
          </a:p>
          <a:p>
            <a:pPr eaLnBrk="1" hangingPunct="1"/>
            <a:r>
              <a:rPr lang="en-US" sz="2400" b="1" dirty="0" smtClean="0"/>
              <a:t>1-A thin layer of fenestrated </a:t>
            </a:r>
            <a:r>
              <a:rPr lang="en-US" sz="2400" b="1" i="1" dirty="0" smtClean="0"/>
              <a:t>endothelial cells,</a:t>
            </a:r>
            <a:r>
              <a:rPr lang="en-US" sz="2400" b="1" dirty="0" smtClean="0"/>
              <a:t> each </a:t>
            </a:r>
            <a:r>
              <a:rPr lang="en-US" sz="2400" b="1" dirty="0" err="1" smtClean="0"/>
              <a:t>fenestra</a:t>
            </a:r>
            <a:r>
              <a:rPr lang="en-US" sz="2400" b="1" dirty="0" smtClean="0"/>
              <a:t> 70 to 100 nm in diameter. </a:t>
            </a:r>
          </a:p>
          <a:p>
            <a:pPr eaLnBrk="1" hangingPunct="1"/>
            <a:r>
              <a:rPr lang="en-US" sz="2400" b="1" dirty="0" smtClean="0"/>
              <a:t>2-A </a:t>
            </a:r>
            <a:r>
              <a:rPr lang="en-US" sz="2400" b="1" i="1" dirty="0" smtClean="0"/>
              <a:t>glomerular basement membrane</a:t>
            </a:r>
            <a:r>
              <a:rPr lang="en-US" sz="2400" b="1" dirty="0" smtClean="0"/>
              <a:t> (GBM).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B35E4-1627-4787-98FB-96C70458F742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The capillary basement membrane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consists of :</a:t>
            </a:r>
          </a:p>
          <a:p>
            <a:pPr eaLnBrk="1" hangingPunct="1"/>
            <a:r>
              <a:rPr lang="en-US" sz="2400" b="1" dirty="0" smtClean="0"/>
              <a:t>1- a thick electron-dense central layer 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lamina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densa</a:t>
            </a:r>
            <a:r>
              <a:rPr lang="en-US" sz="2400" b="1" i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sz="2400" b="1" i="1" dirty="0" smtClean="0"/>
              <a:t>2-</a:t>
            </a:r>
            <a:r>
              <a:rPr lang="en-US" sz="2400" b="1" dirty="0" smtClean="0"/>
              <a:t> thinner and electron-lucent peripheral layers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lamina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rara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interna</a:t>
            </a:r>
            <a:r>
              <a:rPr lang="en-US" sz="2400" b="1" dirty="0" smtClean="0">
                <a:solidFill>
                  <a:srgbClr val="FF0000"/>
                </a:solidFill>
              </a:rPr>
              <a:t> and </a:t>
            </a:r>
            <a:r>
              <a:rPr lang="en-US" sz="2400" b="1" i="1" dirty="0" smtClean="0">
                <a:solidFill>
                  <a:srgbClr val="FF0000"/>
                </a:solidFill>
              </a:rPr>
              <a:t>lamina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rara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externa</a:t>
            </a:r>
            <a:r>
              <a:rPr lang="en-US" sz="2400" b="1" i="1" dirty="0" smtClean="0">
                <a:solidFill>
                  <a:srgbClr val="FF0000"/>
                </a:solidFill>
              </a:rPr>
              <a:t> )</a:t>
            </a:r>
            <a:r>
              <a:rPr lang="en-US" sz="2400" b="1" i="1" dirty="0" smtClean="0"/>
              <a:t>.</a:t>
            </a:r>
            <a:r>
              <a:rPr lang="en-US" sz="2400" b="1" dirty="0" smtClean="0"/>
              <a:t> </a:t>
            </a:r>
          </a:p>
          <a:p>
            <a:pPr eaLnBrk="1" hangingPunct="1"/>
            <a:r>
              <a:rPr lang="en-US" sz="2400" b="1" dirty="0" smtClean="0"/>
              <a:t>The GBM consists of collagen (mostly type IV), </a:t>
            </a:r>
            <a:r>
              <a:rPr lang="en-US" sz="2400" b="1" dirty="0" err="1" smtClean="0"/>
              <a:t>laminin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polyanionic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proteoglycans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fibronectin</a:t>
            </a:r>
            <a:r>
              <a:rPr lang="en-US" sz="2400" b="1" dirty="0" smtClean="0"/>
              <a:t>, and several other </a:t>
            </a:r>
            <a:r>
              <a:rPr lang="en-US" sz="2400" b="1" dirty="0" err="1" smtClean="0"/>
              <a:t>glycoproteins</a:t>
            </a:r>
            <a:r>
              <a:rPr lang="en-US" sz="2400" b="1" dirty="0" smtClean="0"/>
              <a:t>.</a:t>
            </a:r>
          </a:p>
          <a:p>
            <a:pPr eaLnBrk="1" hangingPunct="1"/>
            <a:r>
              <a:rPr lang="en-US" sz="2400" b="1" dirty="0" smtClean="0"/>
              <a:t>3-The </a:t>
            </a:r>
            <a:r>
              <a:rPr lang="en-US" sz="2400" b="1" i="1" dirty="0" smtClean="0"/>
              <a:t>visceral epithelial cells</a:t>
            </a:r>
            <a:r>
              <a:rPr lang="en-US" sz="2400" b="1" dirty="0" smtClean="0"/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podocytes</a:t>
            </a:r>
            <a:r>
              <a:rPr lang="en-US" sz="2400" b="1" dirty="0" smtClean="0"/>
              <a:t>), structurally complex cells that possess </a:t>
            </a:r>
            <a:r>
              <a:rPr lang="en-US" sz="2400" b="1" dirty="0" err="1" smtClean="0"/>
              <a:t>interdigitating</a:t>
            </a:r>
            <a:r>
              <a:rPr lang="en-US" sz="2400" b="1" dirty="0" smtClean="0"/>
              <a:t> processes embedded in and adherent to the lamina </a:t>
            </a:r>
            <a:r>
              <a:rPr lang="en-US" sz="2400" b="1" dirty="0" err="1" smtClean="0"/>
              <a:t>rara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externa</a:t>
            </a:r>
            <a:r>
              <a:rPr lang="en-US" sz="2400" b="1" dirty="0" smtClean="0"/>
              <a:t> of the basement membrane. 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40164-EFAF-408B-A596-8C636437338C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Adjacent </a:t>
            </a:r>
            <a:r>
              <a:rPr lang="en-US" sz="2800" b="1" i="1" dirty="0" smtClean="0"/>
              <a:t>foot processes</a:t>
            </a:r>
            <a:r>
              <a:rPr lang="en-US" sz="2800" b="1" dirty="0" smtClean="0"/>
              <a:t> are separated by 20- to 30-nm-wide </a:t>
            </a:r>
            <a:r>
              <a:rPr lang="en-US" sz="2800" b="1" i="1" dirty="0" smtClean="0"/>
              <a:t>filtration slits</a:t>
            </a:r>
            <a:r>
              <a:rPr lang="en-US" sz="2800" b="1" dirty="0" smtClean="0"/>
              <a:t> which are bridged by a thin slit diaphragm composed in large part of </a:t>
            </a:r>
            <a:r>
              <a:rPr lang="en-US" sz="2800" b="1" dirty="0" err="1" smtClean="0"/>
              <a:t>nephrin</a:t>
            </a:r>
            <a:r>
              <a:rPr lang="en-US" sz="2800" b="1" dirty="0" smtClean="0"/>
              <a:t>.</a:t>
            </a:r>
          </a:p>
          <a:p>
            <a:pPr marL="609600" indent="-609600" eaLnBrk="1" hangingPunct="1"/>
            <a:r>
              <a:rPr lang="en-US" sz="2800" b="1" dirty="0" smtClean="0"/>
              <a:t>4-Supportive cells (</a:t>
            </a:r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</a:rPr>
              <a:t>mesangial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 cells</a:t>
            </a:r>
            <a:r>
              <a:rPr lang="en-US" sz="2800" b="1" i="1" dirty="0" smtClean="0"/>
              <a:t>)</a:t>
            </a:r>
            <a:r>
              <a:rPr lang="en-US" sz="2800" b="1" dirty="0" smtClean="0"/>
              <a:t> lying between the capillaries.</a:t>
            </a:r>
          </a:p>
          <a:p>
            <a:pPr marL="609600" indent="-609600" eaLnBrk="1" hangingPunct="1"/>
            <a:r>
              <a:rPr lang="en-US" sz="2800" b="1" dirty="0" smtClean="0"/>
              <a:t>Basement membrane-like </a:t>
            </a:r>
            <a:r>
              <a:rPr lang="en-US" sz="2800" b="1" dirty="0" err="1" smtClean="0"/>
              <a:t>mesangial</a:t>
            </a:r>
            <a:r>
              <a:rPr lang="en-US" sz="2800" b="1" dirty="0" smtClean="0"/>
              <a:t> matrix forms a meshwork through which the </a:t>
            </a:r>
            <a:r>
              <a:rPr lang="en-US" sz="2800" b="1" dirty="0" err="1" smtClean="0"/>
              <a:t>mesangial</a:t>
            </a:r>
            <a:r>
              <a:rPr lang="en-US" sz="2800" b="1" dirty="0" smtClean="0"/>
              <a:t> cells are scattered. 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endParaRPr lang="en-US" sz="2800" b="1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EAD907-35AF-406F-8CDD-4F1215775A8B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9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"/>
            <a:ext cx="8382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DFF0AE-A68E-4AFF-BB97-A469B00DAA78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/>
              <a:t>Normal glomerulus by LM. </a:t>
            </a:r>
            <a:br>
              <a:rPr lang="en-US" sz="2000" b="1" smtClean="0"/>
            </a:br>
            <a:r>
              <a:rPr lang="en-US" sz="2000" b="1" smtClean="0"/>
              <a:t>The glomerular capillary loops are thin and delicate. </a:t>
            </a:r>
            <a:br>
              <a:rPr lang="en-US" sz="2000" b="1" smtClean="0"/>
            </a:br>
            <a:r>
              <a:rPr lang="en-US" sz="2000" b="1" smtClean="0"/>
              <a:t>Endothelial and mesangial cells are normal in number. The surrounding tubules are normal. </a:t>
            </a:r>
            <a:endParaRPr lang="en-US" sz="400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3" name="Picture 4" descr="RENAL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1534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CDD481-673F-4A0F-8009-3C5EA0D0A647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49363"/>
          </a:xfrm>
        </p:spPr>
        <p:txBody>
          <a:bodyPr/>
          <a:lstStyle/>
          <a:p>
            <a:pPr eaLnBrk="1" hangingPunct="1"/>
            <a:r>
              <a:rPr lang="en-US" sz="2000" b="1" smtClean="0"/>
              <a:t>EM-GLOMERULUS</a:t>
            </a:r>
            <a:br>
              <a:rPr lang="en-US" sz="2000" b="1" smtClean="0"/>
            </a:br>
            <a:r>
              <a:rPr lang="en-US" sz="1800" b="1" smtClean="0"/>
              <a:t>CL-capillary lumen, End-endothelium, US-urinary space, B-basement membrane, Ep-epithelial cell, Mes-mesangial cell, Fp-foot process.</a:t>
            </a: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  <p:sp>
        <p:nvSpPr>
          <p:cNvPr id="235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7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7496175" y="514508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none"/>
              <a:t>Fp</a:t>
            </a:r>
          </a:p>
        </p:txBody>
      </p:sp>
      <p:sp>
        <p:nvSpPr>
          <p:cNvPr id="23559" name="Line 15"/>
          <p:cNvSpPr>
            <a:spLocks noChangeShapeType="1"/>
          </p:cNvSpPr>
          <p:nvPr/>
        </p:nvSpPr>
        <p:spPr bwMode="auto">
          <a:xfrm flipH="1">
            <a:off x="7467600" y="5562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3560" name="Line 16"/>
          <p:cNvSpPr>
            <a:spLocks noChangeShapeType="1"/>
          </p:cNvSpPr>
          <p:nvPr/>
        </p:nvSpPr>
        <p:spPr bwMode="auto">
          <a:xfrm flipH="1" flipV="1">
            <a:off x="7086600" y="5257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FCCA05-F0FC-4BAD-96D2-FB23350A32EA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rgbClr val="C00000"/>
                </a:solidFill>
              </a:rPr>
              <a:t>The major characteristics of glomerular filtration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/>
              <a:t>1- an extraordinarily </a:t>
            </a:r>
            <a:r>
              <a:rPr lang="en-US" sz="2000" b="1" dirty="0" smtClean="0">
                <a:solidFill>
                  <a:srgbClr val="FF0000"/>
                </a:solidFill>
              </a:rPr>
              <a:t>high permeability to water and small solutes (</a:t>
            </a:r>
            <a:r>
              <a:rPr lang="en-US" sz="2000" b="1" dirty="0" smtClean="0">
                <a:solidFill>
                  <a:srgbClr val="C00000"/>
                </a:solidFill>
              </a:rPr>
              <a:t>selective permeability</a:t>
            </a:r>
            <a:r>
              <a:rPr lang="en-US" sz="2000" b="1" dirty="0" smtClean="0">
                <a:solidFill>
                  <a:srgbClr val="FF0000"/>
                </a:solidFill>
              </a:rPr>
              <a:t>) </a:t>
            </a:r>
          </a:p>
          <a:p>
            <a:pPr eaLnBrk="1" hangingPunct="1"/>
            <a:r>
              <a:rPr lang="en-US" sz="2000" b="1" dirty="0" smtClean="0"/>
              <a:t>2- an almost complete impermeability to molecules of the size and molecular charge of albumin (size: 3.6 nm radius; 70,000 </a:t>
            </a:r>
            <a:r>
              <a:rPr lang="en-US" sz="2000" b="1" dirty="0" err="1" smtClean="0"/>
              <a:t>kD</a:t>
            </a:r>
            <a:r>
              <a:rPr lang="en-US" sz="2000" b="1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The selective permeability discriminates among protein molecules depending on: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1- </a:t>
            </a:r>
            <a:r>
              <a:rPr lang="en-US" sz="2000" b="1" dirty="0" smtClean="0">
                <a:solidFill>
                  <a:srgbClr val="FF0000"/>
                </a:solidFill>
              </a:rPr>
              <a:t>their size</a:t>
            </a:r>
            <a:r>
              <a:rPr lang="en-US" sz="2000" b="1" dirty="0" smtClean="0"/>
              <a:t> (the larger the less permeable),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2- </a:t>
            </a:r>
            <a:r>
              <a:rPr lang="en-US" sz="2000" b="1" dirty="0" smtClean="0">
                <a:solidFill>
                  <a:srgbClr val="FF0000"/>
                </a:solidFill>
              </a:rPr>
              <a:t>their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charge</a:t>
            </a:r>
            <a:r>
              <a:rPr lang="en-US" sz="2000" b="1" dirty="0" smtClean="0"/>
              <a:t> (the more cationic the more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        permeable).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3-their </a:t>
            </a:r>
            <a:r>
              <a:rPr lang="en-US" sz="2000" b="1" dirty="0" smtClean="0">
                <a:solidFill>
                  <a:srgbClr val="FF0000"/>
                </a:solidFill>
              </a:rPr>
              <a:t>configuration</a:t>
            </a:r>
            <a:r>
              <a:rPr lang="en-US" sz="2000" b="1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Nephrin</a:t>
            </a:r>
            <a:r>
              <a:rPr lang="en-US" sz="2000" b="1" dirty="0" smtClean="0"/>
              <a:t> and its associated proteins, including </a:t>
            </a:r>
            <a:r>
              <a:rPr lang="en-US" sz="2000" b="1" dirty="0" err="1" smtClean="0">
                <a:solidFill>
                  <a:srgbClr val="FF0000"/>
                </a:solidFill>
              </a:rPr>
              <a:t>podocin</a:t>
            </a:r>
            <a:r>
              <a:rPr lang="en-US" sz="2000" b="1" dirty="0" smtClean="0"/>
              <a:t>, have a crucial role in maintaining the selective permeability of the glomerular filtration barrier. </a:t>
            </a:r>
          </a:p>
          <a:p>
            <a:pPr eaLnBrk="1" hangingPunct="1"/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anionic or large molecules should not be filtered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F1B0DA-43CC-4204-9EC8-8654B4ACE62E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u="sng" dirty="0" smtClean="0">
                <a:solidFill>
                  <a:srgbClr val="C00000"/>
                </a:solidFill>
              </a:rPr>
              <a:t>Pathogenesis of Glomerular Diseases</a:t>
            </a:r>
            <a:r>
              <a:rPr lang="ar-SA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(immune related usually from an antibody </a:t>
            </a:r>
            <a:r>
              <a:rPr lang="en-US" sz="3200" dirty="0" err="1" smtClean="0">
                <a:solidFill>
                  <a:srgbClr val="C00000"/>
                </a:solidFill>
              </a:rPr>
              <a:t>assocaited</a:t>
            </a:r>
            <a:r>
              <a:rPr lang="en-US" sz="3200" dirty="0" smtClean="0">
                <a:solidFill>
                  <a:srgbClr val="C00000"/>
                </a:solidFill>
              </a:rPr>
              <a:t> disease ) ~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7"/>
            <a:ext cx="8229600" cy="5440363"/>
          </a:xfrm>
        </p:spPr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</a:rPr>
              <a:t>Antibody-associated </a:t>
            </a:r>
          </a:p>
          <a:p>
            <a:pPr eaLnBrk="1" hangingPunct="1"/>
            <a:r>
              <a:rPr lang="en-US" sz="2400" b="1" dirty="0" smtClean="0"/>
              <a:t>(1) injury resulting from deposition of soluble circulating Ag-</a:t>
            </a:r>
            <a:r>
              <a:rPr lang="en-US" sz="2400" b="1" dirty="0" err="1" smtClean="0"/>
              <a:t>Ab</a:t>
            </a:r>
            <a:r>
              <a:rPr lang="en-US" sz="2400" b="1" dirty="0" smtClean="0"/>
              <a:t> complexes in the </a:t>
            </a:r>
            <a:r>
              <a:rPr lang="en-US" sz="2400" b="1" dirty="0" err="1" smtClean="0"/>
              <a:t>glomerulus</a:t>
            </a:r>
            <a:r>
              <a:rPr lang="en-US" sz="2400" b="1" dirty="0" smtClean="0"/>
              <a:t>. </a:t>
            </a:r>
          </a:p>
          <a:p>
            <a:pPr eaLnBrk="1" hangingPunct="1"/>
            <a:r>
              <a:rPr lang="en-US" sz="2400" b="1" dirty="0" smtClean="0"/>
              <a:t>(2) injury by Abs reacting in situ within the </a:t>
            </a:r>
            <a:r>
              <a:rPr lang="en-US" sz="2400" b="1" dirty="0" err="1" smtClean="0"/>
              <a:t>glomerulus</a:t>
            </a:r>
            <a:r>
              <a:rPr lang="en-US" sz="2400" b="1" dirty="0" smtClean="0"/>
              <a:t>. </a:t>
            </a:r>
            <a:endParaRPr lang="ar-JO" sz="2400" b="1" dirty="0" smtClean="0"/>
          </a:p>
          <a:p>
            <a:pPr eaLnBrk="1" hangingPunct="1"/>
            <a:r>
              <a:rPr lang="ar-JO" sz="2400" b="1" dirty="0" smtClean="0"/>
              <a:t>)</a:t>
            </a:r>
            <a:r>
              <a:rPr lang="en-US" sz="2400" b="1" dirty="0" smtClean="0"/>
              <a:t>3) Abs directed against glomerular cell components.</a:t>
            </a:r>
          </a:p>
          <a:p>
            <a:pPr eaLnBrk="1" hangingPunct="1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1-Nephritis Caused by Circulating Immune Complexes</a:t>
            </a:r>
          </a:p>
          <a:p>
            <a:pPr eaLnBrk="1" hangingPunct="1"/>
            <a:r>
              <a:rPr lang="en-US" sz="2400" b="1" dirty="0" smtClean="0"/>
              <a:t>The antigen is not of glomerular origin.</a:t>
            </a:r>
          </a:p>
          <a:p>
            <a:pPr eaLnBrk="1" hangingPunct="1"/>
            <a:r>
              <a:rPr lang="en-US" sz="2400" b="1" dirty="0" smtClean="0"/>
              <a:t>1- </a:t>
            </a:r>
            <a:r>
              <a:rPr lang="en-US" sz="2400" b="1" dirty="0" smtClean="0">
                <a:solidFill>
                  <a:srgbClr val="FF0000"/>
                </a:solidFill>
              </a:rPr>
              <a:t>endogenous</a:t>
            </a:r>
            <a:r>
              <a:rPr lang="en-US" sz="2400" b="1" dirty="0" smtClean="0"/>
              <a:t> as in the GN associated with SLE. </a:t>
            </a:r>
          </a:p>
          <a:p>
            <a:pPr eaLnBrk="1" hangingPunct="1"/>
            <a:r>
              <a:rPr lang="en-US" sz="2400" b="1" dirty="0" smtClean="0"/>
              <a:t>2- </a:t>
            </a:r>
            <a:r>
              <a:rPr lang="en-US" sz="2400" b="1" dirty="0" smtClean="0">
                <a:solidFill>
                  <a:srgbClr val="FF0000"/>
                </a:solidFill>
              </a:rPr>
              <a:t>exogenous</a:t>
            </a:r>
            <a:r>
              <a:rPr lang="en-US" sz="2400" b="1" dirty="0" smtClean="0"/>
              <a:t> as in the GN that follows certain bacterial (streptococcal), viral (hepatitis B), parasitic (</a:t>
            </a:r>
            <a:r>
              <a:rPr lang="en-US" sz="2400" b="1" i="1" dirty="0" smtClean="0"/>
              <a:t>Plasmodium </a:t>
            </a:r>
            <a:r>
              <a:rPr lang="en-US" sz="2400" b="1" i="1" dirty="0" err="1" smtClean="0"/>
              <a:t>falciparum</a:t>
            </a:r>
            <a:r>
              <a:rPr lang="en-US" sz="2400" b="1" dirty="0" smtClean="0"/>
              <a:t> malaria), and </a:t>
            </a:r>
            <a:r>
              <a:rPr lang="en-US" sz="2400" b="1" dirty="0" err="1" smtClean="0"/>
              <a:t>spirochetal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(</a:t>
            </a:r>
            <a:r>
              <a:rPr lang="en-US" sz="2400" b="1" i="1" dirty="0" err="1" smtClean="0"/>
              <a:t>Treponema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pallidum</a:t>
            </a:r>
            <a:r>
              <a:rPr lang="en-US" sz="2400" b="1" i="1" dirty="0" smtClean="0"/>
              <a:t>)</a:t>
            </a:r>
            <a:r>
              <a:rPr lang="en-US" sz="2400" b="1" dirty="0" smtClean="0"/>
              <a:t> infections</a:t>
            </a:r>
            <a:r>
              <a:rPr lang="ar-SA" sz="2400" dirty="0" smtClean="0"/>
              <a:t> </a:t>
            </a:r>
            <a:r>
              <a:rPr lang="en-US" sz="2400" b="1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452E3-3E17-436A-874F-6196CC7044B4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CLINICAL MANIFESTATIONS OF RENAL DISEASES</a:t>
            </a:r>
            <a:r>
              <a:rPr lang="ar-SA" sz="3200" dirty="0" smtClean="0"/>
              <a:t> </a:t>
            </a:r>
            <a:endParaRPr lang="en-US" sz="32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610600" cy="5486400"/>
          </a:xfrm>
        </p:spPr>
        <p:txBody>
          <a:bodyPr/>
          <a:lstStyle/>
          <a:p>
            <a:pPr eaLnBrk="1" hangingPunct="1"/>
            <a:r>
              <a:rPr lang="en-US" sz="2200" b="1" i="1" u="sng" dirty="0" smtClean="0">
                <a:solidFill>
                  <a:srgbClr val="FF0000"/>
                </a:solidFill>
              </a:rPr>
              <a:t>1-Azotemia</a:t>
            </a:r>
            <a:r>
              <a:rPr lang="en-US" sz="2200" b="1" dirty="0" smtClean="0">
                <a:solidFill>
                  <a:srgbClr val="FF0000"/>
                </a:solidFill>
              </a:rPr>
              <a:t> 	</a:t>
            </a:r>
          </a:p>
          <a:p>
            <a:pPr eaLnBrk="1" hangingPunct="1"/>
            <a:r>
              <a:rPr lang="en-US" sz="2200" b="1" dirty="0" smtClean="0">
                <a:solidFill>
                  <a:srgbClr val="FF0000"/>
                </a:solidFill>
              </a:rPr>
              <a:t>refers to an elevation of blood urea nitrogen(BUN) and creatinine levels</a:t>
            </a:r>
          </a:p>
          <a:p>
            <a:pPr eaLnBrk="1" hangingPunct="1"/>
            <a:r>
              <a:rPr lang="en-US" sz="2200" b="1" dirty="0" smtClean="0">
                <a:solidFill>
                  <a:srgbClr val="FF0000"/>
                </a:solidFill>
              </a:rPr>
              <a:t>It  is largely related to a decreased glomerular filtration rate (GFR). </a:t>
            </a:r>
          </a:p>
          <a:p>
            <a:pPr eaLnBrk="1" hangingPunct="1"/>
            <a:r>
              <a:rPr lang="en-US" sz="2200" b="1" dirty="0" smtClean="0">
                <a:solidFill>
                  <a:srgbClr val="C00000"/>
                </a:solidFill>
              </a:rPr>
              <a:t>Why do we use those markers for testing renal impairment function? Since they are waste products, and the only way to get rid of them is through the kidney, </a:t>
            </a:r>
            <a:r>
              <a:rPr lang="en-US" sz="2200" b="1" dirty="0" err="1" smtClean="0">
                <a:solidFill>
                  <a:srgbClr val="C00000"/>
                </a:solidFill>
              </a:rPr>
              <a:t>creatinine</a:t>
            </a:r>
            <a:r>
              <a:rPr lang="en-US" sz="2200" b="1" smtClean="0">
                <a:solidFill>
                  <a:srgbClr val="C00000"/>
                </a:solidFill>
              </a:rPr>
              <a:t> </a:t>
            </a:r>
            <a:r>
              <a:rPr lang="en-US" sz="2200" b="1" smtClean="0">
                <a:solidFill>
                  <a:srgbClr val="C00000"/>
                </a:solidFill>
              </a:rPr>
              <a:t>increases</a:t>
            </a:r>
            <a:r>
              <a:rPr lang="en-US" sz="2200" b="1" smtClean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in a few cases which are mostly due to renal diseases. </a:t>
            </a:r>
            <a:r>
              <a:rPr lang="en-US" sz="2200" b="1" dirty="0" err="1" smtClean="0">
                <a:solidFill>
                  <a:srgbClr val="C00000"/>
                </a:solidFill>
              </a:rPr>
              <a:t>Creatinine</a:t>
            </a:r>
            <a:r>
              <a:rPr lang="en-US" sz="2200" b="1" dirty="0" smtClean="0">
                <a:solidFill>
                  <a:srgbClr val="C00000"/>
                </a:solidFill>
              </a:rPr>
              <a:t> is a waste product from muscles, and urea is from protein metabolism</a:t>
            </a:r>
          </a:p>
          <a:p>
            <a:pPr eaLnBrk="1" hangingPunct="1"/>
            <a:r>
              <a:rPr lang="en-US" sz="2200" b="1" i="1" u="sng" dirty="0" smtClean="0">
                <a:solidFill>
                  <a:srgbClr val="FF0000"/>
                </a:solidFill>
              </a:rPr>
              <a:t>2-uremia</a:t>
            </a:r>
            <a:r>
              <a:rPr lang="en-US" sz="2200" b="1" u="sng" dirty="0" smtClean="0">
                <a:solidFill>
                  <a:srgbClr val="0070C0"/>
                </a:solidFill>
              </a:rPr>
              <a:t> </a:t>
            </a:r>
            <a:r>
              <a:rPr lang="en-US" sz="2200" b="1" u="sng" dirty="0" smtClean="0">
                <a:solidFill>
                  <a:srgbClr val="C00000"/>
                </a:solidFill>
              </a:rPr>
              <a:t>(same lab test results as </a:t>
            </a:r>
            <a:r>
              <a:rPr lang="en-US" sz="2200" b="1" u="sng" dirty="0" err="1" smtClean="0">
                <a:solidFill>
                  <a:srgbClr val="C00000"/>
                </a:solidFill>
              </a:rPr>
              <a:t>azotemia</a:t>
            </a:r>
            <a:r>
              <a:rPr lang="en-US" sz="2200" b="1" u="sng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/>
            <a:r>
              <a:rPr lang="en-US" sz="2200" b="1" dirty="0" smtClean="0">
                <a:solidFill>
                  <a:srgbClr val="FF0000"/>
                </a:solidFill>
              </a:rPr>
              <a:t>when </a:t>
            </a:r>
            <a:r>
              <a:rPr lang="en-US" sz="2200" b="1" dirty="0" err="1" smtClean="0">
                <a:solidFill>
                  <a:srgbClr val="FF0000"/>
                </a:solidFill>
              </a:rPr>
              <a:t>azotemia</a:t>
            </a:r>
            <a:r>
              <a:rPr lang="en-US" sz="2200" b="1" dirty="0" smtClean="0">
                <a:solidFill>
                  <a:srgbClr val="FF0000"/>
                </a:solidFill>
              </a:rPr>
              <a:t> progresses to clinical manifestations and systemic biochemical abnormalities</a:t>
            </a:r>
            <a:r>
              <a:rPr lang="en-US" sz="2200" b="1" i="1" dirty="0" smtClean="0">
                <a:solidFill>
                  <a:srgbClr val="FF0000"/>
                </a:solidFill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2200" b="1" dirty="0" smtClean="0">
                <a:solidFill>
                  <a:srgbClr val="FF0000"/>
                </a:solidFill>
              </a:rPr>
              <a:t>Uremia is characterized by</a:t>
            </a:r>
            <a:r>
              <a:rPr lang="en-US" sz="2200" b="1" dirty="0" smtClean="0">
                <a:solidFill>
                  <a:srgbClr val="C00000"/>
                </a:solidFill>
              </a:rPr>
              <a:t>: (including the lab tests) but differs by</a:t>
            </a:r>
          </a:p>
          <a:p>
            <a:pPr eaLnBrk="1" hangingPunct="1"/>
            <a:r>
              <a:rPr lang="en-US" sz="2200" b="1" dirty="0" smtClean="0">
                <a:solidFill>
                  <a:srgbClr val="FF0000"/>
                </a:solidFill>
              </a:rPr>
              <a:t>1- failure of renal excretory function.</a:t>
            </a:r>
          </a:p>
          <a:p>
            <a:pPr eaLnBrk="1" hangingPunct="1"/>
            <a:r>
              <a:rPr lang="en-US" sz="2200" b="1" dirty="0" smtClean="0">
                <a:solidFill>
                  <a:srgbClr val="FF0000"/>
                </a:solidFill>
              </a:rPr>
              <a:t>2- metabolic and endocrine alterations </a:t>
            </a:r>
          </a:p>
          <a:p>
            <a:pPr eaLnBrk="1" hangingPunct="1"/>
            <a:endParaRPr lang="en-US" sz="22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8FD710-2751-4AD2-8455-08B320AD8BD0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antigen-antibody complexes are formed in situ or in the circulation and are then trapped in the </a:t>
            </a:r>
            <a:r>
              <a:rPr lang="en-US" sz="2400" b="1" dirty="0" err="1" smtClean="0">
                <a:solidFill>
                  <a:srgbClr val="FF0000"/>
                </a:solidFill>
              </a:rPr>
              <a:t>glomeruli</a:t>
            </a:r>
            <a:r>
              <a:rPr lang="en-US" sz="2400" b="1" dirty="0" smtClean="0">
                <a:solidFill>
                  <a:srgbClr val="FF0000"/>
                </a:solidFill>
              </a:rPr>
              <a:t> → activation of complement and the recruitment of leukocytes → injury. </a:t>
            </a:r>
          </a:p>
          <a:p>
            <a:pPr eaLnBrk="1" hangingPunct="1"/>
            <a:r>
              <a:rPr lang="en-US" sz="2400" b="1" dirty="0" smtClean="0"/>
              <a:t>the glomerular lesions usually consist of </a:t>
            </a:r>
            <a:r>
              <a:rPr lang="en-US" sz="2400" b="1" dirty="0" err="1" smtClean="0"/>
              <a:t>leukocytic</a:t>
            </a:r>
            <a:r>
              <a:rPr lang="en-US" sz="2400" b="1" dirty="0" smtClean="0"/>
              <a:t> infiltration (exudation) into </a:t>
            </a:r>
            <a:r>
              <a:rPr lang="en-US" sz="2400" b="1" dirty="0" err="1" smtClean="0"/>
              <a:t>glomeruli</a:t>
            </a:r>
            <a:r>
              <a:rPr lang="en-US" sz="2400" b="1" dirty="0" smtClean="0"/>
              <a:t> and variable proliferation of endothelial, </a:t>
            </a:r>
            <a:r>
              <a:rPr lang="en-US" sz="2400" b="1" dirty="0" err="1" smtClean="0"/>
              <a:t>mesangial</a:t>
            </a:r>
            <a:r>
              <a:rPr lang="en-US" sz="2400" b="1" dirty="0" smtClean="0"/>
              <a:t>, and parietal epithelial cells. 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Electron microscopy reveals the immune complexes as electron-dense deposits or clumps that lie at one of three sites: </a:t>
            </a:r>
            <a:r>
              <a:rPr lang="en-US" sz="2400" b="1" dirty="0" smtClean="0">
                <a:solidFill>
                  <a:srgbClr val="C00000"/>
                </a:solidFill>
              </a:rPr>
              <a:t>location is important and can be seen in IF too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1-in the </a:t>
            </a:r>
            <a:r>
              <a:rPr lang="en-US" sz="2400" b="1" dirty="0" err="1" smtClean="0">
                <a:solidFill>
                  <a:srgbClr val="FF0000"/>
                </a:solidFill>
              </a:rPr>
              <a:t>mesangium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2-between the endothelial cells and the GBM  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(</a:t>
            </a:r>
            <a:r>
              <a:rPr lang="en-US" sz="2400" b="1" dirty="0" err="1" smtClean="0">
                <a:solidFill>
                  <a:srgbClr val="FF0000"/>
                </a:solidFill>
              </a:rPr>
              <a:t>subendothelial</a:t>
            </a:r>
            <a:r>
              <a:rPr lang="en-US" sz="2400" b="1" dirty="0" smtClean="0">
                <a:solidFill>
                  <a:srgbClr val="FF0000"/>
                </a:solidFill>
              </a:rPr>
              <a:t> deposits). 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3-between the outer surface of the GBM and   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the </a:t>
            </a:r>
            <a:r>
              <a:rPr lang="en-US" sz="2400" b="1" dirty="0" err="1" smtClean="0">
                <a:solidFill>
                  <a:srgbClr val="FF0000"/>
                </a:solidFill>
              </a:rPr>
              <a:t>podocytes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subepithelial</a:t>
            </a:r>
            <a:r>
              <a:rPr lang="en-US" sz="2400" b="1" dirty="0" smtClean="0">
                <a:solidFill>
                  <a:srgbClr val="FF0000"/>
                </a:solidFill>
              </a:rPr>
              <a:t> deposits).</a:t>
            </a:r>
            <a:endParaRPr lang="ar-JO" sz="2400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008313" cy="2514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IF-Granular deposition of immune complexes characteristic of circulating and in situ immune complex deposition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4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Deposits may be located at more than one site.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The presence of </a:t>
            </a:r>
            <a:r>
              <a:rPr lang="en-US" sz="2000" b="1" dirty="0" err="1" smtClean="0">
                <a:solidFill>
                  <a:srgbClr val="FF0000"/>
                </a:solidFill>
              </a:rPr>
              <a:t>Igs</a:t>
            </a:r>
            <a:r>
              <a:rPr lang="en-US" sz="2000" b="1" dirty="0" smtClean="0">
                <a:solidFill>
                  <a:srgbClr val="FF0000"/>
                </a:solidFill>
              </a:rPr>
              <a:t> and complement in these deposits can be demonstrated by </a:t>
            </a:r>
            <a:r>
              <a:rPr lang="en-US" sz="2000" b="1" dirty="0" err="1" smtClean="0">
                <a:solidFill>
                  <a:srgbClr val="FF0000"/>
                </a:solidFill>
              </a:rPr>
              <a:t>immunofluorescence</a:t>
            </a:r>
            <a:r>
              <a:rPr lang="en-US" sz="2000" b="1" dirty="0" smtClean="0">
                <a:solidFill>
                  <a:srgbClr val="FF0000"/>
                </a:solidFill>
              </a:rPr>
              <a:t> microscopy.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The pattern of immune complex deposition is helpful in distinguishing various types of GN</a:t>
            </a:r>
            <a:endParaRPr lang="ar-JO" sz="2000" dirty="0">
              <a:solidFill>
                <a:srgbClr val="FF0000"/>
              </a:solidFill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228694-8782-4EDF-9F8E-0EC0D504E925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5181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FB57BB-E7B5-4084-89FD-A0F1DA3F519C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FF0000"/>
                </a:solidFill>
              </a:rPr>
              <a:t>2-Nephritis Caused by In Situ Immune Complexes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antibodies in this form of injury react directly with fixed or planted antigens in the </a:t>
            </a:r>
            <a:r>
              <a:rPr lang="en-US" sz="2400" b="1" dirty="0" err="1" smtClean="0">
                <a:solidFill>
                  <a:srgbClr val="FF0000"/>
                </a:solidFill>
              </a:rPr>
              <a:t>glomerulus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Planted antigens include: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1- DNA.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2- bacterial products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3-large aggregated proteins (e.g., aggregated </a:t>
            </a:r>
            <a:r>
              <a:rPr lang="en-US" sz="2400" b="1" dirty="0" err="1" smtClean="0">
                <a:solidFill>
                  <a:srgbClr val="FF0000"/>
                </a:solidFill>
              </a:rPr>
              <a:t>IgG</a:t>
            </a:r>
            <a:r>
              <a:rPr lang="en-US" sz="2400" b="1" dirty="0" smtClean="0">
                <a:solidFill>
                  <a:srgbClr val="FF0000"/>
                </a:solidFill>
              </a:rPr>
              <a:t>), which deposit in the </a:t>
            </a:r>
            <a:r>
              <a:rPr lang="en-US" sz="2400" b="1" dirty="0" err="1" smtClean="0">
                <a:solidFill>
                  <a:srgbClr val="FF0000"/>
                </a:solidFill>
              </a:rPr>
              <a:t>mesangium</a:t>
            </a:r>
            <a:r>
              <a:rPr lang="en-US" sz="2400" b="1" dirty="0" smtClean="0">
                <a:solidFill>
                  <a:srgbClr val="FF0000"/>
                </a:solidFill>
              </a:rPr>
              <a:t> because of their size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4- immune complexes themselves because they continue to have reactive sites for further interactions with free antibody, free antigen, or complement. 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1CC036-E209-4AB0-AFB0-6E8D0220881B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1" i="1" u="sng" dirty="0" smtClean="0">
                <a:solidFill>
                  <a:srgbClr val="FF0000"/>
                </a:solidFill>
              </a:rPr>
              <a:t>3-Anti-Glomerular Basement Membrane (GBM) Antibody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Glomerulonephritis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Classic anti-GBM antibody GN (less than 1% of human GN cases).  </a:t>
            </a:r>
            <a:endParaRPr lang="ar-JO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Abs are directed against fixed antigens in the GBM.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Deposition of these antibodies creates a </a:t>
            </a:r>
            <a:r>
              <a:rPr lang="en-US" sz="2800" b="1" i="1" dirty="0" smtClean="0">
                <a:solidFill>
                  <a:srgbClr val="FF0000"/>
                </a:solidFill>
              </a:rPr>
              <a:t>linear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pattern</a:t>
            </a:r>
            <a:r>
              <a:rPr lang="en-US" sz="2800" b="1" dirty="0" smtClean="0">
                <a:solidFill>
                  <a:srgbClr val="FF0000"/>
                </a:solidFill>
              </a:rPr>
              <a:t> of staining when the bound antibodies are visualized with IF microscopy.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Autoimmune disease results from </a:t>
            </a:r>
            <a:r>
              <a:rPr lang="en-US" sz="2800" b="1" dirty="0" err="1" smtClean="0">
                <a:solidFill>
                  <a:srgbClr val="C00000"/>
                </a:solidFill>
              </a:rPr>
              <a:t>autoABs</a:t>
            </a:r>
            <a:r>
              <a:rPr lang="en-US" sz="2800" b="1" dirty="0" smtClean="0">
                <a:solidFill>
                  <a:srgbClr val="C00000"/>
                </a:solidFill>
              </a:rPr>
              <a:t> against collagen in basement membrane, deposition on IF would be very characteristic feature of disease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4C0A2-FF9C-4655-8CDA-A2E63318B42A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immunofluorescence linear deposition of immune complexes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Glomerular diseases-1 </a:t>
            </a:r>
            <a:endParaRPr lang="ar-JO" b="1" i="1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leading to nephrotic syndrome</a:t>
            </a:r>
            <a:endParaRPr lang="ar-J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FFB96-18B4-4305-B915-14B38A64C183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608A2E-D20B-4144-9C00-9F551EE1164E}" type="slidenum">
              <a:rPr lang="ar-SA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70C0"/>
                </a:solidFill>
              </a:rPr>
              <a:t>The </a:t>
            </a:r>
            <a:r>
              <a:rPr lang="en-US" b="1" u="sng" dirty="0" err="1" smtClean="0">
                <a:solidFill>
                  <a:srgbClr val="0070C0"/>
                </a:solidFill>
              </a:rPr>
              <a:t>Nephrotic</a:t>
            </a:r>
            <a:r>
              <a:rPr lang="en-US" b="1" u="sng" dirty="0" smtClean="0">
                <a:solidFill>
                  <a:srgbClr val="0070C0"/>
                </a:solidFill>
              </a:rPr>
              <a:t> Syndrome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Going back to our </a:t>
            </a:r>
            <a:r>
              <a:rPr lang="en-US" sz="2800" dirty="0" err="1" smtClean="0">
                <a:solidFill>
                  <a:srgbClr val="C00000"/>
                </a:solidFill>
              </a:rPr>
              <a:t>nephrotic</a:t>
            </a:r>
            <a:r>
              <a:rPr lang="en-US" sz="2800" dirty="0" smtClean="0">
                <a:solidFill>
                  <a:srgbClr val="C00000"/>
                </a:solidFill>
              </a:rPr>
              <a:t> syndromes, we should not memorize numbers in the upcoming table but we should know which disease is most prevalent for its age group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/>
              <a:t>nephrotic</a:t>
            </a:r>
            <a:r>
              <a:rPr lang="en-US" sz="2800" dirty="0" smtClean="0"/>
              <a:t> syndrome refers to a clinical complex that includes the following: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(1) </a:t>
            </a:r>
            <a:r>
              <a:rPr lang="en-US" sz="2800" b="1" dirty="0" smtClean="0">
                <a:solidFill>
                  <a:srgbClr val="0070C0"/>
                </a:solidFill>
              </a:rPr>
              <a:t>massive </a:t>
            </a:r>
            <a:r>
              <a:rPr lang="en-US" sz="2800" b="1" dirty="0" err="1" smtClean="0">
                <a:solidFill>
                  <a:srgbClr val="0070C0"/>
                </a:solidFill>
              </a:rPr>
              <a:t>proteinuria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with daily protein loss in the urine of 3.5 gm or more in adults.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(2) </a:t>
            </a:r>
            <a:r>
              <a:rPr lang="en-US" sz="2800" b="1" dirty="0" err="1" smtClean="0">
                <a:solidFill>
                  <a:srgbClr val="0070C0"/>
                </a:solidFill>
              </a:rPr>
              <a:t>hypoalbuminemia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with plasma albumin levels less than 3 gm/</a:t>
            </a:r>
            <a:r>
              <a:rPr lang="en-US" sz="2800" dirty="0" err="1" smtClean="0"/>
              <a:t>dL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(3) </a:t>
            </a:r>
            <a:r>
              <a:rPr lang="en-US" sz="2800" b="1" dirty="0" smtClean="0">
                <a:solidFill>
                  <a:srgbClr val="0070C0"/>
                </a:solidFill>
              </a:rPr>
              <a:t>generalized edema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(4) </a:t>
            </a:r>
            <a:r>
              <a:rPr lang="en-US" sz="2800" b="1" dirty="0" err="1" smtClean="0">
                <a:solidFill>
                  <a:srgbClr val="0070C0"/>
                </a:solidFill>
              </a:rPr>
              <a:t>hyperlipidemia</a:t>
            </a:r>
            <a:r>
              <a:rPr lang="en-US" sz="2800" b="1" dirty="0" smtClean="0">
                <a:solidFill>
                  <a:srgbClr val="0070C0"/>
                </a:solidFill>
              </a:rPr>
              <a:t> and </a:t>
            </a:r>
            <a:r>
              <a:rPr lang="en-US" sz="2800" b="1" dirty="0" err="1" smtClean="0">
                <a:solidFill>
                  <a:srgbClr val="0070C0"/>
                </a:solidFill>
              </a:rPr>
              <a:t>lipiduria</a:t>
            </a:r>
            <a:r>
              <a:rPr lang="en-US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(5) little or no </a:t>
            </a:r>
            <a:r>
              <a:rPr lang="en-US" sz="2800" dirty="0" err="1" smtClean="0"/>
              <a:t>azotemia</a:t>
            </a:r>
            <a:r>
              <a:rPr lang="en-US" sz="2800" dirty="0" smtClean="0"/>
              <a:t>, </a:t>
            </a:r>
            <a:r>
              <a:rPr lang="en-US" sz="2800" dirty="0" err="1" smtClean="0"/>
              <a:t>hematuria</a:t>
            </a:r>
            <a:r>
              <a:rPr lang="en-US" sz="2800" dirty="0" smtClean="0"/>
              <a:t>, or hypertension.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51466F-612F-4AF1-8E39-049CE940F928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0070C0"/>
                </a:solidFill>
              </a:rPr>
              <a:t>Causes of </a:t>
            </a:r>
            <a:r>
              <a:rPr lang="en-US" sz="4000" b="1" u="sng" dirty="0" err="1" smtClean="0">
                <a:solidFill>
                  <a:srgbClr val="0070C0"/>
                </a:solidFill>
              </a:rPr>
              <a:t>Nephrotic</a:t>
            </a:r>
            <a:r>
              <a:rPr lang="en-US" sz="4000" b="1" u="sng" dirty="0" smtClean="0">
                <a:solidFill>
                  <a:srgbClr val="0070C0"/>
                </a:solidFill>
              </a:rPr>
              <a:t> Syndrome</a:t>
            </a:r>
            <a:r>
              <a:rPr lang="ar-JO" sz="4000" b="1" u="sng" dirty="0" smtClean="0">
                <a:solidFill>
                  <a:srgbClr val="FF0000"/>
                </a:solidFill>
              </a:rPr>
              <a:t/>
            </a:r>
            <a:br>
              <a:rPr lang="ar-JO" sz="4000" b="1" u="sng" dirty="0" smtClean="0">
                <a:solidFill>
                  <a:srgbClr val="FF0000"/>
                </a:solidFill>
              </a:rPr>
            </a:br>
            <a:r>
              <a:rPr lang="en-US" sz="3600" b="1" u="sng" dirty="0" smtClean="0">
                <a:solidFill>
                  <a:srgbClr val="C00000"/>
                </a:solidFill>
              </a:rPr>
              <a:t>A-primary glomerular diseases</a:t>
            </a:r>
            <a:r>
              <a:rPr lang="ar-SA" sz="3600" dirty="0" smtClean="0">
                <a:solidFill>
                  <a:srgbClr val="C00000"/>
                </a:solidFill>
              </a:rPr>
              <a:t> 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ph idx="4294967295"/>
          </p:nvPr>
        </p:nvGraphicFramePr>
        <p:xfrm>
          <a:off x="304800" y="1295400"/>
          <a:ext cx="8229600" cy="5372862"/>
        </p:xfrm>
        <a:graphic>
          <a:graphicData uri="http://schemas.openxmlformats.org/drawingml/2006/table">
            <a:tbl>
              <a:tblPr rtl="1"/>
              <a:tblGrid>
                <a:gridCol w="2743200"/>
                <a:gridCol w="2743200"/>
                <a:gridCol w="27432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Prevalence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Prevalence</a:t>
                      </a: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(%)</a:t>
                      </a:r>
                      <a:r>
                        <a:rPr kumimoji="0" lang="ar-JO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Primary Glomerular Disease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Membranous GN</a:t>
                      </a: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rare for adults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Minimal-change disease</a:t>
                      </a: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Focal segmental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glomerulosclerosis</a:t>
                      </a: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Membranoproliferative GN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IgA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nephropathy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C8455-23FE-4D9E-945C-64F35482AED5}" type="slidenum">
              <a:rPr lang="ar-SA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C00000"/>
                </a:solidFill>
              </a:rPr>
              <a:t>B-Systemic Diseases with Renal Manifestations: (secondary)</a:t>
            </a:r>
            <a:r>
              <a:rPr lang="en-US" sz="4000" b="1" u="sng" dirty="0" smtClean="0">
                <a:solidFill>
                  <a:srgbClr val="C00000"/>
                </a:solidFill>
              </a:rPr>
              <a:t> </a:t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endParaRPr lang="en-US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Diabetes mellitus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C00000"/>
                </a:solidFill>
              </a:rPr>
              <a:t>most important</a:t>
            </a:r>
          </a:p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</a:rPr>
              <a:t>Amyloidosis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Systemic lupus </a:t>
            </a:r>
            <a:r>
              <a:rPr lang="en-US" sz="2800" b="1" dirty="0" err="1" smtClean="0">
                <a:solidFill>
                  <a:srgbClr val="FF0000"/>
                </a:solidFill>
              </a:rPr>
              <a:t>erythematosus</a:t>
            </a:r>
            <a:r>
              <a:rPr lang="en-US" sz="2800" b="1" dirty="0" smtClean="0"/>
              <a:t> </a:t>
            </a:r>
            <a:r>
              <a:rPr lang="en-US" sz="2800" b="1" dirty="0" smtClean="0">
                <a:solidFill>
                  <a:srgbClr val="C00000"/>
                </a:solidFill>
              </a:rPr>
              <a:t> (autoimmune)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drugs (gold, </a:t>
            </a:r>
            <a:r>
              <a:rPr lang="en-US" sz="2800" b="1" dirty="0" err="1" smtClean="0">
                <a:solidFill>
                  <a:srgbClr val="FF0000"/>
                </a:solidFill>
              </a:rPr>
              <a:t>penicillamine</a:t>
            </a:r>
            <a:r>
              <a:rPr lang="en-US" sz="2800" b="1" dirty="0" smtClean="0">
                <a:solidFill>
                  <a:srgbClr val="FF0000"/>
                </a:solidFill>
              </a:rPr>
              <a:t>, "street heroin")  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Infections (malaria, syphilis, hepatitis B, HIV)  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Malignancy (carcinoma, melanoma)  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Miscellaneous (</a:t>
            </a:r>
            <a:r>
              <a:rPr lang="en-US" sz="2800" b="1" dirty="0" err="1" smtClean="0">
                <a:solidFill>
                  <a:srgbClr val="FF0000"/>
                </a:solidFill>
              </a:rPr>
              <a:t>e.g</a:t>
            </a:r>
            <a:r>
              <a:rPr lang="en-US" sz="2800" b="1" dirty="0" smtClean="0">
                <a:solidFill>
                  <a:srgbClr val="FF0000"/>
                </a:solidFill>
              </a:rPr>
              <a:t> bee-sting allergy)  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87ABC-A1B7-4501-B93A-198B73DBD3BE}" type="slidenum">
              <a:rPr lang="ar-SA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Minimal-Change Disease (Lipoid </a:t>
            </a:r>
            <a:r>
              <a:rPr lang="en-US" sz="28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Nephrosis</a:t>
            </a:r>
            <a:r>
              <a:rPr lang="ar-JO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endParaRPr lang="en-US" sz="2800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51355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This relatively benign disorder. </a:t>
            </a:r>
            <a:r>
              <a:rPr lang="en-US" sz="2400" b="1" dirty="0" smtClean="0">
                <a:solidFill>
                  <a:srgbClr val="C00000"/>
                </a:solidFill>
              </a:rPr>
              <a:t>(good prognosis)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The most frequent cause of the </a:t>
            </a:r>
            <a:r>
              <a:rPr lang="en-US" sz="2400" b="1" dirty="0" err="1" smtClean="0">
                <a:solidFill>
                  <a:srgbClr val="FF0000"/>
                </a:solidFill>
              </a:rPr>
              <a:t>nephrotic</a:t>
            </a:r>
            <a:r>
              <a:rPr lang="en-US" sz="2400" b="1" dirty="0" smtClean="0">
                <a:solidFill>
                  <a:srgbClr val="FF0000"/>
                </a:solidFill>
              </a:rPr>
              <a:t> syndrome in children (ages 1-7 years).  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It is characterized by </a:t>
            </a:r>
            <a:r>
              <a:rPr lang="en-US" sz="2400" b="1" dirty="0" err="1" smtClean="0">
                <a:solidFill>
                  <a:srgbClr val="FF0000"/>
                </a:solidFill>
              </a:rPr>
              <a:t>glomeruli</a:t>
            </a:r>
            <a:r>
              <a:rPr lang="en-US" sz="2400" b="1" dirty="0" smtClean="0">
                <a:solidFill>
                  <a:srgbClr val="FF0000"/>
                </a:solidFill>
              </a:rPr>
              <a:t> that have </a:t>
            </a:r>
            <a:r>
              <a:rPr lang="en-US" sz="2400" b="1" u="sng" dirty="0" smtClean="0">
                <a:solidFill>
                  <a:srgbClr val="FF0000"/>
                </a:solidFill>
              </a:rPr>
              <a:t>a normal </a:t>
            </a:r>
            <a:r>
              <a:rPr lang="en-US" sz="2400" b="1" dirty="0" smtClean="0">
                <a:solidFill>
                  <a:srgbClr val="FF0000"/>
                </a:solidFill>
              </a:rPr>
              <a:t>appearance by LM but show diffuse effacement of </a:t>
            </a:r>
            <a:r>
              <a:rPr lang="en-US" sz="2400" b="1" dirty="0" err="1" smtClean="0">
                <a:solidFill>
                  <a:srgbClr val="FF0000"/>
                </a:solidFill>
              </a:rPr>
              <a:t>podocytes</a:t>
            </a:r>
            <a:r>
              <a:rPr lang="en-US" sz="2400" b="1" dirty="0" smtClean="0">
                <a:solidFill>
                  <a:srgbClr val="FF0000"/>
                </a:solidFill>
              </a:rPr>
              <a:t> by the EM. (</a:t>
            </a:r>
            <a:r>
              <a:rPr lang="en-US" sz="2400" b="1" dirty="0" smtClean="0">
                <a:solidFill>
                  <a:srgbClr val="C00000"/>
                </a:solidFill>
              </a:rPr>
              <a:t>named from this) negative IF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 i="1" u="sng" dirty="0" smtClean="0">
                <a:solidFill>
                  <a:srgbClr val="FF0000"/>
                </a:solidFill>
              </a:rPr>
              <a:t>Pathogenesis: </a:t>
            </a:r>
            <a:r>
              <a:rPr lang="en-US" sz="2400" b="1" dirty="0" smtClean="0">
                <a:solidFill>
                  <a:srgbClr val="FF0000"/>
                </a:solidFill>
              </a:rPr>
              <a:t>still not clear. 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Based on some experimental studies, the </a:t>
            </a:r>
            <a:r>
              <a:rPr lang="en-US" sz="2400" b="1" dirty="0" err="1" smtClean="0">
                <a:solidFill>
                  <a:srgbClr val="FF0000"/>
                </a:solidFill>
              </a:rPr>
              <a:t>proteinuria</a:t>
            </a:r>
            <a:r>
              <a:rPr lang="en-US" sz="2400" b="1" dirty="0" smtClean="0">
                <a:solidFill>
                  <a:srgbClr val="FF0000"/>
                </a:solidFill>
              </a:rPr>
              <a:t> has been attributed to a T-cell derived factor that causes </a:t>
            </a:r>
            <a:r>
              <a:rPr lang="en-US" sz="2400" b="1" dirty="0" err="1" smtClean="0">
                <a:solidFill>
                  <a:srgbClr val="FF0000"/>
                </a:solidFill>
              </a:rPr>
              <a:t>podocyte</a:t>
            </a:r>
            <a:r>
              <a:rPr lang="en-US" sz="2400" b="1" dirty="0" smtClean="0">
                <a:solidFill>
                  <a:srgbClr val="FF0000"/>
                </a:solidFill>
              </a:rPr>
              <a:t> damage and effacement of foot processes. 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neither the nature of such a putative factor nor a causal role of T cells is established in the human disease.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those hypothesis emerged since we treated those patients with </a:t>
            </a:r>
            <a:r>
              <a:rPr lang="en-US" sz="2400" b="1" dirty="0" err="1" smtClean="0">
                <a:solidFill>
                  <a:srgbClr val="C00000"/>
                </a:solidFill>
              </a:rPr>
              <a:t>immunosuppressants</a:t>
            </a:r>
            <a:r>
              <a:rPr lang="en-US" sz="2400" b="1" dirty="0" smtClean="0">
                <a:solidFill>
                  <a:srgbClr val="C00000"/>
                </a:solidFill>
              </a:rPr>
              <a:t> especially </a:t>
            </a:r>
            <a:r>
              <a:rPr lang="en-US" sz="2400" b="1" dirty="0" err="1" smtClean="0">
                <a:solidFill>
                  <a:srgbClr val="C00000"/>
                </a:solidFill>
              </a:rPr>
              <a:t>corticosteriods</a:t>
            </a:r>
            <a:r>
              <a:rPr lang="en-US" sz="2400" b="1" dirty="0" smtClean="0">
                <a:solidFill>
                  <a:srgbClr val="C00000"/>
                </a:solidFill>
              </a:rPr>
              <a:t> and they worked</a:t>
            </a:r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537AC8-93F9-4A77-9647-6ADC1DF8DEC0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Patients are subject to these: </a:t>
            </a:r>
            <a:r>
              <a:rPr lang="en-US" b="1" u="sng" dirty="0" smtClean="0">
                <a:solidFill>
                  <a:srgbClr val="C00000"/>
                </a:solidFill>
              </a:rPr>
              <a:t>(from a case of uremia)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3- 2ry gastrointestinal manifestations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(e.g., uremic gastroenteritis).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4- 2ry neuromuscular manifestations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(e.g., peripheral neuropathy).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5- 2ry cardiovascular manifestations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(e.g., uremic </a:t>
            </a:r>
            <a:r>
              <a:rPr lang="en-US" sz="2800" b="1" dirty="0" err="1" smtClean="0">
                <a:solidFill>
                  <a:srgbClr val="FF0000"/>
                </a:solidFill>
              </a:rPr>
              <a:t>fibrinous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pericarditis</a:t>
            </a:r>
            <a:r>
              <a:rPr lang="en-US" sz="2800" b="1" dirty="0" smtClean="0">
                <a:solidFill>
                  <a:srgbClr val="FF0000"/>
                </a:solidFill>
              </a:rPr>
              <a:t>). 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5F1B26-EC67-4323-AB7C-AB747CA6EA9E}" type="slidenum">
              <a:rPr lang="ar-SA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Morphology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229600" cy="5287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FF0000"/>
                </a:solidFill>
              </a:rPr>
              <a:t>LM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glomeruli</a:t>
            </a:r>
            <a:r>
              <a:rPr lang="en-US" sz="2400" dirty="0" smtClean="0"/>
              <a:t> in </a:t>
            </a:r>
            <a:r>
              <a:rPr lang="en-US" sz="2400" dirty="0" smtClean="0">
                <a:solidFill>
                  <a:srgbClr val="FF0000"/>
                </a:solidFill>
              </a:rPr>
              <a:t>minimal change disease appear normal. </a:t>
            </a:r>
            <a:r>
              <a:rPr lang="en-US" sz="2400" dirty="0" smtClean="0">
                <a:solidFill>
                  <a:srgbClr val="C00000"/>
                </a:solidFill>
              </a:rPr>
              <a:t>IF negative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cells of the proximal convoluted tubules are often heavily laden with protein droplets and lipids but this is secondary to tubular </a:t>
            </a:r>
            <a:r>
              <a:rPr lang="en-US" sz="2400" dirty="0" err="1" smtClean="0"/>
              <a:t>reabsorption</a:t>
            </a:r>
            <a:r>
              <a:rPr lang="en-US" sz="2400" dirty="0" smtClean="0"/>
              <a:t> of the lipoproteins passing through the diseased </a:t>
            </a:r>
            <a:r>
              <a:rPr lang="en-US" sz="2400" dirty="0" err="1" smtClean="0"/>
              <a:t>glomeruli</a:t>
            </a:r>
            <a:r>
              <a:rPr lang="en-US" sz="2400" dirty="0" smtClean="0"/>
              <a:t> (</a:t>
            </a:r>
            <a:r>
              <a:rPr lang="en-US" sz="2400" b="1" dirty="0" smtClean="0"/>
              <a:t>lipoid </a:t>
            </a:r>
            <a:r>
              <a:rPr lang="en-US" sz="2400" b="1" dirty="0" err="1" smtClean="0"/>
              <a:t>nephrosis</a:t>
            </a:r>
            <a:r>
              <a:rPr lang="en-US" sz="2400" b="1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00"/>
                </a:solidFill>
              </a:rPr>
              <a:t>EM </a:t>
            </a:r>
            <a:r>
              <a:rPr lang="en-US" sz="2800" b="1" u="sng" dirty="0" smtClean="0">
                <a:solidFill>
                  <a:srgbClr val="C00000"/>
                </a:solidFill>
              </a:rPr>
              <a:t>diagnostic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GBM appears normal.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The only obvious glomerular abnormality is the </a:t>
            </a:r>
            <a:r>
              <a:rPr lang="en-US" sz="2400" b="1" dirty="0" smtClean="0">
                <a:solidFill>
                  <a:srgbClr val="FF0000"/>
                </a:solidFill>
              </a:rPr>
              <a:t>uniform and diffuse effacement of the foot processes of the </a:t>
            </a:r>
            <a:r>
              <a:rPr lang="en-US" sz="2400" b="1" dirty="0" err="1" smtClean="0">
                <a:solidFill>
                  <a:srgbClr val="FF0000"/>
                </a:solidFill>
              </a:rPr>
              <a:t>podocytes</a:t>
            </a:r>
            <a:r>
              <a:rPr lang="en-US" sz="2400" dirty="0" smtClean="0">
                <a:solidFill>
                  <a:srgbClr val="FF0000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cytoplasm of the </a:t>
            </a:r>
            <a:r>
              <a:rPr lang="en-US" sz="2400" dirty="0" err="1" smtClean="0"/>
              <a:t>podocytes</a:t>
            </a:r>
            <a:r>
              <a:rPr lang="en-US" sz="2400" dirty="0" smtClean="0"/>
              <a:t> thus appears flattened over the external aspect of the GBM obliterating the network of arcades between the </a:t>
            </a:r>
            <a:r>
              <a:rPr lang="en-US" sz="2400" dirty="0" err="1" smtClean="0"/>
              <a:t>podocytes</a:t>
            </a:r>
            <a:r>
              <a:rPr lang="en-US" sz="2400" dirty="0" smtClean="0"/>
              <a:t> and the GBM.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There are also epithelial cell vacuolization microvillus formation and occasional focal detachments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121134-E6C2-4520-AF33-50F529D8ED6A}" type="slidenum">
              <a:rPr lang="ar-SA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5" name="Group 3"/>
          <p:cNvGraphicFramePr>
            <a:graphicFrameLocks noGrp="1"/>
          </p:cNvGraphicFramePr>
          <p:nvPr/>
        </p:nvGraphicFramePr>
        <p:xfrm>
          <a:off x="6324600" y="0"/>
          <a:ext cx="2819400" cy="8854758"/>
        </p:xfrm>
        <a:graphic>
          <a:graphicData uri="http://schemas.openxmlformats.org/drawingml/2006/table">
            <a:tbl>
              <a:tblPr rtl="1"/>
              <a:tblGrid>
                <a:gridCol w="2819400"/>
              </a:tblGrid>
              <a:tr h="422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Minimal change disease.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 the light microscope the PAS-stained glomerulus appears normal, with a delicate basement membrane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Schematic diagram illustrating diffuse effacement of foot processes of podocytes with no immune deposits</a:t>
                      </a: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7E357F-42C0-42FA-80EA-83A12DCB373E}" type="slidenum">
              <a:rPr lang="ar-SA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b="1" smtClean="0"/>
              <a:t>MCD-EM</a:t>
            </a:r>
            <a:br>
              <a:rPr lang="en-US" sz="1800" b="1" smtClean="0"/>
            </a:br>
            <a:r>
              <a:rPr lang="en-US" sz="1800" b="1" smtClean="0"/>
              <a:t>the capillary loop in the lower half contains two electron dense RBC's. Fenestrated endothelium is present and the BM is normal. </a:t>
            </a:r>
            <a:br>
              <a:rPr lang="en-US" sz="1800" b="1" smtClean="0"/>
            </a:br>
            <a:r>
              <a:rPr lang="en-US" sz="1800" b="1" smtClean="0"/>
              <a:t>The overlying epithelial cell foot processes are fused (arrows).</a:t>
            </a:r>
            <a:endParaRPr lang="en-US" sz="4000" b="1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9" name="Picture 4" descr="RENAL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2296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2590800" y="3048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 flipH="1" flipV="1">
            <a:off x="5410200" y="2819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H="1">
            <a:off x="5486400" y="3124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FB508D-92AB-44EE-84BA-099E43D46846}" type="slidenum">
              <a:rPr lang="ar-SA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u="sng" dirty="0" smtClean="0"/>
              <a:t>Clinical Course</a:t>
            </a:r>
            <a:r>
              <a:rPr lang="en-US" sz="4000" dirty="0" smtClean="0"/>
              <a:t> 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839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C00000"/>
                </a:solidFill>
              </a:rPr>
              <a:t> insidious development of the </a:t>
            </a:r>
            <a:r>
              <a:rPr lang="en-US" sz="2200" b="1" u="sng" dirty="0" err="1" smtClean="0">
                <a:solidFill>
                  <a:srgbClr val="C00000"/>
                </a:solidFill>
              </a:rPr>
              <a:t>nephrotic</a:t>
            </a:r>
            <a:r>
              <a:rPr lang="en-US" sz="2200" b="1" u="sng" dirty="0" smtClean="0">
                <a:solidFill>
                  <a:srgbClr val="C00000"/>
                </a:solidFill>
              </a:rPr>
              <a:t> syndrome </a:t>
            </a:r>
            <a:r>
              <a:rPr lang="en-US" sz="2200" b="1" dirty="0" smtClean="0">
                <a:solidFill>
                  <a:srgbClr val="C00000"/>
                </a:solidFill>
              </a:rPr>
              <a:t>in an otherwise healthy child. Mostly complains from generalized edema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C00000"/>
                </a:solidFill>
              </a:rPr>
              <a:t>There is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no hypertension</a:t>
            </a:r>
            <a:r>
              <a:rPr lang="en-US" sz="2200" b="1" dirty="0" smtClean="0"/>
              <a:t>. </a:t>
            </a:r>
            <a:r>
              <a:rPr lang="en-US" sz="2200" b="1" dirty="0" smtClean="0">
                <a:solidFill>
                  <a:srgbClr val="C00000"/>
                </a:solidFill>
              </a:rPr>
              <a:t>No </a:t>
            </a:r>
            <a:r>
              <a:rPr lang="en-US" sz="2200" b="1" dirty="0" err="1" smtClean="0">
                <a:solidFill>
                  <a:srgbClr val="C00000"/>
                </a:solidFill>
              </a:rPr>
              <a:t>azemtia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renal function is preserved</a:t>
            </a:r>
            <a:r>
              <a:rPr lang="en-US" sz="2200" b="1" dirty="0" smtClean="0"/>
              <a:t> in most individuals.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selective </a:t>
            </a:r>
            <a:r>
              <a:rPr lang="en-US" sz="2200" b="1" dirty="0" err="1" smtClean="0">
                <a:solidFill>
                  <a:srgbClr val="FF0000"/>
                </a:solidFill>
              </a:rPr>
              <a:t>proteinuria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(the protein loss is usually confined to albumin )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prognosis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is good</a:t>
            </a:r>
            <a:r>
              <a:rPr lang="en-US" sz="2200" b="1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When the changes in the </a:t>
            </a:r>
            <a:r>
              <a:rPr lang="en-US" sz="2200" b="1" dirty="0" err="1" smtClean="0">
                <a:solidFill>
                  <a:srgbClr val="FF0000"/>
                </a:solidFill>
              </a:rPr>
              <a:t>podocytes</a:t>
            </a:r>
            <a:r>
              <a:rPr lang="en-US" sz="2200" b="1" dirty="0" smtClean="0">
                <a:solidFill>
                  <a:srgbClr val="FF0000"/>
                </a:solidFill>
              </a:rPr>
              <a:t> reverse (e.g., in response to corticosteroids) the </a:t>
            </a:r>
            <a:r>
              <a:rPr lang="en-US" sz="2200" b="1" dirty="0" err="1" smtClean="0">
                <a:solidFill>
                  <a:srgbClr val="FF0000"/>
                </a:solidFill>
              </a:rPr>
              <a:t>proteinuria</a:t>
            </a:r>
            <a:r>
              <a:rPr lang="en-US" sz="2200" b="1" dirty="0" smtClean="0">
                <a:solidFill>
                  <a:srgbClr val="FF0000"/>
                </a:solidFill>
              </a:rPr>
              <a:t> remits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More than 90% of cases respond to a short course of corticosteroid therapy.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err="1" smtClean="0"/>
              <a:t>proteinuria</a:t>
            </a:r>
            <a:r>
              <a:rPr lang="en-US" sz="2200" b="1" dirty="0" smtClean="0"/>
              <a:t> recurs in more than 2/3 of the initial responders some of whom become steroid dependent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&lt; 5% develop chronic renal failure after 25 years </a:t>
            </a:r>
            <a:r>
              <a:rPr lang="en-US" sz="2200" b="1" dirty="0" smtClean="0"/>
              <a:t>and it is likely that most persons in this subgroup had </a:t>
            </a:r>
            <a:r>
              <a:rPr lang="en-US" sz="2200" b="1" dirty="0" err="1" smtClean="0"/>
              <a:t>nephrotic</a:t>
            </a:r>
            <a:r>
              <a:rPr lang="en-US" sz="2200" b="1" dirty="0" smtClean="0"/>
              <a:t> syndrome caused by FSGS not detected by biopsy.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Adults with minimal change disease also respond to steroid therapy but the response is slower and relapses are more common. </a:t>
            </a:r>
          </a:p>
          <a:p>
            <a:pPr eaLnBrk="1" hangingPunct="1">
              <a:lnSpc>
                <a:spcPct val="80000"/>
              </a:lnSpc>
            </a:pPr>
            <a:endParaRPr lang="en-US" sz="22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8F57C4-5F9A-4E0F-9528-68D259BF7681}" type="slidenum">
              <a:rPr lang="ar-SA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rgbClr val="FF0000"/>
                </a:solidFill>
              </a:rPr>
              <a:t>Focal and Segmental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Glomerulosclerosis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85800"/>
            <a:ext cx="8382000" cy="5943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Most common </a:t>
            </a:r>
            <a:r>
              <a:rPr lang="en-US" sz="2800" b="1" dirty="0" err="1" smtClean="0">
                <a:solidFill>
                  <a:srgbClr val="FF0000"/>
                </a:solidFill>
              </a:rPr>
              <a:t>nephrotic</a:t>
            </a:r>
            <a:r>
              <a:rPr lang="en-US" sz="2800" b="1" dirty="0" smtClean="0">
                <a:solidFill>
                  <a:srgbClr val="FF0000"/>
                </a:solidFill>
              </a:rPr>
              <a:t> syndrome in adults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characterized </a:t>
            </a:r>
            <a:r>
              <a:rPr lang="en-US" sz="2800" b="1" dirty="0" err="1" smtClean="0">
                <a:solidFill>
                  <a:srgbClr val="FF0000"/>
                </a:solidFill>
              </a:rPr>
              <a:t>histologically</a:t>
            </a:r>
            <a:r>
              <a:rPr lang="en-US" sz="2800" b="1" dirty="0" smtClean="0">
                <a:solidFill>
                  <a:srgbClr val="FF0000"/>
                </a:solidFill>
              </a:rPr>
              <a:t> by sclerosis (scar formation) affecting some but not all </a:t>
            </a:r>
            <a:r>
              <a:rPr lang="en-US" sz="2800" b="1" dirty="0" err="1" smtClean="0">
                <a:solidFill>
                  <a:srgbClr val="FF0000"/>
                </a:solidFill>
              </a:rPr>
              <a:t>glomeruli</a:t>
            </a:r>
            <a:r>
              <a:rPr lang="en-US" sz="2800" b="1" dirty="0" smtClean="0">
                <a:solidFill>
                  <a:srgbClr val="FF0000"/>
                </a:solidFill>
              </a:rPr>
              <a:t> (focal involvement) and involving only segments of each affected </a:t>
            </a:r>
            <a:r>
              <a:rPr lang="en-US" sz="2800" b="1" dirty="0" err="1" smtClean="0">
                <a:solidFill>
                  <a:srgbClr val="FF0000"/>
                </a:solidFill>
              </a:rPr>
              <a:t>glomerulus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/>
            <a:r>
              <a:rPr lang="en-US" sz="2800" b="1" dirty="0" smtClean="0"/>
              <a:t>This </a:t>
            </a:r>
            <a:r>
              <a:rPr lang="en-US" sz="2800" b="1" dirty="0" err="1" smtClean="0"/>
              <a:t>histologic</a:t>
            </a:r>
            <a:r>
              <a:rPr lang="en-US" sz="2800" b="1" dirty="0" smtClean="0"/>
              <a:t> picture is often associated with the </a:t>
            </a:r>
            <a:r>
              <a:rPr lang="en-US" sz="2800" b="1" dirty="0" err="1" smtClean="0"/>
              <a:t>nephrotic</a:t>
            </a:r>
            <a:r>
              <a:rPr lang="en-US" sz="2800" b="1" dirty="0" smtClean="0"/>
              <a:t> syndrome. </a:t>
            </a:r>
          </a:p>
          <a:p>
            <a:pPr eaLnBrk="1" hangingPunct="1"/>
            <a:r>
              <a:rPr lang="en-US" sz="2800" b="1" dirty="0" smtClean="0"/>
              <a:t>It can occur :</a:t>
            </a:r>
          </a:p>
          <a:p>
            <a:pPr eaLnBrk="1" hangingPunct="1"/>
            <a:r>
              <a:rPr lang="en-US" sz="2800" b="1" dirty="0" smtClean="0"/>
              <a:t>(1)in association with other known conditions as AIDS or heroin abuse (HIV  or heroin nephropathy).</a:t>
            </a:r>
          </a:p>
          <a:p>
            <a:pPr eaLnBrk="1" hangingPunct="1"/>
            <a:r>
              <a:rPr lang="en-US" sz="2800" b="1" dirty="0" smtClean="0"/>
              <a:t>(2) as a secondary event in other forms of GN (</a:t>
            </a:r>
            <a:r>
              <a:rPr lang="en-US" sz="2800" b="1" dirty="0" err="1" smtClean="0"/>
              <a:t>e.g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IgA</a:t>
            </a:r>
            <a:r>
              <a:rPr lang="en-US" sz="2800" b="1" dirty="0" smtClean="0"/>
              <a:t> nephropathy). 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E31CD2-DA53-46B6-BAC3-3E6A39BE7406}" type="slidenum">
              <a:rPr lang="ar-SA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(3) as a </a:t>
            </a:r>
            <a:r>
              <a:rPr lang="en-US" sz="2800" b="1" dirty="0" err="1" smtClean="0"/>
              <a:t>maladaptation</a:t>
            </a:r>
            <a:r>
              <a:rPr lang="en-US" sz="2800" b="1" dirty="0" smtClean="0"/>
              <a:t> after </a:t>
            </a:r>
            <a:r>
              <a:rPr lang="en-US" sz="2800" b="1" dirty="0" err="1" smtClean="0"/>
              <a:t>nephron</a:t>
            </a:r>
            <a:r>
              <a:rPr lang="en-US" sz="2800" b="1" dirty="0" smtClean="0"/>
              <a:t> loss.</a:t>
            </a:r>
          </a:p>
          <a:p>
            <a:pPr eaLnBrk="1" hangingPunct="1"/>
            <a:r>
              <a:rPr lang="en-US" sz="2800" b="1" dirty="0" smtClean="0"/>
              <a:t>(4) in inherited or congenital forms resulting from mutations affecting </a:t>
            </a:r>
            <a:r>
              <a:rPr lang="en-US" sz="2800" b="1" dirty="0" err="1" smtClean="0"/>
              <a:t>cytoskeletal</a:t>
            </a:r>
            <a:r>
              <a:rPr lang="en-US" sz="2800" b="1" dirty="0" smtClean="0"/>
              <a:t> or related proteins expressed in </a:t>
            </a:r>
            <a:r>
              <a:rPr lang="en-US" sz="2800" b="1" dirty="0" err="1" smtClean="0"/>
              <a:t>podocytes</a:t>
            </a:r>
            <a:r>
              <a:rPr lang="en-US" sz="2800" b="1" dirty="0" smtClean="0"/>
              <a:t> (e.g., </a:t>
            </a:r>
            <a:r>
              <a:rPr lang="en-US" sz="2800" b="1" dirty="0" err="1" smtClean="0"/>
              <a:t>nephrin</a:t>
            </a:r>
            <a:r>
              <a:rPr lang="en-US" sz="2800" b="1" dirty="0" smtClean="0"/>
              <a:t>).</a:t>
            </a:r>
          </a:p>
          <a:p>
            <a:pPr eaLnBrk="1" hangingPunct="1"/>
            <a:r>
              <a:rPr lang="en-US" sz="2800" b="1" dirty="0" smtClean="0"/>
              <a:t>(5) as a primary disease( 20% to 30% of all cases of the </a:t>
            </a:r>
            <a:r>
              <a:rPr lang="en-US" sz="2800" b="1" dirty="0" err="1" smtClean="0"/>
              <a:t>nephrotic</a:t>
            </a:r>
            <a:r>
              <a:rPr lang="en-US" sz="2800" b="1" dirty="0" smtClean="0"/>
              <a:t> syndrome) .</a:t>
            </a:r>
          </a:p>
          <a:p>
            <a:pPr eaLnBrk="1" hangingPunct="1"/>
            <a:r>
              <a:rPr lang="en-US" sz="2800" b="1" dirty="0" smtClean="0"/>
              <a:t>At least 50% of individuals with FSGS develop end-stage renal failure within 10 years of diagnosis. </a:t>
            </a:r>
          </a:p>
          <a:p>
            <a:pPr eaLnBrk="1" hangingPunct="1"/>
            <a:r>
              <a:rPr lang="en-US" sz="2800" b="1" dirty="0" smtClean="0"/>
              <a:t>Adults  do worse than children 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IMPORTANT to differentiate between two diseases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7617" name="Group 3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7"/>
        </p:xfrm>
        <a:graphic>
          <a:graphicData uri="http://schemas.openxmlformats.org/drawingml/2006/table">
            <a:tbl>
              <a:tblPr rtl="1"/>
              <a:tblGrid>
                <a:gridCol w="2743200"/>
                <a:gridCol w="2743200"/>
                <a:gridCol w="2743200"/>
              </a:tblGrid>
              <a:tr h="918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FSGS</a:t>
                      </a:r>
                    </a:p>
                  </a:txBody>
                  <a:tcPr marL="93165" marR="931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MCD</a:t>
                      </a: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3165" marR="931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hematuria</a:t>
                      </a: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93165" marR="931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hypertension</a:t>
                      </a: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nonselective</a:t>
                      </a:r>
                    </a:p>
                  </a:txBody>
                  <a:tcPr marL="93165" marR="931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selective</a:t>
                      </a: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proteinuria</a:t>
                      </a: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2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</a:t>
                      </a:r>
                    </a:p>
                  </a:txBody>
                  <a:tcPr marL="93165" marR="931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response to corticosteroid therapy</a:t>
                      </a:r>
                    </a:p>
                  </a:txBody>
                  <a:tcPr marL="93165" marR="93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BD7D5B-E7DE-4311-8792-AA8786FCBC3B}" type="slidenum">
              <a:rPr lang="ar-SA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06EA5-48D3-43E8-B44C-B76D42028054}" type="slidenum">
              <a:rPr lang="ar-SA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Pathogenesis</a:t>
            </a:r>
            <a:r>
              <a:rPr lang="en-US" sz="2400" b="1" i="1" u="sng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unknown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injury to the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podocytes</a:t>
            </a:r>
            <a:r>
              <a:rPr lang="en-US" sz="2400" b="1" i="1" dirty="0" smtClean="0">
                <a:solidFill>
                  <a:srgbClr val="FF0000"/>
                </a:solidFill>
              </a:rPr>
              <a:t> is thought to represent the initiating event of primary FSGS.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permeability-increasing factors produced by lymphocytes.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deposition of hyaline masses in the </a:t>
            </a:r>
            <a:r>
              <a:rPr lang="en-US" sz="2400" b="1" dirty="0" err="1" smtClean="0"/>
              <a:t>glomeruli</a:t>
            </a:r>
            <a:r>
              <a:rPr lang="en-US" sz="2400" b="1" dirty="0" smtClean="0"/>
              <a:t> represents the entrapment of plasma proteins and lipids in foci of injury where sclerosis develops.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/>
              <a:t>IgM</a:t>
            </a:r>
            <a:r>
              <a:rPr lang="en-US" sz="2400" b="1" dirty="0" smtClean="0"/>
              <a:t> and complement proteins commonly seen in the lesion are also believed to result from nonspecific entrapment in damaged </a:t>
            </a:r>
            <a:r>
              <a:rPr lang="en-US" sz="2400" b="1" dirty="0" err="1" smtClean="0"/>
              <a:t>glomeruli</a:t>
            </a:r>
            <a:r>
              <a:rPr lang="en-US" sz="2400" b="1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recurrence of </a:t>
            </a:r>
            <a:r>
              <a:rPr lang="en-US" sz="2400" b="1" dirty="0" err="1" smtClean="0">
                <a:solidFill>
                  <a:srgbClr val="FF0000"/>
                </a:solidFill>
              </a:rPr>
              <a:t>proteinuria</a:t>
            </a:r>
            <a:r>
              <a:rPr lang="en-US" sz="2400" b="1" dirty="0" smtClean="0"/>
              <a:t> after renal </a:t>
            </a:r>
            <a:r>
              <a:rPr lang="en-US" sz="2400" b="1" dirty="0" err="1" smtClean="0"/>
              <a:t>allografts</a:t>
            </a:r>
            <a:r>
              <a:rPr lang="en-US" sz="2400" b="1" dirty="0" smtClean="0"/>
              <a:t> transplantation sometimes </a:t>
            </a:r>
            <a:r>
              <a:rPr lang="en-US" sz="2400" b="1" dirty="0" smtClean="0">
                <a:solidFill>
                  <a:srgbClr val="FF0000"/>
                </a:solidFill>
              </a:rPr>
              <a:t>within 24 hours</a:t>
            </a:r>
            <a:r>
              <a:rPr lang="en-US" sz="2400" b="1" dirty="0" smtClean="0"/>
              <a:t> of transplantation supports the idea that a circulating mediator is the cause of the damage to </a:t>
            </a:r>
            <a:r>
              <a:rPr lang="en-US" sz="2400" b="1" dirty="0" err="1" smtClean="0"/>
              <a:t>podocytes</a:t>
            </a:r>
            <a:r>
              <a:rPr lang="en-US" sz="2400" b="1" dirty="0" smtClean="0"/>
              <a:t>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Can be primary or secondary disease, patients present  </a:t>
            </a:r>
            <a:r>
              <a:rPr lang="en-US" sz="2400" b="1" dirty="0" err="1" smtClean="0">
                <a:solidFill>
                  <a:srgbClr val="C00000"/>
                </a:solidFill>
              </a:rPr>
              <a:t>clincally</a:t>
            </a:r>
            <a:r>
              <a:rPr lang="en-US" sz="2400" b="1" dirty="0" smtClean="0">
                <a:solidFill>
                  <a:srgbClr val="C00000"/>
                </a:solidFill>
              </a:rPr>
              <a:t> with </a:t>
            </a:r>
            <a:r>
              <a:rPr lang="en-US" sz="2400" b="1" dirty="0" err="1" smtClean="0">
                <a:solidFill>
                  <a:srgbClr val="C00000"/>
                </a:solidFill>
              </a:rPr>
              <a:t>nephrotic</a:t>
            </a:r>
            <a:r>
              <a:rPr lang="en-US" sz="2400" b="1" dirty="0" smtClean="0">
                <a:solidFill>
                  <a:srgbClr val="C00000"/>
                </a:solidFill>
              </a:rPr>
              <a:t> syndrome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B46A3-539A-4F13-9B4E-CFB72BE4A503}" type="slidenum">
              <a:rPr lang="ar-SA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"/>
            <a:ext cx="8458200" cy="62484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Morphology</a:t>
            </a:r>
            <a:endParaRPr lang="en-US" dirty="0" smtClean="0"/>
          </a:p>
          <a:p>
            <a:pPr eaLnBrk="1" hangingPunct="1"/>
            <a:r>
              <a:rPr lang="en-US" sz="2800" dirty="0" smtClean="0"/>
              <a:t>The disease is "</a:t>
            </a:r>
            <a:r>
              <a:rPr lang="en-US" sz="2800" b="1" dirty="0" smtClean="0"/>
              <a:t>focal</a:t>
            </a:r>
            <a:r>
              <a:rPr lang="en-US" sz="2800" dirty="0" smtClean="0"/>
              <a:t>" and initially affects only the </a:t>
            </a:r>
            <a:r>
              <a:rPr lang="en-US" sz="2800" dirty="0" err="1" smtClean="0"/>
              <a:t>juxtamedullary</a:t>
            </a:r>
            <a:r>
              <a:rPr lang="en-US" sz="2800" dirty="0" smtClean="0"/>
              <a:t> </a:t>
            </a:r>
            <a:r>
              <a:rPr lang="en-US" sz="2800" dirty="0" err="1" smtClean="0"/>
              <a:t>glomeruli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 With progression eventually all levels of the cortex are affected.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LM</a:t>
            </a:r>
            <a:r>
              <a:rPr lang="en-US" sz="2800" dirty="0" smtClean="0"/>
              <a:t>-FSGS is characterized by lesions occurring in some tufts within a </a:t>
            </a:r>
            <a:r>
              <a:rPr lang="en-US" sz="2800" dirty="0" err="1" smtClean="0"/>
              <a:t>glomerulus</a:t>
            </a:r>
            <a:r>
              <a:rPr lang="en-US" sz="2800" dirty="0" smtClean="0"/>
              <a:t> and sparing of the others  ( "</a:t>
            </a:r>
            <a:r>
              <a:rPr lang="en-US" sz="2800" b="1" dirty="0" smtClean="0"/>
              <a:t>segmental</a:t>
            </a:r>
            <a:r>
              <a:rPr lang="en-US" sz="2800" dirty="0" smtClean="0"/>
              <a:t>"). </a:t>
            </a:r>
          </a:p>
          <a:p>
            <a:pPr eaLnBrk="1" hangingPunct="1"/>
            <a:r>
              <a:rPr lang="en-US" sz="2800" dirty="0" smtClean="0"/>
              <a:t>The affected </a:t>
            </a:r>
            <a:r>
              <a:rPr lang="en-US" sz="2800" dirty="0" err="1" smtClean="0"/>
              <a:t>glomeruli</a:t>
            </a:r>
            <a:r>
              <a:rPr lang="en-US" sz="2800" dirty="0" smtClean="0"/>
              <a:t> exhibit </a:t>
            </a:r>
            <a:r>
              <a:rPr lang="en-US" sz="2800" b="1" dirty="0" smtClean="0"/>
              <a:t>increased </a:t>
            </a:r>
            <a:r>
              <a:rPr lang="en-US" sz="2800" b="1" dirty="0" err="1" smtClean="0"/>
              <a:t>mesangial</a:t>
            </a:r>
            <a:r>
              <a:rPr lang="en-US" sz="2800" b="1" dirty="0" smtClean="0"/>
              <a:t> matrix, obliterated capillary lumens, and deposition of hyaline masses (</a:t>
            </a:r>
            <a:r>
              <a:rPr lang="en-US" sz="2800" b="1" dirty="0" err="1" smtClean="0"/>
              <a:t>hyalinosis</a:t>
            </a:r>
            <a:r>
              <a:rPr lang="en-US" sz="2800" b="1" dirty="0" smtClean="0"/>
              <a:t>) and lipid droplets.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progression of the disease leads to global sclerosis of the </a:t>
            </a:r>
            <a:r>
              <a:rPr lang="en-US" sz="2800" dirty="0" err="1" smtClean="0"/>
              <a:t>glomeruli</a:t>
            </a:r>
            <a:r>
              <a:rPr lang="en-US" sz="2800" dirty="0" smtClean="0"/>
              <a:t> (</a:t>
            </a:r>
            <a:r>
              <a:rPr lang="en-US" sz="2800" b="1" dirty="0" smtClean="0"/>
              <a:t>global sclerosis</a:t>
            </a:r>
            <a:r>
              <a:rPr lang="en-US" sz="2800" dirty="0" smtClean="0"/>
              <a:t>) with pronounced tubular atrophy and interstitial fibrosis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3CC04-E2DA-41CE-B95F-FAC5FCDE1B1E}" type="slidenum">
              <a:rPr lang="ar-SA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focal and segmental </a:t>
            </a:r>
            <a:r>
              <a:rPr lang="en-US" sz="2000" dirty="0" err="1" smtClean="0">
                <a:solidFill>
                  <a:srgbClr val="FF0000"/>
                </a:solidFill>
              </a:rPr>
              <a:t>glomerulosclerosis</a:t>
            </a:r>
            <a:r>
              <a:rPr lang="en-US" sz="2000" dirty="0" smtClean="0">
                <a:solidFill>
                  <a:srgbClr val="FF0000"/>
                </a:solidFill>
              </a:rPr>
              <a:t> (PAS stain).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 mass of scarred, obliterated capillary lumens with accumulations of matrix material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7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2286000" y="3200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A6E78E-4791-4DB4-AD01-2513585CB3E9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The major renal syndromes</a:t>
            </a:r>
            <a:br>
              <a:rPr lang="en-US" b="1" u="sng" dirty="0" smtClean="0"/>
            </a:br>
            <a:r>
              <a:rPr lang="en-US" sz="2000" b="1" u="sng" dirty="0" smtClean="0">
                <a:solidFill>
                  <a:srgbClr val="FF0000"/>
                </a:solidFill>
              </a:rPr>
              <a:t>we have 7 renal syndromes we need to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memorise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u="sng" dirty="0" smtClean="0">
                <a:solidFill>
                  <a:srgbClr val="FF0000"/>
                </a:solidFill>
              </a:rPr>
              <a:t>1-Acute nephritic syndrome</a:t>
            </a:r>
            <a:r>
              <a:rPr lang="en-US" sz="3600" b="1" i="1" dirty="0" smtClean="0">
                <a:solidFill>
                  <a:srgbClr val="FF0000"/>
                </a:solidFill>
                <a:sym typeface="Wingdings" pitchFamily="2" charset="2"/>
              </a:rPr>
              <a:t> (clinical picture)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 dirty="0" smtClean="0">
                <a:solidFill>
                  <a:srgbClr val="C00000"/>
                </a:solidFill>
              </a:rPr>
              <a:t>Group of disorders leading to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glomerular</a:t>
            </a:r>
            <a:r>
              <a:rPr lang="en-US" sz="2800" b="1" i="1" dirty="0" smtClean="0">
                <a:solidFill>
                  <a:srgbClr val="C00000"/>
                </a:solidFill>
              </a:rPr>
              <a:t> injury</a:t>
            </a:r>
            <a:r>
              <a:rPr lang="en-US" sz="2800" b="1" i="1" dirty="0" smtClean="0">
                <a:solidFill>
                  <a:srgbClr val="FF0000"/>
                </a:solidFill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</a:rPr>
              <a:t>glomerular</a:t>
            </a:r>
            <a:r>
              <a:rPr lang="en-US" sz="2800" b="1" dirty="0" smtClean="0">
                <a:solidFill>
                  <a:srgbClr val="FF0000"/>
                </a:solidFill>
              </a:rPr>
              <a:t> syndrome characterized by: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1- acute onset 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2- gross </a:t>
            </a:r>
            <a:r>
              <a:rPr lang="en-US" sz="2800" b="1" dirty="0" err="1" smtClean="0">
                <a:solidFill>
                  <a:srgbClr val="FF0000"/>
                </a:solidFill>
              </a:rPr>
              <a:t>hematuria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3- mild to moderate </a:t>
            </a:r>
            <a:r>
              <a:rPr lang="en-US" sz="2800" b="1" dirty="0" err="1" smtClean="0">
                <a:solidFill>
                  <a:srgbClr val="FF0000"/>
                </a:solidFill>
              </a:rPr>
              <a:t>proteinuria</a:t>
            </a:r>
            <a:r>
              <a:rPr lang="en-US" sz="2800" b="1" dirty="0" smtClean="0">
                <a:solidFill>
                  <a:srgbClr val="FF0000"/>
                </a:solidFill>
              </a:rPr>
              <a:t> (&lt; 3.5 gm of protein/day in adults) in children we use an equation per kg/body 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4- </a:t>
            </a:r>
            <a:r>
              <a:rPr lang="en-US" sz="2800" b="1" dirty="0" err="1" smtClean="0">
                <a:solidFill>
                  <a:srgbClr val="FF0000"/>
                </a:solidFill>
              </a:rPr>
              <a:t>azotemia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5- edema.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6- hypertension.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E05724-0607-45BB-9868-A3E8D2282B38}" type="slidenum">
              <a:rPr lang="ar-SA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FSGS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 blue collagen deposition</a:t>
            </a:r>
            <a:r>
              <a:rPr lang="ar-JO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(MT stain).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1" name="Picture 4" descr="RENAL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229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EC507-436A-488E-AF36-2E98A839971F}" type="slidenum">
              <a:rPr lang="ar-SA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IF microscopy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u="sng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>
                <a:solidFill>
                  <a:srgbClr val="FF0000"/>
                </a:solidFill>
              </a:rPr>
              <a:t>. Sometimes non-specific trapping of </a:t>
            </a:r>
            <a:r>
              <a:rPr lang="en-US" dirty="0" err="1" smtClean="0">
                <a:solidFill>
                  <a:srgbClr val="FF0000"/>
                </a:solidFill>
              </a:rPr>
              <a:t>Igs</a:t>
            </a:r>
            <a:r>
              <a:rPr lang="en-US" dirty="0" smtClean="0">
                <a:solidFill>
                  <a:srgbClr val="FF0000"/>
                </a:solidFill>
              </a:rPr>
              <a:t> usually </a:t>
            </a:r>
            <a:r>
              <a:rPr lang="en-US" dirty="0" err="1" smtClean="0">
                <a:solidFill>
                  <a:srgbClr val="FF0000"/>
                </a:solidFill>
              </a:rPr>
              <a:t>IgM</a:t>
            </a:r>
            <a:r>
              <a:rPr lang="en-US" dirty="0" smtClean="0">
                <a:solidFill>
                  <a:srgbClr val="FF0000"/>
                </a:solidFill>
              </a:rPr>
              <a:t>, and complement in the areas of </a:t>
            </a:r>
            <a:r>
              <a:rPr lang="en-US" dirty="0" err="1" smtClean="0">
                <a:solidFill>
                  <a:srgbClr val="FF0000"/>
                </a:solidFill>
              </a:rPr>
              <a:t>hyalinosis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EM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podocytes</a:t>
            </a:r>
            <a:r>
              <a:rPr lang="en-US" dirty="0" smtClean="0">
                <a:solidFill>
                  <a:srgbClr val="FF0000"/>
                </a:solidFill>
              </a:rPr>
              <a:t> exhibit </a:t>
            </a:r>
            <a:r>
              <a:rPr lang="en-US" b="1" dirty="0" smtClean="0">
                <a:solidFill>
                  <a:srgbClr val="FF0000"/>
                </a:solidFill>
              </a:rPr>
              <a:t>effacement of foot processes</a:t>
            </a:r>
            <a:r>
              <a:rPr lang="en-US" dirty="0" smtClean="0">
                <a:solidFill>
                  <a:srgbClr val="FF0000"/>
                </a:solidFill>
              </a:rPr>
              <a:t> as in MCD.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Clinical Course</a:t>
            </a:r>
            <a:r>
              <a:rPr lang="en-US" dirty="0" smtClean="0">
                <a:solidFill>
                  <a:srgbClr val="FF0000"/>
                </a:solidFill>
              </a:rPr>
              <a:t>  (</a:t>
            </a:r>
            <a:r>
              <a:rPr lang="en-US" dirty="0" smtClean="0">
                <a:solidFill>
                  <a:srgbClr val="C00000"/>
                </a:solidFill>
              </a:rPr>
              <a:t>different from MCD and worse )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Poor responses to corticosteroid therapy. 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about 50% of individuals suffer renal failure after 10 years.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D25D91-C16E-4200-8EED-2EBF828E60E0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rgbClr val="FF0000"/>
                </a:solidFill>
              </a:rPr>
              <a:t>2-Nephrotic syndrome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610600" cy="6096000"/>
          </a:xfrm>
        </p:spPr>
        <p:txBody>
          <a:bodyPr/>
          <a:lstStyle/>
          <a:p>
            <a:pPr eaLnBrk="1" hangingPunct="1"/>
            <a:r>
              <a:rPr lang="en-US" sz="3000" b="1" i="1" dirty="0" smtClean="0">
                <a:solidFill>
                  <a:srgbClr val="FF0000"/>
                </a:solidFill>
              </a:rPr>
              <a:t>it</a:t>
            </a:r>
            <a:r>
              <a:rPr lang="en-US" sz="3000" b="1" dirty="0" smtClean="0">
                <a:solidFill>
                  <a:srgbClr val="FF0000"/>
                </a:solidFill>
              </a:rPr>
              <a:t> is a </a:t>
            </a:r>
            <a:r>
              <a:rPr lang="en-US" sz="3000" b="1" dirty="0" err="1" smtClean="0">
                <a:solidFill>
                  <a:srgbClr val="FF0000"/>
                </a:solidFill>
              </a:rPr>
              <a:t>glomerular</a:t>
            </a:r>
            <a:r>
              <a:rPr lang="en-US" sz="3000" b="1" dirty="0" smtClean="0">
                <a:solidFill>
                  <a:srgbClr val="FF0000"/>
                </a:solidFill>
              </a:rPr>
              <a:t> syndrome characterized by: </a:t>
            </a:r>
            <a:r>
              <a:rPr lang="en-US" sz="3000" b="1" dirty="0" smtClean="0">
                <a:solidFill>
                  <a:srgbClr val="C00000"/>
                </a:solidFill>
              </a:rPr>
              <a:t>(also from </a:t>
            </a:r>
            <a:r>
              <a:rPr lang="en-US" sz="3000" b="1" dirty="0" err="1" smtClean="0">
                <a:solidFill>
                  <a:srgbClr val="C00000"/>
                </a:solidFill>
              </a:rPr>
              <a:t>glomerular</a:t>
            </a:r>
            <a:r>
              <a:rPr lang="en-US" sz="3000" b="1" dirty="0" smtClean="0">
                <a:solidFill>
                  <a:srgbClr val="C00000"/>
                </a:solidFill>
              </a:rPr>
              <a:t> injury)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   1- heavy </a:t>
            </a:r>
            <a:r>
              <a:rPr lang="en-US" sz="3000" b="1" dirty="0" err="1" smtClean="0">
                <a:solidFill>
                  <a:srgbClr val="FF0000"/>
                </a:solidFill>
              </a:rPr>
              <a:t>proteinuria</a:t>
            </a:r>
            <a:r>
              <a:rPr lang="en-US" sz="3000" b="1" dirty="0" smtClean="0">
                <a:solidFill>
                  <a:srgbClr val="FF0000"/>
                </a:solidFill>
              </a:rPr>
              <a:t> (excretion of &gt;3.5 gm of protein/day in adults) (</a:t>
            </a:r>
            <a:r>
              <a:rPr lang="en-US" sz="3000" b="1" dirty="0" err="1" smtClean="0">
                <a:solidFill>
                  <a:srgbClr val="C00000"/>
                </a:solidFill>
              </a:rPr>
              <a:t>nephrotic</a:t>
            </a:r>
            <a:r>
              <a:rPr lang="en-US" sz="3000" b="1" dirty="0" smtClean="0">
                <a:solidFill>
                  <a:srgbClr val="C00000"/>
                </a:solidFill>
              </a:rPr>
              <a:t> range </a:t>
            </a:r>
            <a:r>
              <a:rPr lang="en-US" sz="3000" b="1" dirty="0" err="1" smtClean="0">
                <a:solidFill>
                  <a:srgbClr val="C00000"/>
                </a:solidFill>
              </a:rPr>
              <a:t>proteinuria</a:t>
            </a:r>
            <a:endParaRPr lang="en-US" sz="30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3000" b="1" dirty="0" smtClean="0">
                <a:solidFill>
                  <a:srgbClr val="FF0000"/>
                </a:solidFill>
              </a:rPr>
              <a:t>2- </a:t>
            </a:r>
            <a:r>
              <a:rPr lang="en-US" sz="3000" b="1" dirty="0" err="1" smtClean="0">
                <a:solidFill>
                  <a:srgbClr val="FF0000"/>
                </a:solidFill>
              </a:rPr>
              <a:t>hypoalbuminemia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(losing albumin from blood, major plasma protein)</a:t>
            </a:r>
          </a:p>
          <a:p>
            <a:pPr eaLnBrk="1" hangingPunct="1"/>
            <a:r>
              <a:rPr lang="en-US" sz="3000" b="1" dirty="0" smtClean="0">
                <a:solidFill>
                  <a:srgbClr val="FF0000"/>
                </a:solidFill>
              </a:rPr>
              <a:t>3- severe edema </a:t>
            </a:r>
            <a:r>
              <a:rPr lang="en-US" sz="3000" b="1" dirty="0" smtClean="0">
                <a:solidFill>
                  <a:srgbClr val="C00000"/>
                </a:solidFill>
              </a:rPr>
              <a:t>(reduction of colloid osmotic pressure)</a:t>
            </a:r>
          </a:p>
          <a:p>
            <a:pPr eaLnBrk="1" hangingPunct="1"/>
            <a:r>
              <a:rPr lang="en-US" sz="3000" b="1" dirty="0" smtClean="0">
                <a:solidFill>
                  <a:srgbClr val="FF0000"/>
                </a:solidFill>
              </a:rPr>
              <a:t>4- </a:t>
            </a:r>
            <a:r>
              <a:rPr lang="en-US" sz="3000" b="1" dirty="0" err="1" smtClean="0">
                <a:solidFill>
                  <a:srgbClr val="FF0000"/>
                </a:solidFill>
              </a:rPr>
              <a:t>hyperlipidemia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(no protein carriers) –found by lipid profiling</a:t>
            </a:r>
          </a:p>
          <a:p>
            <a:pPr eaLnBrk="1" hangingPunct="1"/>
            <a:r>
              <a:rPr lang="en-US" sz="3000" b="1" dirty="0" smtClean="0">
                <a:solidFill>
                  <a:srgbClr val="FF0000"/>
                </a:solidFill>
              </a:rPr>
              <a:t>5- </a:t>
            </a:r>
            <a:r>
              <a:rPr lang="en-US" sz="3000" b="1" dirty="0" err="1" smtClean="0">
                <a:solidFill>
                  <a:srgbClr val="FF0000"/>
                </a:solidFill>
              </a:rPr>
              <a:t>lipiduria</a:t>
            </a:r>
            <a:r>
              <a:rPr lang="en-US" sz="3000" b="1" dirty="0" smtClean="0">
                <a:solidFill>
                  <a:srgbClr val="FF0000"/>
                </a:solidFill>
              </a:rPr>
              <a:t> (lipid in the urine).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Difference between two previous syndromes: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Nephritic syndrome is more severe with a worse prognosis, as there is hypertension and </a:t>
            </a:r>
            <a:r>
              <a:rPr lang="en-US" sz="2800" dirty="0" err="1" smtClean="0">
                <a:solidFill>
                  <a:srgbClr val="C00000"/>
                </a:solidFill>
              </a:rPr>
              <a:t>azotemia</a:t>
            </a:r>
            <a:r>
              <a:rPr lang="en-US" sz="2800" dirty="0" smtClean="0">
                <a:solidFill>
                  <a:srgbClr val="C00000"/>
                </a:solidFill>
              </a:rPr>
              <a:t> (not seen in </a:t>
            </a:r>
            <a:r>
              <a:rPr lang="en-US" sz="2800" dirty="0" err="1" smtClean="0">
                <a:solidFill>
                  <a:srgbClr val="C00000"/>
                </a:solidFill>
              </a:rPr>
              <a:t>nephrotic</a:t>
            </a:r>
            <a:r>
              <a:rPr lang="en-US" sz="2800" dirty="0" smtClean="0">
                <a:solidFill>
                  <a:srgbClr val="C00000"/>
                </a:solidFill>
              </a:rPr>
              <a:t>!)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Level of injury in nephritic syndrome leads to inflammation which damages the </a:t>
            </a:r>
            <a:r>
              <a:rPr lang="en-US" sz="2800" dirty="0" err="1" smtClean="0">
                <a:solidFill>
                  <a:srgbClr val="C00000"/>
                </a:solidFill>
              </a:rPr>
              <a:t>glomerulus</a:t>
            </a:r>
            <a:r>
              <a:rPr lang="en-US" sz="2800" dirty="0" smtClean="0">
                <a:solidFill>
                  <a:srgbClr val="C00000"/>
                </a:solidFill>
              </a:rPr>
              <a:t>, resulting in a vicious circle of reduced GFR &gt; activation of </a:t>
            </a:r>
            <a:r>
              <a:rPr lang="en-US" sz="2800" dirty="0" err="1" smtClean="0">
                <a:solidFill>
                  <a:srgbClr val="C00000"/>
                </a:solidFill>
              </a:rPr>
              <a:t>renin-angiotensin</a:t>
            </a:r>
            <a:r>
              <a:rPr lang="en-US" sz="2800" dirty="0" smtClean="0">
                <a:solidFill>
                  <a:srgbClr val="C00000"/>
                </a:solidFill>
              </a:rPr>
              <a:t> system &gt; hypertension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In the </a:t>
            </a:r>
            <a:r>
              <a:rPr lang="en-US" sz="2800" dirty="0" err="1" smtClean="0">
                <a:solidFill>
                  <a:srgbClr val="C00000"/>
                </a:solidFill>
              </a:rPr>
              <a:t>nephrotic</a:t>
            </a:r>
            <a:r>
              <a:rPr lang="en-US" sz="2800" dirty="0" smtClean="0">
                <a:solidFill>
                  <a:srgbClr val="C00000"/>
                </a:solidFill>
              </a:rPr>
              <a:t> syndrome the injury is at the level of the </a:t>
            </a:r>
            <a:r>
              <a:rPr lang="en-US" sz="2800" dirty="0" err="1" smtClean="0">
                <a:solidFill>
                  <a:srgbClr val="C00000"/>
                </a:solidFill>
              </a:rPr>
              <a:t>podocytes</a:t>
            </a:r>
            <a:r>
              <a:rPr lang="en-US" sz="2800" dirty="0" smtClean="0">
                <a:solidFill>
                  <a:srgbClr val="C00000"/>
                </a:solidFill>
              </a:rPr>
              <a:t>, so the problem here is protein loss &gt; edema, no hypertension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 need to differentiate between them since prognosis and outcome differ, also clinical manifestations differ of course. In </a:t>
            </a:r>
            <a:r>
              <a:rPr lang="en-US" sz="2800" dirty="0" err="1" smtClean="0">
                <a:solidFill>
                  <a:srgbClr val="C00000"/>
                </a:solidFill>
              </a:rPr>
              <a:t>nephrotic</a:t>
            </a:r>
            <a:r>
              <a:rPr lang="en-US" sz="2800" dirty="0" smtClean="0">
                <a:solidFill>
                  <a:srgbClr val="C00000"/>
                </a:solidFill>
              </a:rPr>
              <a:t> if we treat </a:t>
            </a:r>
            <a:r>
              <a:rPr lang="en-US" sz="2800" dirty="0" err="1" smtClean="0">
                <a:solidFill>
                  <a:srgbClr val="C00000"/>
                </a:solidFill>
              </a:rPr>
              <a:t>proteinuria</a:t>
            </a:r>
            <a:r>
              <a:rPr lang="en-US" sz="2800" dirty="0" smtClean="0">
                <a:solidFill>
                  <a:srgbClr val="C00000"/>
                </a:solidFill>
              </a:rPr>
              <a:t> we can preserve kidney function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FFB96-18B4-4305-B915-14B38A64C183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1467DE-D508-497B-8A28-4B7306BADE0E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i="1" u="sng" dirty="0" smtClean="0">
                <a:solidFill>
                  <a:srgbClr val="FF0000"/>
                </a:solidFill>
              </a:rPr>
              <a:t>3-Asymptomatic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hematuria</a:t>
            </a:r>
            <a:r>
              <a:rPr lang="en-US" sz="3200" b="1" u="sng" dirty="0" smtClean="0">
                <a:solidFill>
                  <a:srgbClr val="FF0000"/>
                </a:solidFill>
              </a:rPr>
              <a:t> or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proteinuria</a:t>
            </a:r>
            <a:endParaRPr lang="en-US" sz="32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is usually a manifestation of mild glomerular abnormalities. </a:t>
            </a:r>
            <a:r>
              <a:rPr lang="en-US" sz="2800" b="1" dirty="0" smtClean="0">
                <a:solidFill>
                  <a:srgbClr val="C00000"/>
                </a:solidFill>
              </a:rPr>
              <a:t>Incidental finding from urine analysis. Case significant even if mild </a:t>
            </a:r>
            <a:r>
              <a:rPr lang="en-US" sz="2800" b="1" dirty="0" err="1" smtClean="0">
                <a:solidFill>
                  <a:srgbClr val="C00000"/>
                </a:solidFill>
              </a:rPr>
              <a:t>hematuria</a:t>
            </a:r>
            <a:r>
              <a:rPr lang="en-US" sz="2800" b="1" dirty="0" smtClean="0">
                <a:solidFill>
                  <a:srgbClr val="C00000"/>
                </a:solidFill>
              </a:rPr>
              <a:t> or </a:t>
            </a:r>
            <a:r>
              <a:rPr lang="en-US" sz="2800" b="1" dirty="0" err="1" smtClean="0">
                <a:solidFill>
                  <a:srgbClr val="C00000"/>
                </a:solidFill>
              </a:rPr>
              <a:t>proteinuria</a:t>
            </a:r>
            <a:r>
              <a:rPr lang="en-US" sz="2800" b="1" dirty="0" smtClean="0">
                <a:solidFill>
                  <a:srgbClr val="C00000"/>
                </a:solidFill>
              </a:rPr>
              <a:t>, disease might progress if untreated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</a:rPr>
              <a:t>4-Rapidly progressive  </a:t>
            </a:r>
            <a:r>
              <a:rPr lang="en-US" b="1" i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</a:rPr>
              <a:t>glomerulonephritis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b="1" dirty="0" smtClean="0">
                <a:solidFill>
                  <a:srgbClr val="C00000"/>
                </a:solidFill>
              </a:rPr>
              <a:t>not a single disease entity, will be discussed next lecture but doctor read common manifestations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It results in loss of renal function in a few days or weeks </a:t>
            </a:r>
            <a:r>
              <a:rPr lang="en-US" sz="2400" b="1" dirty="0" smtClean="0">
                <a:solidFill>
                  <a:srgbClr val="C00000"/>
                </a:solidFill>
              </a:rPr>
              <a:t>suddenly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</a:rPr>
              <a:t>It is manifested by :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1-microscopic </a:t>
            </a:r>
            <a:r>
              <a:rPr lang="en-US" sz="2400" b="1" dirty="0" err="1" smtClean="0">
                <a:solidFill>
                  <a:srgbClr val="FF0000"/>
                </a:solidFill>
              </a:rPr>
              <a:t>hematuria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2-dysmorphic red blood cells and red blood cell casts in the urine sediment.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3-mild-moderate </a:t>
            </a:r>
            <a:r>
              <a:rPr lang="en-US" sz="2400" b="1" dirty="0" err="1" smtClean="0">
                <a:solidFill>
                  <a:srgbClr val="FF0000"/>
                </a:solidFill>
              </a:rPr>
              <a:t>proteinuria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289264-16D7-432A-B190-BBCDD6006A1D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rgbClr val="FF0000"/>
                </a:solidFill>
              </a:rPr>
              <a:t>5-Acute renal failure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is dominated by </a:t>
            </a:r>
            <a:r>
              <a:rPr lang="en-US" sz="2800" b="1" dirty="0" err="1" smtClean="0">
                <a:solidFill>
                  <a:srgbClr val="FF0000"/>
                </a:solidFill>
              </a:rPr>
              <a:t>oliguria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(poor urine output, less than 400ml for adults)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or </a:t>
            </a:r>
            <a:r>
              <a:rPr lang="en-US" sz="2800" b="1" dirty="0" err="1" smtClean="0">
                <a:solidFill>
                  <a:srgbClr val="FF0000"/>
                </a:solidFill>
              </a:rPr>
              <a:t>anuria</a:t>
            </a:r>
            <a:r>
              <a:rPr lang="en-US" sz="2800" b="1" dirty="0" smtClean="0">
                <a:solidFill>
                  <a:srgbClr val="FF0000"/>
                </a:solidFill>
              </a:rPr>
              <a:t> (no urine flow).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recent onset of </a:t>
            </a:r>
            <a:r>
              <a:rPr lang="en-US" sz="2800" b="1" dirty="0" err="1" smtClean="0">
                <a:solidFill>
                  <a:srgbClr val="FF0000"/>
                </a:solidFill>
              </a:rPr>
              <a:t>azotemia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rgbClr val="C00000"/>
                </a:solidFill>
              </a:rPr>
              <a:t>It can result from any acute failure if any of these fails to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1-glomerular injury (such as </a:t>
            </a:r>
            <a:r>
              <a:rPr lang="en-US" sz="2800" b="1" dirty="0" err="1" smtClean="0">
                <a:solidFill>
                  <a:srgbClr val="FF0000"/>
                </a:solidFill>
              </a:rPr>
              <a:t>crescentic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glomerulonephritis</a:t>
            </a:r>
            <a:r>
              <a:rPr lang="en-US" sz="2800" b="1" dirty="0" smtClean="0">
                <a:solidFill>
                  <a:srgbClr val="FF0000"/>
                </a:solidFill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2-interstitial injury.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3-vascular injury (such as thrombotic </a:t>
            </a:r>
            <a:r>
              <a:rPr lang="en-US" sz="2800" b="1" dirty="0" err="1" smtClean="0">
                <a:solidFill>
                  <a:srgbClr val="FF0000"/>
                </a:solidFill>
              </a:rPr>
              <a:t>microangiopathy</a:t>
            </a:r>
            <a:r>
              <a:rPr lang="en-US" sz="2800" b="1" dirty="0" smtClean="0">
                <a:solidFill>
                  <a:srgbClr val="FF0000"/>
                </a:solidFill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4-acute tubular necrosis</a:t>
            </a:r>
            <a:r>
              <a:rPr lang="en-US" sz="2800" b="1" dirty="0" smtClean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4E9A89-D34F-45CB-8123-40B37FBC7FC1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rgbClr val="FF0000"/>
                </a:solidFill>
              </a:rPr>
              <a:t>   6-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Chronic</a:t>
            </a:r>
            <a:r>
              <a:rPr lang="en-US" sz="3200" b="1" i="1" u="sng" dirty="0" smtClean="0">
                <a:solidFill>
                  <a:srgbClr val="FF0000"/>
                </a:solidFill>
              </a:rPr>
              <a:t> renal failure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It is characterized by prolonged symptoms and signs of uremia. </a:t>
            </a:r>
            <a:r>
              <a:rPr lang="en-US" sz="2400" b="1" dirty="0" smtClean="0">
                <a:solidFill>
                  <a:srgbClr val="C00000"/>
                </a:solidFill>
              </a:rPr>
              <a:t>(prolonged = more than 6 weeks)</a:t>
            </a:r>
          </a:p>
          <a:p>
            <a:pPr eaLnBrk="1" hangingPunct="1"/>
            <a:r>
              <a:rPr lang="en-US" sz="2400" b="1" dirty="0" smtClean="0"/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t is the end result of all chronic renal diseases .</a:t>
            </a:r>
          </a:p>
          <a:p>
            <a:pPr eaLnBrk="1" hangingPunct="1"/>
            <a:r>
              <a:rPr lang="en-US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7- </a:t>
            </a:r>
            <a:r>
              <a:rPr lang="en-US" sz="28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Urinary tract infection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(discussed later, </a:t>
            </a:r>
            <a:r>
              <a:rPr lang="en-US" sz="2800" dirty="0" err="1" smtClean="0">
                <a:solidFill>
                  <a:srgbClr val="C00000"/>
                </a:solidFill>
              </a:rPr>
              <a:t>dr</a:t>
            </a:r>
            <a:r>
              <a:rPr lang="en-US" sz="2800" dirty="0" smtClean="0">
                <a:solidFill>
                  <a:srgbClr val="C00000"/>
                </a:solidFill>
              </a:rPr>
              <a:t> skipped this)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It is characterized by </a:t>
            </a:r>
            <a:r>
              <a:rPr lang="en-US" sz="2400" b="1" dirty="0" err="1" smtClean="0"/>
              <a:t>bacteriuria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pyuria</a:t>
            </a:r>
            <a:r>
              <a:rPr lang="en-US" sz="2400" b="1" dirty="0" smtClean="0"/>
              <a:t> (bacteria and leukocytes in the urine).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infection may be symptomatic or asymptomatic.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/>
              <a:t>Types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1- </a:t>
            </a:r>
            <a:r>
              <a:rPr lang="en-US" sz="2400" b="1" i="1" dirty="0" err="1" smtClean="0"/>
              <a:t>pyelonephritis</a:t>
            </a:r>
            <a:r>
              <a:rPr lang="en-US" sz="2400" b="1" i="1" dirty="0" smtClean="0"/>
              <a:t> (</a:t>
            </a:r>
            <a:r>
              <a:rPr lang="en-US" sz="2400" b="1" dirty="0" smtClean="0"/>
              <a:t>affection of the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       kidney 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2- </a:t>
            </a:r>
            <a:r>
              <a:rPr lang="en-US" sz="2400" b="1" i="1" dirty="0" smtClean="0"/>
              <a:t>cystitis</a:t>
            </a:r>
            <a:r>
              <a:rPr lang="en-US" sz="2400" b="1" dirty="0" smtClean="0"/>
              <a:t> (affection of the bladder). </a:t>
            </a:r>
          </a:p>
          <a:p>
            <a:pPr eaLnBrk="1" hangingPunct="1"/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2755</Words>
  <Application>Microsoft Office PowerPoint</Application>
  <PresentationFormat>On-screen Show (4:3)</PresentationFormat>
  <Paragraphs>329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blank</vt:lpstr>
      <vt:lpstr>Kidney and Urinary Tract</vt:lpstr>
      <vt:lpstr>CLINICAL MANIFESTATIONS OF RENAL DISEASES </vt:lpstr>
      <vt:lpstr>Slide 3</vt:lpstr>
      <vt:lpstr>The major renal syndromes we have 7 renal syndromes we need to memorise </vt:lpstr>
      <vt:lpstr>2-Nephrotic syndrome</vt:lpstr>
      <vt:lpstr>Slide 6</vt:lpstr>
      <vt:lpstr>3-Asymptomatic hematuria or proteinuria</vt:lpstr>
      <vt:lpstr>5-Acute renal failure</vt:lpstr>
      <vt:lpstr>   6- Chronic renal failure</vt:lpstr>
      <vt:lpstr>8-Nephrolithiasis (discussed later, dr skipped this) </vt:lpstr>
      <vt:lpstr>Glomerular diseases-1</vt:lpstr>
      <vt:lpstr>GLOMERULAR DISEASES  doctor jumped to histology picture in slide 15 </vt:lpstr>
      <vt:lpstr>The capillary basement membrane </vt:lpstr>
      <vt:lpstr>Slide 14</vt:lpstr>
      <vt:lpstr>Slide 15</vt:lpstr>
      <vt:lpstr>Normal glomerulus by LM.  The glomerular capillary loops are thin and delicate.  Endothelial and mesangial cells are normal in number. The surrounding tubules are normal. </vt:lpstr>
      <vt:lpstr>EM-GLOMERULUS CL-capillary lumen, End-endothelium, US-urinary space, B-basement membrane, Ep-epithelial cell, Mes-mesangial cell, Fp-foot process. </vt:lpstr>
      <vt:lpstr>The major characteristics of glomerular filtration</vt:lpstr>
      <vt:lpstr>Pathogenesis of Glomerular Diseases (immune related usually from an antibody assocaited disease ) ~</vt:lpstr>
      <vt:lpstr>Slide 20</vt:lpstr>
      <vt:lpstr>IF-Granular deposition of immune complexes characteristic of circulating and in situ immune complex deposition    </vt:lpstr>
      <vt:lpstr>2-Nephritis Caused by In Situ Immune Complexes</vt:lpstr>
      <vt:lpstr>3-Anti-Glomerular Basement Membrane (GBM) Antibody Glomerulonephritis </vt:lpstr>
      <vt:lpstr>immunofluorescence linear deposition of immune complexes</vt:lpstr>
      <vt:lpstr>Glomerular diseases-1 </vt:lpstr>
      <vt:lpstr>The Nephrotic Syndrome </vt:lpstr>
      <vt:lpstr>Causes of Nephrotic Syndrome A-primary glomerular diseases </vt:lpstr>
      <vt:lpstr>B-Systemic Diseases with Renal Manifestations: (secondary)  </vt:lpstr>
      <vt:lpstr>Minimal-Change Disease (Lipoid Nephrosis(</vt:lpstr>
      <vt:lpstr>Morphology</vt:lpstr>
      <vt:lpstr>Slide 31</vt:lpstr>
      <vt:lpstr>MCD-EM the capillary loop in the lower half contains two electron dense RBC's. Fenestrated endothelium is present and the BM is normal.  The overlying epithelial cell foot processes are fused (arrows).</vt:lpstr>
      <vt:lpstr>Clinical Course </vt:lpstr>
      <vt:lpstr>Focal and Segmental Glomerulosclerosis </vt:lpstr>
      <vt:lpstr>Slide 35</vt:lpstr>
      <vt:lpstr>IMPORTANT to differentiate between two diseases</vt:lpstr>
      <vt:lpstr>Slide 37</vt:lpstr>
      <vt:lpstr>Slide 38</vt:lpstr>
      <vt:lpstr>focal and segmental glomerulosclerosis (PAS stain). a mass of scarred, obliterated capillary lumens with accumulations of matrix material</vt:lpstr>
      <vt:lpstr>FSGS   blue collagen deposition  (MT stain).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40</cp:revision>
  <dcterms:created xsi:type="dcterms:W3CDTF">2006-08-16T00:00:00Z</dcterms:created>
  <dcterms:modified xsi:type="dcterms:W3CDTF">2016-04-10T18:26:09Z</dcterms:modified>
</cp:coreProperties>
</file>